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3" r:id="rId3"/>
    <p:sldId id="423" r:id="rId4"/>
    <p:sldId id="426" r:id="rId5"/>
    <p:sldId id="424" r:id="rId6"/>
    <p:sldId id="442" r:id="rId7"/>
    <p:sldId id="443" r:id="rId8"/>
    <p:sldId id="444" r:id="rId9"/>
    <p:sldId id="445" r:id="rId10"/>
    <p:sldId id="427" r:id="rId11"/>
    <p:sldId id="430" r:id="rId12"/>
    <p:sldId id="446" r:id="rId13"/>
    <p:sldId id="431" r:id="rId14"/>
    <p:sldId id="425" r:id="rId15"/>
    <p:sldId id="447" r:id="rId16"/>
    <p:sldId id="448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BAB"/>
    <a:srgbClr val="64B9E4"/>
    <a:srgbClr val="EDA95A"/>
    <a:srgbClr val="DDD674"/>
    <a:srgbClr val="BABD5A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7" autoAdjust="0"/>
    <p:restoredTop sz="72581" autoAdjust="0"/>
  </p:normalViewPr>
  <p:slideViewPr>
    <p:cSldViewPr>
      <p:cViewPr>
        <p:scale>
          <a:sx n="100" d="100"/>
          <a:sy n="100" d="100"/>
        </p:scale>
        <p:origin x="-1944" y="18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BEF1425F-BB44-4E03-9935-C2AE9CDB4773}" type="datetime1">
              <a:rPr lang="ru-RU"/>
              <a:pPr>
                <a:defRPr/>
              </a:pPr>
              <a:t>20.11.2015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4BE8482F-1305-4E29-8D5D-CB0BB436E45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155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E5762D73-C317-4282-9E4D-8FE229D2D689}" type="datetime1">
              <a:rPr lang="ru-RU"/>
              <a:pPr>
                <a:defRPr/>
              </a:pPr>
              <a:t>20.11.2015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33DDE70-88CA-48AA-93FA-D28864FB1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046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38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20.11.2015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4589-8080-402A-81DA-490225EB6E8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257C-A62D-4E81-AF01-21960D6791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F00E-F0C1-4092-BFDA-09091BD8D8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DB477-D42F-4478-9FD1-597858B197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A7F6-8D14-443C-992B-CE0ACBCB09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B26C-6F9F-45C3-B1B8-3B5EC376D6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947F-448B-45C2-B033-D090C53DD4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309D3BC-DE53-46AD-B8CA-310E939F8B54}" type="datetime1">
              <a:rPr lang="ru-RU"/>
              <a:pPr>
                <a:defRPr/>
              </a:pPr>
              <a:t>20.11.2015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7666-AB6C-47DF-B96C-A06E437574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DA79-A00D-4000-8F21-7AA20A0B5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810D-54A9-4A6F-BD86-2DED674C34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3CFFC-8A6D-496E-A14F-8C8285E088D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F1C06C1D-34D9-4ABE-AE00-6FF5EFC34E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jsfiddle.net/" TargetMode="External"/><Relationship Id="rId3" Type="http://schemas.openxmlformats.org/officeDocument/2006/relationships/hyperlink" Target="http://jquery.com/" TargetMode="External"/><Relationship Id="rId7" Type="http://schemas.openxmlformats.org/officeDocument/2006/relationships/hyperlink" Target="http://javascript.ru/" TargetMode="External"/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mashingmagazine.com/" TargetMode="External"/><Relationship Id="rId5" Type="http://schemas.openxmlformats.org/officeDocument/2006/relationships/hyperlink" Target="http://css-tricks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oscarotero.com/jquery/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2015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model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3074" name="Picture 2" descr="http://learn.javascript.ru/files/tutorial/browser/window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415088" cy="44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methods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1025"/>
            <a:ext cx="88296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Element CRUD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element = 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.createElement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parent = 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.querySelector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parent.appendChild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(element);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element.innerHTML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‘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New 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element.appendChild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(‘New element’))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element = 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’)[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parent.removeChild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(element);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103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52562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Почти каждый </a:t>
            </a:r>
            <a:r>
              <a:rPr lang="de-DE" dirty="0"/>
              <a:t>DOM </a:t>
            </a:r>
            <a:r>
              <a:rPr lang="ru-RU" dirty="0" smtClean="0"/>
              <a:t>элемент откликается на определенные стандартные события. Каждому событию можно добавить </a:t>
            </a:r>
            <a:r>
              <a:rPr lang="ru-RU" i="1" dirty="0" smtClean="0"/>
              <a:t>обработчик</a:t>
            </a:r>
            <a:r>
              <a:rPr lang="en-US" i="1" dirty="0"/>
              <a:t> </a:t>
            </a:r>
            <a:r>
              <a:rPr lang="en-US" dirty="0" smtClean="0"/>
              <a:t>(handler).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6334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как функция: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Person()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Person();</a:t>
            </a:r>
          </a:p>
          <a:p>
            <a:pPr marL="0" indent="0"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ru-RU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формат: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person = {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ru-RU" dirty="0" smtClean="0"/>
              <a:t> через </a:t>
            </a:r>
            <a:r>
              <a:rPr lang="en-US" dirty="0" smtClean="0"/>
              <a:t>new Object():</a:t>
            </a:r>
            <a:endParaRPr lang="ru-RU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person = 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Object();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Hero()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.name = ‘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Hero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.sayHello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	alert(‘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Hello, I’m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 +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.name);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Batman()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.name = ‘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Batman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Batman.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Hero;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hero =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Batman();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hero.sayHello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72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cs typeface="Courier New" pitchFamily="49" charset="0"/>
              </a:rPr>
              <a:t>Помни! Для двух разных объектов </a:t>
            </a:r>
            <a:r>
              <a:rPr lang="ru-RU" sz="2400" b="1" u="sng" dirty="0" smtClean="0">
                <a:cs typeface="Courier New" pitchFamily="49" charset="0"/>
              </a:rPr>
              <a:t>прототип один</a:t>
            </a:r>
            <a:r>
              <a:rPr lang="ru-RU" sz="2400" b="1" dirty="0" smtClean="0"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Heap() { }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Heap.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n: [],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add: function(i)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this.n.push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h1 =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Heap();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h2 =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Heap();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1.add(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1.add(</a:t>
            </a:r>
            <a:r>
              <a:rPr lang="en-US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6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AJAX</a:t>
            </a:r>
            <a:r>
              <a:rPr lang="ru-RU" dirty="0" smtClean="0"/>
              <a:t>, Ajax (</a:t>
            </a:r>
            <a:r>
              <a:rPr lang="ru-RU" i="1" dirty="0" smtClean="0"/>
              <a:t>Asynchronous Javascript and XML</a:t>
            </a:r>
            <a:r>
              <a:rPr lang="ru-RU" dirty="0" smtClean="0"/>
              <a:t> — «асинхронный JavaScript и XML») — подход к построению интерактивных пользовательских интерфейсов веб-приложений, заключающийся в «фоновом» обмене данными браузера с веб-сервером. В результате, при обновлении данных веб-страница не перезагружается полностью, и веб-приложения становятся быстрее и удобнее.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10242" name="Picture 2" descr="http://dontforget.pro/wp-content/uploads/2014/01/ajax-lo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5149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5" name="Content Placeholder 4" descr="Ajax-model-ru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549051"/>
            <a:ext cx="5256213" cy="52562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(W1)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createRequestObject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typeof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=== 'undefined') { </a:t>
            </a:r>
          </a:p>
          <a:p>
            <a:pPr lvl="2"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 function() {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("Msxml2.XMLHTTP.6.0"); } 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("Msxml2.XMLHTTP.3.0"); } 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("Msxml2.XMLHTTP"); } </a:t>
            </a:r>
          </a:p>
          <a:p>
            <a:pPr lvl="4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Microsoft.XMLHTTP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"); 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	  catch(e) {} </a:t>
            </a:r>
          </a:p>
          <a:p>
            <a:pPr lvl="2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throw new Error("This browser does not support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."); }; } </a:t>
            </a:r>
          </a:p>
          <a:p>
            <a:pPr lvl="1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req.open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("GET",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, true); 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req.onreadystatechange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processReqChange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req.send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(null);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JavaScript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AJAX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jQuery</a:t>
            </a:r>
          </a:p>
          <a:p>
            <a:pPr eaLnBrk="1" hangingPunct="1"/>
            <a:r>
              <a:rPr lang="ru-RU" sz="2800" dirty="0" smtClean="0"/>
              <a:t>Дополнительная литература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jQuery</a:t>
            </a:r>
            <a:r>
              <a:rPr lang="en-US" dirty="0" smtClean="0"/>
              <a:t> — </a:t>
            </a:r>
            <a:r>
              <a:rPr lang="ru-RU" dirty="0" smtClean="0"/>
              <a:t>библиотека </a:t>
            </a:r>
            <a:r>
              <a:rPr lang="en-US" dirty="0" smtClean="0"/>
              <a:t>JavaScript, </a:t>
            </a:r>
            <a:r>
              <a:rPr lang="ru-RU" dirty="0" smtClean="0"/>
              <a:t>фокусирующаяся на взаимодействии </a:t>
            </a:r>
            <a:r>
              <a:rPr lang="en-US" dirty="0" smtClean="0"/>
              <a:t>JavaScript </a:t>
            </a:r>
            <a:r>
              <a:rPr lang="ru-RU" dirty="0" smtClean="0"/>
              <a:t>и </a:t>
            </a:r>
            <a:r>
              <a:rPr lang="en-US" dirty="0" smtClean="0"/>
              <a:t>HTML. </a:t>
            </a:r>
            <a:r>
              <a:rPr lang="ru-RU" dirty="0" smtClean="0"/>
              <a:t>Библиотека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ru-RU" dirty="0" smtClean="0"/>
              <a:t>помогает легко получать доступ к любому элементу </a:t>
            </a:r>
            <a:r>
              <a:rPr lang="en-US" dirty="0" smtClean="0"/>
              <a:t>DOM, </a:t>
            </a:r>
            <a:r>
              <a:rPr lang="ru-RU" dirty="0" smtClean="0"/>
              <a:t>обращаться к атрибутам и содержимому элементов </a:t>
            </a:r>
            <a:r>
              <a:rPr lang="en-US" dirty="0" smtClean="0"/>
              <a:t>DOM, </a:t>
            </a:r>
            <a:r>
              <a:rPr lang="ru-RU" dirty="0" smtClean="0"/>
              <a:t>манипулировать ими. Также библиотека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ru-RU" dirty="0" smtClean="0"/>
              <a:t>предоставляет удобный </a:t>
            </a:r>
            <a:r>
              <a:rPr lang="en-US" dirty="0" smtClean="0"/>
              <a:t>API </a:t>
            </a:r>
            <a:r>
              <a:rPr lang="ru-RU" dirty="0" smtClean="0"/>
              <a:t>для работы с </a:t>
            </a:r>
            <a:r>
              <a:rPr lang="en-US" dirty="0" smtClean="0"/>
              <a:t>AJAX.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12290" name="Picture 2" descr="http://www.arvixe.com/images/landing_pages/jquery_ho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8771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97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ru-RU" dirty="0" smtClean="0"/>
              <a:t>Манипуляции с </a:t>
            </a:r>
            <a:r>
              <a:rPr lang="en-US" dirty="0" smtClean="0"/>
              <a:t>DOM:</a:t>
            </a:r>
          </a:p>
          <a:p>
            <a:pPr>
              <a:buNone/>
            </a:pPr>
            <a:endParaRPr lang="ru-RU" dirty="0" smtClean="0"/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removeClass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$(‘p’).remove();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$(‘p’).append(‘&lt;span&gt;’);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$(‘p’).text(‘red’);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$(‘p’).html(‘&lt;span&gt;test&lt;span&gt;’);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$(‘#input’).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ru-RU" dirty="0" smtClean="0"/>
              <a:t>События: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$(document).ready(function()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$(‘#button’).click(function(e)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$(‘#form’).submit(function(e)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$(‘#input’).hover(function(e) {});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Отменить стандартное поведение: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e.preventDefault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Универсальная функция: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$(‘#form’).on(‘submit’, function(e) {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e.preventDefault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ru-RU" dirty="0" smtClean="0"/>
              <a:t>с помощью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Базовый интерфейс: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ajaxSetup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«Короткие» методы:</a:t>
            </a:r>
            <a:endParaRPr lang="en-US" dirty="0" smtClean="0"/>
          </a:p>
          <a:p>
            <a:r>
              <a:rPr lang="en-US" dirty="0" smtClean="0"/>
              <a:t>$.get();</a:t>
            </a:r>
          </a:p>
          <a:p>
            <a:r>
              <a:rPr lang="en-US" dirty="0" smtClean="0"/>
              <a:t>$.post();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ru-RU" dirty="0" smtClean="0"/>
              <a:t>с помощью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867400" cy="47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4" y="620713"/>
            <a:ext cx="8893175" cy="5400675"/>
          </a:xfrm>
        </p:spPr>
        <p:txBody>
          <a:bodyPr/>
          <a:lstStyle/>
          <a:p>
            <a:r>
              <a:rPr lang="en-US" sz="2800" dirty="0" smtClean="0"/>
              <a:t>Html5 specification - </a:t>
            </a:r>
            <a:r>
              <a:rPr lang="en-US" sz="2800" dirty="0" smtClean="0">
                <a:hlinkClick r:id="rId2"/>
              </a:rPr>
              <a:t>http://www.w3.org/TR/html5/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- </a:t>
            </a:r>
            <a:r>
              <a:rPr lang="en-US" sz="2800" dirty="0" smtClean="0">
                <a:hlinkClick r:id="rId3"/>
              </a:rPr>
              <a:t>http://jquery.com/</a:t>
            </a:r>
            <a:endParaRPr lang="en-US" sz="2800" dirty="0" smtClean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en-US" sz="2800" dirty="0" err="1" smtClean="0"/>
              <a:t>cheatsheet</a:t>
            </a:r>
            <a:r>
              <a:rPr lang="en-US" sz="2800" dirty="0" smtClean="0"/>
              <a:t> - </a:t>
            </a:r>
            <a:r>
              <a:rPr lang="en-US" sz="2800" dirty="0" smtClean="0">
                <a:hlinkClick r:id="rId4"/>
              </a:rPr>
              <a:t>http://oscarotero.com/jquery/</a:t>
            </a:r>
            <a:endParaRPr lang="en-US" sz="2800" dirty="0" smtClean="0"/>
          </a:p>
          <a:p>
            <a:r>
              <a:rPr lang="en-US" sz="2800" dirty="0" smtClean="0"/>
              <a:t>HTML/CSS/JS - </a:t>
            </a:r>
            <a:r>
              <a:rPr lang="en-US" sz="2800" dirty="0" smtClean="0">
                <a:hlinkClick r:id="rId5"/>
              </a:rPr>
              <a:t>http://css-tricks.com/</a:t>
            </a:r>
            <a:endParaRPr lang="en-US" sz="2800" dirty="0" smtClean="0"/>
          </a:p>
          <a:p>
            <a:r>
              <a:rPr lang="en-US" sz="2800" dirty="0" smtClean="0"/>
              <a:t>HTML/CSS/JS + Design - </a:t>
            </a:r>
            <a:br>
              <a:rPr lang="en-US" sz="2800" dirty="0" smtClean="0"/>
            </a:br>
            <a:r>
              <a:rPr lang="en-US" sz="2800" dirty="0" smtClean="0">
                <a:hlinkClick r:id="rId6"/>
              </a:rPr>
              <a:t>http://www.smashingmagazine.com/</a:t>
            </a:r>
            <a:endParaRPr lang="en-US" sz="2800" dirty="0" smtClean="0"/>
          </a:p>
          <a:p>
            <a:r>
              <a:rPr lang="en-US" sz="2800" dirty="0" smtClean="0"/>
              <a:t>JavaScript - </a:t>
            </a:r>
            <a:r>
              <a:rPr lang="en-US" sz="2800" dirty="0" smtClean="0">
                <a:hlinkClick r:id="rId7"/>
              </a:rPr>
              <a:t>http://javascript.ru/</a:t>
            </a:r>
            <a:endParaRPr lang="en-US" sz="2800" dirty="0" smtClean="0"/>
          </a:p>
          <a:p>
            <a:r>
              <a:rPr lang="en-US" sz="2800" dirty="0" smtClean="0"/>
              <a:t>W3schools: </a:t>
            </a:r>
            <a:r>
              <a:rPr lang="en-US" sz="2800" u="sng" dirty="0" smtClean="0">
                <a:solidFill>
                  <a:schemeClr val="tx2"/>
                </a:solidFill>
              </a:rPr>
              <a:t>http://www.w3schools.com/js/default.asp</a:t>
            </a:r>
            <a:endParaRPr lang="ru-RU" sz="2800" u="sng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hlinkClick r:id="rId8"/>
              </a:rPr>
              <a:t>http://jsfiddle.net/</a:t>
            </a:r>
            <a:endParaRPr lang="en-US" sz="2800" dirty="0" smtClean="0"/>
          </a:p>
          <a:p>
            <a:endParaRPr lang="ru-R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8776" y="2667000"/>
            <a:ext cx="17812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57800" y="3886200"/>
            <a:ext cx="1495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JS</a:t>
            </a:r>
            <a:r>
              <a:rPr lang="en-US" dirty="0" smtClean="0"/>
              <a:t> – </a:t>
            </a:r>
            <a:r>
              <a:rPr lang="ru-RU" dirty="0" smtClean="0"/>
              <a:t>это прототипо-ориентированный сценарный язык со слабой неявной динамической типизацией. </a:t>
            </a:r>
            <a:r>
              <a:rPr lang="ru-RU" dirty="0"/>
              <a:t>Является реализацией языка </a:t>
            </a:r>
            <a:r>
              <a:rPr lang="en-US" dirty="0" err="1" smtClean="0"/>
              <a:t>ECMAScript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Основные особенности 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Скрипт должен находиться в блоке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Courier (W1)" pitchFamily="49" charset="0"/>
              </a:rPr>
              <a:t>&lt;script&gt; &lt;/script&gt;</a:t>
            </a:r>
            <a:endParaRPr lang="ru-RU" dirty="0" smtClean="0">
              <a:solidFill>
                <a:srgbClr val="002060"/>
              </a:solidFill>
              <a:latin typeface="Courier (W1)" pitchFamily="49" charset="0"/>
            </a:endParaRPr>
          </a:p>
          <a:p>
            <a:r>
              <a:rPr lang="ru-RU" dirty="0" smtClean="0"/>
              <a:t>Скрипт выполняется </a:t>
            </a:r>
            <a:r>
              <a:rPr lang="ru-RU" b="1" u="sng" dirty="0" smtClean="0"/>
              <a:t>сразу </a:t>
            </a:r>
            <a:r>
              <a:rPr lang="ru-RU" dirty="0" smtClean="0"/>
              <a:t>после загрузки блока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Переменные являются </a:t>
            </a:r>
            <a:r>
              <a:rPr lang="en-US" dirty="0" smtClean="0"/>
              <a:t>case sensitive.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  <a:p>
            <a:endParaRPr lang="en-US" b="1" u="sng" dirty="0" smtClean="0">
              <a:solidFill>
                <a:srgbClr val="002060"/>
              </a:solidFill>
              <a:latin typeface="Courier (W1)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099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3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Example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38200"/>
            <a:ext cx="69109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JS – </a:t>
            </a:r>
            <a:r>
              <a:rPr lang="ru-RU" dirty="0" smtClean="0"/>
              <a:t>это язык со слабой неявной динамической типизацией.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str</a:t>
            </a:r>
            <a:r>
              <a:rPr lang="en-US" dirty="0" smtClean="0">
                <a:latin typeface="Courier (W1)" pitchFamily="49" charset="0"/>
              </a:rPr>
              <a:t>= </a:t>
            </a:r>
            <a:r>
              <a:rPr lang="en-US" dirty="0">
                <a:latin typeface="Courier (W1)" pitchFamily="49" charset="0"/>
              </a:rPr>
              <a:t>"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334</a:t>
            </a:r>
            <a:r>
              <a:rPr lang="en-US" dirty="0">
                <a:latin typeface="Courier (W1)" pitchFamily="49" charset="0"/>
              </a:rPr>
              <a:t>";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num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>
                <a:latin typeface="Courier (W1)" pitchFamily="49" charset="0"/>
              </a:rPr>
              <a:t>;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arr</a:t>
            </a: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latin typeface="Courier (W1)" pitchFamily="49" charset="0"/>
              </a:rPr>
              <a:t>[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1</a:t>
            </a:r>
            <a:r>
              <a:rPr lang="en-US" dirty="0">
                <a:latin typeface="Courier (W1)" pitchFamily="49" charset="0"/>
              </a:rPr>
              <a:t>,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2</a:t>
            </a:r>
            <a:r>
              <a:rPr lang="en-US" dirty="0">
                <a:latin typeface="Courier (W1)" pitchFamily="49" charset="0"/>
              </a:rPr>
              <a:t>,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>
                <a:latin typeface="Courier (W1)" pitchFamily="49" charset="0"/>
              </a:rPr>
              <a:t>]; 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json</a:t>
            </a:r>
            <a:r>
              <a:rPr lang="en-US" dirty="0" smtClean="0">
                <a:latin typeface="Courier (W1)" pitchFamily="49" charset="0"/>
              </a:rPr>
              <a:t>= {‘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name</a:t>
            </a:r>
            <a:r>
              <a:rPr lang="en-US" dirty="0" smtClean="0">
                <a:latin typeface="Courier (W1)" pitchFamily="49" charset="0"/>
              </a:rPr>
              <a:t>’: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(W1)" pitchFamily="49" charset="0"/>
              </a:rPr>
              <a:t>’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(W1)" pitchFamily="49" charset="0"/>
              </a:rPr>
              <a:t>Vasya</a:t>
            </a:r>
            <a:r>
              <a:rPr lang="en-US" dirty="0" smtClean="0">
                <a:latin typeface="Courier (W1)" pitchFamily="49" charset="0"/>
              </a:rPr>
              <a:t>’}; </a:t>
            </a:r>
            <a:r>
              <a:rPr lang="en-US" dirty="0">
                <a:latin typeface="Courier (W1)" pitchFamily="49" charset="0"/>
              </a:rPr>
              <a:t/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boo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true</a:t>
            </a:r>
            <a:r>
              <a:rPr lang="en-US" dirty="0" smtClean="0">
                <a:latin typeface="Courier (W1)" pitchFamily="49" charset="0"/>
              </a:rPr>
              <a:t>;</a:t>
            </a:r>
          </a:p>
          <a:p>
            <a:pPr marL="719138" lvl="2" indent="0">
              <a:buNone/>
            </a:pP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f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function</a:t>
            </a:r>
            <a:r>
              <a:rPr lang="en-US" dirty="0" smtClean="0">
                <a:latin typeface="Courier (W1)" pitchFamily="49" charset="0"/>
              </a:rPr>
              <a:t>()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{};</a:t>
            </a:r>
            <a:endParaRPr lang="ru-RU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ru-RU" dirty="0"/>
              <a:t>К</a:t>
            </a:r>
            <a:r>
              <a:rPr lang="ru-RU" dirty="0" smtClean="0"/>
              <a:t>ак объекты: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x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String();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y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Number();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z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Boolean();</a:t>
            </a: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0575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Учитывайте тип переменной!</a:t>
            </a:r>
          </a:p>
          <a:p>
            <a:pPr marL="719138" lvl="2" indent="0">
              <a:buNone/>
            </a:pP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>
                <a:latin typeface="Courier (W1)" pitchFamily="49" charset="0"/>
              </a:rPr>
              <a:t>a = </a:t>
            </a:r>
            <a:r>
              <a:rPr lang="en-US" dirty="0" smtClean="0">
                <a:latin typeface="Courier (W1)" pitchFamily="49" charset="0"/>
              </a:rPr>
              <a:t>‘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 smtClean="0">
                <a:latin typeface="Courier (W1)" pitchFamily="49" charset="0"/>
              </a:rPr>
              <a:t>’;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b = 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 smtClean="0">
                <a:latin typeface="Courier (W1)" pitchFamily="49" charset="0"/>
              </a:rPr>
              <a:t>; </a:t>
            </a: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console.log(a + b);</a:t>
            </a: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console.log(a == b);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console.log(a === b);</a:t>
            </a:r>
            <a:endParaRPr lang="en-US" dirty="0">
              <a:latin typeface="Courier (W1)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typeOf</a:t>
            </a:r>
            <a:r>
              <a:rPr lang="en-US" dirty="0" smtClean="0"/>
              <a:t> – </a:t>
            </a:r>
            <a:r>
              <a:rPr lang="ru-RU" dirty="0" smtClean="0"/>
              <a:t>функция, возвращающая строковый тип аргумента:</a:t>
            </a:r>
            <a:endParaRPr lang="en-US" dirty="0" smtClean="0"/>
          </a:p>
          <a:p>
            <a:pPr marL="719138" lvl="2" indent="0">
              <a:buNone/>
            </a:pPr>
            <a:endParaRPr lang="en-US" dirty="0" smtClean="0">
              <a:solidFill>
                <a:srgbClr val="7030A0"/>
              </a:solidFill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a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String(); 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typeOf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a;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(W1)" pitchFamily="49" charset="0"/>
              </a:rPr>
              <a:t>// ‘String’</a:t>
            </a:r>
          </a:p>
          <a:p>
            <a:pPr marL="719138" lvl="2" indent="0">
              <a:buNone/>
            </a:pP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typeOf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a.b</a:t>
            </a:r>
            <a:r>
              <a:rPr lang="en-US" dirty="0" smtClean="0">
                <a:latin typeface="Courier (W1)" pitchFamily="49" charset="0"/>
              </a:rPr>
              <a:t>;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(W1)" pitchFamily="49" charset="0"/>
              </a:rPr>
              <a:t>//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(W1)" pitchFamily="49" charset="0"/>
              </a:rPr>
              <a:t>‘undefined’</a:t>
            </a: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9138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function</a:t>
            </a: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whatBatmanSay</a:t>
            </a:r>
            <a:r>
              <a:rPr lang="en-US" dirty="0" smtClean="0">
                <a:latin typeface="Courier (W1)" pitchFamily="49" charset="0"/>
              </a:rPr>
              <a:t>() {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    alert(‘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Where is the trigger?</a:t>
            </a:r>
            <a:r>
              <a:rPr lang="en-US" dirty="0" smtClean="0">
                <a:latin typeface="Courier (W1)" pitchFamily="49" charset="0"/>
              </a:rPr>
              <a:t>’);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}</a:t>
            </a:r>
          </a:p>
          <a:p>
            <a:pPr marL="719138" lvl="2" indent="0">
              <a:buNone/>
            </a:pPr>
            <a:r>
              <a:rPr lang="en-US" dirty="0" err="1" smtClean="0">
                <a:latin typeface="Courier (W1)" pitchFamily="49" charset="0"/>
              </a:rPr>
              <a:t>whatBatmanSay</a:t>
            </a:r>
            <a:r>
              <a:rPr lang="en-US" dirty="0" smtClean="0">
                <a:latin typeface="Courier (W1)" pitchFamily="49" charset="0"/>
              </a:rPr>
              <a:t>();</a:t>
            </a: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batman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function</a:t>
            </a:r>
            <a:r>
              <a:rPr lang="en-US" dirty="0" smtClean="0">
                <a:latin typeface="Courier (W1)" pitchFamily="49" charset="0"/>
              </a:rPr>
              <a:t>() {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    alert</a:t>
            </a:r>
            <a:r>
              <a:rPr lang="en-US" dirty="0">
                <a:latin typeface="Courier (W1)" pitchFamily="49" charset="0"/>
              </a:rPr>
              <a:t>(‘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Where is </a:t>
            </a:r>
            <a:endParaRPr lang="en-US" dirty="0" smtClean="0">
              <a:solidFill>
                <a:srgbClr val="427BAB"/>
              </a:solidFill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 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       the trigger?</a:t>
            </a:r>
            <a:r>
              <a:rPr lang="en-US" dirty="0" smtClean="0">
                <a:latin typeface="Courier (W1)" pitchFamily="49" charset="0"/>
              </a:rPr>
              <a:t>’);</a:t>
            </a: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};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2050" name="Picture 2" descr="C:\Users\skuvshin\Desktop\16398-detonator-betme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310515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5105400" y="2444589"/>
            <a:ext cx="1676401" cy="954168"/>
          </a:xfrm>
          <a:prstGeom prst="wedgeRoundRectCallout">
            <a:avLst>
              <a:gd name="adj1" fmla="val 30729"/>
              <a:gd name="adj2" fmla="val 7867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Where is the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trigger?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kuvshin\Desktop\anonymo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8999"/>
            <a:ext cx="3219626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9138" lvl="2" indent="0">
              <a:buNone/>
            </a:pPr>
            <a:r>
              <a:rPr lang="ru-RU" sz="2800" dirty="0" smtClean="0"/>
              <a:t>Анонимность!</a:t>
            </a:r>
            <a:endParaRPr lang="en-US" sz="2800" dirty="0" smtClean="0"/>
          </a:p>
          <a:p>
            <a:pPr marL="719138" lvl="2" indent="0">
              <a:buNone/>
            </a:pPr>
            <a:endParaRPr lang="en-US" dirty="0">
              <a:solidFill>
                <a:srgbClr val="7030A0"/>
              </a:solidFill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(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function</a:t>
            </a:r>
            <a:r>
              <a:rPr lang="en-US" dirty="0" smtClean="0">
                <a:latin typeface="Courier (W1)" pitchFamily="49" charset="0"/>
              </a:rPr>
              <a:t>() {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    alert(‘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Where is the trigger?</a:t>
            </a:r>
            <a:r>
              <a:rPr lang="en-US" dirty="0" smtClean="0">
                <a:latin typeface="Courier (W1)" pitchFamily="49" charset="0"/>
              </a:rPr>
              <a:t>’);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})();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105400" y="2444589"/>
            <a:ext cx="1676401" cy="954168"/>
          </a:xfrm>
          <a:prstGeom prst="wedgeRoundRectCallout">
            <a:avLst>
              <a:gd name="adj1" fmla="val 30729"/>
              <a:gd name="adj2" fmla="val 7867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Where is the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ele-GroteskNor" pitchFamily="2" charset="0"/>
              </a:rPr>
              <a:t>trigger?</a:t>
            </a:r>
            <a:endParaRPr kumimoji="0" 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9138" lvl="2" indent="0">
              <a:buNone/>
            </a:pPr>
            <a:endParaRPr lang="en-US" dirty="0">
              <a:solidFill>
                <a:srgbClr val="7030A0"/>
              </a:solidFill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ru-RU" dirty="0" smtClean="0"/>
              <a:t>Замыкание </a:t>
            </a:r>
            <a:r>
              <a:rPr lang="ru-RU" dirty="0"/>
              <a:t>— функция, в теле которой присутствуют ссылки на переменные, объявленные вне тела этой функции в окружающем коде и не являющиеся её параметрами</a:t>
            </a:r>
            <a:r>
              <a:rPr lang="ru-RU" dirty="0" smtClean="0"/>
              <a:t>.</a:t>
            </a: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function</a:t>
            </a: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createCounter</a:t>
            </a:r>
            <a:r>
              <a:rPr lang="en-US" dirty="0" smtClean="0">
                <a:latin typeface="Courier (W1)" pitchFamily="49" charset="0"/>
              </a:rPr>
              <a:t>() {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    </a:t>
            </a: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i = 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0</a:t>
            </a:r>
            <a:r>
              <a:rPr lang="en-US" dirty="0" smtClean="0">
                <a:latin typeface="Courier (W1)" pitchFamily="49" charset="0"/>
              </a:rPr>
              <a:t>;</a:t>
            </a:r>
          </a:p>
          <a:p>
            <a:pPr marL="719138" lvl="2" indent="0">
              <a:buNone/>
            </a:pPr>
            <a:r>
              <a:rPr lang="en-US" dirty="0"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   return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function</a:t>
            </a:r>
            <a:r>
              <a:rPr lang="en-US" dirty="0" smtClean="0">
                <a:latin typeface="Courier (W1)" pitchFamily="49" charset="0"/>
              </a:rPr>
              <a:t>() {return ++i;}</a:t>
            </a:r>
          </a:p>
          <a:p>
            <a:pPr marL="719138" lvl="2" indent="0">
              <a:buNone/>
            </a:pPr>
            <a:r>
              <a:rPr lang="en-US" dirty="0">
                <a:latin typeface="Courier (W1)" pitchFamily="49" charset="0"/>
              </a:rPr>
              <a:t>}</a:t>
            </a:r>
            <a:r>
              <a:rPr lang="en-US" dirty="0" smtClean="0">
                <a:latin typeface="Courier (W1)" pitchFamily="49" charset="0"/>
              </a:rPr>
              <a:t>	</a:t>
            </a:r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counter = </a:t>
            </a:r>
            <a:r>
              <a:rPr lang="en-US" dirty="0" err="1" smtClean="0">
                <a:latin typeface="Courier (W1)" pitchFamily="49" charset="0"/>
              </a:rPr>
              <a:t>createCounter</a:t>
            </a:r>
            <a:r>
              <a:rPr lang="en-US" dirty="0" smtClean="0">
                <a:latin typeface="Courier (W1)" pitchFamily="49" charset="0"/>
              </a:rPr>
              <a:t>();</a:t>
            </a: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counter();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4098" name="Picture 2" descr="C:\Users\skuvshin\Desktop\clos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24321"/>
            <a:ext cx="2895600" cy="19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6507</TotalTime>
  <Words>612</Words>
  <Application>Microsoft Office PowerPoint</Application>
  <PresentationFormat>On-screen Show (4:3)</PresentationFormat>
  <Paragraphs>252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lecture template</vt:lpstr>
      <vt:lpstr>Lecture  JavaScript</vt:lpstr>
      <vt:lpstr>Agenda</vt:lpstr>
      <vt:lpstr>Introduction</vt:lpstr>
      <vt:lpstr>JS Example</vt:lpstr>
      <vt:lpstr>JavaScript basics</vt:lpstr>
      <vt:lpstr>JavaScript basics</vt:lpstr>
      <vt:lpstr>Functions</vt:lpstr>
      <vt:lpstr>Functions</vt:lpstr>
      <vt:lpstr>Closure</vt:lpstr>
      <vt:lpstr>JavaScript model</vt:lpstr>
      <vt:lpstr>Document methods</vt:lpstr>
      <vt:lpstr>DOM Element CRUD Example</vt:lpstr>
      <vt:lpstr>Events</vt:lpstr>
      <vt:lpstr>Objects</vt:lpstr>
      <vt:lpstr>Object Prototype</vt:lpstr>
      <vt:lpstr>Object Prototype</vt:lpstr>
      <vt:lpstr>AJAX</vt:lpstr>
      <vt:lpstr>AJAX</vt:lpstr>
      <vt:lpstr>AJAX</vt:lpstr>
      <vt:lpstr>jQuery</vt:lpstr>
      <vt:lpstr>jQuery</vt:lpstr>
      <vt:lpstr>jQuery</vt:lpstr>
      <vt:lpstr>jQuery</vt:lpstr>
      <vt:lpstr>AJAX с помощью jQuery</vt:lpstr>
      <vt:lpstr>AJAX с помощью jQuery</vt:lpstr>
      <vt:lpstr>Дополнительная литература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Kuvshinov, Sergey</cp:lastModifiedBy>
  <cp:revision>444</cp:revision>
  <cp:lastPrinted>2008-10-06T12:12:35Z</cp:lastPrinted>
  <dcterms:created xsi:type="dcterms:W3CDTF">2011-07-20T13:22:05Z</dcterms:created>
  <dcterms:modified xsi:type="dcterms:W3CDTF">2015-11-20T06:48:59Z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