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63" r:id="rId3"/>
    <p:sldId id="381" r:id="rId4"/>
    <p:sldId id="292" r:id="rId5"/>
    <p:sldId id="293" r:id="rId6"/>
    <p:sldId id="294" r:id="rId7"/>
    <p:sldId id="296" r:id="rId8"/>
    <p:sldId id="380" r:id="rId9"/>
    <p:sldId id="382" r:id="rId10"/>
    <p:sldId id="303" r:id="rId11"/>
    <p:sldId id="364" r:id="rId12"/>
    <p:sldId id="298" r:id="rId13"/>
    <p:sldId id="299" r:id="rId14"/>
    <p:sldId id="300" r:id="rId15"/>
    <p:sldId id="383" r:id="rId16"/>
    <p:sldId id="365" r:id="rId17"/>
    <p:sldId id="308" r:id="rId18"/>
    <p:sldId id="309" r:id="rId19"/>
    <p:sldId id="310" r:id="rId20"/>
    <p:sldId id="315" r:id="rId21"/>
    <p:sldId id="376" r:id="rId22"/>
    <p:sldId id="314" r:id="rId23"/>
    <p:sldId id="320" r:id="rId24"/>
    <p:sldId id="321" r:id="rId25"/>
    <p:sldId id="322" r:id="rId26"/>
    <p:sldId id="378" r:id="rId27"/>
    <p:sldId id="324" r:id="rId28"/>
    <p:sldId id="367" r:id="rId29"/>
    <p:sldId id="379" r:id="rId30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17" autoAdjust="0"/>
    <p:restoredTop sz="90655" autoAdjust="0"/>
  </p:normalViewPr>
  <p:slideViewPr>
    <p:cSldViewPr>
      <p:cViewPr varScale="1">
        <p:scale>
          <a:sx n="67" d="100"/>
          <a:sy n="67" d="100"/>
        </p:scale>
        <p:origin x="-1020" y="-102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BEF1425F-BB44-4E03-9935-C2AE9CDB4773}" type="datetime1">
              <a:rPr lang="ru-RU"/>
              <a:pPr>
                <a:defRPr/>
              </a:pPr>
              <a:t>16.10.2016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4BE8482F-1305-4E29-8D5D-CB0BB436E45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594978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E5762D73-C317-4282-9E4D-8FE229D2D689}" type="datetime1">
              <a:rPr lang="ru-RU"/>
              <a:pPr>
                <a:defRPr/>
              </a:pPr>
              <a:t>16.10.2016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D33DDE70-88CA-48AA-93FA-D28864FB185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57445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16.10.2016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None/>
            </a:pPr>
            <a:endParaRPr lang="ru-RU" dirty="0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None/>
            </a:pPr>
            <a:endParaRPr lang="en-US" dirty="0" smtClean="0">
              <a:latin typeface="Tele-GroteskNor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6C1B7E75-96B4-4735-82D6-415403E5C3F7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25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None/>
            </a:pPr>
            <a:endParaRPr lang="en-US" dirty="0" smtClean="0">
              <a:latin typeface="Tele-GroteskNor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6FBB3514-7B3C-4165-8D11-9CC3A896BBB1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27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16.10.2016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16.10.2016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16.10.2016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7771ED5D-ECC0-4C5F-8A98-6C07E609BF5D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5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16.10.2016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16.10.2016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94695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>
              <a:latin typeface="Tele-GroteskNo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/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34589-8080-402A-81DA-490225EB6E8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7257C-A62D-4E81-AF01-21960D6791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8F00E-F0C1-4092-BFDA-09091BD8D8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DB477-D42F-4478-9FD1-597858B197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6A7F6-8D14-443C-992B-CE0ACBCB09A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3B26C-6F9F-45C3-B1B8-3B5EC376D6B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F947F-448B-45C2-B033-D090C53DD47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fld id="{1309D3BC-DE53-46AD-B8CA-310E939F8B54}" type="datetime1">
              <a:rPr lang="ru-RU"/>
              <a:pPr>
                <a:defRPr/>
              </a:pPr>
              <a:t>16.10.2016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C7666-AB6C-47DF-B96C-A06E4375740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1DA79-A00D-4000-8F21-7AA20A0B589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C810D-54A9-4A6F-BD86-2DED674C34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3CFFC-8A6D-496E-A14F-8C8285E088D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  <a:cs typeface="+mn-cs"/>
              </a:defRPr>
            </a:lvl1pPr>
          </a:lstStyle>
          <a:p>
            <a:pPr>
              <a:defRPr/>
            </a:pPr>
            <a:fld id="{F1C06C1D-34D9-4ABE-AE00-6FF5EFC34E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5175"/>
            <a:ext cx="8532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cxnSp>
        <p:nvCxnSpPr>
          <p:cNvPr id="1029" name="Straight Connector 2"/>
          <p:cNvCxnSpPr>
            <a:cxnSpLocks noChangeShapeType="1"/>
          </p:cNvCxnSpPr>
          <p:nvPr/>
        </p:nvCxnSpPr>
        <p:spPr bwMode="auto">
          <a:xfrm>
            <a:off x="304800" y="476250"/>
            <a:ext cx="8532813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</p:spPr>
      </p:cxnSp>
      <p:pic>
        <p:nvPicPr>
          <p:cNvPr id="1030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64" r:id="rId3"/>
    <p:sldLayoutId id="2147483665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" TargetMode="External"/><Relationship Id="rId2" Type="http://schemas.openxmlformats.org/officeDocument/2006/relationships/hyperlink" Target="http://docs.oracle.com/javase/specs/jls/se7/html/jls-17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hyperlink" Target="http://www.ibm.com/developerworks/ru/library/j-jtp10185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388" y="5903913"/>
            <a:ext cx="8532812" cy="333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Санкт-Петербург</a:t>
            </a:r>
            <a:r>
              <a:rPr lang="en-US" dirty="0" smtClean="0">
                <a:effectLst/>
              </a:rPr>
              <a:t>, 201</a:t>
            </a:r>
            <a:r>
              <a:rPr lang="ru-RU" dirty="0" smtClean="0">
                <a:effectLst/>
              </a:rPr>
              <a:t>6</a:t>
            </a:r>
            <a:endParaRPr lang="en-US" dirty="0" smtClean="0">
              <a:effectLst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87253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/>
              </a:rPr>
              <a:t>Java Lecture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ru-RU" dirty="0" smtClean="0">
                <a:effectLst/>
              </a:rPr>
              <a:t>Многопоточность: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Основы</a:t>
            </a:r>
            <a:endParaRPr lang="en-US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Жизненный цикл потока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586788" cy="53292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ru-RU" sz="2200" dirty="0" smtClean="0"/>
              <a:t>Создание потока: 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ru-RU" sz="2200" i="1" dirty="0" err="1" smtClean="0">
                <a:cs typeface="Courier New" pitchFamily="49" charset="0"/>
              </a:rPr>
              <a:t>Thread</a:t>
            </a:r>
            <a:r>
              <a:rPr lang="ru-RU" sz="2200" i="1" dirty="0" smtClean="0">
                <a:cs typeface="Courier New" pitchFamily="49" charset="0"/>
              </a:rPr>
              <a:t> </a:t>
            </a:r>
            <a:r>
              <a:rPr lang="ru-RU" sz="2200" i="1" dirty="0" err="1" smtClean="0">
                <a:cs typeface="Courier New" pitchFamily="49" charset="0"/>
              </a:rPr>
              <a:t>thread</a:t>
            </a:r>
            <a:r>
              <a:rPr lang="ru-RU" sz="2200" i="1" dirty="0" smtClean="0">
                <a:cs typeface="Courier New" pitchFamily="49" charset="0"/>
              </a:rPr>
              <a:t> = </a:t>
            </a:r>
            <a:r>
              <a:rPr lang="ru-RU" sz="2200" i="1" dirty="0" err="1" smtClean="0">
                <a:cs typeface="Courier New" pitchFamily="49" charset="0"/>
              </a:rPr>
              <a:t>new</a:t>
            </a:r>
            <a:r>
              <a:rPr lang="ru-RU" sz="2200" i="1" dirty="0" smtClean="0">
                <a:cs typeface="Courier New" pitchFamily="49" charset="0"/>
              </a:rPr>
              <a:t> </a:t>
            </a:r>
            <a:r>
              <a:rPr lang="ru-RU" sz="2200" i="1" dirty="0" err="1" smtClean="0">
                <a:cs typeface="Courier New" pitchFamily="49" charset="0"/>
              </a:rPr>
              <a:t>Thread</a:t>
            </a:r>
            <a:r>
              <a:rPr lang="ru-RU" sz="2200" i="1" dirty="0" smtClean="0">
                <a:cs typeface="Courier New" pitchFamily="49" charset="0"/>
              </a:rPr>
              <a:t>(…) </a:t>
            </a:r>
          </a:p>
          <a:p>
            <a:pPr eaLnBrk="1" hangingPunct="1">
              <a:lnSpc>
                <a:spcPct val="100000"/>
              </a:lnSpc>
            </a:pPr>
            <a:r>
              <a:rPr lang="ru-RU" sz="2200" dirty="0" smtClean="0"/>
              <a:t>Запуск: 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ru-RU" sz="2200" i="1" dirty="0" err="1" smtClean="0">
                <a:cs typeface="Courier New" pitchFamily="49" charset="0"/>
              </a:rPr>
              <a:t>thread.start</a:t>
            </a:r>
            <a:r>
              <a:rPr lang="ru-RU" sz="2200" i="1" dirty="0" smtClean="0">
                <a:cs typeface="Courier New" pitchFamily="49" charset="0"/>
              </a:rPr>
              <a:t>() </a:t>
            </a:r>
          </a:p>
          <a:p>
            <a:pPr eaLnBrk="1" hangingPunct="1">
              <a:lnSpc>
                <a:spcPct val="100000"/>
              </a:lnSpc>
            </a:pPr>
            <a:r>
              <a:rPr lang="ru-RU" sz="2200" dirty="0" smtClean="0"/>
              <a:t>Работа: 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2200" dirty="0" smtClean="0"/>
              <a:t>-</a:t>
            </a:r>
            <a:r>
              <a:rPr lang="ru-RU" sz="2200" dirty="0" smtClean="0"/>
              <a:t> выполняется метод </a:t>
            </a:r>
            <a:r>
              <a:rPr lang="ru-RU" sz="2200" i="1" dirty="0" err="1" smtClean="0"/>
              <a:t>run</a:t>
            </a:r>
            <a:r>
              <a:rPr lang="ru-RU" sz="2200" i="1" dirty="0" smtClean="0"/>
              <a:t>()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2200" dirty="0" smtClean="0"/>
              <a:t>- </a:t>
            </a:r>
            <a:r>
              <a:rPr lang="ru-RU" sz="2200" i="1" dirty="0" err="1" smtClean="0">
                <a:cs typeface="Courier New" pitchFamily="49" charset="0"/>
              </a:rPr>
              <a:t>thread.isAlive</a:t>
            </a:r>
            <a:r>
              <a:rPr lang="ru-RU" sz="2200" i="1" dirty="0" smtClean="0">
                <a:cs typeface="Courier New" pitchFamily="49" charset="0"/>
              </a:rPr>
              <a:t>() == </a:t>
            </a:r>
            <a:r>
              <a:rPr lang="ru-RU" sz="2200" i="1" dirty="0" err="1" smtClean="0">
                <a:cs typeface="Courier New" pitchFamily="49" charset="0"/>
              </a:rPr>
              <a:t>true</a:t>
            </a:r>
            <a:r>
              <a:rPr lang="ru-RU" sz="2200" i="1" dirty="0" smtClean="0"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ru-RU" sz="2200" dirty="0" smtClean="0"/>
              <a:t>Завершение: </a:t>
            </a:r>
          </a:p>
          <a:p>
            <a:pPr marL="3600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dirty="0" smtClean="0"/>
              <a:t>	</a:t>
            </a:r>
            <a:r>
              <a:rPr lang="en-US" sz="2200" dirty="0" smtClean="0"/>
              <a:t>- </a:t>
            </a:r>
            <a:r>
              <a:rPr lang="ru-RU" sz="2200" dirty="0" smtClean="0"/>
              <a:t>метод </a:t>
            </a:r>
            <a:r>
              <a:rPr lang="ru-RU" sz="2200" i="1" dirty="0" err="1" smtClean="0"/>
              <a:t>run</a:t>
            </a:r>
            <a:r>
              <a:rPr lang="ru-RU" sz="2200" i="1" dirty="0" smtClean="0"/>
              <a:t>() </a:t>
            </a:r>
            <a:r>
              <a:rPr lang="ru-RU" sz="2200" dirty="0" smtClean="0"/>
              <a:t>закончился или бросил исключение</a:t>
            </a:r>
          </a:p>
          <a:p>
            <a:pPr marL="3600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dirty="0" smtClean="0"/>
              <a:t>	</a:t>
            </a:r>
            <a:r>
              <a:rPr lang="en-US" sz="2200" dirty="0" smtClean="0"/>
              <a:t>- </a:t>
            </a:r>
            <a:r>
              <a:rPr lang="ru-RU" sz="2200" dirty="0" smtClean="0"/>
              <a:t>завершенный поток нельзя перезапустить</a:t>
            </a:r>
          </a:p>
          <a:p>
            <a:pPr eaLnBrk="1" hangingPunct="1">
              <a:lnSpc>
                <a:spcPct val="80000"/>
              </a:lnSpc>
              <a:buNone/>
            </a:pPr>
            <a:endParaRPr lang="ru-RU" sz="2400" dirty="0" smtClean="0"/>
          </a:p>
          <a:p>
            <a:pPr eaLnBrk="1" hangingPunct="1">
              <a:lnSpc>
                <a:spcPct val="80000"/>
              </a:lnSpc>
              <a:buNone/>
            </a:pPr>
            <a:endParaRPr lang="ru-RU" sz="2400" dirty="0" smtClean="0"/>
          </a:p>
        </p:txBody>
      </p:sp>
      <p:pic>
        <p:nvPicPr>
          <p:cNvPr id="27650" name="Picture 2" descr="https://www.safaribooksonline.com/library/view/javatm-se-8/9780133891522/graphics/20fig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836712"/>
            <a:ext cx="4801839" cy="3192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</a:rPr>
              <a:t>Прерывание работы потока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dirty="0" smtClean="0"/>
              <a:t>Поток </a:t>
            </a:r>
            <a:r>
              <a:rPr lang="ru-RU" sz="2400" b="1" dirty="0" smtClean="0"/>
              <a:t>t1</a:t>
            </a:r>
            <a:r>
              <a:rPr lang="ru-RU" sz="2400" dirty="0" smtClean="0"/>
              <a:t> не может остановить поток </a:t>
            </a:r>
            <a:r>
              <a:rPr lang="ru-RU" sz="2400" b="1" dirty="0" smtClean="0"/>
              <a:t>t2</a:t>
            </a:r>
            <a:r>
              <a:rPr lang="ru-RU" sz="2400" dirty="0" smtClean="0"/>
              <a:t> в принудительном порядке </a:t>
            </a:r>
          </a:p>
          <a:p>
            <a:pPr eaLnBrk="1" hangingPunct="1"/>
            <a:r>
              <a:rPr lang="ru-RU" sz="2400" dirty="0" smtClean="0"/>
              <a:t>Поток </a:t>
            </a:r>
            <a:r>
              <a:rPr lang="ru-RU" sz="2400" b="1" dirty="0" smtClean="0"/>
              <a:t>t1</a:t>
            </a:r>
            <a:r>
              <a:rPr lang="ru-RU" sz="2400" dirty="0" smtClean="0"/>
              <a:t> может только порекомендовать потоку </a:t>
            </a:r>
            <a:r>
              <a:rPr lang="ru-RU" sz="2400" b="1" dirty="0" smtClean="0"/>
              <a:t>t2</a:t>
            </a:r>
            <a:r>
              <a:rPr lang="ru-RU" sz="2400" dirty="0" smtClean="0"/>
              <a:t> остановиться вызвав </a:t>
            </a:r>
            <a:r>
              <a:rPr lang="ru-RU" sz="2400" i="1" dirty="0" smtClean="0"/>
              <a:t>t2.interrupt() </a:t>
            </a:r>
          </a:p>
          <a:p>
            <a:pPr eaLnBrk="1" hangingPunct="1"/>
            <a:r>
              <a:rPr lang="ru-RU" sz="2400" dirty="0" smtClean="0"/>
              <a:t>Поток может проверить "попросил" ли его другой поток остановиться вызвав </a:t>
            </a:r>
            <a:r>
              <a:rPr lang="ru-RU" sz="2400" i="1" dirty="0" err="1" smtClean="0"/>
              <a:t>Thread.currentThread</a:t>
            </a:r>
            <a:r>
              <a:rPr lang="ru-RU" sz="2400" i="1" dirty="0" smtClean="0"/>
              <a:t>().</a:t>
            </a:r>
            <a:r>
              <a:rPr lang="ru-RU" sz="2400" i="1" dirty="0" err="1" smtClean="0"/>
              <a:t>isInterrupted</a:t>
            </a:r>
            <a:r>
              <a:rPr lang="ru-RU" sz="2400" i="1" dirty="0" smtClean="0"/>
              <a:t>() </a:t>
            </a:r>
          </a:p>
          <a:p>
            <a:pPr eaLnBrk="1" hangingPunct="1"/>
            <a:r>
              <a:rPr lang="ru-RU" sz="2400" dirty="0" smtClean="0"/>
              <a:t>Поток </a:t>
            </a:r>
            <a:r>
              <a:rPr lang="ru-RU" sz="2400" b="1" dirty="0" smtClean="0"/>
              <a:t>t2</a:t>
            </a:r>
            <a:r>
              <a:rPr lang="ru-RU" sz="2400" dirty="0" smtClean="0"/>
              <a:t> выкинет </a:t>
            </a:r>
            <a:r>
              <a:rPr lang="ru-RU" sz="2400" i="1" dirty="0" err="1" smtClean="0"/>
              <a:t>InterruptedException</a:t>
            </a:r>
            <a:r>
              <a:rPr lang="ru-RU" sz="2400" dirty="0" smtClean="0"/>
              <a:t> если: </a:t>
            </a:r>
            <a:endParaRPr lang="ru-RU" sz="2400" b="1" dirty="0" smtClean="0"/>
          </a:p>
          <a:p>
            <a:pPr eaLnBrk="1" hangingPunct="1">
              <a:spcAft>
                <a:spcPts val="600"/>
              </a:spcAft>
              <a:buNone/>
            </a:pPr>
            <a:r>
              <a:rPr lang="ru-RU" sz="2400" dirty="0" smtClean="0"/>
              <a:t>		- поток </a:t>
            </a:r>
            <a:r>
              <a:rPr lang="ru-RU" sz="2400" b="1" dirty="0" smtClean="0"/>
              <a:t>t2</a:t>
            </a:r>
            <a:r>
              <a:rPr lang="ru-RU" sz="2400" dirty="0" smtClean="0"/>
              <a:t> находится в ожидании </a:t>
            </a:r>
            <a:r>
              <a:rPr lang="ru-RU" sz="2400" i="1" dirty="0" smtClean="0"/>
              <a:t>(</a:t>
            </a:r>
            <a:r>
              <a:rPr lang="ru-RU" sz="2400" i="1" dirty="0" err="1" smtClean="0"/>
              <a:t>sleep</a:t>
            </a:r>
            <a:r>
              <a:rPr lang="ru-RU" sz="2400" i="1" dirty="0" smtClean="0"/>
              <a:t>, </a:t>
            </a:r>
            <a:r>
              <a:rPr lang="ru-RU" sz="2400" i="1" dirty="0" err="1" smtClean="0"/>
              <a:t>wait</a:t>
            </a:r>
            <a:r>
              <a:rPr lang="ru-RU" sz="2400" i="1" dirty="0" smtClean="0"/>
              <a:t>, </a:t>
            </a:r>
            <a:r>
              <a:rPr lang="ru-RU" sz="2400" i="1" dirty="0" err="1" smtClean="0"/>
              <a:t>join</a:t>
            </a:r>
            <a:r>
              <a:rPr lang="ru-RU" sz="2400" i="1" dirty="0" smtClean="0"/>
              <a:t>) </a:t>
            </a:r>
          </a:p>
          <a:p>
            <a:pPr eaLnBrk="1" hangingPunct="1">
              <a:spcAft>
                <a:spcPts val="600"/>
              </a:spcAft>
              <a:buNone/>
            </a:pPr>
            <a:r>
              <a:rPr lang="ru-RU" sz="2400" dirty="0" smtClean="0"/>
              <a:t>		- поток </a:t>
            </a:r>
            <a:r>
              <a:rPr lang="ru-RU" sz="2400" b="1" dirty="0" smtClean="0"/>
              <a:t>t1</a:t>
            </a:r>
            <a:r>
              <a:rPr lang="ru-RU" sz="2400" dirty="0" smtClean="0"/>
              <a:t> вызвал </a:t>
            </a:r>
            <a:r>
              <a:rPr lang="ru-RU" sz="2400" i="1" dirty="0" smtClean="0"/>
              <a:t>t2.interrupt() </a:t>
            </a:r>
          </a:p>
          <a:p>
            <a:pPr eaLnBrk="1" hangingPunct="1"/>
            <a:r>
              <a:rPr lang="ru-RU" sz="2400" dirty="0" smtClean="0"/>
              <a:t>У класса Thread есть четыре </a:t>
            </a:r>
            <a:r>
              <a:rPr lang="ru-RU" sz="2400" b="1" dirty="0" smtClean="0"/>
              <a:t>@Deprecated </a:t>
            </a:r>
            <a:r>
              <a:rPr lang="ru-RU" sz="2400" dirty="0" smtClean="0"/>
              <a:t>метода: </a:t>
            </a:r>
            <a:endParaRPr lang="en-US" sz="2400" dirty="0" smtClean="0"/>
          </a:p>
          <a:p>
            <a:pPr marL="360363" lvl="1" indent="0" eaLnBrk="1" hangingPunct="1">
              <a:buNone/>
            </a:pPr>
            <a:r>
              <a:rPr lang="en-US" sz="2400" i="1" dirty="0"/>
              <a:t>	</a:t>
            </a:r>
            <a:r>
              <a:rPr lang="ru-RU" sz="2400" i="1" dirty="0" smtClean="0"/>
              <a:t>stop(), destroy(), suspend() и resume()</a:t>
            </a:r>
            <a:r>
              <a:rPr lang="ru-RU" sz="2400" b="1" dirty="0" smtClean="0"/>
              <a:t> </a:t>
            </a:r>
          </a:p>
          <a:p>
            <a:pPr eaLnBrk="1" hangingPunct="1"/>
            <a:r>
              <a:rPr lang="ru-RU" sz="2400" dirty="0" smtClean="0"/>
              <a:t>Вызов этих методов может привести систему в </a:t>
            </a:r>
            <a:r>
              <a:rPr lang="ru-RU" sz="2400" dirty="0" err="1" smtClean="0"/>
              <a:t>неконсистентное</a:t>
            </a:r>
            <a:r>
              <a:rPr lang="ru-RU" sz="2400" dirty="0" smtClean="0"/>
              <a:t> состояние (</a:t>
            </a:r>
            <a:r>
              <a:rPr lang="ru-RU" sz="2400" i="1" dirty="0" err="1" smtClean="0"/>
              <a:t>deadlock</a:t>
            </a:r>
            <a:r>
              <a:rPr lang="ru-RU" sz="2400" dirty="0" smtClean="0"/>
              <a:t>) </a:t>
            </a:r>
          </a:p>
          <a:p>
            <a:pPr eaLnBrk="1" hangingPunct="1"/>
            <a:endParaRPr lang="ru-RU" sz="23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143504" y="635795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[демонстрация] </a:t>
            </a:r>
            <a:r>
              <a:rPr lang="en-US" sz="1600" dirty="0" err="1" smtClean="0"/>
              <a:t>ThreadInterruptionTest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Оглавление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447088" cy="5473700"/>
          </a:xfrm>
        </p:spPr>
        <p:txBody>
          <a:bodyPr/>
          <a:lstStyle/>
          <a:p>
            <a:pPr eaLnBrk="1" hangingPunct="1"/>
            <a:r>
              <a:rPr lang="ru-RU" sz="2800" dirty="0"/>
              <a:t>Введение</a:t>
            </a:r>
          </a:p>
          <a:p>
            <a:pPr eaLnBrk="1" hangingPunct="1"/>
            <a:r>
              <a:rPr lang="ru-RU" sz="2800" dirty="0" smtClean="0"/>
              <a:t>Потоки</a:t>
            </a:r>
            <a:endParaRPr lang="en-US" sz="2800" dirty="0" smtClean="0"/>
          </a:p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Синхронизация</a:t>
            </a:r>
          </a:p>
          <a:p>
            <a:pPr eaLnBrk="1" hangingPunct="1"/>
            <a:r>
              <a:rPr lang="ru-RU" sz="2800" dirty="0" smtClean="0"/>
              <a:t>Модель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Гонки (</a:t>
            </a:r>
            <a:r>
              <a:rPr lang="ru-RU" dirty="0" err="1" smtClean="0">
                <a:effectLst/>
              </a:rPr>
              <a:t>Race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Condition</a:t>
            </a:r>
            <a:r>
              <a:rPr lang="ru-RU" dirty="0" smtClean="0">
                <a:effectLst/>
              </a:rPr>
              <a:t>)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229600" cy="5094304"/>
          </a:xfrm>
        </p:spPr>
        <p:txBody>
          <a:bodyPr/>
          <a:lstStyle/>
          <a:p>
            <a:pPr eaLnBrk="1" hangingPunct="1"/>
            <a:r>
              <a:rPr lang="ru-RU" sz="2600" dirty="0" smtClean="0"/>
              <a:t>В общем случае </a:t>
            </a:r>
            <a:r>
              <a:rPr lang="ru-RU" sz="2600" b="1" dirty="0" smtClean="0"/>
              <a:t>порядок</a:t>
            </a:r>
            <a:r>
              <a:rPr lang="ru-RU" sz="2600" dirty="0" smtClean="0"/>
              <a:t> выполнения потоков в многопоточной программе </a:t>
            </a:r>
            <a:r>
              <a:rPr lang="ru-RU" sz="2600" b="1" dirty="0" smtClean="0"/>
              <a:t>не определен</a:t>
            </a:r>
          </a:p>
          <a:p>
            <a:pPr eaLnBrk="1" hangingPunct="1"/>
            <a:r>
              <a:rPr lang="ru-RU" sz="2600" b="1" dirty="0" smtClean="0"/>
              <a:t>Планировщик потоков </a:t>
            </a:r>
            <a:r>
              <a:rPr lang="ru-RU" sz="2600" dirty="0" smtClean="0"/>
              <a:t>может остановить выполнение потока в любом месте и передать управление другому потоку </a:t>
            </a:r>
          </a:p>
          <a:p>
            <a:pPr eaLnBrk="1" hangingPunct="1"/>
            <a:r>
              <a:rPr lang="ru-RU" sz="2600" b="1" dirty="0" smtClean="0"/>
              <a:t>Гонка</a:t>
            </a:r>
            <a:r>
              <a:rPr lang="ru-RU" sz="2600" dirty="0" smtClean="0"/>
              <a:t> - ошибка при которой корректность выполнения зависит от определенной последовательности выполнения потоков </a:t>
            </a:r>
          </a:p>
          <a:p>
            <a:pPr eaLnBrk="1" hangingPunct="1"/>
            <a:r>
              <a:rPr lang="ru-RU" sz="2600" dirty="0" smtClean="0"/>
              <a:t>Условия воспроизведения:</a:t>
            </a:r>
          </a:p>
          <a:p>
            <a:pPr marL="360000" eaLnBrk="1" hangingPunct="1">
              <a:buNone/>
            </a:pPr>
            <a:r>
              <a:rPr lang="ru-RU" sz="2600" dirty="0" smtClean="0"/>
              <a:t>	- два или более потока обращаются к одной и той же области   памяти одновременно </a:t>
            </a:r>
          </a:p>
          <a:p>
            <a:pPr marL="360000" eaLnBrk="1" hangingPunct="1">
              <a:buNone/>
            </a:pPr>
            <a:r>
              <a:rPr lang="ru-RU" sz="2600" dirty="0" smtClean="0"/>
              <a:t>	- как минимум один поток пишет в эту память </a:t>
            </a:r>
          </a:p>
          <a:p>
            <a:pPr marL="360000" eaLnBrk="1" hangingPunct="1">
              <a:buNone/>
            </a:pPr>
            <a:r>
              <a:rPr lang="ru-RU" sz="2600" dirty="0" smtClean="0"/>
              <a:t>	- доступ к памяти не синхронизирован</a:t>
            </a:r>
          </a:p>
          <a:p>
            <a:pPr eaLnBrk="1" hangingPunct="1"/>
            <a:r>
              <a:rPr lang="ru-RU" sz="2600" dirty="0" smtClean="0"/>
              <a:t>Решение: </a:t>
            </a:r>
            <a:r>
              <a:rPr lang="ru-RU" sz="2600" b="1" dirty="0" smtClean="0"/>
              <a:t>синхронизация потоков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24128" y="6357958"/>
            <a:ext cx="43485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[демонстрация] </a:t>
            </a:r>
            <a:r>
              <a:rPr lang="en-US" sz="1600" dirty="0" smtClean="0"/>
              <a:t>RacesProblem2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Синхронизация потоков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518525" cy="4321026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sz="2800" dirty="0" smtClean="0"/>
              <a:t>Примитивы синхронизации </a:t>
            </a:r>
            <a:endParaRPr lang="en-US" sz="2800" dirty="0"/>
          </a:p>
          <a:p>
            <a:pPr marL="358775" lvl="2" indent="0"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800" dirty="0" smtClean="0"/>
              <a:t>- </a:t>
            </a:r>
            <a:r>
              <a:rPr lang="ru-RU" sz="2800" dirty="0" smtClean="0"/>
              <a:t>Мьютекс, Взаимное ислючение </a:t>
            </a:r>
            <a:r>
              <a:rPr lang="ru-RU" sz="2800" dirty="0"/>
              <a:t>(</a:t>
            </a:r>
            <a:r>
              <a:rPr lang="en-US" sz="2800" dirty="0" err="1"/>
              <a:t>Mutex</a:t>
            </a:r>
            <a:r>
              <a:rPr lang="en-US" sz="2800" dirty="0"/>
              <a:t>, Mutual </a:t>
            </a:r>
            <a:r>
              <a:rPr lang="en-US" sz="2800" dirty="0" smtClean="0"/>
              <a:t>exclusion)</a:t>
            </a:r>
          </a:p>
          <a:p>
            <a:pPr marL="358775" lvl="2" indent="0"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800" dirty="0" smtClean="0"/>
              <a:t>- C</a:t>
            </a:r>
            <a:r>
              <a:rPr lang="ru-RU" sz="2800" dirty="0" err="1" smtClean="0"/>
              <a:t>емафор</a:t>
            </a:r>
            <a:r>
              <a:rPr lang="ru-RU" sz="2800" dirty="0" smtClean="0"/>
              <a:t> (</a:t>
            </a:r>
            <a:r>
              <a:rPr lang="en-US" sz="2800" dirty="0" smtClean="0"/>
              <a:t>Semaphore)</a:t>
            </a:r>
            <a:endParaRPr lang="ru-RU" sz="2800" dirty="0" smtClean="0"/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2800" dirty="0" smtClean="0"/>
              <a:t>	</a:t>
            </a:r>
            <a:endParaRPr lang="ru-RU" sz="2800" dirty="0"/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sz="2800" dirty="0" smtClean="0"/>
              <a:t>Пример: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800" dirty="0" smtClean="0">
                <a:latin typeface="Lucida Console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...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m.lock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//acquire lock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//run only in one thread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m.unlock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//acquire lock	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None/>
            </a:pPr>
            <a:endParaRPr lang="ru-RU" sz="28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11188" y="5084763"/>
            <a:ext cx="8229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675" y="692696"/>
            <a:ext cx="8678892" cy="2593973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ru-RU" sz="2200" dirty="0" smtClean="0"/>
              <a:t>Ключевое слово </a:t>
            </a:r>
            <a:r>
              <a:rPr lang="en-US" sz="2200" b="1" dirty="0" smtClean="0"/>
              <a:t>synchronized</a:t>
            </a:r>
            <a:r>
              <a:rPr lang="en-US" sz="2200" dirty="0" smtClean="0"/>
              <a:t> </a:t>
            </a:r>
            <a:r>
              <a:rPr lang="ru-RU" sz="2200" dirty="0" smtClean="0"/>
              <a:t>реализует взаимное исключение</a:t>
            </a:r>
            <a:r>
              <a:rPr lang="en-US" sz="2200" dirty="0" smtClean="0"/>
              <a:t>: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...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Bef>
                <a:spcPts val="60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synchronized(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//run only in one thread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		</a:t>
            </a:r>
          </a:p>
          <a:p>
            <a:pPr eaLnBrk="1" hangingPunct="1">
              <a:spcBef>
                <a:spcPts val="600"/>
              </a:spcBef>
            </a:pPr>
            <a:r>
              <a:rPr lang="ru-RU" sz="2200" dirty="0" smtClean="0"/>
              <a:t>В качестве </a:t>
            </a:r>
            <a:r>
              <a:rPr lang="ru-RU" sz="2200" b="1" dirty="0" smtClean="0"/>
              <a:t>мьютекса</a:t>
            </a:r>
            <a:r>
              <a:rPr lang="ru-RU" sz="2200" dirty="0" smtClean="0"/>
              <a:t> выступает </a:t>
            </a:r>
            <a:r>
              <a:rPr lang="ru-RU" sz="2200" b="1" dirty="0" smtClean="0"/>
              <a:t>монитор (</a:t>
            </a:r>
            <a:r>
              <a:rPr lang="en-US" sz="2200" b="1" dirty="0" smtClean="0"/>
              <a:t>monitor)</a:t>
            </a:r>
            <a:r>
              <a:rPr lang="en-US" sz="2200" dirty="0" smtClean="0"/>
              <a:t> </a:t>
            </a:r>
            <a:r>
              <a:rPr lang="ru-RU" sz="2200" dirty="0" smtClean="0"/>
              <a:t>- специальная структура ассоциированная с каждым </a:t>
            </a:r>
            <a:r>
              <a:rPr lang="en-US" sz="2200" dirty="0" smtClean="0"/>
              <a:t>java</a:t>
            </a:r>
            <a:r>
              <a:rPr lang="ru-RU" sz="2200" dirty="0" smtClean="0"/>
              <a:t> </a:t>
            </a:r>
            <a:r>
              <a:rPr lang="ru-RU" sz="2200" b="1" dirty="0" smtClean="0"/>
              <a:t>объектом</a:t>
            </a:r>
            <a:endParaRPr lang="en-US" sz="2200" dirty="0" smtClean="0"/>
          </a:p>
          <a:p>
            <a:pPr eaLnBrk="1" hangingPunct="1">
              <a:spcBef>
                <a:spcPts val="600"/>
              </a:spcBef>
            </a:pPr>
            <a:r>
              <a:rPr lang="ru-RU" sz="2200" dirty="0" smtClean="0"/>
              <a:t>Два вида: </a:t>
            </a:r>
            <a:r>
              <a:rPr lang="en-US" sz="2200" i="1" dirty="0" smtClean="0"/>
              <a:t>synchronized-</a:t>
            </a:r>
            <a:r>
              <a:rPr lang="ru-RU" sz="2200" i="1" dirty="0" smtClean="0"/>
              <a:t>блок</a:t>
            </a:r>
            <a:r>
              <a:rPr lang="en-US" sz="2200" i="1" dirty="0" smtClean="0"/>
              <a:t> </a:t>
            </a:r>
            <a:r>
              <a:rPr lang="ru-RU" sz="2200" i="1" dirty="0" smtClean="0"/>
              <a:t>и модификатор метода</a:t>
            </a:r>
            <a:r>
              <a:rPr lang="ru-RU" sz="2200" dirty="0" smtClean="0"/>
              <a:t> </a:t>
            </a:r>
            <a:r>
              <a:rPr lang="ru-RU" i="1" dirty="0" smtClean="0"/>
              <a:t>	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ru-RU" dirty="0" smtClean="0"/>
              <a:t>		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88305"/>
            <a:ext cx="8532813" cy="460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Синхронизация потоков: </a:t>
            </a:r>
            <a:r>
              <a:rPr lang="en-US" dirty="0" smtClean="0">
                <a:effectLst/>
              </a:rPr>
              <a:t>synchronized</a:t>
            </a:r>
            <a:endParaRPr lang="ru-RU" dirty="0">
              <a:effectLst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139952" y="6357958"/>
            <a:ext cx="4861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[демонстрация] </a:t>
            </a:r>
            <a:r>
              <a:rPr lang="en-US" sz="1600" dirty="0" err="1" smtClean="0"/>
              <a:t>jca</a:t>
            </a:r>
            <a:r>
              <a:rPr lang="en-US" sz="1600" dirty="0" smtClean="0"/>
              <a:t>,  RacesProblem2Synchronized</a:t>
            </a:r>
            <a:endParaRPr lang="ru-RU" sz="1600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467544" y="3284984"/>
          <a:ext cx="8352928" cy="275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4065957"/>
                <a:gridCol w="3638899"/>
              </a:tblGrid>
              <a:tr h="503228">
                <a:tc>
                  <a:txBody>
                    <a:bodyPr/>
                    <a:lstStyle/>
                    <a:p>
                      <a:endParaRPr lang="ru-RU" sz="1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Модификатор метода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 Narrow" pitchFamily="34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Synchronized-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блок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 </a:t>
                      </a:r>
                      <a:endParaRPr lang="ru-RU" sz="1400" b="1" dirty="0" smtClean="0">
                        <a:solidFill>
                          <a:schemeClr val="tx1"/>
                        </a:solidFill>
                        <a:latin typeface="Arial Narrow" pitchFamily="34" charset="0"/>
                        <a:cs typeface="Courier New" pitchFamily="49" charset="0"/>
                      </a:endParaRPr>
                    </a:p>
                    <a:p>
                      <a:pPr algn="l"/>
                      <a:endParaRPr lang="ru-RU" sz="1400" dirty="0">
                        <a:solidFill>
                          <a:schemeClr val="tx1"/>
                        </a:solidFill>
                        <a:latin typeface="Arial Narrow" pitchFamily="34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16538">
                <a:tc>
                  <a:txBody>
                    <a:bodyPr/>
                    <a:lstStyle/>
                    <a:p>
                      <a:endParaRPr lang="ru-RU" sz="1400" b="1" dirty="0" smtClean="0">
                        <a:solidFill>
                          <a:schemeClr val="tx1"/>
                        </a:solidFill>
                        <a:latin typeface="Arial Narrow" pitchFamily="34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Не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static</a:t>
                      </a:r>
                      <a:endParaRPr lang="ru-RU" sz="1400" b="1" dirty="0">
                        <a:latin typeface="Arial Narrow" pitchFamily="34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synchronized void </a:t>
                      </a:r>
                      <a:r>
                        <a:rPr lang="en-US" sz="130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(){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   //run only in one thread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ru-RU" sz="1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ru-RU" sz="1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void </a:t>
                      </a:r>
                      <a:r>
                        <a:rPr lang="en-US" sz="1300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() {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   synchronized(</a:t>
                      </a:r>
                      <a:r>
                        <a:rPr lang="en-US" sz="1300" b="1" dirty="0" smtClean="0">
                          <a:latin typeface="Courier New" pitchFamily="49" charset="0"/>
                          <a:cs typeface="Courier New" pitchFamily="49" charset="0"/>
                        </a:rPr>
                        <a:t>this</a:t>
                      </a:r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) {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      //run only in one thread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   }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ru-RU" sz="1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16538">
                <a:tc>
                  <a:txBody>
                    <a:bodyPr/>
                    <a:lstStyle/>
                    <a:p>
                      <a:endParaRPr lang="ru-RU" sz="1400" b="1" dirty="0" smtClean="0">
                        <a:solidFill>
                          <a:schemeClr val="tx1"/>
                        </a:solidFill>
                        <a:latin typeface="Arial Narrow" pitchFamily="34" charset="0"/>
                        <a:cs typeface="Courier New" pitchFamily="49" charset="0"/>
                      </a:endParaRPr>
                    </a:p>
                    <a:p>
                      <a:endParaRPr lang="ru-RU" sz="1400" b="1" dirty="0" smtClean="0">
                        <a:solidFill>
                          <a:schemeClr val="tx1"/>
                        </a:solidFill>
                        <a:latin typeface="Arial Narrow" pitchFamily="34" charset="0"/>
                        <a:cs typeface="Courier New" pitchFamily="49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  <a:cs typeface="Courier New" pitchFamily="49" charset="0"/>
                        </a:rPr>
                        <a:t>static</a:t>
                      </a:r>
                      <a:endParaRPr lang="ru-RU" sz="1400" b="1" dirty="0">
                        <a:latin typeface="Arial Narrow" pitchFamily="34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static synchronized void </a:t>
                      </a:r>
                      <a:r>
                        <a:rPr lang="en-US" sz="1300" dirty="0" err="1" smtClean="0">
                          <a:latin typeface="Courier New" pitchFamily="49" charset="0"/>
                          <a:cs typeface="Courier New" pitchFamily="49" charset="0"/>
                        </a:rPr>
                        <a:t>staticFoo</a:t>
                      </a:r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() {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   //run only in one thread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ru-RU" sz="1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static void </a:t>
                      </a:r>
                      <a:r>
                        <a:rPr lang="en-US" sz="1300" dirty="0" err="1" smtClean="0">
                          <a:latin typeface="Courier New" pitchFamily="49" charset="0"/>
                          <a:cs typeface="Courier New" pitchFamily="49" charset="0"/>
                        </a:rPr>
                        <a:t>staticFoo</a:t>
                      </a:r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() {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   synchronized(</a:t>
                      </a:r>
                      <a:r>
                        <a:rPr lang="en-US" sz="1300" b="1" dirty="0" err="1" smtClean="0">
                          <a:latin typeface="Courier New" pitchFamily="49" charset="0"/>
                          <a:cs typeface="Courier New" pitchFamily="49" charset="0"/>
                        </a:rPr>
                        <a:t>MyClass.class</a:t>
                      </a:r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) {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      //run only in one thread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   }</a:t>
                      </a:r>
                    </a:p>
                    <a:p>
                      <a:r>
                        <a:rPr lang="en-US" sz="1300" dirty="0" smtClean="0">
                          <a:latin typeface="Courier New" pitchFamily="49" charset="0"/>
                          <a:cs typeface="Courier New" pitchFamily="49" charset="0"/>
                        </a:rPr>
                        <a:t>} 	</a:t>
                      </a:r>
                      <a:endParaRPr lang="ru-RU" sz="13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785926"/>
            <a:ext cx="5143536" cy="30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304800" y="88305"/>
            <a:ext cx="8532813" cy="4603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Синхронизация потоков: </a:t>
            </a:r>
            <a:r>
              <a:rPr lang="en-US" dirty="0">
                <a:effectLst/>
              </a:rPr>
              <a:t>synchronized</a:t>
            </a:r>
            <a:endParaRPr lang="ru-RU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1268760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BLOCKED</a:t>
            </a:r>
            <a:endParaRPr lang="ru-RU" sz="2000" dirty="0"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1268760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RUNNABLE</a:t>
            </a:r>
            <a:endParaRPr lang="ru-RU" sz="20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Взаимная блокировка (</a:t>
            </a:r>
            <a:r>
              <a:rPr lang="en-US" dirty="0" smtClean="0">
                <a:effectLst/>
              </a:rPr>
              <a:t>Deadlock)</a:t>
            </a:r>
            <a:endParaRPr lang="ru-RU" dirty="0" smtClean="0">
              <a:effectLst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92696"/>
            <a:ext cx="5124456" cy="5328567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Deadlock - </a:t>
            </a:r>
            <a:r>
              <a:rPr lang="ru-RU" sz="2400" dirty="0" smtClean="0"/>
              <a:t>ошибка при которой несколько потоков находятся в состоянии бесконечного ожидания ресурсов, занятых самими этими потоками </a:t>
            </a:r>
          </a:p>
          <a:p>
            <a:pPr eaLnBrk="1" hangingPunct="1">
              <a:lnSpc>
                <a:spcPct val="100000"/>
              </a:lnSpc>
            </a:pPr>
            <a:r>
              <a:rPr lang="ru-RU" sz="2400" b="1" dirty="0" smtClean="0"/>
              <a:t>Причина</a:t>
            </a:r>
            <a:r>
              <a:rPr lang="ru-RU" sz="2400" dirty="0" smtClean="0"/>
              <a:t>: захват 2 и более блокировок разными потоками в разном порядке </a:t>
            </a:r>
          </a:p>
          <a:p>
            <a:pPr eaLnBrk="1" hangingPunct="1"/>
            <a:r>
              <a:rPr lang="ru-RU" sz="2400" b="1" dirty="0" smtClean="0"/>
              <a:t>Пути решения</a:t>
            </a:r>
            <a:r>
              <a:rPr lang="ru-RU" sz="2400" dirty="0" smtClean="0"/>
              <a:t>: </a:t>
            </a:r>
          </a:p>
          <a:p>
            <a:pPr lvl="1" eaLnBrk="1" hangingPunct="1">
              <a:buNone/>
            </a:pPr>
            <a:r>
              <a:rPr lang="ru-RU" sz="2400" dirty="0" smtClean="0"/>
              <a:t>	- упорядочить захват </a:t>
            </a:r>
            <a:r>
              <a:rPr lang="ru-RU" sz="2400" dirty="0" err="1" smtClean="0"/>
              <a:t>Мьютекса</a:t>
            </a:r>
            <a:r>
              <a:rPr lang="ru-RU" sz="2400" dirty="0" smtClean="0"/>
              <a:t> </a:t>
            </a:r>
          </a:p>
          <a:p>
            <a:pPr lvl="1" eaLnBrk="1" hangingPunct="1">
              <a:buNone/>
            </a:pPr>
            <a:r>
              <a:rPr lang="ru-RU" sz="2400" dirty="0" smtClean="0"/>
              <a:t>	- ассоциировать один </a:t>
            </a:r>
            <a:r>
              <a:rPr lang="ru-RU" sz="2400" dirty="0" err="1" smtClean="0"/>
              <a:t>Мьютекс</a:t>
            </a:r>
            <a:r>
              <a:rPr lang="ru-RU" sz="2400" dirty="0" smtClean="0"/>
              <a:t> с двумя ресурсами </a:t>
            </a:r>
          </a:p>
          <a:p>
            <a:pPr eaLnBrk="1" hangingPunct="1">
              <a:buNone/>
            </a:pPr>
            <a:endParaRPr lang="ru-RU" sz="2400" dirty="0" smtClean="0"/>
          </a:p>
        </p:txBody>
      </p:sp>
      <p:pic>
        <p:nvPicPr>
          <p:cNvPr id="65538" name="Picture 2" descr="https://photos-6.dropbox.com/t/2/AABajIP_vdlbh9T8j7VJ6QlY1tAZpmcv4QmvKso-va78qA/12/374282690/png/32x32/3/1456452000/0/2/deadlock.png/ELGw__oCGLTYByABIAcoBw/IyGIVdWPBhE7zMKm5_bHQWa10uXqwsjfk-6pDkM4SfI?size_mode=5&amp;size=32x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4208" y="620688"/>
            <a:ext cx="3674296" cy="359413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211960" y="6357958"/>
            <a:ext cx="60118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[демонстрация] </a:t>
            </a:r>
            <a:r>
              <a:rPr lang="en-US" sz="1600" dirty="0" err="1" smtClean="0"/>
              <a:t>DeadlockProblem</a:t>
            </a:r>
            <a:r>
              <a:rPr lang="en-US" sz="1600" dirty="0" smtClean="0"/>
              <a:t>, </a:t>
            </a:r>
            <a:r>
              <a:rPr lang="en-US" sz="1600" dirty="0" err="1" smtClean="0"/>
              <a:t>ThreadDump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400" dirty="0" smtClean="0">
                <a:effectLst/>
              </a:rPr>
              <a:t>Синхронизация потоков: Ожидание и уведомление (Condition waiting)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714356"/>
            <a:ext cx="8784530" cy="5378470"/>
          </a:xfrm>
        </p:spPr>
        <p:txBody>
          <a:bodyPr/>
          <a:lstStyle/>
          <a:p>
            <a:pPr eaLnBrk="1" hangingPunct="1"/>
            <a:r>
              <a:rPr lang="ru-RU" sz="1900" dirty="0" smtClean="0"/>
              <a:t>Механизм позволяющий потоку ждать до тех пор, пока другой поток не выполнит условие </a:t>
            </a:r>
          </a:p>
          <a:p>
            <a:pPr eaLnBrk="1" hangingPunct="1"/>
            <a:r>
              <a:rPr lang="ru-RU" sz="1900" dirty="0" smtClean="0"/>
              <a:t>Данный подход хорошо ложится на задачу </a:t>
            </a:r>
            <a:r>
              <a:rPr lang="ru-RU" sz="1900" b="1" dirty="0" smtClean="0"/>
              <a:t>Производитель-потребитель (</a:t>
            </a:r>
            <a:r>
              <a:rPr lang="ru-RU" sz="1900" b="1" dirty="0" err="1" smtClean="0"/>
              <a:t>producer-consumer</a:t>
            </a:r>
            <a:r>
              <a:rPr lang="ru-RU" sz="1900" b="1" dirty="0" smtClean="0"/>
              <a:t>) </a:t>
            </a:r>
          </a:p>
          <a:p>
            <a:pPr eaLnBrk="1" hangingPunct="1"/>
            <a:r>
              <a:rPr lang="ru-RU" sz="1900" dirty="0" smtClean="0"/>
              <a:t>Реализуется при помощи методов класса </a:t>
            </a:r>
            <a:r>
              <a:rPr lang="ru-RU" sz="1900" b="1" dirty="0" err="1" smtClean="0"/>
              <a:t>Object</a:t>
            </a:r>
            <a:r>
              <a:rPr lang="ru-RU" sz="1900" b="1" dirty="0" smtClean="0"/>
              <a:t>: </a:t>
            </a:r>
            <a:r>
              <a:rPr lang="en-US" sz="1900" b="1" dirty="0" smtClean="0"/>
              <a:t> </a:t>
            </a:r>
            <a:r>
              <a:rPr lang="ru-RU" sz="1900" i="1" dirty="0" err="1" smtClean="0"/>
              <a:t>wait</a:t>
            </a:r>
            <a:r>
              <a:rPr lang="ru-RU" sz="1900" i="1" dirty="0" smtClean="0"/>
              <a:t>(), </a:t>
            </a:r>
            <a:r>
              <a:rPr lang="ru-RU" sz="1900" i="1" dirty="0" err="1" smtClean="0"/>
              <a:t>notify</a:t>
            </a:r>
            <a:r>
              <a:rPr lang="ru-RU" sz="1900" i="1" dirty="0" smtClean="0"/>
              <a:t>(), </a:t>
            </a:r>
            <a:r>
              <a:rPr lang="ru-RU" sz="1900" i="1" dirty="0" err="1" smtClean="0"/>
              <a:t>notifyAll</a:t>
            </a:r>
            <a:r>
              <a:rPr lang="ru-RU" sz="1900" i="1" dirty="0" smtClean="0"/>
              <a:t>() </a:t>
            </a:r>
          </a:p>
          <a:p>
            <a:pPr eaLnBrk="1" hangingPunct="1">
              <a:buNone/>
            </a:pPr>
            <a:r>
              <a:rPr lang="ru-RU" sz="2400" dirty="0" smtClean="0"/>
              <a:t>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4514" name="Picture 2" descr="http://www.artima.com/javaseminars/modules/Threads/images/BWMonit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2857496"/>
            <a:ext cx="5318644" cy="2357454"/>
          </a:xfrm>
          <a:prstGeom prst="rect">
            <a:avLst/>
          </a:prstGeom>
          <a:noFill/>
        </p:spPr>
      </p:pic>
      <p:pic>
        <p:nvPicPr>
          <p:cNvPr id="20481" name="Picture 1" descr="D:\YandexDisk\Скриншоты\2016-02-28 02-45-11 D  Dropbox knowledges t-systems java_school_teacher lecture_plan.txt - Notepad++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2214554"/>
            <a:ext cx="3000396" cy="3695225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076056" y="6395798"/>
            <a:ext cx="47150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[демонстрация] </a:t>
            </a:r>
            <a:r>
              <a:rPr lang="en-US" sz="1600" dirty="0" err="1" smtClean="0"/>
              <a:t>jca</a:t>
            </a:r>
            <a:r>
              <a:rPr lang="en-US" sz="1600" dirty="0" smtClean="0"/>
              <a:t>, </a:t>
            </a:r>
            <a:r>
              <a:rPr lang="en-US" sz="1600" dirty="0" err="1" smtClean="0"/>
              <a:t>WaitNotifyExample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Оглавление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549275"/>
            <a:ext cx="9036050" cy="6119813"/>
          </a:xfrm>
        </p:spPr>
        <p:txBody>
          <a:bodyPr/>
          <a:lstStyle/>
          <a:p>
            <a:pPr eaLnBrk="1" hangingPunct="1"/>
            <a:r>
              <a:rPr lang="ru-RU" sz="2800" dirty="0"/>
              <a:t>Введение</a:t>
            </a:r>
          </a:p>
          <a:p>
            <a:pPr eaLnBrk="1" hangingPunct="1"/>
            <a:r>
              <a:rPr lang="ru-RU" sz="2800" dirty="0" smtClean="0"/>
              <a:t>Потоки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Синхронизация</a:t>
            </a:r>
          </a:p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Модель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Оглавление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Введение</a:t>
            </a:r>
          </a:p>
          <a:p>
            <a:pPr eaLnBrk="1" hangingPunct="1"/>
            <a:r>
              <a:rPr lang="ru-RU" sz="2800" dirty="0" smtClean="0"/>
              <a:t>Потоки</a:t>
            </a:r>
          </a:p>
          <a:p>
            <a:pPr eaLnBrk="1" hangingPunct="1"/>
            <a:r>
              <a:rPr lang="ru-RU" sz="2800" dirty="0" smtClean="0"/>
              <a:t>Синхронизация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pPr eaLnBrk="1" hangingPunct="1"/>
            <a:r>
              <a:rPr lang="ru-RU" sz="2800" dirty="0" smtClean="0"/>
              <a:t>Модель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/>
              </a:rPr>
              <a:t>Thread-safe</a:t>
            </a:r>
            <a:endParaRPr lang="ru-RU" dirty="0" smtClean="0">
              <a:effectLst/>
            </a:endParaRPr>
          </a:p>
        </p:txBody>
      </p:sp>
      <p:sp>
        <p:nvSpPr>
          <p:cNvPr id="38914" name="Rectangle 3"/>
          <p:cNvSpPr>
            <a:spLocks noGrp="1"/>
          </p:cNvSpPr>
          <p:nvPr>
            <p:ph type="body" idx="4294967295"/>
          </p:nvPr>
        </p:nvSpPr>
        <p:spPr>
          <a:xfrm>
            <a:off x="285720" y="714356"/>
            <a:ext cx="8716963" cy="58324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sz="2800" dirty="0" smtClean="0"/>
              <a:t>Класс является </a:t>
            </a:r>
            <a:r>
              <a:rPr lang="ru-RU" sz="2800" b="1" dirty="0" err="1" smtClean="0"/>
              <a:t>Thread-Safe</a:t>
            </a:r>
            <a:r>
              <a:rPr lang="ru-RU" sz="2800" dirty="0" smtClean="0"/>
              <a:t> если верны следующие утверждения: 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- он выполняет свой контракт в многопоточном окружении 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- нет необходимости в дополнительной синхронизации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ru-RU" sz="2800" dirty="0" smtClean="0"/>
              <a:t>В общем случае верно утверждение: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800" b="1" dirty="0" smtClean="0"/>
              <a:t>		</a:t>
            </a:r>
            <a:r>
              <a:rPr lang="en-US" sz="2800" b="1" dirty="0" smtClean="0"/>
              <a:t>T</a:t>
            </a:r>
            <a:r>
              <a:rPr lang="ru-RU" sz="2800" b="1" dirty="0" smtClean="0"/>
              <a:t>hread safety = </a:t>
            </a:r>
            <a:r>
              <a:rPr lang="en-US" sz="2800" b="1" dirty="0" smtClean="0"/>
              <a:t>A</a:t>
            </a:r>
            <a:r>
              <a:rPr lang="ru-RU" sz="2800" b="1" dirty="0" err="1" smtClean="0"/>
              <a:t>tomicity</a:t>
            </a:r>
            <a:r>
              <a:rPr lang="ru-RU" sz="2800" b="1" dirty="0" smtClean="0"/>
              <a:t> + </a:t>
            </a:r>
            <a:r>
              <a:rPr lang="en-US" sz="2800" b="1" dirty="0" smtClean="0"/>
              <a:t>V</a:t>
            </a:r>
            <a:r>
              <a:rPr lang="ru-RU" sz="2800" b="1" dirty="0" err="1" smtClean="0"/>
              <a:t>isibility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Атомарность (</a:t>
            </a:r>
            <a:r>
              <a:rPr lang="en-US" dirty="0" smtClean="0">
                <a:effectLst/>
              </a:rPr>
              <a:t>Atomicity)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49275"/>
            <a:ext cx="8532813" cy="2308222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Операция </a:t>
            </a:r>
            <a:r>
              <a:rPr lang="ru-RU" sz="2400" b="1" dirty="0" err="1" smtClean="0"/>
              <a:t>атомарна</a:t>
            </a:r>
            <a:r>
              <a:rPr lang="ru-RU" sz="2400" dirty="0" smtClean="0"/>
              <a:t>, если в процессе её выполнения не может произойти передача управления другому потоку </a:t>
            </a:r>
          </a:p>
          <a:p>
            <a:pPr eaLnBrk="1" hangingPunct="1"/>
            <a:r>
              <a:rPr lang="ru-RU" sz="2400" dirty="0" smtClean="0"/>
              <a:t>Чтение и запись полей и переменных происходит атомарно </a:t>
            </a:r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		</a:t>
            </a:r>
            <a:r>
              <a:rPr lang="ru-RU" sz="2400" dirty="0" smtClean="0"/>
              <a:t>(кроме не </a:t>
            </a:r>
            <a:r>
              <a:rPr lang="ru-RU" sz="2400" b="1" dirty="0" err="1" smtClean="0"/>
              <a:t>volatile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long</a:t>
            </a:r>
            <a:r>
              <a:rPr lang="ru-RU" sz="2400" b="1" dirty="0" smtClean="0"/>
              <a:t> </a:t>
            </a:r>
            <a:r>
              <a:rPr lang="ru-RU" sz="2400" dirty="0" smtClean="0"/>
              <a:t>и </a:t>
            </a:r>
            <a:r>
              <a:rPr lang="ru-RU" sz="2400" b="1" dirty="0" err="1" smtClean="0"/>
              <a:t>double</a:t>
            </a:r>
            <a:r>
              <a:rPr lang="ru-RU" sz="2400" dirty="0" smtClean="0"/>
              <a:t>) </a:t>
            </a:r>
          </a:p>
          <a:p>
            <a:pPr eaLnBrk="1" hangingPunct="1"/>
            <a:r>
              <a:rPr lang="ru-RU" sz="2400" dirty="0" smtClean="0"/>
              <a:t>Синхронизация является одним из средств достижения атомарности </a:t>
            </a:r>
          </a:p>
          <a:p>
            <a:pPr eaLnBrk="1" hangingPunct="1"/>
            <a:endParaRPr lang="ru-RU" sz="28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286116" y="635795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ru-RU" sz="1600" dirty="0" smtClean="0"/>
              <a:t>[демонстрация]  </a:t>
            </a:r>
            <a:r>
              <a:rPr lang="ru-RU" sz="1600" dirty="0" err="1" smtClean="0"/>
              <a:t>SequenceGeneratorUnsafe</a:t>
            </a:r>
            <a:r>
              <a:rPr lang="en-US" sz="1600" dirty="0" smtClean="0"/>
              <a:t>,</a:t>
            </a:r>
            <a:r>
              <a:rPr lang="ru-RU" sz="1600" dirty="0" smtClean="0"/>
              <a:t> </a:t>
            </a:r>
            <a:r>
              <a:rPr lang="ru-RU" sz="1600" dirty="0" err="1" smtClean="0"/>
              <a:t>LazyInitUnsafe</a:t>
            </a:r>
            <a:endParaRPr lang="ru-RU" sz="1600" dirty="0" smtClean="0">
              <a:solidFill>
                <a:srgbClr val="4646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Видимость (</a:t>
            </a:r>
            <a:r>
              <a:rPr lang="en-US" dirty="0" smtClean="0">
                <a:effectLst/>
              </a:rPr>
              <a:t>Visibility)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42844" y="642918"/>
            <a:ext cx="9715568" cy="338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Изменения, сделанные одним потоком: </a:t>
            </a:r>
            <a:endParaRPr lang="en-US" sz="2400" dirty="0" smtClean="0">
              <a:latin typeface="Arial Narrow" pitchFamily="34" charset="0"/>
            </a:endParaRPr>
          </a:p>
          <a:p>
            <a:pPr marL="265113" indent="-265113" eaLnBrk="0" hangingPunct="0">
              <a:spcBef>
                <a:spcPct val="20000"/>
              </a:spcBef>
              <a:buClr>
                <a:schemeClr val="tx2"/>
              </a:buClr>
            </a:pPr>
            <a:r>
              <a:rPr lang="en-US" sz="2400" dirty="0" smtClean="0">
                <a:latin typeface="Arial Narrow" pitchFamily="34" charset="0"/>
              </a:rPr>
              <a:t>		- </a:t>
            </a:r>
            <a:r>
              <a:rPr lang="ru-RU" sz="2400" dirty="0" smtClean="0">
                <a:latin typeface="Arial Narrow" pitchFamily="34" charset="0"/>
              </a:rPr>
              <a:t>могут быть </a:t>
            </a:r>
            <a:r>
              <a:rPr lang="ru-RU" sz="2400" b="1" dirty="0" smtClean="0">
                <a:latin typeface="Arial Narrow" pitchFamily="34" charset="0"/>
              </a:rPr>
              <a:t>не видны</a:t>
            </a:r>
            <a:r>
              <a:rPr lang="ru-RU" sz="2400" dirty="0" smtClean="0">
                <a:latin typeface="Arial Narrow" pitchFamily="34" charset="0"/>
              </a:rPr>
              <a:t> в другом потоке </a:t>
            </a:r>
            <a:endParaRPr lang="en-US" sz="2400" dirty="0" smtClean="0">
              <a:latin typeface="Arial Narrow" pitchFamily="34" charset="0"/>
            </a:endParaRPr>
          </a:p>
          <a:p>
            <a:pPr marL="265113" indent="-265113" eaLnBrk="0" hangingPunct="0">
              <a:spcBef>
                <a:spcPct val="20000"/>
              </a:spcBef>
              <a:buClr>
                <a:schemeClr val="tx2"/>
              </a:buClr>
            </a:pPr>
            <a:r>
              <a:rPr lang="en-US" sz="2400" dirty="0" smtClean="0">
                <a:latin typeface="Arial Narrow" pitchFamily="34" charset="0"/>
              </a:rPr>
              <a:t>		- </a:t>
            </a:r>
            <a:r>
              <a:rPr lang="ru-RU" sz="2400" dirty="0" smtClean="0">
                <a:latin typeface="Arial Narrow" pitchFamily="34" charset="0"/>
              </a:rPr>
              <a:t>могут быть </a:t>
            </a:r>
            <a:r>
              <a:rPr lang="ru-RU" sz="2400" b="1" dirty="0" smtClean="0">
                <a:latin typeface="Arial Narrow" pitchFamily="34" charset="0"/>
              </a:rPr>
              <a:t>видны</a:t>
            </a:r>
            <a:r>
              <a:rPr lang="ru-RU" sz="2400" dirty="0" smtClean="0">
                <a:latin typeface="Arial Narrow" pitchFamily="34" charset="0"/>
              </a:rPr>
              <a:t> в другом потоке </a:t>
            </a:r>
            <a:r>
              <a:rPr lang="ru-RU" sz="2400" b="1" dirty="0" smtClean="0">
                <a:latin typeface="Arial Narrow" pitchFamily="34" charset="0"/>
              </a:rPr>
              <a:t>в ином порядке </a:t>
            </a:r>
            <a:r>
              <a:rPr lang="en-US" sz="2400" dirty="0" smtClean="0">
                <a:latin typeface="Arial Narrow" pitchFamily="34" charset="0"/>
              </a:rPr>
              <a:t>(</a:t>
            </a:r>
            <a:r>
              <a:rPr lang="en-US" sz="2400" b="1" dirty="0" smtClean="0">
                <a:latin typeface="Arial Narrow" pitchFamily="34" charset="0"/>
              </a:rPr>
              <a:t>reordering</a:t>
            </a:r>
            <a:r>
              <a:rPr lang="en-US" sz="2400" dirty="0" smtClean="0">
                <a:latin typeface="Arial Narrow" pitchFamily="34" charset="0"/>
              </a:rPr>
              <a:t>)</a:t>
            </a:r>
            <a:endParaRPr lang="en-US" sz="2400" dirty="0">
              <a:solidFill>
                <a:srgbClr val="464646"/>
              </a:solidFill>
              <a:latin typeface="Arial Narrow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643570" y="6286520"/>
            <a:ext cx="471259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spcBef>
                <a:spcPct val="20000"/>
              </a:spcBef>
              <a:buClr>
                <a:schemeClr val="tx2"/>
              </a:buClr>
            </a:pPr>
            <a:r>
              <a:rPr lang="ru-RU" sz="1600" dirty="0" smtClean="0"/>
              <a:t>[демонстрация] </a:t>
            </a:r>
            <a:r>
              <a:rPr lang="en-US" sz="1600" dirty="0" err="1" smtClean="0"/>
              <a:t>VisibilityProblem</a:t>
            </a:r>
            <a:endParaRPr lang="en-US" sz="1600" dirty="0">
              <a:solidFill>
                <a:srgbClr val="464646"/>
              </a:solidFill>
              <a:latin typeface="Arial Narrow" pitchFamily="34" charset="0"/>
            </a:endParaRPr>
          </a:p>
        </p:txBody>
      </p:sp>
      <p:pic>
        <p:nvPicPr>
          <p:cNvPr id="14337" name="Picture 1" descr="D:\Dropbox\knowledges\t-systems\java_school_teacher\images\cach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571744"/>
            <a:ext cx="7143800" cy="29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362950" cy="56880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sz="2400" dirty="0" smtClean="0"/>
              <a:t>О общем случае на разных платформах многопоточная программа будет работать по разному, т.к. </a:t>
            </a:r>
            <a:r>
              <a:rPr lang="ru-RU" sz="2400" b="1" dirty="0" err="1" smtClean="0"/>
              <a:t>atomicity</a:t>
            </a:r>
            <a:r>
              <a:rPr lang="ru-RU" sz="2400" dirty="0" smtClean="0"/>
              <a:t>, </a:t>
            </a:r>
            <a:r>
              <a:rPr lang="ru-RU" sz="2400" b="1" dirty="0" err="1" smtClean="0"/>
              <a:t>visibility</a:t>
            </a:r>
            <a:r>
              <a:rPr lang="ru-RU" sz="2400" dirty="0" smtClean="0"/>
              <a:t> и </a:t>
            </a:r>
            <a:r>
              <a:rPr lang="ru-RU" sz="2400" b="1" dirty="0" err="1" smtClean="0"/>
              <a:t>reordering</a:t>
            </a:r>
            <a:r>
              <a:rPr lang="ru-RU" sz="2400" dirty="0" smtClean="0"/>
              <a:t> зависят от конкретных </a:t>
            </a:r>
            <a:r>
              <a:rPr lang="ru-RU" sz="2400" b="1" dirty="0" smtClean="0"/>
              <a:t>компилятора</a:t>
            </a:r>
            <a:r>
              <a:rPr lang="ru-RU" sz="2400" dirty="0" smtClean="0"/>
              <a:t> и </a:t>
            </a:r>
            <a:r>
              <a:rPr lang="ru-RU" sz="2400" b="1" dirty="0" smtClean="0"/>
              <a:t>процессора</a:t>
            </a:r>
            <a:r>
              <a:rPr lang="ru-RU" sz="2400" dirty="0" smtClean="0"/>
              <a:t> (например C++ до С++11)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sz="2400" b="1" dirty="0" smtClean="0"/>
              <a:t>Модель памяти </a:t>
            </a:r>
            <a:r>
              <a:rPr lang="ru-RU" sz="2400" b="1" dirty="0" err="1" smtClean="0"/>
              <a:t>Java</a:t>
            </a:r>
            <a:r>
              <a:rPr lang="ru-RU" sz="2400" b="1" dirty="0" smtClean="0"/>
              <a:t> </a:t>
            </a:r>
            <a:r>
              <a:rPr lang="ru-RU" sz="2400" dirty="0" smtClean="0"/>
              <a:t>описывает набор правил на уровне языка, определяющие указанные выше параметры вне зависимости от того, на какой платформе запущена программа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sz="2400" dirty="0" smtClean="0"/>
              <a:t>Придерживаясь этих правил можно писать корректные многопоточные программы не думая о том</a:t>
            </a:r>
            <a:r>
              <a:rPr lang="en-US" sz="2400" dirty="0" smtClean="0"/>
              <a:t>,</a:t>
            </a:r>
            <a:r>
              <a:rPr lang="ru-RU" sz="2400" dirty="0" smtClean="0"/>
              <a:t> где они будут исполняться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ru-RU" sz="2400" dirty="0" smtClean="0"/>
              <a:t>В 2004 году в </a:t>
            </a:r>
            <a:r>
              <a:rPr lang="ru-RU" sz="2400" dirty="0" err="1" smtClean="0"/>
              <a:t>Java</a:t>
            </a:r>
            <a:r>
              <a:rPr lang="ru-RU" sz="2400" dirty="0" smtClean="0"/>
              <a:t> 5 появилась новая модель памяти (JSR-133) т.к. в старой были найдены изъяны. Была изменена семантика модификаторов </a:t>
            </a:r>
            <a:r>
              <a:rPr lang="ru-RU" sz="2400" b="1" dirty="0" err="1" smtClean="0"/>
              <a:t>final</a:t>
            </a:r>
            <a:r>
              <a:rPr lang="ru-RU" sz="2400" dirty="0" smtClean="0"/>
              <a:t> и </a:t>
            </a:r>
            <a:r>
              <a:rPr lang="ru-RU" sz="2400" b="1" dirty="0" err="1" smtClean="0"/>
              <a:t>volatile</a:t>
            </a:r>
            <a:endParaRPr lang="en-US" sz="2400" b="1" dirty="0" smtClean="0"/>
          </a:p>
        </p:txBody>
      </p:sp>
      <p:sp>
        <p:nvSpPr>
          <p:cNvPr id="41986" name="AutoShape 4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987" name="AutoShape 6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988" name="AutoShape 8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Модель памяти (</a:t>
            </a:r>
            <a:r>
              <a:rPr lang="en-US" dirty="0" smtClean="0">
                <a:effectLst/>
              </a:rPr>
              <a:t>Java memory model)</a:t>
            </a:r>
            <a:endParaRPr lang="ru-RU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Модель памяти: </a:t>
            </a:r>
            <a:r>
              <a:rPr lang="en-US" dirty="0" smtClean="0">
                <a:effectLst/>
              </a:rPr>
              <a:t>Happens-before</a:t>
            </a:r>
            <a:r>
              <a:rPr lang="ru-RU" dirty="0" smtClean="0">
                <a:effectLst/>
              </a:rPr>
              <a:t>. Определение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642918"/>
            <a:ext cx="5267331" cy="5380055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H</a:t>
            </a:r>
            <a:r>
              <a:rPr lang="ru-RU" sz="2400" b="1" dirty="0" err="1" smtClean="0"/>
              <a:t>appens-before</a:t>
            </a:r>
            <a:r>
              <a:rPr lang="ru-RU" sz="2400" dirty="0" smtClean="0"/>
              <a:t> - это отношение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частичного порядка устанавливающее связь двух событий в разных потоках </a:t>
            </a:r>
            <a:endParaRPr lang="en-US" sz="2400" dirty="0" smtClean="0"/>
          </a:p>
          <a:p>
            <a:pPr eaLnBrk="1" hangingPunct="1"/>
            <a:r>
              <a:rPr lang="ru-RU" sz="2400" dirty="0" smtClean="0"/>
              <a:t>Предположим что операция </a:t>
            </a:r>
            <a:r>
              <a:rPr lang="ru-RU" sz="2400" b="1" dirty="0" smtClean="0"/>
              <a:t>X</a:t>
            </a:r>
            <a:r>
              <a:rPr lang="ru-RU" sz="2400" dirty="0" smtClean="0"/>
              <a:t> выполняется в потоке </a:t>
            </a:r>
            <a:r>
              <a:rPr lang="ru-RU" sz="2400" b="1" dirty="0" smtClean="0"/>
              <a:t>A</a:t>
            </a:r>
            <a:r>
              <a:rPr lang="ru-RU" sz="2400" dirty="0" smtClean="0"/>
              <a:t>, а операция </a:t>
            </a:r>
            <a:r>
              <a:rPr lang="ru-RU" sz="2400" b="1" dirty="0" smtClean="0"/>
              <a:t>Y</a:t>
            </a:r>
            <a:r>
              <a:rPr lang="ru-RU" sz="2400" dirty="0" smtClean="0"/>
              <a:t> выполняется в потоке </a:t>
            </a:r>
            <a:r>
              <a:rPr lang="ru-RU" sz="2400" b="1" dirty="0" smtClean="0"/>
              <a:t>B </a:t>
            </a:r>
            <a:endParaRPr lang="en-US" sz="2400" b="1" dirty="0" smtClean="0"/>
          </a:p>
          <a:p>
            <a:pPr eaLnBrk="1" hangingPunct="1"/>
            <a:r>
              <a:rPr lang="ru-RU" sz="2400" b="1" dirty="0" smtClean="0"/>
              <a:t>X </a:t>
            </a:r>
            <a:r>
              <a:rPr lang="ru-RU" sz="2400" b="1" dirty="0" err="1" smtClean="0"/>
              <a:t>happens-before</a:t>
            </a:r>
            <a:r>
              <a:rPr lang="ru-RU" sz="2400" b="1" dirty="0" smtClean="0"/>
              <a:t> Y </a:t>
            </a:r>
            <a:r>
              <a:rPr lang="ru-RU" sz="2400" dirty="0" smtClean="0"/>
              <a:t>означает, что все изменения, выполненные потоком </a:t>
            </a:r>
            <a:r>
              <a:rPr lang="ru-RU" sz="2400" b="1" dirty="0" smtClean="0"/>
              <a:t>A</a:t>
            </a:r>
            <a:r>
              <a:rPr lang="ru-RU" sz="2400" dirty="0" smtClean="0"/>
              <a:t> до момента операции </a:t>
            </a:r>
            <a:r>
              <a:rPr lang="ru-RU" sz="2400" b="1" dirty="0" smtClean="0"/>
              <a:t>X</a:t>
            </a:r>
            <a:r>
              <a:rPr lang="ru-RU" sz="2400" dirty="0" smtClean="0"/>
              <a:t> и изменения, которые повлекла эта операция, видны потоку </a:t>
            </a:r>
            <a:r>
              <a:rPr lang="ru-RU" sz="2400" b="1" dirty="0" smtClean="0"/>
              <a:t>B</a:t>
            </a:r>
            <a:r>
              <a:rPr lang="ru-RU" sz="2400" dirty="0" smtClean="0"/>
              <a:t> в момент выполнения операции </a:t>
            </a:r>
            <a:r>
              <a:rPr lang="ru-RU" sz="2400" b="1" dirty="0" smtClean="0"/>
              <a:t>Y</a:t>
            </a:r>
            <a:r>
              <a:rPr lang="ru-RU" sz="2400" dirty="0" smtClean="0"/>
              <a:t> и после выполнения этой операции </a:t>
            </a:r>
            <a:endParaRPr lang="en-US" sz="2400" dirty="0" smtClean="0"/>
          </a:p>
          <a:p>
            <a:pPr eaLnBrk="1" hangingPunct="1"/>
            <a:r>
              <a:rPr lang="ru-RU" sz="2400" dirty="0" smtClean="0"/>
              <a:t>Отношение </a:t>
            </a:r>
            <a:r>
              <a:rPr lang="ru-RU" sz="2400" b="1" dirty="0" err="1" smtClean="0"/>
              <a:t>happens-before</a:t>
            </a:r>
            <a:r>
              <a:rPr lang="ru-RU" sz="2400" dirty="0" smtClean="0"/>
              <a:t> транзитивно </a:t>
            </a:r>
            <a:r>
              <a:rPr lang="ru-RU" sz="2400" b="1" dirty="0" smtClean="0"/>
              <a:t>(X </a:t>
            </a:r>
            <a:r>
              <a:rPr lang="ru-RU" sz="2400" b="1" dirty="0" err="1" smtClean="0"/>
              <a:t>hb</a:t>
            </a:r>
            <a:r>
              <a:rPr lang="ru-RU" sz="2400" b="1" dirty="0" smtClean="0"/>
              <a:t> Y &amp;&amp; Y </a:t>
            </a:r>
            <a:r>
              <a:rPr lang="ru-RU" sz="2400" b="1" dirty="0" err="1" smtClean="0"/>
              <a:t>hb</a:t>
            </a:r>
            <a:r>
              <a:rPr lang="ru-RU" sz="2400" b="1" dirty="0" smtClean="0"/>
              <a:t> Z -&gt; X </a:t>
            </a:r>
            <a:r>
              <a:rPr lang="ru-RU" sz="2400" b="1" dirty="0" err="1" smtClean="0"/>
              <a:t>hb</a:t>
            </a:r>
            <a:r>
              <a:rPr lang="ru-RU" sz="2400" b="1" dirty="0" smtClean="0"/>
              <a:t> Z)</a:t>
            </a:r>
            <a:endParaRPr lang="ru-RU" sz="2100" b="1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642918"/>
            <a:ext cx="3391933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Модель памяти</a:t>
            </a:r>
            <a:r>
              <a:rPr lang="en-US" dirty="0" smtClean="0">
                <a:effectLst/>
              </a:rPr>
              <a:t>: Happens-before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gray">
          <a:xfrm>
            <a:off x="323528" y="692696"/>
            <a:ext cx="8532813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В рамках одного потока любая операция </a:t>
            </a:r>
            <a:r>
              <a:rPr lang="en-US" sz="2400" b="1" dirty="0" smtClean="0">
                <a:latin typeface="Arial Narrow" pitchFamily="34" charset="0"/>
              </a:rPr>
              <a:t>happens-before</a:t>
            </a:r>
            <a:r>
              <a:rPr lang="en-US" sz="2400" dirty="0" smtClean="0">
                <a:latin typeface="Arial Narrow" pitchFamily="34" charset="0"/>
              </a:rPr>
              <a:t> </a:t>
            </a:r>
            <a:r>
              <a:rPr lang="ru-RU" sz="2400" dirty="0" smtClean="0">
                <a:latin typeface="Arial Narrow" pitchFamily="34" charset="0"/>
              </a:rPr>
              <a:t>любой операции следующей за ней </a:t>
            </a:r>
            <a:endParaRPr lang="en-US" sz="2400" dirty="0" smtClean="0">
              <a:latin typeface="Arial Narrow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Выход из </a:t>
            </a:r>
            <a:r>
              <a:rPr lang="en-US" sz="2400" i="1" dirty="0" err="1" smtClean="0">
                <a:latin typeface="Arial Narrow" pitchFamily="34" charset="0"/>
              </a:rPr>
              <a:t>synhronized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ru-RU" sz="2400" dirty="0" smtClean="0">
                <a:latin typeface="Arial Narrow" pitchFamily="34" charset="0"/>
              </a:rPr>
              <a:t>блока/метода </a:t>
            </a:r>
            <a:r>
              <a:rPr lang="en-US" sz="2400" b="1" dirty="0" smtClean="0">
                <a:latin typeface="Arial Narrow" pitchFamily="34" charset="0"/>
              </a:rPr>
              <a:t>happens-before</a:t>
            </a:r>
            <a:r>
              <a:rPr lang="en-US" sz="2400" dirty="0" smtClean="0">
                <a:latin typeface="Arial Narrow" pitchFamily="34" charset="0"/>
              </a:rPr>
              <a:t> </a:t>
            </a:r>
            <a:r>
              <a:rPr lang="ru-RU" sz="2400" dirty="0" smtClean="0">
                <a:latin typeface="Arial Narrow" pitchFamily="34" charset="0"/>
              </a:rPr>
              <a:t>входа в </a:t>
            </a:r>
            <a:r>
              <a:rPr lang="en-US" sz="2400" i="1" dirty="0" err="1" smtClean="0">
                <a:latin typeface="Arial Narrow" pitchFamily="34" charset="0"/>
              </a:rPr>
              <a:t>synhronized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ru-RU" sz="2400" dirty="0" smtClean="0">
                <a:latin typeface="Arial Narrow" pitchFamily="34" charset="0"/>
              </a:rPr>
              <a:t>блок/метод на том же мониторе </a:t>
            </a:r>
            <a:endParaRPr lang="en-US" sz="2400" dirty="0" smtClean="0">
              <a:latin typeface="Arial Narrow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Запись </a:t>
            </a:r>
            <a:r>
              <a:rPr lang="en-US" sz="2400" i="1" dirty="0" smtClean="0">
                <a:latin typeface="Arial Narrow" pitchFamily="34" charset="0"/>
              </a:rPr>
              <a:t>volatile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ru-RU" sz="2400" dirty="0" smtClean="0">
                <a:latin typeface="Arial Narrow" pitchFamily="34" charset="0"/>
              </a:rPr>
              <a:t>поля </a:t>
            </a:r>
            <a:r>
              <a:rPr lang="en-US" sz="2400" b="1" dirty="0" smtClean="0">
                <a:latin typeface="Arial Narrow" pitchFamily="34" charset="0"/>
              </a:rPr>
              <a:t>happens-before</a:t>
            </a:r>
            <a:r>
              <a:rPr lang="en-US" sz="2400" dirty="0" smtClean="0">
                <a:latin typeface="Arial Narrow" pitchFamily="34" charset="0"/>
              </a:rPr>
              <a:t> </a:t>
            </a:r>
            <a:r>
              <a:rPr lang="ru-RU" sz="2400" dirty="0" smtClean="0">
                <a:latin typeface="Arial Narrow" pitchFamily="34" charset="0"/>
              </a:rPr>
              <a:t>чтения того же самого </a:t>
            </a:r>
            <a:r>
              <a:rPr lang="en-US" sz="2400" i="1" dirty="0" smtClean="0">
                <a:latin typeface="Arial Narrow" pitchFamily="34" charset="0"/>
              </a:rPr>
              <a:t>volatile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ru-RU" sz="2400" dirty="0" smtClean="0">
                <a:latin typeface="Arial Narrow" pitchFamily="34" charset="0"/>
              </a:rPr>
              <a:t>поля</a:t>
            </a:r>
            <a:endParaRPr lang="en-US" sz="2400" dirty="0" smtClean="0">
              <a:latin typeface="Arial Narrow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Вызов метода </a:t>
            </a:r>
            <a:r>
              <a:rPr lang="en-US" sz="2400" i="1" dirty="0" err="1" smtClean="0">
                <a:latin typeface="Arial Narrow" pitchFamily="34" charset="0"/>
              </a:rPr>
              <a:t>Thread.start</a:t>
            </a:r>
            <a:r>
              <a:rPr lang="en-US" sz="2400" i="1" dirty="0" smtClean="0">
                <a:latin typeface="Arial Narrow" pitchFamily="34" charset="0"/>
              </a:rPr>
              <a:t>() </a:t>
            </a:r>
            <a:r>
              <a:rPr lang="en-US" sz="2400" b="1" dirty="0" smtClean="0">
                <a:latin typeface="Arial Narrow" pitchFamily="34" charset="0"/>
              </a:rPr>
              <a:t>happens-before</a:t>
            </a:r>
            <a:r>
              <a:rPr lang="en-US" sz="2400" dirty="0" smtClean="0">
                <a:latin typeface="Arial Narrow" pitchFamily="34" charset="0"/>
              </a:rPr>
              <a:t> </a:t>
            </a:r>
            <a:r>
              <a:rPr lang="ru-RU" sz="2400" dirty="0" smtClean="0">
                <a:latin typeface="Arial Narrow" pitchFamily="34" charset="0"/>
              </a:rPr>
              <a:t>любых действий в запущенном потоке </a:t>
            </a:r>
            <a:endParaRPr lang="en-US" sz="2400" dirty="0" smtClean="0">
              <a:latin typeface="Arial Narrow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Все действия в потоке </a:t>
            </a:r>
            <a:r>
              <a:rPr lang="en-US" sz="2400" b="1" dirty="0" smtClean="0">
                <a:latin typeface="Arial Narrow" pitchFamily="34" charset="0"/>
              </a:rPr>
              <a:t>happens-before</a:t>
            </a:r>
            <a:r>
              <a:rPr lang="en-US" sz="2400" dirty="0" smtClean="0">
                <a:latin typeface="Arial Narrow" pitchFamily="34" charset="0"/>
              </a:rPr>
              <a:t> </a:t>
            </a:r>
            <a:r>
              <a:rPr lang="ru-RU" sz="2400" dirty="0" smtClean="0">
                <a:latin typeface="Arial Narrow" pitchFamily="34" charset="0"/>
              </a:rPr>
              <a:t>любой другой поток обнаружит, что поток завершился </a:t>
            </a:r>
            <a:r>
              <a:rPr lang="ru-RU" sz="2400" i="1" dirty="0" smtClean="0">
                <a:latin typeface="Arial Narrow" pitchFamily="34" charset="0"/>
              </a:rPr>
              <a:t>(</a:t>
            </a:r>
            <a:r>
              <a:rPr lang="en-US" sz="2400" i="1" dirty="0" smtClean="0">
                <a:latin typeface="Arial Narrow" pitchFamily="34" charset="0"/>
              </a:rPr>
              <a:t>join() </a:t>
            </a:r>
            <a:r>
              <a:rPr lang="ru-RU" sz="2400" i="1" dirty="0" smtClean="0">
                <a:latin typeface="Arial Narrow" pitchFamily="34" charset="0"/>
              </a:rPr>
              <a:t>или </a:t>
            </a:r>
            <a:r>
              <a:rPr lang="en-US" sz="2400" i="1" dirty="0" err="1" smtClean="0">
                <a:latin typeface="Arial Narrow" pitchFamily="34" charset="0"/>
              </a:rPr>
              <a:t>isAlive</a:t>
            </a:r>
            <a:r>
              <a:rPr lang="en-US" sz="2400" i="1" dirty="0" smtClean="0">
                <a:latin typeface="Arial Narrow" pitchFamily="34" charset="0"/>
              </a:rPr>
              <a:t>() == false) </a:t>
            </a: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Завершение конструктора </a:t>
            </a:r>
            <a:r>
              <a:rPr lang="en-US" sz="2400" b="1" dirty="0" smtClean="0">
                <a:latin typeface="Arial Narrow" pitchFamily="34" charset="0"/>
              </a:rPr>
              <a:t>happens-before</a:t>
            </a:r>
            <a:r>
              <a:rPr lang="en-US" sz="2400" dirty="0" smtClean="0">
                <a:latin typeface="Arial Narrow" pitchFamily="34" charset="0"/>
              </a:rPr>
              <a:t> </a:t>
            </a:r>
            <a:r>
              <a:rPr lang="ru-RU" sz="2400" dirty="0" smtClean="0">
                <a:latin typeface="Arial Narrow" pitchFamily="34" charset="0"/>
              </a:rPr>
              <a:t>начала метода </a:t>
            </a:r>
            <a:r>
              <a:rPr lang="en-US" sz="2400" i="1" dirty="0" smtClean="0">
                <a:latin typeface="Arial Narrow" pitchFamily="34" charset="0"/>
              </a:rPr>
              <a:t>finalize() </a:t>
            </a:r>
            <a:r>
              <a:rPr lang="ru-RU" sz="2400" dirty="0" smtClean="0">
                <a:latin typeface="Arial Narrow" pitchFamily="34" charset="0"/>
              </a:rPr>
              <a:t>этого класса </a:t>
            </a:r>
            <a:endParaRPr lang="en-US" sz="2400" dirty="0" smtClean="0">
              <a:latin typeface="Arial Narrow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 dirty="0" smtClean="0">
                <a:latin typeface="Arial Narrow" pitchFamily="34" charset="0"/>
              </a:rPr>
              <a:t>Вызов метода </a:t>
            </a:r>
            <a:r>
              <a:rPr lang="en-US" sz="2400" i="1" dirty="0" smtClean="0">
                <a:latin typeface="Arial Narrow" pitchFamily="34" charset="0"/>
              </a:rPr>
              <a:t>interrupt() </a:t>
            </a:r>
            <a:r>
              <a:rPr lang="ru-RU" sz="2400" dirty="0" smtClean="0">
                <a:latin typeface="Arial Narrow" pitchFamily="34" charset="0"/>
              </a:rPr>
              <a:t>на потоке </a:t>
            </a:r>
            <a:r>
              <a:rPr lang="en-US" sz="2400" b="1" dirty="0" smtClean="0">
                <a:latin typeface="Arial Narrow" pitchFamily="34" charset="0"/>
              </a:rPr>
              <a:t>happens-before</a:t>
            </a:r>
            <a:r>
              <a:rPr lang="en-US" sz="2400" dirty="0" smtClean="0">
                <a:latin typeface="Arial Narrow" pitchFamily="34" charset="0"/>
              </a:rPr>
              <a:t> </a:t>
            </a:r>
            <a:r>
              <a:rPr lang="ru-RU" sz="2400" dirty="0" smtClean="0">
                <a:latin typeface="Arial Narrow" pitchFamily="34" charset="0"/>
              </a:rPr>
              <a:t>момента когда поток это обнаружил (</a:t>
            </a:r>
            <a:r>
              <a:rPr lang="en-US" sz="2400" i="1" dirty="0" err="1" smtClean="0">
                <a:latin typeface="Arial Narrow" pitchFamily="34" charset="0"/>
              </a:rPr>
              <a:t>InterruptedException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ru-RU" sz="2400" dirty="0" smtClean="0">
                <a:latin typeface="Arial Narrow" pitchFamily="34" charset="0"/>
              </a:rPr>
              <a:t>или </a:t>
            </a:r>
            <a:r>
              <a:rPr lang="en-US" sz="2400" i="1" dirty="0" err="1" smtClean="0">
                <a:latin typeface="Arial Narrow" pitchFamily="34" charset="0"/>
              </a:rPr>
              <a:t>isInterrupted</a:t>
            </a:r>
            <a:r>
              <a:rPr lang="en-US" sz="2400" i="1" dirty="0" smtClean="0">
                <a:latin typeface="Arial Narrow" pitchFamily="34" charset="0"/>
              </a:rPr>
              <a:t>()</a:t>
            </a:r>
            <a:r>
              <a:rPr lang="en-US" sz="2400" dirty="0" smtClean="0">
                <a:latin typeface="Arial Narrow" pitchFamily="34" charset="0"/>
              </a:rPr>
              <a:t>)</a:t>
            </a:r>
            <a:endParaRPr kumimoji="0" lang="ru-RU" sz="2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Модель памяти</a:t>
            </a:r>
            <a:r>
              <a:rPr lang="en-US" dirty="0" smtClean="0">
                <a:effectLst/>
              </a:rPr>
              <a:t>: Happens-before. </a:t>
            </a:r>
            <a:r>
              <a:rPr lang="ru-RU" dirty="0" smtClean="0">
                <a:effectLst/>
              </a:rPr>
              <a:t>Как это работает </a:t>
            </a:r>
            <a:endParaRPr lang="ru-RU" dirty="0"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Рассмотрим на примере </a:t>
            </a:r>
            <a:r>
              <a:rPr lang="en-US" sz="2400" b="1" dirty="0" smtClean="0"/>
              <a:t>synchronized-</a:t>
            </a:r>
            <a:r>
              <a:rPr lang="ru-RU" sz="2400" b="1" dirty="0" smtClean="0"/>
              <a:t>блока </a:t>
            </a:r>
            <a:endParaRPr lang="en-US" sz="2400" b="1" dirty="0" smtClean="0"/>
          </a:p>
          <a:p>
            <a:r>
              <a:rPr lang="ru-RU" sz="2400" dirty="0" smtClean="0"/>
              <a:t>После того как поток выходит из синхронизированного блока, он </a:t>
            </a:r>
            <a:r>
              <a:rPr lang="ru-RU" sz="2400" b="1" dirty="0" smtClean="0"/>
              <a:t>освобождает (</a:t>
            </a:r>
            <a:r>
              <a:rPr lang="ru-RU" sz="2400" b="1" dirty="0" err="1" smtClean="0"/>
              <a:t>release</a:t>
            </a:r>
            <a:r>
              <a:rPr lang="ru-RU" sz="2400" b="1" dirty="0" smtClean="0"/>
              <a:t>) </a:t>
            </a:r>
            <a:r>
              <a:rPr lang="ru-RU" sz="2400" dirty="0" smtClean="0"/>
              <a:t>монитор, что имеет эффект</a:t>
            </a:r>
            <a:r>
              <a:rPr lang="ru-RU" sz="2400" b="1" dirty="0" smtClean="0"/>
              <a:t> сбрасывания (</a:t>
            </a:r>
            <a:r>
              <a:rPr lang="ru-RU" sz="2400" b="1" dirty="0" err="1" smtClean="0"/>
              <a:t>flush</a:t>
            </a:r>
            <a:r>
              <a:rPr lang="ru-RU" sz="2400" b="1" dirty="0" smtClean="0"/>
              <a:t>) </a:t>
            </a:r>
            <a:r>
              <a:rPr lang="ru-RU" sz="2400" b="1" dirty="0" err="1" smtClean="0"/>
              <a:t>кэша</a:t>
            </a:r>
            <a:r>
              <a:rPr lang="ru-RU" sz="2400" b="1" dirty="0" smtClean="0"/>
              <a:t> </a:t>
            </a:r>
            <a:r>
              <a:rPr lang="ru-RU" sz="2400" dirty="0" smtClean="0"/>
              <a:t>в оперативную память. </a:t>
            </a:r>
          </a:p>
          <a:p>
            <a:r>
              <a:rPr lang="ru-RU" sz="2400" dirty="0" smtClean="0"/>
              <a:t>В результате изменения сделанные потоком могут быть видны для других потоков </a:t>
            </a:r>
          </a:p>
          <a:p>
            <a:r>
              <a:rPr lang="ru-RU" sz="2400" dirty="0" smtClean="0"/>
              <a:t>С другой стороны, прежде чем поток сможет войти в синхронизированный блок, он </a:t>
            </a:r>
            <a:r>
              <a:rPr lang="ru-RU" sz="2400" b="1" dirty="0" smtClean="0"/>
              <a:t>захватывает (</a:t>
            </a:r>
            <a:r>
              <a:rPr lang="ru-RU" sz="2400" b="1" dirty="0" err="1" smtClean="0"/>
              <a:t>asquire</a:t>
            </a:r>
            <a:r>
              <a:rPr lang="ru-RU" sz="2400" b="1" dirty="0" smtClean="0"/>
              <a:t>) </a:t>
            </a:r>
            <a:r>
              <a:rPr lang="ru-RU" sz="2400" dirty="0" smtClean="0"/>
              <a:t>монитор, что имеет эффект объявления </a:t>
            </a:r>
            <a:r>
              <a:rPr lang="ru-RU" sz="2400" b="1" dirty="0" smtClean="0"/>
              <a:t>недействительными данных локального процессорного </a:t>
            </a:r>
            <a:r>
              <a:rPr lang="ru-RU" sz="2400" b="1" dirty="0" err="1" smtClean="0"/>
              <a:t>кэша</a:t>
            </a:r>
            <a:r>
              <a:rPr lang="ru-RU" sz="2400" b="1" dirty="0" smtClean="0"/>
              <a:t> (</a:t>
            </a:r>
            <a:r>
              <a:rPr lang="ru-RU" sz="2400" b="1" dirty="0" err="1" smtClean="0"/>
              <a:t>invalidating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the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local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processor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cache</a:t>
            </a:r>
            <a:r>
              <a:rPr lang="ru-RU" sz="2400" b="1" dirty="0" smtClean="0"/>
              <a:t>), </a:t>
            </a:r>
            <a:r>
              <a:rPr lang="ru-RU" sz="2400" dirty="0" smtClean="0"/>
              <a:t>так что переменные будут загружены из </a:t>
            </a:r>
            <a:r>
              <a:rPr lang="ru-RU" sz="2400" b="1" dirty="0" smtClean="0"/>
              <a:t>основной памяти</a:t>
            </a:r>
            <a:endParaRPr lang="ru-RU" sz="2400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Модель памяти</a:t>
            </a:r>
            <a:r>
              <a:rPr lang="en-US" dirty="0" smtClean="0">
                <a:effectLst/>
              </a:rPr>
              <a:t>: </a:t>
            </a:r>
            <a:r>
              <a:rPr lang="ru-RU" dirty="0" smtClean="0">
                <a:effectLst/>
              </a:rPr>
              <a:t>Семантика </a:t>
            </a:r>
            <a:r>
              <a:rPr lang="en-US" dirty="0" smtClean="0">
                <a:effectLst/>
              </a:rPr>
              <a:t>volatile</a:t>
            </a:r>
            <a:endParaRPr lang="ru-RU" dirty="0" smtClean="0">
              <a:effectLst/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688607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ru-RU" sz="2400" dirty="0" smtClean="0"/>
              <a:t>До JSR-133 </a:t>
            </a:r>
            <a:endParaRPr lang="en-US" sz="2400" dirty="0" smtClean="0"/>
          </a:p>
          <a:p>
            <a:pPr lvl="1" eaLnBrk="1" hangingPunct="1">
              <a:spcBef>
                <a:spcPts val="600"/>
              </a:spcBef>
              <a:buNone/>
            </a:pPr>
            <a:r>
              <a:rPr lang="ru-RU" sz="2400" dirty="0" smtClean="0"/>
              <a:t>	- обеспечивает </a:t>
            </a:r>
            <a:r>
              <a:rPr lang="ru-RU" sz="2400" b="1" dirty="0" smtClean="0"/>
              <a:t>видимость</a:t>
            </a:r>
            <a:r>
              <a:rPr lang="ru-RU" sz="2400" dirty="0" smtClean="0"/>
              <a:t> (операции на </a:t>
            </a:r>
            <a:r>
              <a:rPr lang="ru-RU" sz="2400" b="1" dirty="0" smtClean="0"/>
              <a:t>volatile</a:t>
            </a:r>
            <a:r>
              <a:rPr lang="ru-RU" sz="2400" dirty="0" smtClean="0"/>
              <a:t>-переменных идут мимо </a:t>
            </a:r>
            <a:r>
              <a:rPr lang="ru-RU" sz="2400" b="1" dirty="0" err="1" smtClean="0"/>
              <a:t>кэшей</a:t>
            </a:r>
            <a:r>
              <a:rPr lang="ru-RU" sz="2400" dirty="0" smtClean="0"/>
              <a:t> сразу в память) </a:t>
            </a:r>
            <a:endParaRPr lang="en-US" sz="2400" dirty="0" smtClean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dirty="0" smtClean="0"/>
              <a:t>	- исключает </a:t>
            </a:r>
            <a:r>
              <a:rPr lang="ru-RU" sz="2400" b="1" dirty="0" smtClean="0"/>
              <a:t>переупорядочивание (</a:t>
            </a:r>
            <a:r>
              <a:rPr lang="ru-RU" sz="2400" b="1" dirty="0" err="1" smtClean="0"/>
              <a:t>reordering</a:t>
            </a:r>
            <a:r>
              <a:rPr lang="ru-RU" sz="2400" b="1" dirty="0" smtClean="0"/>
              <a:t>) </a:t>
            </a:r>
            <a:r>
              <a:rPr lang="ru-RU" sz="2400" dirty="0" smtClean="0"/>
              <a:t>для </a:t>
            </a:r>
            <a:r>
              <a:rPr lang="ru-RU" sz="2400" b="1" dirty="0" err="1" smtClean="0"/>
              <a:t>volatile</a:t>
            </a:r>
            <a:r>
              <a:rPr lang="ru-RU" sz="2400" dirty="0" smtClean="0"/>
              <a:t> полей, но допускает для всех остальных </a:t>
            </a:r>
            <a:endParaRPr lang="en-US" sz="2400" dirty="0" smtClean="0"/>
          </a:p>
          <a:p>
            <a:pPr eaLnBrk="1" hangingPunct="1">
              <a:spcBef>
                <a:spcPts val="600"/>
              </a:spcBef>
            </a:pPr>
            <a:r>
              <a:rPr lang="ru-RU" sz="2400" dirty="0" smtClean="0"/>
              <a:t>После JSR-133 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ru-RU" sz="2400" dirty="0" smtClean="0"/>
              <a:t>	- устанавливают отношение </a:t>
            </a:r>
            <a:r>
              <a:rPr lang="ru-RU" sz="2400" b="1" dirty="0" err="1" smtClean="0"/>
              <a:t>happens-before</a:t>
            </a:r>
            <a:r>
              <a:rPr lang="ru-RU" sz="2400" dirty="0" smtClean="0"/>
              <a:t> между записью и чтением </a:t>
            </a:r>
            <a:r>
              <a:rPr lang="ru-RU" sz="2400" b="1" dirty="0" err="1" smtClean="0"/>
              <a:t>volatile</a:t>
            </a:r>
            <a:r>
              <a:rPr lang="ru-RU" sz="2400" dirty="0" smtClean="0"/>
              <a:t> переменной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dirty="0" smtClean="0"/>
              <a:t>	- переупорядочивание </a:t>
            </a:r>
            <a:r>
              <a:rPr lang="ru-RU" sz="2400" b="1" dirty="0" smtClean="0"/>
              <a:t>volatile</a:t>
            </a:r>
            <a:r>
              <a:rPr lang="ru-RU" sz="2400" dirty="0" smtClean="0"/>
              <a:t>-инструкций с обычными инструкциями запрещено 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 smtClean="0"/>
              <a:t>Запись и чтение </a:t>
            </a:r>
            <a:r>
              <a:rPr lang="ru-RU" sz="2400" b="1" dirty="0" err="1" smtClean="0"/>
              <a:t>volatile</a:t>
            </a:r>
            <a:r>
              <a:rPr lang="ru-RU" sz="2400" dirty="0" smtClean="0"/>
              <a:t> полей типа </a:t>
            </a:r>
            <a:r>
              <a:rPr lang="ru-RU" sz="2400" b="1" dirty="0" err="1" smtClean="0"/>
              <a:t>long</a:t>
            </a:r>
            <a:r>
              <a:rPr lang="ru-RU" sz="2400" dirty="0" smtClean="0"/>
              <a:t> и </a:t>
            </a:r>
            <a:r>
              <a:rPr lang="ru-RU" sz="2400" b="1" dirty="0" err="1" smtClean="0"/>
              <a:t>double</a:t>
            </a:r>
            <a:r>
              <a:rPr lang="ru-RU" sz="2400" dirty="0" smtClean="0"/>
              <a:t> происходит атомарно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000628" y="6357958"/>
            <a:ext cx="4714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buNone/>
            </a:pPr>
            <a:r>
              <a:rPr lang="ru-RU" sz="1600" dirty="0" smtClean="0"/>
              <a:t>[демонстрация] </a:t>
            </a:r>
            <a:r>
              <a:rPr lang="ru-RU" sz="1600" dirty="0" err="1" smtClean="0"/>
              <a:t>VisibilityProblemVolatile</a:t>
            </a:r>
            <a:r>
              <a:rPr lang="ru-RU" sz="1600" dirty="0" smtClean="0"/>
              <a:t>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</a:rPr>
              <a:t>Модель памяти</a:t>
            </a:r>
            <a:r>
              <a:rPr lang="en-US" dirty="0" smtClean="0">
                <a:effectLst/>
              </a:rPr>
              <a:t>: </a:t>
            </a:r>
            <a:r>
              <a:rPr lang="ru-RU" dirty="0" smtClean="0">
                <a:effectLst/>
              </a:rPr>
              <a:t>Семантика </a:t>
            </a:r>
            <a:r>
              <a:rPr lang="en-US" dirty="0" smtClean="0">
                <a:effectLst/>
              </a:rPr>
              <a:t>final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ru-RU" sz="2400" dirty="0" smtClean="0"/>
              <a:t>Модель памяти гарантирует, что все </a:t>
            </a:r>
            <a:r>
              <a:rPr lang="ru-RU" sz="2400" i="1" dirty="0" err="1" smtClean="0"/>
              <a:t>final</a:t>
            </a:r>
            <a:r>
              <a:rPr lang="ru-RU" sz="2400" dirty="0" smtClean="0"/>
              <a:t> поля </a:t>
            </a:r>
            <a:r>
              <a:rPr lang="ru-RU" sz="2400" b="1" dirty="0" smtClean="0"/>
              <a:t>"правильно сконструированного"</a:t>
            </a:r>
            <a:r>
              <a:rPr lang="ru-RU" sz="2400" dirty="0" smtClean="0"/>
              <a:t> объекта будут видны другим потокам без дополнительной синхронизации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 smtClean="0"/>
              <a:t>Так же это справедливо для всех значений достижимых из </a:t>
            </a:r>
            <a:r>
              <a:rPr lang="ru-RU" sz="2400" i="1" dirty="0" err="1" smtClean="0"/>
              <a:t>final</a:t>
            </a:r>
            <a:r>
              <a:rPr lang="ru-RU" sz="2400" dirty="0" smtClean="0"/>
              <a:t> полей </a:t>
            </a:r>
            <a:r>
              <a:rPr lang="ru-RU" sz="2400" b="1" dirty="0" smtClean="0"/>
              <a:t>(</a:t>
            </a:r>
            <a:r>
              <a:rPr lang="ru-RU" sz="2400" b="1" dirty="0" err="1" smtClean="0"/>
              <a:t>dereference-chain</a:t>
            </a:r>
            <a:r>
              <a:rPr lang="ru-RU" sz="2400" b="1" dirty="0" smtClean="0"/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 smtClean="0"/>
              <a:t>До </a:t>
            </a:r>
            <a:r>
              <a:rPr lang="en-US" sz="2400" dirty="0" smtClean="0"/>
              <a:t>JSR-133 </a:t>
            </a:r>
            <a:r>
              <a:rPr lang="ru-RU" sz="2400" dirty="0" smtClean="0"/>
              <a:t>таких гарантий не было. Поток мог дважды прочитать </a:t>
            </a:r>
            <a:r>
              <a:rPr lang="ru-RU" sz="2400" i="1" dirty="0" err="1" smtClean="0"/>
              <a:t>final</a:t>
            </a:r>
            <a:r>
              <a:rPr lang="ru-RU" sz="2400" dirty="0" smtClean="0"/>
              <a:t> поле и сначала увидеть значение по умолчанию (например </a:t>
            </a:r>
            <a:r>
              <a:rPr lang="en-US" sz="2400" dirty="0" smtClean="0"/>
              <a:t>0</a:t>
            </a:r>
            <a:r>
              <a:rPr lang="ru-RU" sz="2400" dirty="0" smtClean="0"/>
              <a:t>), а затем значение присвоенное в конструкторе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 smtClean="0"/>
              <a:t>Объект сконструирован </a:t>
            </a:r>
            <a:r>
              <a:rPr lang="ru-RU" sz="2400" b="1" dirty="0" smtClean="0"/>
              <a:t>"правильно" </a:t>
            </a:r>
            <a:r>
              <a:rPr lang="ru-RU" sz="2400" dirty="0" smtClean="0"/>
              <a:t>если, ссылка на объект не была </a:t>
            </a:r>
            <a:r>
              <a:rPr lang="ru-RU" sz="2400" b="1" dirty="0" smtClean="0"/>
              <a:t>"утеряна" (</a:t>
            </a:r>
            <a:r>
              <a:rPr lang="ru-RU" sz="2400" b="1" dirty="0" err="1" smtClean="0"/>
              <a:t>escape</a:t>
            </a:r>
            <a:r>
              <a:rPr lang="ru-RU" sz="2400" b="1" dirty="0" smtClean="0"/>
              <a:t>) </a:t>
            </a:r>
            <a:r>
              <a:rPr lang="ru-RU" sz="2400" dirty="0" smtClean="0"/>
              <a:t>в момент его создания (внутри конструктора) </a:t>
            </a:r>
            <a:endParaRPr lang="en-US" sz="2400" dirty="0" smtClean="0"/>
          </a:p>
          <a:p>
            <a:pPr eaLnBrk="1" hangingPunct="1">
              <a:spcBef>
                <a:spcPts val="600"/>
              </a:spcBef>
            </a:pPr>
            <a:r>
              <a:rPr lang="ru-RU" sz="2400" dirty="0" smtClean="0"/>
              <a:t>Потеря ссылки может произойти при: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ru-RU" sz="2400" dirty="0" smtClean="0"/>
              <a:t>		- передача другому объекту (явно и неявно) ссылки </a:t>
            </a:r>
            <a:r>
              <a:rPr lang="ru-RU" sz="2400" b="1" dirty="0" err="1" smtClean="0"/>
              <a:t>this</a:t>
            </a:r>
            <a:r>
              <a:rPr lang="ru-RU" sz="2400" dirty="0" smtClean="0"/>
              <a:t> 	внутри конструктора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ru-RU" sz="2400" dirty="0" smtClean="0"/>
              <a:t>		- запуск нового потока внутри конструктора</a:t>
            </a:r>
          </a:p>
          <a:p>
            <a:pPr eaLnBrk="1" hangingPunct="1">
              <a:spcBef>
                <a:spcPts val="600"/>
              </a:spcBef>
              <a:buNone/>
            </a:pPr>
            <a:endParaRPr lang="ru-RU" sz="2400" dirty="0" smtClean="0"/>
          </a:p>
          <a:p>
            <a:pPr eaLnBrk="1" hangingPunct="1">
              <a:spcBef>
                <a:spcPts val="600"/>
              </a:spcBef>
              <a:buNone/>
            </a:pPr>
            <a:endParaRPr lang="ru-RU" sz="24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357554" y="6357958"/>
            <a:ext cx="6858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[демонстрация] </a:t>
            </a:r>
            <a:r>
              <a:rPr lang="en-US" sz="1600" dirty="0" smtClean="0"/>
              <a:t>FinalFieldExample1, FinalFieldExample2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Литература</a:t>
            </a:r>
            <a:endParaRPr lang="ru-RU" dirty="0">
              <a:effectLst/>
            </a:endParaRPr>
          </a:p>
        </p:txBody>
      </p:sp>
      <p:sp>
        <p:nvSpPr>
          <p:cNvPr id="68610" name="Content Placeholder 2"/>
          <p:cNvSpPr>
            <a:spLocks noGrp="1"/>
          </p:cNvSpPr>
          <p:nvPr>
            <p:ph idx="4294967295"/>
          </p:nvPr>
        </p:nvSpPr>
        <p:spPr>
          <a:xfrm>
            <a:off x="250825" y="620713"/>
            <a:ext cx="8586788" cy="54006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800" smtClean="0"/>
              <a:t>Brian Goetz. Java concurrency in practice</a:t>
            </a:r>
          </a:p>
          <a:p>
            <a:pPr eaLnBrk="1" hangingPunct="1">
              <a:lnSpc>
                <a:spcPct val="100000"/>
              </a:lnSpc>
            </a:pPr>
            <a:endParaRPr lang="en-US" sz="2800" smtClean="0"/>
          </a:p>
          <a:p>
            <a:pPr eaLnBrk="1" hangingPunct="1">
              <a:lnSpc>
                <a:spcPct val="100000"/>
              </a:lnSpc>
            </a:pPr>
            <a:r>
              <a:rPr lang="en-US" sz="2800" smtClean="0"/>
              <a:t>Java Language Specification, </a:t>
            </a:r>
            <a:r>
              <a:rPr lang="ru-RU" sz="2800" smtClean="0"/>
              <a:t>глава 17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z="2800" smtClean="0"/>
              <a:t>   </a:t>
            </a:r>
            <a:r>
              <a:rPr lang="en-US" smtClean="0">
                <a:hlinkClick r:id="rId2"/>
              </a:rPr>
              <a:t>http://docs.oracle.com/javase/specs/jls/se7/html/jls-17.html</a:t>
            </a:r>
            <a:endParaRPr lang="ru-RU" smtClean="0"/>
          </a:p>
          <a:p>
            <a:pPr eaLnBrk="1" hangingPunct="1">
              <a:lnSpc>
                <a:spcPct val="100000"/>
              </a:lnSpc>
            </a:pPr>
            <a:endParaRPr lang="ru-RU" sz="2800" smtClean="0"/>
          </a:p>
          <a:p>
            <a:pPr eaLnBrk="1" hangingPunct="1">
              <a:lnSpc>
                <a:spcPct val="100000"/>
              </a:lnSpc>
            </a:pPr>
            <a:r>
              <a:rPr lang="en-US" sz="2800" smtClean="0"/>
              <a:t>Maurice Herlihy , Nir Shavit</a:t>
            </a:r>
            <a:r>
              <a:rPr lang="ru-RU" sz="2800" smtClean="0"/>
              <a:t>.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z="2800" smtClean="0"/>
              <a:t>	</a:t>
            </a:r>
            <a:r>
              <a:rPr lang="en-US" sz="2800" smtClean="0"/>
              <a:t>The art of multiprocessor programming</a:t>
            </a:r>
            <a:endParaRPr lang="ru-RU" sz="2800" smtClean="0"/>
          </a:p>
          <a:p>
            <a:pPr eaLnBrk="1" hangingPunct="1">
              <a:lnSpc>
                <a:spcPct val="100000"/>
              </a:lnSpc>
            </a:pPr>
            <a:endParaRPr lang="ru-RU" sz="2800" smtClean="0"/>
          </a:p>
          <a:p>
            <a:pPr eaLnBrk="1" hangingPunct="1">
              <a:lnSpc>
                <a:spcPct val="100000"/>
              </a:lnSpc>
            </a:pPr>
            <a:r>
              <a:rPr lang="ru-RU" sz="2800" smtClean="0"/>
              <a:t>Статьи </a:t>
            </a:r>
            <a:r>
              <a:rPr lang="en-US" sz="2800" smtClean="0"/>
              <a:t>Brian’</a:t>
            </a:r>
            <a:r>
              <a:rPr lang="ru-RU" sz="2800" smtClean="0"/>
              <a:t>а </a:t>
            </a:r>
            <a:r>
              <a:rPr lang="en-US" sz="2800" smtClean="0"/>
              <a:t>Goetz’</a:t>
            </a:r>
            <a:r>
              <a:rPr lang="ru-RU" sz="2800" smtClean="0"/>
              <a:t>а на </a:t>
            </a:r>
            <a:r>
              <a:rPr lang="en-US" sz="2800" smtClean="0">
                <a:hlinkClick r:id="rId3"/>
              </a:rPr>
              <a:t>http://www.ibm.com/developerworks</a:t>
            </a:r>
            <a:r>
              <a:rPr lang="ru-RU" sz="2800" smtClean="0"/>
              <a:t> 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mtClean="0"/>
              <a:t>    (например </a:t>
            </a:r>
            <a:r>
              <a:rPr lang="en-US" smtClean="0">
                <a:hlinkClick r:id="rId4"/>
              </a:rPr>
              <a:t>http://www.ibm.com/developerworks/ru/library/j-jtp10185/index.html</a:t>
            </a:r>
            <a:r>
              <a:rPr lang="ru-RU" smtClean="0"/>
              <a:t>)</a:t>
            </a:r>
          </a:p>
          <a:p>
            <a:pPr eaLnBrk="1" hangingPunct="1">
              <a:lnSpc>
                <a:spcPct val="100000"/>
              </a:lnSpc>
            </a:pPr>
            <a:endParaRPr lang="ru-RU" sz="280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defRPr/>
            </a:pPr>
            <a:fld id="{1E58A8B1-7475-4251-88A2-D5A98868125D}" type="slidenum">
              <a:rPr lang="de-DE" sz="900">
                <a:latin typeface="Tele-GroteskNor" pitchFamily="2" charset="0"/>
                <a:cs typeface="+mn-cs"/>
              </a:rPr>
              <a:pPr algn="r">
                <a:defRPr/>
              </a:pPr>
              <a:t>29</a:t>
            </a:fld>
            <a:endParaRPr lang="de-DE" sz="900">
              <a:latin typeface="Tele-GroteskNor" pitchFamily="2" charset="0"/>
              <a:cs typeface="+mn-cs"/>
            </a:endParaRP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488" y="549275"/>
            <a:ext cx="1571625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8" descr="ANd9GcQvGUEqyXFtt_t5wDoCXByllSwcWa82FudBi2CBE1L4T88keZK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488" y="2781300"/>
            <a:ext cx="15716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err="1" smtClean="0">
                <a:effectLst/>
              </a:rPr>
              <a:t>Многопоточность</a:t>
            </a:r>
            <a:endParaRPr lang="ru-RU" dirty="0" smtClean="0">
              <a:effectLst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229600" cy="503585"/>
          </a:xfrm>
        </p:spPr>
        <p:txBody>
          <a:bodyPr/>
          <a:lstStyle/>
          <a:p>
            <a:pPr eaLnBrk="1" hangingPunct="1"/>
            <a:r>
              <a:rPr lang="ru-RU" sz="2800" dirty="0" smtClean="0"/>
              <a:t>Что же такое </a:t>
            </a:r>
            <a:r>
              <a:rPr lang="ru-RU" sz="2800" dirty="0" err="1" smtClean="0"/>
              <a:t>многопоточность</a:t>
            </a:r>
            <a:r>
              <a:rPr lang="ru-RU" sz="2800" dirty="0" smtClean="0"/>
              <a:t>?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467544" y="1484784"/>
            <a:ext cx="82296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	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“Multithreading is the ability of a central processing unit (CPU) or a single core in a multi-core processor to</a:t>
            </a:r>
            <a:r>
              <a:rPr kumimoji="0" lang="ru-RU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execute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multiple processes or threads </a:t>
            </a: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concurrently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, appropriately supported by the operating system”</a:t>
            </a:r>
            <a:endParaRPr kumimoji="0" lang="ru-RU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222250" marR="0" lvl="0" indent="-222250" algn="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Wikipedia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	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95536" y="3501008"/>
            <a:ext cx="82296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marR="0" lvl="0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Зачем?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	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467544" y="4005064"/>
            <a:ext cx="82296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82613" marR="0" lvl="1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Tx/>
              <a:buChar char="-"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Производительность</a:t>
            </a:r>
          </a:p>
          <a:p>
            <a:pPr marL="582613" marR="0" lvl="1" indent="-22225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Tx/>
              <a:buChar char="-"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Асинхронное исполнение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624"/>
            <a:ext cx="8301038" cy="72072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Планировщик задач</a:t>
            </a:r>
          </a:p>
        </p:txBody>
      </p:sp>
      <p:pic>
        <p:nvPicPr>
          <p:cNvPr id="1026" name="Picture 2" descr="D:\Dropbox\knowledges\t-systems\java_school_teacher\images\schedul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857232"/>
            <a:ext cx="7429742" cy="4795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624"/>
            <a:ext cx="8820150" cy="64928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Процесс (</a:t>
            </a:r>
            <a:r>
              <a:rPr lang="en-US" dirty="0" smtClean="0">
                <a:effectLst/>
              </a:rPr>
              <a:t>Process)</a:t>
            </a:r>
            <a:endParaRPr lang="ru-RU" dirty="0" smtClean="0">
              <a:effectLst/>
              <a:cs typeface="Arial" charset="0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7129487" cy="5545138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ru-RU" sz="2200" b="1" dirty="0" smtClean="0"/>
              <a:t>Процесс</a:t>
            </a:r>
            <a:r>
              <a:rPr lang="ru-RU" sz="2200" dirty="0" smtClean="0"/>
              <a:t> - это работающий экземпляр программы </a:t>
            </a:r>
          </a:p>
          <a:p>
            <a:pPr eaLnBrk="1" hangingPunct="1">
              <a:spcBef>
                <a:spcPts val="600"/>
              </a:spcBef>
            </a:pPr>
            <a:r>
              <a:rPr lang="ru-RU" sz="2200" dirty="0" smtClean="0"/>
              <a:t>С точки зрения </a:t>
            </a:r>
            <a:r>
              <a:rPr lang="ru-RU" sz="2200" b="1" dirty="0" smtClean="0"/>
              <a:t>планировщика</a:t>
            </a:r>
            <a:r>
              <a:rPr lang="ru-RU" sz="2200" dirty="0" smtClean="0"/>
              <a:t> процесс является задачей </a:t>
            </a:r>
          </a:p>
          <a:p>
            <a:pPr eaLnBrk="1" hangingPunct="1">
              <a:spcBef>
                <a:spcPts val="600"/>
              </a:spcBef>
            </a:pPr>
            <a:r>
              <a:rPr lang="ru-RU" sz="2200" dirty="0" smtClean="0"/>
              <a:t>Процесс владеет следующими </a:t>
            </a:r>
            <a:r>
              <a:rPr lang="ru-RU" sz="2200" b="1" dirty="0" smtClean="0"/>
              <a:t>ресурсами</a:t>
            </a:r>
            <a:r>
              <a:rPr lang="ru-RU" sz="2200" dirty="0" smtClean="0"/>
              <a:t>: </a:t>
            </a: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2200" dirty="0" smtClean="0"/>
              <a:t>	- память (адресное пространство): </a:t>
            </a: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2200" dirty="0" smtClean="0"/>
              <a:t>		исполняемый код (инструкции) </a:t>
            </a: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2200" dirty="0" smtClean="0"/>
              <a:t>		входные и выходные данные </a:t>
            </a: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2200" dirty="0" smtClean="0"/>
              <a:t>		стек, куча</a:t>
            </a: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2200" dirty="0" smtClean="0"/>
              <a:t>	- дескрипторы ресурсов операционной системы </a:t>
            </a:r>
          </a:p>
          <a:p>
            <a:pPr marL="36000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200" dirty="0" smtClean="0"/>
              <a:t>	- контекст (состояние процессора): </a:t>
            </a:r>
          </a:p>
          <a:p>
            <a:pPr marL="36000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200" dirty="0" smtClean="0"/>
              <a:t>		содержимое регистров и т. д.</a:t>
            </a:r>
          </a:p>
          <a:p>
            <a:pPr eaLnBrk="1" hangingPunct="1">
              <a:spcBef>
                <a:spcPts val="600"/>
              </a:spcBef>
            </a:pPr>
            <a:r>
              <a:rPr lang="ru-RU" sz="2200" dirty="0" smtClean="0"/>
              <a:t>Процессы могут взаимодействовать через: </a:t>
            </a: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2200" dirty="0" smtClean="0"/>
              <a:t>	- </a:t>
            </a:r>
            <a:r>
              <a:rPr lang="ru-RU" sz="2200" dirty="0" err="1" smtClean="0"/>
              <a:t>пайпы</a:t>
            </a:r>
            <a:r>
              <a:rPr lang="ru-RU" sz="2200" dirty="0" smtClean="0"/>
              <a:t>, </a:t>
            </a:r>
            <a:r>
              <a:rPr lang="ru-RU" sz="2200" dirty="0" err="1" smtClean="0"/>
              <a:t>сокеты</a:t>
            </a:r>
            <a:r>
              <a:rPr lang="ru-RU" sz="2200" dirty="0" smtClean="0"/>
              <a:t>, сигналы, сообщения</a:t>
            </a: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2200" dirty="0" smtClean="0"/>
              <a:t>	- разделяемые файлы и память </a:t>
            </a:r>
          </a:p>
        </p:txBody>
      </p:sp>
      <p:pic>
        <p:nvPicPr>
          <p:cNvPr id="2050" name="Picture 2" descr="D:\Dropbox\knowledges\t-systems\java_school_teacher\images\proc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916832"/>
            <a:ext cx="2952328" cy="37686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Поток (</a:t>
            </a:r>
            <a:r>
              <a:rPr lang="en-US" dirty="0" smtClean="0">
                <a:effectLst/>
              </a:rPr>
              <a:t>Thread, light-weight process)</a:t>
            </a:r>
            <a:endParaRPr lang="ru-RU" dirty="0" smtClean="0">
              <a:effectLst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6481415" cy="5832475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В рамках одного процесса в </a:t>
            </a:r>
            <a:r>
              <a:rPr lang="ru-RU" sz="2400" i="1" dirty="0" smtClean="0"/>
              <a:t>ОС</a:t>
            </a:r>
            <a:r>
              <a:rPr lang="ru-RU" sz="2400" dirty="0" smtClean="0"/>
              <a:t> могут исполняться несколько </a:t>
            </a:r>
            <a:r>
              <a:rPr lang="ru-RU" sz="2400" b="1" dirty="0" smtClean="0"/>
              <a:t>потоков</a:t>
            </a:r>
            <a:endParaRPr lang="ru-RU" sz="2400" dirty="0" smtClean="0"/>
          </a:p>
          <a:p>
            <a:pPr eaLnBrk="1" hangingPunct="1"/>
            <a:r>
              <a:rPr lang="ru-RU" sz="2400" smtClean="0"/>
              <a:t>Потоки </a:t>
            </a:r>
            <a:r>
              <a:rPr lang="ru-RU" sz="2400" dirty="0" smtClean="0"/>
              <a:t>одного процесса разделяют единое адресное пространство </a:t>
            </a:r>
          </a:p>
          <a:p>
            <a:pPr eaLnBrk="1" hangingPunct="1"/>
            <a:r>
              <a:rPr lang="ru-RU" sz="2400" dirty="0" smtClean="0"/>
              <a:t>Поток владеет следующими ресурсами: </a:t>
            </a:r>
          </a:p>
          <a:p>
            <a:pPr lvl="1" eaLnBrk="1" hangingPunct="1">
              <a:buNone/>
            </a:pPr>
            <a:r>
              <a:rPr lang="ru-RU" sz="2400" dirty="0" smtClean="0"/>
              <a:t>- контекст (состояние регистров процессора)</a:t>
            </a:r>
          </a:p>
          <a:p>
            <a:pPr lvl="1" eaLnBrk="1" hangingPunct="1">
              <a:buNone/>
            </a:pPr>
            <a:r>
              <a:rPr lang="ru-RU" sz="2400" dirty="0" smtClean="0"/>
              <a:t>- стек</a:t>
            </a:r>
          </a:p>
          <a:p>
            <a:pPr eaLnBrk="1" hangingPunct="1"/>
            <a:endParaRPr lang="ru-RU" sz="2800" dirty="0" smtClean="0"/>
          </a:p>
        </p:txBody>
      </p:sp>
      <p:pic>
        <p:nvPicPr>
          <p:cNvPr id="32770" name="Picture 2" descr="https://upload.wikimedia.org/wikipedia/commons/thumb/a/a5/Multithreaded_process.svg/180px-Multithreaded_proces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642918"/>
            <a:ext cx="2344846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Сравнение </a:t>
            </a:r>
            <a:r>
              <a:rPr lang="ru-RU" dirty="0" err="1" smtClean="0">
                <a:effectLst/>
              </a:rPr>
              <a:t>многопроцессной</a:t>
            </a:r>
            <a:r>
              <a:rPr lang="ru-RU" dirty="0" smtClean="0">
                <a:effectLst/>
              </a:rPr>
              <a:t> и многопоточной архитектуры</a:t>
            </a:r>
          </a:p>
        </p:txBody>
      </p:sp>
      <p:sp>
        <p:nvSpPr>
          <p:cNvPr id="23555" name="AutoShape 5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56" name="AutoShape 7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23528" y="1052736"/>
          <a:ext cx="842493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600400"/>
                <a:gridCol w="3384376"/>
              </a:tblGrid>
              <a:tr h="646161">
                <a:tc>
                  <a:txBody>
                    <a:bodyPr/>
                    <a:lstStyle/>
                    <a:p>
                      <a:endParaRPr lang="ru-RU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Процессы</a:t>
                      </a:r>
                      <a:endParaRPr lang="ru-RU" sz="24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Потоки</a:t>
                      </a:r>
                      <a:r>
                        <a:rPr lang="ru-RU" sz="2400" b="1" dirty="0" smtClean="0">
                          <a:latin typeface="Arial Narrow" pitchFamily="34" charset="0"/>
                        </a:rPr>
                        <a:t> </a:t>
                      </a:r>
                    </a:p>
                    <a:p>
                      <a:pPr algn="l"/>
                      <a:endParaRPr lang="ru-RU" sz="22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30103">
                <a:tc>
                  <a:txBody>
                    <a:bodyPr/>
                    <a:lstStyle/>
                    <a:p>
                      <a:endParaRPr lang="ru-RU" sz="2200" b="1" dirty="0" smtClean="0">
                        <a:latin typeface="Arial Narrow" pitchFamily="34" charset="0"/>
                      </a:endParaRPr>
                    </a:p>
                    <a:p>
                      <a:endParaRPr lang="ru-RU" sz="2400" b="1" dirty="0" smtClean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Плюсы</a:t>
                      </a:r>
                      <a:endParaRPr lang="ru-RU" sz="2400" b="1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Arial Narrow" pitchFamily="34" charset="0"/>
                        </a:rPr>
                        <a:t>Надежность (падение одного процесса не означает </a:t>
                      </a:r>
                    </a:p>
                    <a:p>
                      <a:r>
                        <a:rPr lang="ru-RU" sz="2200" dirty="0" smtClean="0">
                          <a:latin typeface="Arial Narrow" pitchFamily="34" charset="0"/>
                        </a:rPr>
                        <a:t>падение всей системы)</a:t>
                      </a:r>
                      <a:endParaRPr lang="ru-RU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buFont typeface="Wingdings" pitchFamily="2" charset="2"/>
                        <a:buNone/>
                      </a:pPr>
                      <a:r>
                        <a:rPr lang="ru-RU" sz="2200" dirty="0" smtClean="0">
                          <a:latin typeface="Arial Narrow" pitchFamily="34" charset="0"/>
                        </a:rPr>
                        <a:t>-</a:t>
                      </a:r>
                      <a:r>
                        <a:rPr lang="ru-RU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ru-RU" sz="2200" dirty="0" smtClean="0">
                          <a:latin typeface="Arial Narrow" pitchFamily="34" charset="0"/>
                        </a:rPr>
                        <a:t>Быстрое переключение контекста 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ru-RU" sz="2200" dirty="0" smtClean="0">
                          <a:latin typeface="Arial Narrow" pitchFamily="34" charset="0"/>
                        </a:rPr>
                        <a:t>-</a:t>
                      </a:r>
                      <a:r>
                        <a:rPr lang="ru-RU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ru-RU" sz="2200" dirty="0" smtClean="0">
                          <a:latin typeface="Arial Narrow" pitchFamily="34" charset="0"/>
                        </a:rPr>
                        <a:t>Упрощение </a:t>
                      </a:r>
                      <a:r>
                        <a:rPr lang="ru-RU" sz="2200" dirty="0" smtClean="0">
                          <a:latin typeface="Arial Narrow" pitchFamily="34" charset="0"/>
                        </a:rPr>
                        <a:t>программы за счет использования общего адресного пространства</a:t>
                      </a:r>
                    </a:p>
                    <a:p>
                      <a:pPr>
                        <a:spcAft>
                          <a:spcPts val="600"/>
                        </a:spcAft>
                        <a:buFont typeface="Wingdings" pitchFamily="2" charset="2"/>
                        <a:buNone/>
                      </a:pPr>
                      <a:endParaRPr lang="ru-RU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8192">
                <a:tc>
                  <a:txBody>
                    <a:bodyPr/>
                    <a:lstStyle/>
                    <a:p>
                      <a:endParaRPr lang="ru-RU" sz="2400" b="1" dirty="0" smtClean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  <a:p>
                      <a:endParaRPr lang="ru-RU" sz="2400" b="1" dirty="0" smtClean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Минусы</a:t>
                      </a:r>
                      <a:endParaRPr lang="ru-RU" sz="2400" b="1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buFont typeface="Wingdings" pitchFamily="2" charset="2"/>
                        <a:buNone/>
                      </a:pPr>
                      <a:r>
                        <a:rPr lang="ru-RU" sz="2200" dirty="0" smtClean="0">
                          <a:latin typeface="Arial Narrow" pitchFamily="34" charset="0"/>
                        </a:rPr>
                        <a:t>-</a:t>
                      </a:r>
                      <a:r>
                        <a:rPr lang="ru-RU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ru-RU" sz="2200" dirty="0" smtClean="0">
                          <a:latin typeface="Arial Narrow" pitchFamily="34" charset="0"/>
                        </a:rPr>
                        <a:t>Долгое переключение контекста 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ru-RU" sz="2200" dirty="0" smtClean="0">
                          <a:latin typeface="Arial Narrow" pitchFamily="34" charset="0"/>
                        </a:rPr>
                        <a:t>-</a:t>
                      </a:r>
                      <a:r>
                        <a:rPr lang="ru-RU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ru-RU" sz="2200" dirty="0" smtClean="0">
                          <a:latin typeface="Arial Narrow" pitchFamily="34" charset="0"/>
                        </a:rPr>
                        <a:t>Сложность организации взаимодействия</a:t>
                      </a:r>
                    </a:p>
                    <a:p>
                      <a:pPr>
                        <a:buFontTx/>
                        <a:buChar char="-"/>
                      </a:pPr>
                      <a:endParaRPr lang="ru-RU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  <a:buFont typeface="Wingdings" pitchFamily="2" charset="2"/>
                        <a:buNone/>
                      </a:pPr>
                      <a:r>
                        <a:rPr lang="ru-RU" sz="2200" dirty="0" smtClean="0">
                          <a:latin typeface="Arial Narrow" pitchFamily="34" charset="0"/>
                        </a:rPr>
                        <a:t>-</a:t>
                      </a:r>
                      <a:r>
                        <a:rPr lang="ru-RU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ru-RU" sz="2200" dirty="0" smtClean="0">
                          <a:latin typeface="Arial Narrow" pitchFamily="34" charset="0"/>
                        </a:rPr>
                        <a:t>Сложно писать корректные программы 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ru-RU" sz="2200" dirty="0" smtClean="0">
                          <a:latin typeface="Arial Narrow" pitchFamily="34" charset="0"/>
                        </a:rPr>
                        <a:t>-</a:t>
                      </a:r>
                      <a:r>
                        <a:rPr lang="ru-RU" sz="2200" baseline="0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ru-RU" sz="2200" dirty="0" smtClean="0">
                          <a:latin typeface="Arial Narrow" pitchFamily="34" charset="0"/>
                        </a:rPr>
                        <a:t>Сложно верифицировать, отлаживать</a:t>
                      </a:r>
                      <a:endParaRPr lang="ru-RU" sz="2200" dirty="0">
                        <a:latin typeface="Arial Narrow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effectLst/>
                <a:cs typeface="Arial" charset="0"/>
              </a:rPr>
              <a:t>Оглавление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Введение</a:t>
            </a:r>
          </a:p>
          <a:p>
            <a:pPr eaLnBrk="1" hangingPunct="1"/>
            <a:r>
              <a:rPr lang="ru-RU" sz="2800" dirty="0" smtClean="0">
                <a:solidFill>
                  <a:schemeClr val="tx2"/>
                </a:solidFill>
              </a:rPr>
              <a:t>Потоки</a:t>
            </a:r>
            <a:endParaRPr lang="en-US" sz="2800" dirty="0" smtClean="0"/>
          </a:p>
          <a:p>
            <a:pPr eaLnBrk="1" hangingPunct="1"/>
            <a:r>
              <a:rPr lang="ru-RU" sz="2800" dirty="0" smtClean="0"/>
              <a:t>Синхронизация</a:t>
            </a:r>
          </a:p>
          <a:p>
            <a:pPr eaLnBrk="1" hangingPunct="1"/>
            <a:r>
              <a:rPr lang="ru-RU" sz="2800" dirty="0" smtClean="0"/>
              <a:t>Модель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effectLst/>
              </a:rPr>
              <a:t>Потоки в </a:t>
            </a:r>
            <a:r>
              <a:rPr lang="en-US" dirty="0" smtClean="0">
                <a:effectLst/>
              </a:rPr>
              <a:t>Java</a:t>
            </a:r>
            <a:endParaRPr lang="ru-RU" dirty="0" smtClean="0">
              <a:effectLst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374063" cy="54292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ru-RU" sz="2200" dirty="0" smtClean="0"/>
              <a:t>За создание потоков в </a:t>
            </a:r>
            <a:r>
              <a:rPr lang="en-US" sz="2200" dirty="0" smtClean="0"/>
              <a:t>java </a:t>
            </a:r>
            <a:r>
              <a:rPr lang="ru-RU" sz="2200" dirty="0" smtClean="0"/>
              <a:t>отвечает класс </a:t>
            </a:r>
            <a:r>
              <a:rPr lang="en-US" sz="2200" b="1" i="1" dirty="0" err="1" smtClean="0"/>
              <a:t>java.lang.Thread</a:t>
            </a:r>
            <a:endParaRPr lang="ru-RU" sz="2200" b="1" i="1" dirty="0" smtClean="0"/>
          </a:p>
          <a:p>
            <a:pPr eaLnBrk="1" hangingPunct="1">
              <a:spcBef>
                <a:spcPts val="600"/>
              </a:spcBef>
            </a:pPr>
            <a:r>
              <a:rPr lang="ru-RU" sz="2200" dirty="0" smtClean="0"/>
              <a:t>Два способа указания исполняемого кода:</a:t>
            </a:r>
          </a:p>
          <a:p>
            <a:pPr marL="360000" eaLnBrk="1" hangingPunct="1">
              <a:spcBef>
                <a:spcPts val="600"/>
              </a:spcBef>
              <a:buNone/>
            </a:pPr>
            <a:endParaRPr lang="en-US" sz="2200" i="1" dirty="0" smtClean="0"/>
          </a:p>
          <a:p>
            <a:pPr marL="36000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200" i="1" dirty="0" smtClean="0"/>
          </a:p>
          <a:p>
            <a:pPr marL="36000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200" i="1" dirty="0" smtClean="0"/>
          </a:p>
          <a:p>
            <a:pPr marL="36000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2200" i="1" dirty="0" smtClean="0"/>
          </a:p>
          <a:p>
            <a:pPr eaLnBrk="1" hangingPunct="1">
              <a:spcBef>
                <a:spcPts val="600"/>
              </a:spcBef>
              <a:buNone/>
            </a:pPr>
            <a:endParaRPr lang="en-US" sz="2200" dirty="0" smtClean="0"/>
          </a:p>
          <a:p>
            <a:pPr eaLnBrk="1" hangingPunct="1">
              <a:spcBef>
                <a:spcPts val="600"/>
              </a:spcBef>
            </a:pPr>
            <a:r>
              <a:rPr lang="ru-RU" sz="2200" dirty="0" smtClean="0"/>
              <a:t>Основные методы класса </a:t>
            </a:r>
            <a:r>
              <a:rPr lang="en-US" sz="2200" i="1" dirty="0" smtClean="0"/>
              <a:t>Thread</a:t>
            </a:r>
            <a:r>
              <a:rPr lang="ru-RU" sz="2200" dirty="0" smtClean="0"/>
              <a:t>:</a:t>
            </a: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start(), void join(),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isAlive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Thread.State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 long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isDaemon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Thread.currentThread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360000" eaLnBrk="1" hangingPunct="1">
              <a:spcBef>
                <a:spcPts val="600"/>
              </a:spcBef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millis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36000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ru-RU" sz="2200" i="1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336037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691685"/>
            <a:ext cx="4608512" cy="144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Прямая соединительная линия 12"/>
          <p:cNvCxnSpPr/>
          <p:nvPr/>
        </p:nvCxnSpPr>
        <p:spPr bwMode="auto">
          <a:xfrm>
            <a:off x="3923928" y="1628800"/>
            <a:ext cx="0" cy="1512168"/>
          </a:xfrm>
          <a:prstGeom prst="line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Прямоугольник 13"/>
          <p:cNvSpPr/>
          <p:nvPr/>
        </p:nvSpPr>
        <p:spPr>
          <a:xfrm>
            <a:off x="4929190" y="635795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[демонстрация] </a:t>
            </a:r>
            <a:r>
              <a:rPr lang="en-US" sz="1600" dirty="0" err="1" smtClean="0"/>
              <a:t>MultithreadingHelloWorld</a:t>
            </a:r>
            <a:r>
              <a:rPr lang="ru-RU" sz="1600" dirty="0" smtClean="0"/>
              <a:t>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7441</TotalTime>
  <Words>1055</Words>
  <Application>Microsoft Office PowerPoint</Application>
  <PresentationFormat>Экран (4:3)</PresentationFormat>
  <Paragraphs>254</Paragraphs>
  <Slides>29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lecture template</vt:lpstr>
      <vt:lpstr>Java Lecture   Многопоточность: Основы</vt:lpstr>
      <vt:lpstr>Оглавление</vt:lpstr>
      <vt:lpstr>Многопоточность</vt:lpstr>
      <vt:lpstr>Планировщик задач</vt:lpstr>
      <vt:lpstr>Процесс (Process)</vt:lpstr>
      <vt:lpstr>Поток (Thread, light-weight process)</vt:lpstr>
      <vt:lpstr>Сравнение многопроцессной и многопоточной архитектуры</vt:lpstr>
      <vt:lpstr>Оглавление</vt:lpstr>
      <vt:lpstr>Потоки в Java</vt:lpstr>
      <vt:lpstr>Жизненный цикл потока</vt:lpstr>
      <vt:lpstr>Прерывание работы потока</vt:lpstr>
      <vt:lpstr>Оглавление</vt:lpstr>
      <vt:lpstr>Гонки (Race Condition)</vt:lpstr>
      <vt:lpstr>Синхронизация потоков</vt:lpstr>
      <vt:lpstr>Синхронизация потоков: synchronized</vt:lpstr>
      <vt:lpstr>Синхронизация потоков: synchronized</vt:lpstr>
      <vt:lpstr>Взаимная блокировка (Deadlock)</vt:lpstr>
      <vt:lpstr>Синхронизация потоков: Ожидание и уведомление (Condition waiting)</vt:lpstr>
      <vt:lpstr>Оглавление</vt:lpstr>
      <vt:lpstr>Thread-safe</vt:lpstr>
      <vt:lpstr>Атомарность (Atomicity)</vt:lpstr>
      <vt:lpstr>Видимость (Visibility)</vt:lpstr>
      <vt:lpstr>Модель памяти (Java memory model)</vt:lpstr>
      <vt:lpstr>Модель памяти: Happens-before. Определение</vt:lpstr>
      <vt:lpstr>Модель памяти: Happens-before</vt:lpstr>
      <vt:lpstr>Модель памяти: Happens-before. Как это работает </vt:lpstr>
      <vt:lpstr>Модель памяти: Семантика volatile</vt:lpstr>
      <vt:lpstr>Модель памяти: Семантика final</vt:lpstr>
      <vt:lpstr>Литература</vt:lpstr>
    </vt:vector>
  </TitlesOfParts>
  <Company>T-SYSTEMS CIS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#04 Concurrency</dc:title>
  <dc:creator>Evgeniy Naumenko</dc:creator>
  <cp:lastModifiedBy>eas</cp:lastModifiedBy>
  <cp:revision>618</cp:revision>
  <cp:lastPrinted>2008-10-06T12:12:35Z</cp:lastPrinted>
  <dcterms:created xsi:type="dcterms:W3CDTF">2011-07-20T13:22:05Z</dcterms:created>
  <dcterms:modified xsi:type="dcterms:W3CDTF">2016-10-16T18:34:52Z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