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9"/>
  </p:notesMasterIdLst>
  <p:handoutMasterIdLst>
    <p:handoutMasterId r:id="rId70"/>
  </p:handoutMasterIdLst>
  <p:sldIdLst>
    <p:sldId id="256" r:id="rId2"/>
    <p:sldId id="363" r:id="rId3"/>
    <p:sldId id="290" r:id="rId4"/>
    <p:sldId id="291" r:id="rId5"/>
    <p:sldId id="292" r:id="rId6"/>
    <p:sldId id="293" r:id="rId7"/>
    <p:sldId id="294" r:id="rId8"/>
    <p:sldId id="296" r:id="rId9"/>
    <p:sldId id="297" r:id="rId10"/>
    <p:sldId id="303" r:id="rId11"/>
    <p:sldId id="364" r:id="rId12"/>
    <p:sldId id="298" r:id="rId13"/>
    <p:sldId id="299" r:id="rId14"/>
    <p:sldId id="300" r:id="rId15"/>
    <p:sldId id="301" r:id="rId16"/>
    <p:sldId id="365" r:id="rId17"/>
    <p:sldId id="308" r:id="rId18"/>
    <p:sldId id="309" r:id="rId19"/>
    <p:sldId id="310" r:id="rId20"/>
    <p:sldId id="315" r:id="rId21"/>
    <p:sldId id="376" r:id="rId22"/>
    <p:sldId id="314" r:id="rId23"/>
    <p:sldId id="320" r:id="rId24"/>
    <p:sldId id="321" r:id="rId25"/>
    <p:sldId id="322" r:id="rId26"/>
    <p:sldId id="324" r:id="rId27"/>
    <p:sldId id="367" r:id="rId28"/>
    <p:sldId id="305" r:id="rId29"/>
    <p:sldId id="306" r:id="rId30"/>
    <p:sldId id="307" r:id="rId31"/>
    <p:sldId id="311" r:id="rId32"/>
    <p:sldId id="313" r:id="rId33"/>
    <p:sldId id="318" r:id="rId34"/>
    <p:sldId id="319" r:id="rId35"/>
    <p:sldId id="316" r:id="rId36"/>
    <p:sldId id="317" r:id="rId37"/>
    <p:sldId id="323" r:id="rId38"/>
    <p:sldId id="371" r:id="rId39"/>
    <p:sldId id="369" r:id="rId40"/>
    <p:sldId id="374" r:id="rId41"/>
    <p:sldId id="373" r:id="rId42"/>
    <p:sldId id="375" r:id="rId43"/>
    <p:sldId id="370" r:id="rId44"/>
    <p:sldId id="366" r:id="rId45"/>
    <p:sldId id="341" r:id="rId46"/>
    <p:sldId id="342" r:id="rId47"/>
    <p:sldId id="343" r:id="rId48"/>
    <p:sldId id="344" r:id="rId49"/>
    <p:sldId id="345" r:id="rId50"/>
    <p:sldId id="346" r:id="rId51"/>
    <p:sldId id="368" r:id="rId52"/>
    <p:sldId id="348" r:id="rId53"/>
    <p:sldId id="349" r:id="rId54"/>
    <p:sldId id="350" r:id="rId55"/>
    <p:sldId id="351" r:id="rId56"/>
    <p:sldId id="362" r:id="rId57"/>
    <p:sldId id="352" r:id="rId58"/>
    <p:sldId id="372" r:id="rId59"/>
    <p:sldId id="354" r:id="rId60"/>
    <p:sldId id="355" r:id="rId61"/>
    <p:sldId id="356" r:id="rId62"/>
    <p:sldId id="357" r:id="rId63"/>
    <p:sldId id="361" r:id="rId64"/>
    <p:sldId id="358" r:id="rId65"/>
    <p:sldId id="359" r:id="rId66"/>
    <p:sldId id="360" r:id="rId67"/>
    <p:sldId id="377" r:id="rId68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A95A"/>
    <a:srgbClr val="DDD674"/>
    <a:srgbClr val="BABD5A"/>
    <a:srgbClr val="64B9E4"/>
    <a:srgbClr val="427BAB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7" autoAdjust="0"/>
    <p:restoredTop sz="90655" autoAdjust="0"/>
  </p:normalViewPr>
  <p:slideViewPr>
    <p:cSldViewPr>
      <p:cViewPr varScale="1">
        <p:scale>
          <a:sx n="64" d="100"/>
          <a:sy n="64" d="100"/>
        </p:scale>
        <p:origin x="-1368" y="-96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BEF1425F-BB44-4E03-9935-C2AE9CDB4773}" type="datetime1">
              <a:rPr lang="ru-RU"/>
              <a:pPr>
                <a:defRPr/>
              </a:pPr>
              <a:t>09.07.2015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4BE8482F-1305-4E29-8D5D-CB0BB436E45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/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29101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E5762D73-C317-4282-9E4D-8FE229D2D689}" type="datetime1">
              <a:rPr lang="ru-RU"/>
              <a:pPr>
                <a:defRPr/>
              </a:pPr>
              <a:t>09.07.2015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D33DDE70-88CA-48AA-93FA-D28864FB185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/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020785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ru-RU" dirty="0" smtClean="0"/>
              <a:t>Тут надо заметить, что </a:t>
            </a:r>
            <a:endParaRPr lang="en-US" dirty="0" smtClean="0"/>
          </a:p>
          <a:p>
            <a:pPr marL="228600" indent="-228600">
              <a:buFontTx/>
              <a:buAutoNum type="arabicPeriod"/>
              <a:defRPr/>
            </a:pPr>
            <a:r>
              <a:rPr lang="ru-RU" dirty="0" err="1" smtClean="0"/>
              <a:t>Многопроцессная</a:t>
            </a:r>
            <a:r>
              <a:rPr lang="ru-RU" dirty="0" smtClean="0"/>
              <a:t> архитектура имеет ряд неоспоримых достоинств. В качестве рабочих примеров можно рассмотреть браузер </a:t>
            </a:r>
            <a:r>
              <a:rPr lang="en-US" dirty="0" smtClean="0"/>
              <a:t>Google Chrome </a:t>
            </a:r>
            <a:r>
              <a:rPr lang="ru-RU" dirty="0" smtClean="0"/>
              <a:t>и </a:t>
            </a:r>
            <a:r>
              <a:rPr lang="en-US" dirty="0" err="1" smtClean="0"/>
              <a:t>Postgre</a:t>
            </a:r>
            <a:r>
              <a:rPr lang="en-US" dirty="0" smtClean="0"/>
              <a:t> SQL Server.</a:t>
            </a:r>
            <a:r>
              <a:rPr lang="ru-RU" dirty="0" smtClean="0"/>
              <a:t> </a:t>
            </a:r>
          </a:p>
          <a:p>
            <a:pPr marL="228600" indent="-228600">
              <a:buFontTx/>
              <a:buAutoNum type="arabicPeriod"/>
              <a:defRPr/>
            </a:pPr>
            <a:r>
              <a:rPr lang="ru-RU" dirty="0" smtClean="0"/>
              <a:t>Ранние версии </a:t>
            </a:r>
            <a:r>
              <a:rPr lang="en-US" dirty="0" smtClean="0"/>
              <a:t>JVM </a:t>
            </a:r>
            <a:r>
              <a:rPr lang="ru-RU" dirty="0" smtClean="0"/>
              <a:t>использовали </a:t>
            </a:r>
            <a:r>
              <a:rPr lang="en-US" dirty="0" smtClean="0"/>
              <a:t>Green Threads</a:t>
            </a:r>
            <a:r>
              <a:rPr lang="ru-RU" dirty="0" smtClean="0"/>
              <a:t>, но затем перешли на </a:t>
            </a:r>
            <a:r>
              <a:rPr lang="en-US" dirty="0" smtClean="0"/>
              <a:t>Native Threads </a:t>
            </a:r>
            <a:r>
              <a:rPr lang="ru-RU" dirty="0" smtClean="0"/>
              <a:t>как раз из соображений производительности</a:t>
            </a:r>
            <a:endParaRPr lang="en-US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3"/>
          </p:nvPr>
        </p:nvSpPr>
        <p:spPr>
          <a:noFill/>
        </p:spPr>
        <p:txBody>
          <a:bodyPr/>
          <a:lstStyle/>
          <a:p>
            <a:pPr>
              <a:buFont typeface="Tele-GroteskFet"/>
              <a:buNone/>
            </a:pPr>
            <a:fld id="{7771ED5D-ECC0-4C5F-8A98-6C07E609BF5D}" type="slidenum">
              <a:rPr lang="ru-RU" smtClean="0">
                <a:latin typeface="Tele-GroteskNor"/>
              </a:rPr>
              <a:pPr>
                <a:buFont typeface="Tele-GroteskFet"/>
                <a:buNone/>
              </a:pPr>
              <a:t>6</a:t>
            </a:fld>
            <a:endParaRPr lang="ru-RU" smtClean="0">
              <a:latin typeface="Tele-GroteskNor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ele-GroteskNor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3"/>
          </p:nvPr>
        </p:nvSpPr>
        <p:spPr>
          <a:noFill/>
        </p:spPr>
        <p:txBody>
          <a:bodyPr/>
          <a:lstStyle/>
          <a:p>
            <a:pPr>
              <a:buFont typeface="Tele-GroteskFet"/>
              <a:buNone/>
            </a:pPr>
            <a:fld id="{537ABF0A-B676-4F54-8479-3E880971B4D4}" type="slidenum">
              <a:rPr lang="ru-RU" smtClean="0">
                <a:latin typeface="Tele-GroteskNor"/>
              </a:rPr>
              <a:pPr>
                <a:buFont typeface="Tele-GroteskFet"/>
                <a:buNone/>
              </a:pPr>
              <a:t>47</a:t>
            </a:fld>
            <a:endParaRPr lang="ru-RU" smtClean="0">
              <a:latin typeface="Tele-GroteskNor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mtClean="0">
                <a:latin typeface="Tele-GroteskNor"/>
              </a:rPr>
              <a:t>При наличии времени можно сделать небольшой экскурс в методики автоматического разрешения </a:t>
            </a:r>
            <a:r>
              <a:rPr lang="en-US" smtClean="0">
                <a:latin typeface="Tele-GroteskNor"/>
              </a:rPr>
              <a:t>Deadlock’</a:t>
            </a:r>
            <a:r>
              <a:rPr lang="ru-RU" smtClean="0">
                <a:latin typeface="Tele-GroteskNor"/>
              </a:rPr>
              <a:t>ов: построение графа транзакций и всякое такое.</a:t>
            </a:r>
            <a:endParaRPr lang="en-US" smtClean="0">
              <a:latin typeface="Tele-GroteskNor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3"/>
          </p:nvPr>
        </p:nvSpPr>
        <p:spPr>
          <a:noFill/>
        </p:spPr>
        <p:txBody>
          <a:bodyPr/>
          <a:lstStyle/>
          <a:p>
            <a:pPr>
              <a:buFont typeface="Tele-GroteskFet"/>
              <a:buNone/>
            </a:pPr>
            <a:fld id="{61159669-A77B-44D2-B146-73B66A981C67}" type="slidenum">
              <a:rPr lang="ru-RU" smtClean="0">
                <a:latin typeface="Tele-GroteskNor"/>
              </a:rPr>
              <a:pPr>
                <a:buFont typeface="Tele-GroteskFet"/>
                <a:buNone/>
              </a:pPr>
              <a:t>48</a:t>
            </a:fld>
            <a:endParaRPr lang="ru-RU" smtClean="0">
              <a:latin typeface="Tele-GroteskNor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mtClean="0">
                <a:latin typeface="Tele-GroteskNor"/>
              </a:rPr>
              <a:t>Вопрос в аудиторию: является ли этот класс </a:t>
            </a:r>
            <a:r>
              <a:rPr lang="en-US" smtClean="0">
                <a:latin typeface="Tele-GroteskNor"/>
              </a:rPr>
              <a:t>thread-safe?</a:t>
            </a: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3"/>
          </p:nvPr>
        </p:nvSpPr>
        <p:spPr>
          <a:noFill/>
        </p:spPr>
        <p:txBody>
          <a:bodyPr/>
          <a:lstStyle/>
          <a:p>
            <a:pPr>
              <a:buFont typeface="Tele-GroteskFet"/>
              <a:buNone/>
            </a:pPr>
            <a:fld id="{038B2D91-E312-426E-BD5F-3F171D268236}" type="slidenum">
              <a:rPr lang="ru-RU" smtClean="0">
                <a:latin typeface="Tele-GroteskNor"/>
              </a:rPr>
              <a:pPr>
                <a:buFont typeface="Tele-GroteskFet"/>
                <a:buNone/>
              </a:pPr>
              <a:t>49</a:t>
            </a:fld>
            <a:endParaRPr lang="ru-RU" smtClean="0">
              <a:latin typeface="Tele-GroteskNor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3"/>
          </p:nvPr>
        </p:nvSpPr>
        <p:spPr>
          <a:noFill/>
        </p:spPr>
        <p:txBody>
          <a:bodyPr/>
          <a:lstStyle/>
          <a:p>
            <a:pPr>
              <a:buFont typeface="Tele-GroteskFet"/>
              <a:buNone/>
            </a:pPr>
            <a:fld id="{16D3BF49-11A5-4804-B582-5FE58CBF62D5}" type="slidenum">
              <a:rPr lang="ru-RU" smtClean="0">
                <a:latin typeface="Tele-GroteskNor"/>
              </a:rPr>
              <a:pPr>
                <a:buFont typeface="Tele-GroteskFet"/>
                <a:buNone/>
              </a:pPr>
              <a:t>53</a:t>
            </a:fld>
            <a:endParaRPr lang="ru-RU" smtClean="0">
              <a:latin typeface="Tele-GroteskNor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mtClean="0">
                <a:latin typeface="Tele-GroteskNor"/>
              </a:rPr>
              <a:t>Акцент на последнем пункте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3"/>
          </p:nvPr>
        </p:nvSpPr>
        <p:spPr>
          <a:noFill/>
        </p:spPr>
        <p:txBody>
          <a:bodyPr/>
          <a:lstStyle/>
          <a:p>
            <a:pPr>
              <a:buFont typeface="Tele-GroteskFet"/>
              <a:buNone/>
            </a:pPr>
            <a:fld id="{433B125F-37D3-42D5-8113-38B732CA0528}" type="slidenum">
              <a:rPr lang="ru-RU" smtClean="0">
                <a:latin typeface="Tele-GroteskNor"/>
              </a:rPr>
              <a:pPr>
                <a:buFont typeface="Tele-GroteskFet"/>
                <a:buNone/>
              </a:pPr>
              <a:t>57</a:t>
            </a:fld>
            <a:endParaRPr lang="ru-RU" smtClean="0">
              <a:latin typeface="Tele-GroteskNor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ele-GroteskNor"/>
              </a:rPr>
              <a:t>JSR-133 – Java Memory Model</a:t>
            </a:r>
            <a:endParaRPr lang="ru-RU" smtClean="0">
              <a:latin typeface="Tele-GroteskNor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3"/>
          </p:nvPr>
        </p:nvSpPr>
        <p:spPr>
          <a:noFill/>
        </p:spPr>
        <p:txBody>
          <a:bodyPr/>
          <a:lstStyle/>
          <a:p>
            <a:pPr>
              <a:buFont typeface="Tele-GroteskFet"/>
              <a:buNone/>
            </a:pPr>
            <a:fld id="{44691F39-EB7F-43E4-9B09-A41804C1158D}" type="slidenum">
              <a:rPr lang="ru-RU" smtClean="0">
                <a:latin typeface="Tele-GroteskNor"/>
              </a:rPr>
              <a:pPr>
                <a:buFont typeface="Tele-GroteskFet"/>
                <a:buNone/>
              </a:pPr>
              <a:t>62</a:t>
            </a:fld>
            <a:endParaRPr lang="ru-RU" smtClean="0">
              <a:latin typeface="Tele-GroteskNor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ele-GroteskNor"/>
              </a:rPr>
              <a:t>JSR-133 – Java Memory Model</a:t>
            </a:r>
            <a:endParaRPr lang="ru-RU" smtClean="0">
              <a:latin typeface="Tele-GroteskNor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Hint: </a:t>
            </a:r>
            <a:r>
              <a:rPr lang="ru-RU" smtClean="0">
                <a:latin typeface="Arial" charset="0"/>
              </a:rPr>
              <a:t>операция инкремента неатомарна, так как включает в себя чтение, прибавление единицы и запись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mtClean="0">
                <a:latin typeface="Tele-GroteskNor"/>
              </a:rPr>
              <a:t>Слева внизу – пример реализации замыкания (</a:t>
            </a:r>
            <a:r>
              <a:rPr lang="en-US" smtClean="0">
                <a:latin typeface="Tele-GroteskNor"/>
              </a:rPr>
              <a:t>closure</a:t>
            </a:r>
            <a:r>
              <a:rPr lang="ru-RU" smtClean="0">
                <a:latin typeface="Tele-GroteskNor"/>
              </a:rPr>
              <a:t>)</a:t>
            </a:r>
            <a:endParaRPr lang="en-US" smtClean="0">
              <a:latin typeface="Tele-GroteskNor"/>
            </a:endParaRPr>
          </a:p>
          <a:p>
            <a:r>
              <a:rPr lang="ru-RU" smtClean="0">
                <a:latin typeface="Tele-GroteskNor"/>
              </a:rPr>
              <a:t>Справа вверху – описание интерфейса </a:t>
            </a:r>
            <a:r>
              <a:rPr lang="en-US" smtClean="0">
                <a:latin typeface="Tele-GroteskNor"/>
              </a:rPr>
              <a:t>Runnable</a:t>
            </a:r>
          </a:p>
          <a:p>
            <a:r>
              <a:rPr lang="ru-RU" smtClean="0">
                <a:latin typeface="Tele-GroteskNor"/>
              </a:rPr>
              <a:t>Справа по центру и внизу – примеры использования </a:t>
            </a:r>
            <a:r>
              <a:rPr lang="en-US" smtClean="0">
                <a:latin typeface="Tele-GroteskNor"/>
              </a:rPr>
              <a:t>Runnable </a:t>
            </a:r>
            <a:r>
              <a:rPr lang="ru-RU" smtClean="0">
                <a:latin typeface="Tele-GroteskNor"/>
              </a:rPr>
              <a:t>для создания потока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mtClean="0">
                <a:latin typeface="Tele-GroteskNor"/>
              </a:rPr>
              <a:t>Относительно </a:t>
            </a:r>
            <a:r>
              <a:rPr lang="en-US" smtClean="0">
                <a:latin typeface="Tele-GroteskNor"/>
              </a:rPr>
              <a:t>yield</a:t>
            </a:r>
            <a:r>
              <a:rPr lang="ru-RU" smtClean="0">
                <a:latin typeface="Tele-GroteskNor"/>
              </a:rPr>
              <a:t>() стоит добавить, что он является инструментом для </a:t>
            </a:r>
            <a:r>
              <a:rPr lang="en-US" smtClean="0">
                <a:latin typeface="Tele-GroteskNor"/>
              </a:rPr>
              <a:t>cooperative multitasking, </a:t>
            </a:r>
            <a:r>
              <a:rPr lang="ru-RU" smtClean="0">
                <a:latin typeface="Tele-GroteskNor"/>
              </a:rPr>
              <a:t>хотя и планировщик, и сами потоки в </a:t>
            </a:r>
            <a:r>
              <a:rPr lang="en-US" smtClean="0">
                <a:latin typeface="Tele-GroteskNor"/>
              </a:rPr>
              <a:t>Java </a:t>
            </a:r>
            <a:r>
              <a:rPr lang="ru-RU" smtClean="0">
                <a:latin typeface="Tele-GroteskNor"/>
              </a:rPr>
              <a:t>работают в соответствии с концепцией </a:t>
            </a:r>
            <a:r>
              <a:rPr lang="en-US" smtClean="0">
                <a:latin typeface="Tele-GroteskNor"/>
              </a:rPr>
              <a:t>preemptive multitasking</a:t>
            </a:r>
            <a:r>
              <a:rPr lang="ru-RU" smtClean="0">
                <a:latin typeface="Tele-GroteskNor"/>
              </a:rPr>
              <a:t>.</a:t>
            </a:r>
          </a:p>
          <a:p>
            <a:endParaRPr lang="ru-RU" smtClean="0">
              <a:latin typeface="Tele-GroteskNor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mtClean="0">
                <a:latin typeface="Tele-GroteskNor"/>
              </a:rPr>
              <a:t>Фокус в том, чтобы вынести тяжелую задачу из потока таймеров</a:t>
            </a:r>
            <a:endParaRPr lang="en-US" smtClean="0">
              <a:latin typeface="Tele-GroteskNor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3"/>
          </p:nvPr>
        </p:nvSpPr>
        <p:spPr>
          <a:noFill/>
        </p:spPr>
        <p:txBody>
          <a:bodyPr/>
          <a:lstStyle/>
          <a:p>
            <a:pPr>
              <a:buFont typeface="Tele-GroteskFet"/>
              <a:buNone/>
            </a:pPr>
            <a:fld id="{6C1B7E75-96B4-4735-82D6-415403E5C3F7}" type="slidenum">
              <a:rPr lang="ru-RU" smtClean="0">
                <a:latin typeface="Tele-GroteskNor"/>
              </a:rPr>
              <a:pPr>
                <a:buFont typeface="Tele-GroteskFet"/>
                <a:buNone/>
              </a:pPr>
              <a:t>25</a:t>
            </a:fld>
            <a:endParaRPr lang="ru-RU" smtClean="0">
              <a:latin typeface="Tele-GroteskNor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mtClean="0">
                <a:latin typeface="Tele-GroteskNor"/>
              </a:rPr>
              <a:t>Наличие в коде </a:t>
            </a:r>
            <a:r>
              <a:rPr lang="en-US" smtClean="0">
                <a:latin typeface="Tele-GroteskNor"/>
              </a:rPr>
              <a:t>Runtime.exec() </a:t>
            </a:r>
            <a:r>
              <a:rPr lang="ru-RU" smtClean="0">
                <a:latin typeface="Tele-GroteskNor"/>
              </a:rPr>
              <a:t>многими утилитами автоматической проверки кода (</a:t>
            </a:r>
            <a:r>
              <a:rPr lang="en-US" smtClean="0">
                <a:latin typeface="Tele-GroteskNor"/>
              </a:rPr>
              <a:t>PMD, CheckStyle, FindBugs</a:t>
            </a:r>
            <a:r>
              <a:rPr lang="ru-RU" smtClean="0">
                <a:latin typeface="Tele-GroteskNor"/>
              </a:rPr>
              <a:t>) расценивается как признак непереносимо платформозависимого кода</a:t>
            </a:r>
            <a:endParaRPr lang="en-US" smtClean="0">
              <a:latin typeface="Tele-GroteskNor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3"/>
          </p:nvPr>
        </p:nvSpPr>
        <p:spPr>
          <a:noFill/>
        </p:spPr>
        <p:txBody>
          <a:bodyPr/>
          <a:lstStyle/>
          <a:p>
            <a:pPr>
              <a:buFont typeface="Tele-GroteskFet"/>
              <a:buNone/>
            </a:pPr>
            <a:fld id="{6FBB3514-7B3C-4165-8D11-9CC3A896BBB1}" type="slidenum">
              <a:rPr lang="ru-RU" smtClean="0">
                <a:latin typeface="Tele-GroteskNor"/>
              </a:rPr>
              <a:pPr>
                <a:buFont typeface="Tele-GroteskFet"/>
                <a:buNone/>
              </a:pPr>
              <a:t>26</a:t>
            </a:fld>
            <a:endParaRPr lang="ru-RU" smtClean="0">
              <a:latin typeface="Tele-GroteskNor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3"/>
          </p:nvPr>
        </p:nvSpPr>
        <p:spPr>
          <a:noFill/>
        </p:spPr>
        <p:txBody>
          <a:bodyPr/>
          <a:lstStyle/>
          <a:p>
            <a:pPr>
              <a:buFont typeface="Tele-GroteskFet"/>
              <a:buNone/>
            </a:pPr>
            <a:fld id="{39CA9B3F-B2F4-4EA5-B3E6-37E9BA071074}" type="slidenum">
              <a:rPr lang="ru-RU" smtClean="0">
                <a:latin typeface="Tele-GroteskNor"/>
              </a:rPr>
              <a:pPr>
                <a:buFont typeface="Tele-GroteskFet"/>
                <a:buNone/>
              </a:pPr>
              <a:t>28</a:t>
            </a:fld>
            <a:endParaRPr lang="ru-RU" smtClean="0">
              <a:latin typeface="Tele-GroteskNor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mtClean="0">
                <a:latin typeface="Tele-GroteskNor"/>
              </a:rPr>
              <a:t>Тут надо снять </a:t>
            </a:r>
            <a:r>
              <a:rPr lang="en-US" smtClean="0">
                <a:latin typeface="Tele-GroteskNor"/>
              </a:rPr>
              <a:t>Thread dump </a:t>
            </a:r>
            <a:r>
              <a:rPr lang="ru-RU" smtClean="0">
                <a:latin typeface="Tele-GroteskNor"/>
              </a:rPr>
              <a:t>с какого-нибудь приложения и показать, что, где и как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mtClean="0">
                <a:latin typeface="Tele-GroteskNor"/>
              </a:rPr>
              <a:t>Пример, иллюстрирующий работу планировщика на многопроцессорных системах</a:t>
            </a:r>
            <a:endParaRPr lang="en-US" smtClean="0">
              <a:latin typeface="Tele-GroteskNor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3"/>
          </p:nvPr>
        </p:nvSpPr>
        <p:spPr>
          <a:noFill/>
        </p:spPr>
        <p:txBody>
          <a:bodyPr/>
          <a:lstStyle/>
          <a:p>
            <a:pPr>
              <a:buFont typeface="Tele-GroteskFet"/>
              <a:buNone/>
            </a:pPr>
            <a:fld id="{58B0FE34-6641-468D-8346-F88252C36E43}" type="slidenum">
              <a:rPr lang="ru-RU" smtClean="0">
                <a:latin typeface="Tele-GroteskNor"/>
              </a:rPr>
              <a:pPr>
                <a:buFont typeface="Tele-GroteskFet"/>
                <a:buNone/>
              </a:pPr>
              <a:t>34</a:t>
            </a:fld>
            <a:endParaRPr lang="ru-RU" smtClean="0">
              <a:latin typeface="Tele-GroteskNor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ele-GroteskNor"/>
              </a:rPr>
              <a:t>double </a:t>
            </a:r>
            <a:r>
              <a:rPr lang="ru-RU" smtClean="0">
                <a:latin typeface="Tele-GroteskNor"/>
              </a:rPr>
              <a:t>и </a:t>
            </a:r>
            <a:r>
              <a:rPr lang="en-US" smtClean="0">
                <a:latin typeface="Tele-GroteskNor"/>
              </a:rPr>
              <a:t>long </a:t>
            </a:r>
            <a:r>
              <a:rPr lang="ru-RU" smtClean="0">
                <a:latin typeface="Tele-GroteskNor"/>
              </a:rPr>
              <a:t>могут давать атомарность при использовании модификатора </a:t>
            </a:r>
            <a:r>
              <a:rPr lang="en-US" smtClean="0">
                <a:latin typeface="Tele-GroteskNor"/>
              </a:rPr>
              <a:t>volatile</a:t>
            </a:r>
            <a:endParaRPr lang="ru-RU" smtClean="0">
              <a:latin typeface="Tele-GroteskNor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/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/>
          <a:srcRect r="84" b="1210"/>
          <a:stretch>
            <a:fillRect/>
          </a:stretch>
        </p:blipFill>
        <p:spPr bwMode="auto">
          <a:xfrm>
            <a:off x="304800" y="5929313"/>
            <a:ext cx="85248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34589-8080-402A-81DA-490225EB6E8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7257C-A62D-4E81-AF01-21960D6791A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8F00E-F0C1-4092-BFDA-09091BD8D8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DB477-D42F-4478-9FD1-597858B1971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6A7F6-8D14-443C-992B-CE0ACBCB09A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3B26C-6F9F-45C3-B1B8-3B5EC376D6B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F947F-448B-45C2-B033-D090C53DD47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le-GroteskNor" pitchFamily="2" charset="0"/>
              </a:defRPr>
            </a:lvl1pPr>
          </a:lstStyle>
          <a:p>
            <a:pPr>
              <a:defRPr/>
            </a:pPr>
            <a:fld id="{1309D3BC-DE53-46AD-B8CA-310E939F8B54}" type="datetime1">
              <a:rPr lang="ru-RU"/>
              <a:pPr>
                <a:defRPr/>
              </a:pPr>
              <a:t>09.07.2015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le-GroteskNor" pitchFamily="2" charset="0"/>
              </a:defRPr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C7666-AB6C-47DF-B96C-A06E4375740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1DA79-A00D-4000-8F21-7AA20A0B589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C810D-54A9-4A6F-BD86-2DED674C341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3CFFC-8A6D-496E-A14F-8C8285E088D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900"/>
            <a:ext cx="8532813" cy="4603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>
                <a:latin typeface="Tele-GroteskNor" pitchFamily="2" charset="0"/>
                <a:cs typeface="+mn-cs"/>
              </a:defRPr>
            </a:lvl1pPr>
          </a:lstStyle>
          <a:p>
            <a:pPr>
              <a:defRPr/>
            </a:pPr>
            <a:fld id="{F1C06C1D-34D9-4ABE-AE00-6FF5EFC34E6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5175"/>
            <a:ext cx="8532813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cxnSp>
        <p:nvCxnSpPr>
          <p:cNvPr id="1029" name="Straight Connector 2"/>
          <p:cNvCxnSpPr>
            <a:cxnSpLocks noChangeShapeType="1"/>
          </p:cNvCxnSpPr>
          <p:nvPr/>
        </p:nvCxnSpPr>
        <p:spPr bwMode="auto">
          <a:xfrm>
            <a:off x="304800" y="476250"/>
            <a:ext cx="8532813" cy="0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</p:spPr>
      </p:cxnSp>
      <p:pic>
        <p:nvPicPr>
          <p:cNvPr id="1030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/>
          <a:srcRect r="84" b="1210"/>
          <a:stretch>
            <a:fillRect/>
          </a:stretch>
        </p:blipFill>
        <p:spPr bwMode="auto">
          <a:xfrm>
            <a:off x="304800" y="5929313"/>
            <a:ext cx="85248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3" r:id="rId2"/>
    <p:sldLayoutId id="2147483664" r:id="rId3"/>
    <p:sldLayoutId id="2147483665" r:id="rId4"/>
    <p:sldLayoutId id="2147483666" r:id="rId5"/>
    <p:sldLayoutId id="2147483673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http://en.wikipedia.org/wiki/Memory_ordering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" TargetMode="External"/><Relationship Id="rId2" Type="http://schemas.openxmlformats.org/officeDocument/2006/relationships/hyperlink" Target="http://docs.oracle.com/javase/specs/jls/se7/html/jls-17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40.png"/><Relationship Id="rId4" Type="http://schemas.openxmlformats.org/officeDocument/2006/relationships/hyperlink" Target="http://www.ibm.com/developerworks/ru/library/j-jtp10185/index.html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specialist.ru/2011/11/synchronized-vs-reentrantlock.html" TargetMode="External"/><Relationship Id="rId2" Type="http://schemas.openxmlformats.org/officeDocument/2006/relationships/hyperlink" Target="http://www.slideshare.net/elizarov/the-theory-of-concurrent-programming-for-a-seasoned-programm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abrahabr.ru/post/143237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6388" y="5903913"/>
            <a:ext cx="8532812" cy="3333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Saint Petersburg, 2012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Java Lecture #4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Multithreading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mtClean="0"/>
              <a:t>Производительность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586788" cy="53292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smtClean="0"/>
              <a:t>Казалось бы, многопоточный код выигрывает в производительности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Тем не менее всегда есть накладные расходы </a:t>
            </a:r>
            <a:r>
              <a:rPr lang="en-US" sz="2400" smtClean="0"/>
              <a:t>CPU</a:t>
            </a:r>
            <a:r>
              <a:rPr lang="ru-RU" sz="2400" smtClean="0"/>
              <a:t> на переключение контекста потока</a:t>
            </a:r>
            <a:r>
              <a:rPr lang="en-US" sz="2400" smtClean="0"/>
              <a:t> </a:t>
            </a:r>
            <a:r>
              <a:rPr lang="ru-RU" sz="2400" smtClean="0"/>
              <a:t>и памяти на хранение копий регистров и стека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Синхронизация также требует накладных расходов: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2400" smtClean="0"/>
              <a:t>Как правило компилятор не может применять многие из оптимизаций к содержимому критических секций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2400" smtClean="0"/>
              <a:t>Синхронизация требует сброса кэшей процессора и обработчика памяти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Если реализация многопоточности в  языке не слишком эффективна, то однопоточное решение может в итоге оказаться производительнее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Чтобы избежать переключения контекста иногда применяется </a:t>
            </a:r>
            <a:r>
              <a:rPr lang="en-US" sz="2400" smtClean="0">
                <a:solidFill>
                  <a:schemeClr val="tx2"/>
                </a:solidFill>
              </a:rPr>
              <a:t>busy waiting (aka spinlock)</a:t>
            </a:r>
            <a:r>
              <a:rPr lang="en-US" sz="2400" smtClean="0"/>
              <a:t> – </a:t>
            </a:r>
            <a:r>
              <a:rPr lang="ru-RU" sz="2400" smtClean="0"/>
              <a:t>работа потока вхолостую  пока некоторое условие не будет достигнуто. В современных языках высокого уровня самостоятельная реализация этой техники редко оправдывает себя и считается антипаттерном.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Параллельное выполнение кода</a:t>
            </a:r>
          </a:p>
          <a:p>
            <a:pPr eaLnBrk="1" hangingPunct="1"/>
            <a:r>
              <a:rPr lang="en-US" sz="2800" smtClean="0">
                <a:solidFill>
                  <a:schemeClr val="tx2"/>
                </a:solidFill>
              </a:rPr>
              <a:t>Thread-safety</a:t>
            </a:r>
          </a:p>
          <a:p>
            <a:pPr eaLnBrk="1" hangingPunct="1"/>
            <a:r>
              <a:rPr lang="en-US" sz="2800" smtClean="0"/>
              <a:t>Multithreading </a:t>
            </a:r>
            <a:r>
              <a:rPr lang="ru-RU" sz="2800" smtClean="0"/>
              <a:t>в языке </a:t>
            </a:r>
            <a:r>
              <a:rPr lang="en-US" sz="2800" smtClean="0"/>
              <a:t>Java</a:t>
            </a:r>
            <a:endParaRPr lang="ru-RU" sz="2800" smtClean="0"/>
          </a:p>
          <a:p>
            <a:pPr eaLnBrk="1" hangingPunct="1"/>
            <a:r>
              <a:rPr lang="en-US" sz="2800" smtClean="0"/>
              <a:t>JVM </a:t>
            </a:r>
            <a:r>
              <a:rPr lang="ru-RU" sz="2800" smtClean="0"/>
              <a:t>и потоки в рантайме</a:t>
            </a:r>
            <a:endParaRPr lang="en-US" sz="2800" smtClean="0"/>
          </a:p>
          <a:p>
            <a:pPr eaLnBrk="1" hangingPunct="1"/>
            <a:r>
              <a:rPr lang="ru-RU" sz="2800" smtClean="0"/>
              <a:t>Типовые грабли при написании </a:t>
            </a:r>
            <a:r>
              <a:rPr lang="en-US" sz="2800" smtClean="0"/>
              <a:t>concurrent-</a:t>
            </a:r>
            <a:r>
              <a:rPr lang="ru-RU" sz="2800" smtClean="0"/>
              <a:t>кода</a:t>
            </a:r>
          </a:p>
          <a:p>
            <a:pPr eaLnBrk="1" hangingPunct="1"/>
            <a:r>
              <a:rPr lang="en-US" sz="2800" smtClean="0"/>
              <a:t>Java memory model</a:t>
            </a:r>
          </a:p>
          <a:p>
            <a:pPr eaLnBrk="1" hangingPunct="1"/>
            <a:r>
              <a:rPr lang="ru-RU" sz="2800" smtClean="0"/>
              <a:t>Типовые архитектурные решения для </a:t>
            </a:r>
            <a:r>
              <a:rPr lang="en-US" sz="2800" smtClean="0"/>
              <a:t>concurrent-</a:t>
            </a:r>
            <a:r>
              <a:rPr lang="ru-RU" sz="2800" smtClean="0"/>
              <a:t>приложений</a:t>
            </a:r>
            <a:endParaRPr lang="en-US" sz="2800" smtClean="0"/>
          </a:p>
          <a:p>
            <a:pPr eaLnBrk="1" hangingPunct="1"/>
            <a:r>
              <a:rPr lang="ru-RU" sz="2800" smtClean="0"/>
              <a:t>Дополнительная литература</a:t>
            </a:r>
          </a:p>
          <a:p>
            <a:pPr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Thread-safety</a:t>
            </a:r>
            <a:endParaRPr lang="ru-RU" smtClean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447088" cy="5473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smtClean="0"/>
              <a:t>Код называется </a:t>
            </a:r>
            <a:r>
              <a:rPr lang="en-US" sz="2800" smtClean="0">
                <a:solidFill>
                  <a:schemeClr val="tx2"/>
                </a:solidFill>
              </a:rPr>
              <a:t>thread-safe</a:t>
            </a:r>
            <a:r>
              <a:rPr lang="ru-RU" sz="2800" smtClean="0"/>
              <a:t>, если он обеспечивает соблюдение своего контракта в многопоточном окружении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Распространенной техникой достижения </a:t>
            </a:r>
            <a:r>
              <a:rPr lang="en-US" sz="2800" smtClean="0">
                <a:solidFill>
                  <a:schemeClr val="tx2"/>
                </a:solidFill>
              </a:rPr>
              <a:t>thread-safety</a:t>
            </a:r>
            <a:r>
              <a:rPr lang="en-US" sz="2800" smtClean="0"/>
              <a:t> </a:t>
            </a:r>
            <a:r>
              <a:rPr lang="ru-RU" sz="2800" smtClean="0"/>
              <a:t>является написание реентерабельного кода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Код, не являющийся </a:t>
            </a:r>
            <a:r>
              <a:rPr lang="en-US" sz="2800" smtClean="0">
                <a:solidFill>
                  <a:schemeClr val="tx2"/>
                </a:solidFill>
              </a:rPr>
              <a:t>thread-safe</a:t>
            </a:r>
            <a:r>
              <a:rPr lang="en-US" sz="2800" smtClean="0"/>
              <a:t>, </a:t>
            </a:r>
            <a:r>
              <a:rPr lang="ru-RU" sz="2800" smtClean="0"/>
              <a:t>требует синхронизации при работе в многопоточном окружении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Для языка </a:t>
            </a:r>
            <a:r>
              <a:rPr lang="en-US" sz="2800" smtClean="0"/>
              <a:t>Java </a:t>
            </a:r>
            <a:r>
              <a:rPr lang="ru-RU" sz="2800" smtClean="0"/>
              <a:t>справедливо </a:t>
            </a:r>
            <a:r>
              <a:rPr lang="en-US" sz="2800" smtClean="0">
                <a:solidFill>
                  <a:schemeClr val="tx2"/>
                </a:solidFill>
              </a:rPr>
              <a:t>thread safety = atomicity + visibility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Информацию о том, является ли класс из </a:t>
            </a:r>
            <a:r>
              <a:rPr lang="en-US" sz="2800" smtClean="0"/>
              <a:t>JDK </a:t>
            </a:r>
            <a:r>
              <a:rPr lang="en-US" sz="2800" smtClean="0">
                <a:solidFill>
                  <a:schemeClr val="tx2"/>
                </a:solidFill>
              </a:rPr>
              <a:t>thread-safe</a:t>
            </a:r>
            <a:r>
              <a:rPr lang="en-US" sz="2800" smtClean="0"/>
              <a:t> </a:t>
            </a:r>
            <a:r>
              <a:rPr lang="ru-RU" sz="2800" smtClean="0"/>
              <a:t>часто можно найти в его </a:t>
            </a:r>
            <a:r>
              <a:rPr lang="en-US" sz="2800" smtClean="0"/>
              <a:t>javadoc</a:t>
            </a:r>
            <a:endParaRPr lang="ru-RU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mtClean="0"/>
              <a:t>Атомарность операций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20713"/>
            <a:ext cx="8229600" cy="4813300"/>
          </a:xfrm>
        </p:spPr>
        <p:txBody>
          <a:bodyPr/>
          <a:lstStyle/>
          <a:p>
            <a:pPr eaLnBrk="1" hangingPunct="1"/>
            <a:r>
              <a:rPr lang="ru-RU" sz="2600" smtClean="0"/>
              <a:t>Операция является атомарной, если в процессе её выполнения не может произойти передача управления другому потоку</a:t>
            </a:r>
          </a:p>
          <a:p>
            <a:pPr eaLnBrk="1" hangingPunct="1"/>
            <a:r>
              <a:rPr lang="ru-RU" sz="2600" smtClean="0"/>
              <a:t>Атомарность операций на разделяемых данных – необходимое условие </a:t>
            </a:r>
            <a:r>
              <a:rPr lang="en-US" sz="2600" smtClean="0">
                <a:solidFill>
                  <a:schemeClr val="tx2"/>
                </a:solidFill>
              </a:rPr>
              <a:t>thread-safety</a:t>
            </a:r>
            <a:endParaRPr lang="ru-RU" sz="2600" smtClean="0">
              <a:solidFill>
                <a:schemeClr val="tx2"/>
              </a:solidFill>
            </a:endParaRPr>
          </a:p>
          <a:p>
            <a:pPr eaLnBrk="1" hangingPunct="1"/>
            <a:r>
              <a:rPr lang="ru-RU" sz="2600" smtClean="0"/>
              <a:t>Атомарность той или иной операции может быть весьма неочевидна</a:t>
            </a:r>
          </a:p>
          <a:p>
            <a:pPr eaLnBrk="1" hangingPunct="1"/>
            <a:r>
              <a:rPr lang="ru-RU" sz="2600" smtClean="0"/>
              <a:t>Рассмотрим для примера </a:t>
            </a:r>
            <a:endParaRPr lang="en-US" sz="26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600" smtClean="0"/>
              <a:t>   </a:t>
            </a:r>
            <a:r>
              <a:rPr lang="ru-RU" sz="2600" smtClean="0"/>
              <a:t>следующий код</a:t>
            </a:r>
            <a:r>
              <a:rPr lang="en-US" sz="2600" smtClean="0"/>
              <a:t>:</a:t>
            </a:r>
            <a:endParaRPr lang="ru-RU" sz="2600" smtClean="0"/>
          </a:p>
        </p:txBody>
      </p:sp>
      <p:pic>
        <p:nvPicPr>
          <p:cNvPr id="2867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1638" y="3500438"/>
            <a:ext cx="4265612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Атомарность операций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518525" cy="2016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smtClean="0"/>
              <a:t>Этот код не является атомарным, поскольку включает в себя операции</a:t>
            </a:r>
            <a:r>
              <a:rPr lang="en-US" sz="2800" smtClean="0"/>
              <a:t> </a:t>
            </a:r>
            <a:r>
              <a:rPr lang="ru-RU" sz="2800" smtClean="0"/>
              <a:t>чтения, сложения с единицей и записи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Если у нас есть два потока </a:t>
            </a:r>
            <a:r>
              <a:rPr lang="en-US" sz="2800" smtClean="0"/>
              <a:t>A </a:t>
            </a:r>
            <a:r>
              <a:rPr lang="ru-RU" sz="2800" smtClean="0"/>
              <a:t>и </a:t>
            </a:r>
            <a:r>
              <a:rPr lang="en-US" sz="2800" smtClean="0"/>
              <a:t>B</a:t>
            </a:r>
            <a:r>
              <a:rPr lang="ru-RU" sz="2800" smtClean="0"/>
              <a:t>, то порядок выполнения вполне может выглядеть так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611188" y="5084763"/>
            <a:ext cx="82296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ru-RU" sz="2400"/>
          </a:p>
        </p:txBody>
      </p:sp>
      <p:pic>
        <p:nvPicPr>
          <p:cNvPr id="3072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2133600"/>
            <a:ext cx="7488237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Rectangle 3"/>
          <p:cNvSpPr txBox="1">
            <a:spLocks noChangeArrowheads="1"/>
          </p:cNvSpPr>
          <p:nvPr/>
        </p:nvSpPr>
        <p:spPr bwMode="gray">
          <a:xfrm>
            <a:off x="250825" y="4292600"/>
            <a:ext cx="8662988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>
              <a:lnSpc>
                <a:spcPct val="8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800">
                <a:latin typeface="Arial Narrow" pitchFamily="34" charset="0"/>
              </a:rPr>
              <a:t>Неатомарные операции</a:t>
            </a:r>
            <a:r>
              <a:rPr lang="en-US" sz="2800">
                <a:latin typeface="Arial Narrow" pitchFamily="34" charset="0"/>
              </a:rPr>
              <a:t> </a:t>
            </a:r>
            <a:r>
              <a:rPr lang="ru-RU" sz="2800">
                <a:latin typeface="Arial Narrow" pitchFamily="34" charset="0"/>
              </a:rPr>
              <a:t>на разделяемых данных не являются </a:t>
            </a:r>
            <a:r>
              <a:rPr lang="en-US" sz="2800">
                <a:solidFill>
                  <a:schemeClr val="tx2"/>
                </a:solidFill>
                <a:latin typeface="Arial Narrow" pitchFamily="34" charset="0"/>
              </a:rPr>
              <a:t>t</a:t>
            </a:r>
            <a:r>
              <a:rPr lang="ru-RU" sz="2800">
                <a:solidFill>
                  <a:schemeClr val="tx2"/>
                </a:solidFill>
                <a:latin typeface="Arial Narrow" pitchFamily="34" charset="0"/>
              </a:rPr>
              <a:t>hread-safe</a:t>
            </a:r>
          </a:p>
          <a:p>
            <a:pPr marL="222250" indent="-222250">
              <a:lnSpc>
                <a:spcPct val="8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800">
                <a:latin typeface="Arial Narrow" pitchFamily="34" charset="0"/>
              </a:rPr>
              <a:t>Синхронизацию можно рассматривать как средство достижения атомарности произвольной операции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374062" cy="6046788"/>
          </a:xfrm>
        </p:spPr>
        <p:txBody>
          <a:bodyPr/>
          <a:lstStyle/>
          <a:p>
            <a:pPr eaLnBrk="1" hangingPunct="1"/>
            <a:r>
              <a:rPr lang="ru-RU" sz="2400" smtClean="0"/>
              <a:t>Под </a:t>
            </a:r>
            <a:r>
              <a:rPr lang="en-US" sz="2400" smtClean="0">
                <a:solidFill>
                  <a:schemeClr val="tx2"/>
                </a:solidFill>
              </a:rPr>
              <a:t>visibility</a:t>
            </a:r>
            <a:r>
              <a:rPr lang="en-US" sz="2400" smtClean="0"/>
              <a:t> </a:t>
            </a:r>
            <a:r>
              <a:rPr lang="ru-RU" sz="2400" smtClean="0"/>
              <a:t>понимается свойство многопоточной архитектуры, при котором изменения, сделанные одним потоком, видны другому потоку</a:t>
            </a:r>
          </a:p>
          <a:p>
            <a:pPr eaLnBrk="1" hangingPunct="1"/>
            <a:r>
              <a:rPr lang="ru-RU" sz="2400" smtClean="0"/>
              <a:t>Существует масса препятствий для этого: кэши процессора нескольких уровней и кэш обработчика памяти</a:t>
            </a:r>
          </a:p>
          <a:p>
            <a:pPr eaLnBrk="1" hangingPunct="1"/>
            <a:r>
              <a:rPr lang="ru-RU" sz="2400" smtClean="0"/>
              <a:t>Если для достижения </a:t>
            </a:r>
          </a:p>
          <a:p>
            <a:pPr eaLnBrk="1" hangingPunct="1">
              <a:buFontTx/>
              <a:buNone/>
            </a:pPr>
            <a:r>
              <a:rPr lang="ru-RU" sz="2400" smtClean="0"/>
              <a:t>    </a:t>
            </a:r>
            <a:r>
              <a:rPr lang="en-US" sz="2400" smtClean="0">
                <a:solidFill>
                  <a:schemeClr val="tx2"/>
                </a:solidFill>
              </a:rPr>
              <a:t>visibility</a:t>
            </a:r>
            <a:r>
              <a:rPr lang="en-US" sz="2400" smtClean="0"/>
              <a:t> </a:t>
            </a:r>
            <a:r>
              <a:rPr lang="ru-RU" sz="2400" smtClean="0"/>
              <a:t>придется эти </a:t>
            </a:r>
          </a:p>
          <a:p>
            <a:pPr eaLnBrk="1" hangingPunct="1">
              <a:buFontTx/>
              <a:buNone/>
            </a:pPr>
            <a:r>
              <a:rPr lang="ru-RU" sz="2400" smtClean="0"/>
              <a:t>    кэши инвалидировать, </a:t>
            </a:r>
          </a:p>
          <a:p>
            <a:pPr eaLnBrk="1" hangingPunct="1">
              <a:buFontTx/>
              <a:buNone/>
            </a:pPr>
            <a:r>
              <a:rPr lang="ru-RU" sz="2400" smtClean="0"/>
              <a:t>    то вместо прироста </a:t>
            </a:r>
          </a:p>
          <a:p>
            <a:pPr eaLnBrk="1" hangingPunct="1">
              <a:buFontTx/>
              <a:buNone/>
            </a:pPr>
            <a:r>
              <a:rPr lang="ru-RU" sz="2400" smtClean="0"/>
              <a:t>    производительности </a:t>
            </a:r>
          </a:p>
          <a:p>
            <a:pPr eaLnBrk="1" hangingPunct="1">
              <a:buFontTx/>
              <a:buNone/>
            </a:pPr>
            <a:r>
              <a:rPr lang="ru-RU" sz="2400" smtClean="0"/>
              <a:t>    на многопоточной </a:t>
            </a:r>
          </a:p>
          <a:p>
            <a:pPr eaLnBrk="1" hangingPunct="1">
              <a:buFontTx/>
              <a:buNone/>
            </a:pPr>
            <a:r>
              <a:rPr lang="ru-RU" sz="2400" smtClean="0"/>
              <a:t>    архитектуре мы получим</a:t>
            </a:r>
          </a:p>
          <a:p>
            <a:pPr eaLnBrk="1" hangingPunct="1">
              <a:buFontTx/>
              <a:buNone/>
            </a:pPr>
            <a:r>
              <a:rPr lang="ru-RU" sz="2400" smtClean="0"/>
              <a:t>    обратный эффект</a:t>
            </a:r>
          </a:p>
        </p:txBody>
      </p:sp>
      <p:pic>
        <p:nvPicPr>
          <p:cNvPr id="31746" name="Picture 5" descr="memory_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5738" y="2492375"/>
            <a:ext cx="4032250" cy="341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Visibility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Параллельное выполнение кода</a:t>
            </a:r>
          </a:p>
          <a:p>
            <a:pPr eaLnBrk="1" hangingPunct="1"/>
            <a:r>
              <a:rPr lang="en-US" sz="2800" smtClean="0"/>
              <a:t>Thread-safety</a:t>
            </a:r>
          </a:p>
          <a:p>
            <a:pPr eaLnBrk="1" hangingPunct="1"/>
            <a:r>
              <a:rPr lang="en-US" sz="2800" smtClean="0">
                <a:solidFill>
                  <a:schemeClr val="tx2"/>
                </a:solidFill>
              </a:rPr>
              <a:t>Multithreading </a:t>
            </a:r>
            <a:r>
              <a:rPr lang="ru-RU" sz="2800" smtClean="0">
                <a:solidFill>
                  <a:schemeClr val="tx2"/>
                </a:solidFill>
              </a:rPr>
              <a:t>в языке </a:t>
            </a:r>
            <a:r>
              <a:rPr lang="en-US" sz="2800" smtClean="0">
                <a:solidFill>
                  <a:schemeClr val="tx2"/>
                </a:solidFill>
              </a:rPr>
              <a:t>Java</a:t>
            </a:r>
            <a:endParaRPr lang="ru-RU" sz="2800" smtClean="0">
              <a:solidFill>
                <a:schemeClr val="tx2"/>
              </a:solidFill>
            </a:endParaRPr>
          </a:p>
          <a:p>
            <a:pPr eaLnBrk="1" hangingPunct="1"/>
            <a:r>
              <a:rPr lang="en-US" sz="2800" smtClean="0"/>
              <a:t>JVM </a:t>
            </a:r>
            <a:r>
              <a:rPr lang="ru-RU" sz="2800" smtClean="0"/>
              <a:t>и потоки в рантайме</a:t>
            </a:r>
            <a:endParaRPr lang="en-US" sz="2800" smtClean="0"/>
          </a:p>
          <a:p>
            <a:pPr eaLnBrk="1" hangingPunct="1"/>
            <a:r>
              <a:rPr lang="ru-RU" sz="2800" smtClean="0"/>
              <a:t>Типовые грабли при написании </a:t>
            </a:r>
            <a:r>
              <a:rPr lang="en-US" sz="2800" smtClean="0"/>
              <a:t>concurrent-</a:t>
            </a:r>
            <a:r>
              <a:rPr lang="ru-RU" sz="2800" smtClean="0"/>
              <a:t>кода</a:t>
            </a:r>
          </a:p>
          <a:p>
            <a:pPr eaLnBrk="1" hangingPunct="1"/>
            <a:r>
              <a:rPr lang="en-US" sz="2800" smtClean="0"/>
              <a:t>Java memory model</a:t>
            </a:r>
          </a:p>
          <a:p>
            <a:pPr eaLnBrk="1" hangingPunct="1"/>
            <a:r>
              <a:rPr lang="ru-RU" sz="2800" smtClean="0"/>
              <a:t>Типовые архитектурные решения для </a:t>
            </a:r>
            <a:r>
              <a:rPr lang="en-US" sz="2800" smtClean="0"/>
              <a:t>concurrent-</a:t>
            </a:r>
            <a:r>
              <a:rPr lang="ru-RU" sz="2800" smtClean="0"/>
              <a:t>приложений</a:t>
            </a:r>
            <a:endParaRPr lang="en-US" sz="2800" smtClean="0"/>
          </a:p>
          <a:p>
            <a:pPr eaLnBrk="1" hangingPunct="1"/>
            <a:r>
              <a:rPr lang="ru-RU" sz="2800" smtClean="0"/>
              <a:t>Дополнительная литература</a:t>
            </a:r>
          </a:p>
          <a:p>
            <a:pPr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mtClean="0"/>
              <a:t>Класс </a:t>
            </a:r>
            <a:r>
              <a:rPr lang="en-US" smtClean="0"/>
              <a:t>Thread</a:t>
            </a:r>
            <a:endParaRPr lang="ru-RU" smtClean="0"/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5400675"/>
          </a:xfrm>
        </p:spPr>
        <p:txBody>
          <a:bodyPr/>
          <a:lstStyle/>
          <a:p>
            <a:pPr eaLnBrk="1" hangingPunct="1"/>
            <a:r>
              <a:rPr lang="ru-RU" sz="2200" smtClean="0"/>
              <a:t>Единственным способом создать поток без обращения к </a:t>
            </a:r>
            <a:r>
              <a:rPr lang="en-US" sz="2200" smtClean="0"/>
              <a:t>native-</a:t>
            </a:r>
            <a:r>
              <a:rPr lang="ru-RU" sz="2200" smtClean="0"/>
              <a:t>ресурсам является создание экземпляра класса </a:t>
            </a:r>
            <a:r>
              <a:rPr lang="en-US" sz="2200" smtClean="0">
                <a:solidFill>
                  <a:schemeClr val="tx2"/>
                </a:solidFill>
              </a:rPr>
              <a:t>Thread</a:t>
            </a:r>
            <a:endParaRPr lang="ru-RU" sz="2200" smtClean="0">
              <a:solidFill>
                <a:schemeClr val="tx2"/>
              </a:solidFill>
            </a:endParaRPr>
          </a:p>
          <a:p>
            <a:pPr eaLnBrk="1" hangingPunct="1"/>
            <a:r>
              <a:rPr lang="ru-RU" sz="2200" smtClean="0"/>
              <a:t>При этом потоку необходимо передать код для исполнения</a:t>
            </a:r>
          </a:p>
          <a:p>
            <a:pPr lvl="1" eaLnBrk="1" hangingPunct="1"/>
            <a:r>
              <a:rPr lang="ru-RU" smtClean="0"/>
              <a:t>либо унаследовавшись от </a:t>
            </a:r>
            <a:r>
              <a:rPr lang="en-US" smtClean="0">
                <a:solidFill>
                  <a:schemeClr val="tx2"/>
                </a:solidFill>
              </a:rPr>
              <a:t>Thread</a:t>
            </a:r>
            <a:r>
              <a:rPr lang="ru-RU" smtClean="0"/>
              <a:t> и переопределив метод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run()</a:t>
            </a:r>
          </a:p>
          <a:p>
            <a:pPr lvl="1" eaLnBrk="1" hangingPunct="1"/>
            <a:r>
              <a:rPr lang="ru-RU" smtClean="0"/>
              <a:t>либо передав в конструктор реализацию интерфейса </a:t>
            </a:r>
            <a:r>
              <a:rPr lang="en-US" smtClean="0">
                <a:solidFill>
                  <a:schemeClr val="tx2"/>
                </a:solidFill>
              </a:rPr>
              <a:t>Runnable</a:t>
            </a:r>
            <a:endParaRPr lang="ru-RU" smtClean="0">
              <a:solidFill>
                <a:schemeClr val="tx2"/>
              </a:solidFill>
            </a:endParaRPr>
          </a:p>
          <a:p>
            <a:pPr eaLnBrk="1" hangingPunct="1"/>
            <a:r>
              <a:rPr lang="en-US" sz="2200" smtClean="0"/>
              <a:t>JVM </a:t>
            </a:r>
            <a:r>
              <a:rPr lang="ru-RU" sz="2200" smtClean="0"/>
              <a:t>гарантирует, что поток будет выполняться, пока не выполнено одно  из следующих условий:</a:t>
            </a:r>
          </a:p>
          <a:p>
            <a:pPr lvl="1" eaLnBrk="1" hangingPunct="1"/>
            <a:r>
              <a:rPr lang="ru-RU" smtClean="0"/>
              <a:t>Поток выполнил все необходимые действия и его метод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run()</a:t>
            </a:r>
            <a:r>
              <a:rPr lang="ru-RU" smtClean="0"/>
              <a:t>вернул управление</a:t>
            </a:r>
          </a:p>
          <a:p>
            <a:pPr lvl="1" eaLnBrk="1" hangingPunct="1"/>
            <a:r>
              <a:rPr lang="ru-RU" smtClean="0"/>
              <a:t>Поток выбросил необработанное исключение</a:t>
            </a:r>
          </a:p>
          <a:p>
            <a:pPr lvl="1" eaLnBrk="1" hangingPunct="1"/>
            <a:r>
              <a:rPr lang="ru-RU" smtClean="0"/>
              <a:t>Был вызван метод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Runtime.exit()</a:t>
            </a:r>
            <a:r>
              <a:rPr lang="ru-RU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mtClean="0"/>
              <a:t>или</a:t>
            </a:r>
          </a:p>
          <a:p>
            <a:pPr lvl="1" eaLnBrk="1" hangingPunct="1">
              <a:buFont typeface="Arial" charset="0"/>
              <a:buNone/>
            </a:pPr>
            <a:r>
              <a:rPr lang="ru-RU" smtClean="0"/>
              <a:t>    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System.exit()</a:t>
            </a:r>
            <a:endParaRPr lang="ru-RU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ru-RU" smtClean="0"/>
              <a:t>Поток является </a:t>
            </a:r>
            <a:r>
              <a:rPr lang="en-US" smtClean="0">
                <a:solidFill>
                  <a:schemeClr val="tx2"/>
                </a:solidFill>
              </a:rPr>
              <a:t>daemon</a:t>
            </a:r>
            <a:r>
              <a:rPr lang="en-US" smtClean="0"/>
              <a:t>, </a:t>
            </a:r>
            <a:r>
              <a:rPr lang="ru-RU" smtClean="0"/>
              <a:t>причем в приложении</a:t>
            </a:r>
          </a:p>
          <a:p>
            <a:pPr lvl="1" eaLnBrk="1" hangingPunct="1">
              <a:buFont typeface="Arial" charset="0"/>
              <a:buNone/>
            </a:pPr>
            <a:r>
              <a:rPr lang="ru-RU" smtClean="0"/>
              <a:t>     не осталось активных не-</a:t>
            </a:r>
            <a:r>
              <a:rPr lang="en-US" smtClean="0"/>
              <a:t>daemon </a:t>
            </a:r>
            <a:r>
              <a:rPr lang="ru-RU" smtClean="0"/>
              <a:t>потоков</a:t>
            </a:r>
          </a:p>
          <a:p>
            <a:pPr lvl="1" eaLnBrk="1" hangingPunct="1"/>
            <a:r>
              <a:rPr lang="ru-RU" smtClean="0"/>
              <a:t>Произошел крах самой </a:t>
            </a:r>
            <a:r>
              <a:rPr lang="en-US" smtClean="0"/>
              <a:t>JVM</a:t>
            </a:r>
          </a:p>
          <a:p>
            <a:pPr lvl="1" eaLnBrk="1" hangingPunct="1"/>
            <a:endParaRPr lang="ru-RU" sz="2600" smtClean="0"/>
          </a:p>
        </p:txBody>
      </p:sp>
      <p:pic>
        <p:nvPicPr>
          <p:cNvPr id="33795" name="Picture 7" descr="ANd9GcRnu893ugrVohn15x8VSTTxEsBn1X_Wq0SWED69NTipnFr4J2UNb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5963" y="3860800"/>
            <a:ext cx="29527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mtClean="0"/>
              <a:t>Интерфейс </a:t>
            </a:r>
            <a:r>
              <a:rPr lang="en-US" smtClean="0"/>
              <a:t>Runnable</a:t>
            </a:r>
            <a:endParaRPr lang="ru-RU" smtClean="0"/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765175"/>
            <a:ext cx="5543550" cy="3168650"/>
          </a:xfrm>
        </p:spPr>
        <p:txBody>
          <a:bodyPr/>
          <a:lstStyle/>
          <a:p>
            <a:pPr eaLnBrk="1" hangingPunct="1"/>
            <a:r>
              <a:rPr lang="ru-RU" sz="2400" smtClean="0"/>
              <a:t>Интерфейс </a:t>
            </a:r>
            <a:r>
              <a:rPr lang="en-US" sz="2400" smtClean="0">
                <a:solidFill>
                  <a:schemeClr val="tx2"/>
                </a:solidFill>
              </a:rPr>
              <a:t>Runnable</a:t>
            </a:r>
            <a:r>
              <a:rPr lang="en-US" sz="2400" smtClean="0"/>
              <a:t> </a:t>
            </a:r>
            <a:r>
              <a:rPr lang="ru-RU" sz="2400" smtClean="0"/>
              <a:t>состоит из одного метода </a:t>
            </a:r>
            <a:r>
              <a:rPr lang="en-US" sz="2400" smtClean="0">
                <a:latin typeface="Courier New" pitchFamily="49" charset="0"/>
              </a:rPr>
              <a:t>run()</a:t>
            </a:r>
            <a:endParaRPr lang="ru-RU" sz="2400" smtClean="0">
              <a:latin typeface="Courier New" pitchFamily="49" charset="0"/>
            </a:endParaRPr>
          </a:p>
          <a:p>
            <a:pPr eaLnBrk="1" hangingPunct="1"/>
            <a:r>
              <a:rPr lang="ru-RU" sz="2400" smtClean="0"/>
              <a:t>Основная его задача – содержать в себе код, который будет выполнять </a:t>
            </a:r>
            <a:r>
              <a:rPr lang="en-US" sz="2400" smtClean="0">
                <a:solidFill>
                  <a:schemeClr val="tx2"/>
                </a:solidFill>
              </a:rPr>
              <a:t>Thread</a:t>
            </a:r>
          </a:p>
          <a:p>
            <a:pPr eaLnBrk="1" hangingPunct="1"/>
            <a:r>
              <a:rPr lang="en-US" sz="2400" smtClean="0"/>
              <a:t>Thread </a:t>
            </a:r>
            <a:r>
              <a:rPr lang="ru-RU" sz="2400" smtClean="0"/>
              <a:t>также реализует </a:t>
            </a:r>
            <a:r>
              <a:rPr lang="en-US" sz="2400" smtClean="0">
                <a:solidFill>
                  <a:schemeClr val="tx2"/>
                </a:solidFill>
              </a:rPr>
              <a:t>Runnable</a:t>
            </a:r>
          </a:p>
          <a:p>
            <a:pPr eaLnBrk="1" hangingPunct="1"/>
            <a:r>
              <a:rPr lang="en-US" sz="2400" smtClean="0">
                <a:solidFill>
                  <a:schemeClr val="tx2"/>
                </a:solidFill>
              </a:rPr>
              <a:t>Runnable</a:t>
            </a:r>
            <a:r>
              <a:rPr lang="en-US" sz="2400" smtClean="0"/>
              <a:t> </a:t>
            </a:r>
            <a:r>
              <a:rPr lang="ru-RU" sz="2400" smtClean="0"/>
              <a:t>часто используется для передачи исполняемого кода в качестве параметра и реализации замыканий</a:t>
            </a:r>
            <a:r>
              <a:rPr lang="en-US" sz="2400" smtClean="0"/>
              <a:t> (</a:t>
            </a:r>
            <a:r>
              <a:rPr lang="en-US" sz="2400" smtClean="0">
                <a:solidFill>
                  <a:schemeClr val="tx2"/>
                </a:solidFill>
              </a:rPr>
              <a:t>Closure</a:t>
            </a:r>
            <a:r>
              <a:rPr lang="en-US" sz="2400" smtClean="0"/>
              <a:t>)</a:t>
            </a:r>
          </a:p>
        </p:txBody>
      </p:sp>
      <p:pic>
        <p:nvPicPr>
          <p:cNvPr id="3481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1500" y="1773238"/>
            <a:ext cx="316706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51500" y="3933825"/>
            <a:ext cx="309562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24525" y="765175"/>
            <a:ext cx="2665413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8313" y="3933825"/>
            <a:ext cx="4176712" cy="224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Thread: API reference</a:t>
            </a:r>
            <a:endParaRPr lang="ru-RU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549275"/>
            <a:ext cx="9036050" cy="6119813"/>
          </a:xfrm>
        </p:spPr>
        <p:txBody>
          <a:bodyPr/>
          <a:lstStyle/>
          <a:p>
            <a:pPr eaLnBrk="1" hangingPunct="1"/>
            <a:r>
              <a:rPr lang="ru-RU" b="1" smtClean="0"/>
              <a:t>Статические методы:</a:t>
            </a:r>
          </a:p>
          <a:p>
            <a:pPr marL="742950" lvl="1" indent="-285750" eaLnBrk="1" hangingPunct="1"/>
            <a:r>
              <a:rPr lang="ru-RU" sz="1900" smtClean="0">
                <a:latin typeface="Courier New" pitchFamily="49" charset="0"/>
                <a:cs typeface="Courier New" pitchFamily="49" charset="0"/>
              </a:rPr>
              <a:t>с</a:t>
            </a:r>
            <a:r>
              <a:rPr lang="en-US" sz="1900" smtClean="0">
                <a:latin typeface="Courier New" pitchFamily="49" charset="0"/>
                <a:cs typeface="Courier New" pitchFamily="49" charset="0"/>
              </a:rPr>
              <a:t>urrentThread() </a:t>
            </a:r>
            <a:r>
              <a:rPr lang="en-US" sz="1900" smtClean="0"/>
              <a:t>- </a:t>
            </a:r>
            <a:r>
              <a:rPr lang="ru-RU" sz="1900" smtClean="0"/>
              <a:t>возвращает ссылку на текущий поток</a:t>
            </a:r>
          </a:p>
          <a:p>
            <a:pPr marL="742950" lvl="1" indent="-285750" eaLnBrk="1" hangingPunct="1"/>
            <a:r>
              <a:rPr lang="en-US" sz="1900" smtClean="0">
                <a:latin typeface="Courier New" pitchFamily="49" charset="0"/>
                <a:cs typeface="Courier New" pitchFamily="49" charset="0"/>
              </a:rPr>
              <a:t>yield() </a:t>
            </a:r>
            <a:r>
              <a:rPr lang="en-US" sz="1900" smtClean="0"/>
              <a:t>– </a:t>
            </a:r>
            <a:r>
              <a:rPr lang="ru-RU" sz="1900" smtClean="0"/>
              <a:t>используется для того, чтобы уступить возможность выполняться другим потокам.</a:t>
            </a:r>
          </a:p>
          <a:p>
            <a:pPr marL="742950" lvl="1" indent="-285750" eaLnBrk="1" hangingPunct="1"/>
            <a:r>
              <a:rPr lang="en-US" sz="1900" smtClean="0">
                <a:latin typeface="Courier New" pitchFamily="49" charset="0"/>
                <a:cs typeface="Courier New" pitchFamily="49" charset="0"/>
              </a:rPr>
              <a:t>setDefaultUncaughtExceptionHandler</a:t>
            </a:r>
            <a:r>
              <a:rPr lang="ru-RU" sz="190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1900" smtClean="0"/>
              <a:t> – назначает обработчик неперехваченных исключений для потока, очень интенсивно используется в фреймворках</a:t>
            </a:r>
          </a:p>
          <a:p>
            <a:pPr marL="742950" lvl="1" indent="-285750" eaLnBrk="1" hangingPunct="1"/>
            <a:r>
              <a:rPr lang="en-US" sz="1900" smtClean="0">
                <a:latin typeface="Courier New" pitchFamily="49" charset="0"/>
                <a:cs typeface="Courier New" pitchFamily="49" charset="0"/>
              </a:rPr>
              <a:t>sleep() </a:t>
            </a:r>
            <a:r>
              <a:rPr lang="ru-RU" sz="19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900" smtClean="0"/>
              <a:t>- приостанавливает выполнение потока на указанное количество миллисекунд</a:t>
            </a:r>
          </a:p>
          <a:p>
            <a:pPr marL="742950" lvl="1" indent="-285750" eaLnBrk="1" hangingPunct="1"/>
            <a:r>
              <a:rPr lang="en-US" sz="1900" smtClean="0">
                <a:latin typeface="Courier New" pitchFamily="49" charset="0"/>
                <a:cs typeface="Courier New" pitchFamily="49" charset="0"/>
              </a:rPr>
              <a:t>interrupted() </a:t>
            </a:r>
            <a:r>
              <a:rPr lang="en-US" sz="1900" smtClean="0"/>
              <a:t>– </a:t>
            </a:r>
            <a:r>
              <a:rPr lang="ru-RU" sz="1900" smtClean="0"/>
              <a:t>проверяет, был ли прерван текущий поток, причем флаг прерывания будет сброшен после проверки</a:t>
            </a:r>
          </a:p>
          <a:p>
            <a:pPr eaLnBrk="1" hangingPunct="1"/>
            <a:r>
              <a:rPr lang="ru-RU" b="1" smtClean="0"/>
              <a:t>Нестатические методы:</a:t>
            </a:r>
          </a:p>
          <a:p>
            <a:pPr marL="742950" lvl="1" indent="-285750" eaLnBrk="1" hangingPunct="1"/>
            <a:r>
              <a:rPr lang="en-US" sz="1900" smtClean="0">
                <a:latin typeface="Courier New" pitchFamily="49" charset="0"/>
                <a:cs typeface="Courier New" pitchFamily="49" charset="0"/>
              </a:rPr>
              <a:t>getId()</a:t>
            </a:r>
            <a:r>
              <a:rPr lang="ru-RU" sz="1900" smtClean="0"/>
              <a:t>и </a:t>
            </a:r>
            <a:r>
              <a:rPr lang="en-US" sz="1900" smtClean="0">
                <a:latin typeface="Courier New" pitchFamily="49" charset="0"/>
                <a:cs typeface="Courier New" pitchFamily="49" charset="0"/>
              </a:rPr>
              <a:t>getName()</a:t>
            </a:r>
            <a:r>
              <a:rPr lang="ru-RU" sz="19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900" smtClean="0"/>
              <a:t>– возвращают идентификационную информацию о потоке</a:t>
            </a:r>
          </a:p>
          <a:p>
            <a:pPr marL="742950" lvl="1" indent="-285750" eaLnBrk="1" hangingPunct="1"/>
            <a:r>
              <a:rPr lang="en-US" sz="1900" smtClean="0">
                <a:latin typeface="Courier New" pitchFamily="49" charset="0"/>
                <a:cs typeface="Courier New" pitchFamily="49" charset="0"/>
              </a:rPr>
              <a:t>interrupt() </a:t>
            </a:r>
            <a:r>
              <a:rPr lang="ru-RU" sz="1900" smtClean="0"/>
              <a:t>– отправляет потоку сигнал о прерывании, по факту выставляет флаг. Целевой поток должен сам проверять флаг и корректировать поведение.</a:t>
            </a:r>
            <a:endParaRPr lang="en-US" sz="1900" smtClean="0"/>
          </a:p>
          <a:p>
            <a:pPr marL="742950" lvl="1" indent="-285750" eaLnBrk="1" hangingPunct="1"/>
            <a:r>
              <a:rPr lang="en-US" sz="1900" smtClean="0">
                <a:latin typeface="Courier New" pitchFamily="49" charset="0"/>
                <a:cs typeface="Courier New" pitchFamily="49" charset="0"/>
              </a:rPr>
              <a:t>join()</a:t>
            </a:r>
            <a:r>
              <a:rPr lang="ru-RU" sz="19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900" smtClean="0"/>
              <a:t>– текущий поток блокируется до окончания выполнения целевого потока</a:t>
            </a:r>
            <a:endParaRPr lang="en-US" sz="1900" smtClean="0"/>
          </a:p>
          <a:p>
            <a:pPr marL="742950" lvl="1" indent="-285750" eaLnBrk="1" hangingPunct="1"/>
            <a:r>
              <a:rPr lang="en-US" sz="1900" smtClean="0">
                <a:latin typeface="Courier New" pitchFamily="49" charset="0"/>
                <a:cs typeface="Courier New" pitchFamily="49" charset="0"/>
              </a:rPr>
              <a:t>start()</a:t>
            </a:r>
            <a:r>
              <a:rPr lang="ru-RU" sz="19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900" smtClean="0"/>
              <a:t>– запускает выполнение потока</a:t>
            </a:r>
            <a:endParaRPr lang="en-US" sz="1900" smtClean="0"/>
          </a:p>
          <a:p>
            <a:pPr marL="742950" lvl="1" indent="-285750" eaLnBrk="1" hangingPunct="1"/>
            <a:r>
              <a:rPr lang="en-US" sz="1900" smtClean="0">
                <a:latin typeface="Courier New" pitchFamily="49" charset="0"/>
                <a:cs typeface="Courier New" pitchFamily="49" charset="0"/>
              </a:rPr>
              <a:t>run()</a:t>
            </a:r>
            <a:r>
              <a:rPr lang="ru-RU" sz="19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900" smtClean="0"/>
              <a:t>– запускать этот метод не хочешь ты, юный падаван</a:t>
            </a:r>
          </a:p>
          <a:p>
            <a:pPr marL="742950" lvl="1" indent="-285750" eaLnBrk="1" hangingPunct="1"/>
            <a:endParaRPr lang="en-US" sz="19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smtClean="0">
                <a:solidFill>
                  <a:schemeClr val="tx2"/>
                </a:solidFill>
              </a:rPr>
              <a:t>Параллельное выполнение кода</a:t>
            </a:r>
          </a:p>
          <a:p>
            <a:pPr eaLnBrk="1" hangingPunct="1"/>
            <a:r>
              <a:rPr lang="en-US" sz="2800" smtClean="0"/>
              <a:t>Thread-safety</a:t>
            </a:r>
          </a:p>
          <a:p>
            <a:pPr eaLnBrk="1" hangingPunct="1"/>
            <a:r>
              <a:rPr lang="en-US" sz="2800" smtClean="0"/>
              <a:t>Multithreading </a:t>
            </a:r>
            <a:r>
              <a:rPr lang="ru-RU" sz="2800" smtClean="0"/>
              <a:t>в языке </a:t>
            </a:r>
            <a:r>
              <a:rPr lang="en-US" sz="2800" smtClean="0"/>
              <a:t>Java</a:t>
            </a:r>
            <a:endParaRPr lang="ru-RU" sz="2800" smtClean="0"/>
          </a:p>
          <a:p>
            <a:pPr eaLnBrk="1" hangingPunct="1"/>
            <a:r>
              <a:rPr lang="en-US" sz="2800" smtClean="0"/>
              <a:t>JVM </a:t>
            </a:r>
            <a:r>
              <a:rPr lang="ru-RU" sz="2800" smtClean="0"/>
              <a:t>и потоки в рантайме</a:t>
            </a:r>
            <a:endParaRPr lang="en-US" sz="2800" smtClean="0"/>
          </a:p>
          <a:p>
            <a:pPr eaLnBrk="1" hangingPunct="1"/>
            <a:r>
              <a:rPr lang="ru-RU" sz="2800" smtClean="0"/>
              <a:t>Типовые грабли при написании </a:t>
            </a:r>
            <a:r>
              <a:rPr lang="en-US" sz="2800" smtClean="0"/>
              <a:t>concurrent-</a:t>
            </a:r>
            <a:r>
              <a:rPr lang="ru-RU" sz="2800" smtClean="0"/>
              <a:t>кода</a:t>
            </a:r>
          </a:p>
          <a:p>
            <a:pPr eaLnBrk="1" hangingPunct="1"/>
            <a:r>
              <a:rPr lang="en-US" sz="2800" smtClean="0"/>
              <a:t>Java memory model</a:t>
            </a:r>
          </a:p>
          <a:p>
            <a:pPr eaLnBrk="1" hangingPunct="1"/>
            <a:r>
              <a:rPr lang="ru-RU" sz="2800" smtClean="0"/>
              <a:t>Типовые архитектурные решения для </a:t>
            </a:r>
            <a:r>
              <a:rPr lang="en-US" sz="2800" smtClean="0"/>
              <a:t>concurrent-</a:t>
            </a:r>
            <a:r>
              <a:rPr lang="ru-RU" sz="2800" smtClean="0"/>
              <a:t>приложений</a:t>
            </a:r>
            <a:endParaRPr lang="en-US" sz="2800" smtClean="0"/>
          </a:p>
          <a:p>
            <a:pPr eaLnBrk="1" hangingPunct="1"/>
            <a:r>
              <a:rPr lang="ru-RU" sz="2800" smtClean="0"/>
              <a:t>Дополнительная литература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mtClean="0"/>
              <a:t>Прерывание работы потока</a:t>
            </a:r>
          </a:p>
        </p:txBody>
      </p:sp>
      <p:sp>
        <p:nvSpPr>
          <p:cNvPr id="38914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620713"/>
            <a:ext cx="8716963" cy="58324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smtClean="0"/>
              <a:t>Несмотря на то, что для </a:t>
            </a:r>
            <a:r>
              <a:rPr lang="en-US" sz="2400" smtClean="0"/>
              <a:t>Thread </a:t>
            </a:r>
            <a:r>
              <a:rPr lang="ru-RU" sz="2400" smtClean="0"/>
              <a:t>определены методы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stop()</a:t>
            </a:r>
            <a:r>
              <a:rPr lang="en-US" sz="2400" smtClean="0"/>
              <a:t>,</a:t>
            </a:r>
            <a:r>
              <a:rPr lang="ru-RU" sz="2400" smtClean="0"/>
              <a:t>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destroy()</a:t>
            </a:r>
            <a:r>
              <a:rPr lang="en-US" sz="2400" smtClean="0"/>
              <a:t>,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suspend() </a:t>
            </a:r>
            <a:r>
              <a:rPr lang="ru-RU" sz="2400" smtClean="0"/>
              <a:t>и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resume()</a:t>
            </a:r>
            <a:r>
              <a:rPr lang="ru-RU" sz="2400" smtClean="0"/>
              <a:t>, все они </a:t>
            </a:r>
            <a:r>
              <a:rPr lang="en-US" sz="2400" b="1" smtClean="0"/>
              <a:t>@Deprecated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Самая первая парадигма управления потоками в </a:t>
            </a:r>
            <a:r>
              <a:rPr lang="en-US" sz="2400" smtClean="0"/>
              <a:t>Java </a:t>
            </a:r>
            <a:r>
              <a:rPr lang="ru-RU" sz="2400" smtClean="0"/>
              <a:t>отводила этим методам значительную роль, но их так и не удалось реализовать безопасным образом – все эти методы имеют шанс вызвать </a:t>
            </a:r>
            <a:r>
              <a:rPr lang="en-US" sz="2400" smtClean="0">
                <a:solidFill>
                  <a:schemeClr val="tx2"/>
                </a:solidFill>
              </a:rPr>
              <a:t>deadlock</a:t>
            </a:r>
            <a:r>
              <a:rPr lang="en-US" sz="2400" smtClean="0"/>
              <a:t> </a:t>
            </a:r>
            <a:endParaRPr lang="ru-RU" sz="2400" smtClean="0"/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Сегодня управление другими потоками построено по другой схеме: после старта родительский поток не может остановить дочерний в принудительном порядке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Все, что можно сделать для прерывания потока – это вызвать метод </a:t>
            </a:r>
            <a:r>
              <a:rPr lang="en-US" sz="2400" smtClean="0">
                <a:latin typeface="Courier New" pitchFamily="49" charset="0"/>
              </a:rPr>
              <a:t>interrupt()</a:t>
            </a:r>
            <a:r>
              <a:rPr lang="ru-RU" sz="2400" smtClean="0"/>
              <a:t> у этого потока. Этот вызов установит флаг прерывания и целевой поток должен сам проверять и реагировать на этот флаг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Проще говоря, мы можем только рекомендовать потоку завершиться и не более того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u="sng" smtClean="0"/>
              <a:t>Вывод:</a:t>
            </a:r>
            <a:r>
              <a:rPr lang="ru-RU" sz="2400" smtClean="0"/>
              <a:t> В </a:t>
            </a:r>
            <a:r>
              <a:rPr lang="en-US" sz="2400" smtClean="0"/>
              <a:t>Java</a:t>
            </a:r>
            <a:r>
              <a:rPr lang="ru-RU" sz="2400" smtClean="0"/>
              <a:t>-приложении поток должен сам проверять целесообразность дальнейшей работы и не полагаться на принудительные прерывания со стороны других потоков</a:t>
            </a:r>
            <a:r>
              <a:rPr lang="ru-RU" smtClean="0"/>
              <a:t> 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Ключевое слово 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Synchronized</a:t>
            </a:r>
            <a:endParaRPr lang="ru-RU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49275"/>
            <a:ext cx="8532813" cy="4319588"/>
          </a:xfrm>
        </p:spPr>
        <p:txBody>
          <a:bodyPr/>
          <a:lstStyle/>
          <a:p>
            <a:pPr eaLnBrk="1" hangingPunct="1"/>
            <a:r>
              <a:rPr lang="en-US" sz="2100" smtClean="0">
                <a:solidFill>
                  <a:schemeClr val="tx2"/>
                </a:solidFill>
              </a:rPr>
              <a:t>Synchronized</a:t>
            </a:r>
            <a:r>
              <a:rPr lang="en-US" sz="2100" smtClean="0">
                <a:solidFill>
                  <a:srgbClr val="464646"/>
                </a:solidFill>
              </a:rPr>
              <a:t> </a:t>
            </a:r>
            <a:r>
              <a:rPr lang="ru-RU" sz="2100" smtClean="0">
                <a:solidFill>
                  <a:srgbClr val="464646"/>
                </a:solidFill>
              </a:rPr>
              <a:t>позволяет организовывать критические секции средствами языка </a:t>
            </a:r>
            <a:r>
              <a:rPr lang="en-US" sz="2100" smtClean="0">
                <a:solidFill>
                  <a:srgbClr val="464646"/>
                </a:solidFill>
              </a:rPr>
              <a:t>Java</a:t>
            </a:r>
          </a:p>
          <a:p>
            <a:pPr eaLnBrk="1" hangingPunct="1"/>
            <a:r>
              <a:rPr lang="ru-RU" sz="2100" smtClean="0">
                <a:solidFill>
                  <a:srgbClr val="464646"/>
                </a:solidFill>
              </a:rPr>
              <a:t>Применяется в двух основных формах:</a:t>
            </a:r>
          </a:p>
          <a:p>
            <a:pPr lvl="1" eaLnBrk="1" hangingPunct="1"/>
            <a:r>
              <a:rPr lang="ru-RU" smtClean="0">
                <a:solidFill>
                  <a:srgbClr val="464646"/>
                </a:solidFill>
              </a:rPr>
              <a:t>В виде </a:t>
            </a:r>
            <a:r>
              <a:rPr lang="en-US" smtClean="0">
                <a:solidFill>
                  <a:srgbClr val="464646"/>
                </a:solidFill>
              </a:rPr>
              <a:t>synchronized-</a:t>
            </a:r>
            <a:r>
              <a:rPr lang="ru-RU" smtClean="0">
                <a:solidFill>
                  <a:srgbClr val="464646"/>
                </a:solidFill>
              </a:rPr>
              <a:t>блока</a:t>
            </a:r>
          </a:p>
          <a:p>
            <a:pPr lvl="1" eaLnBrk="1" hangingPunct="1"/>
            <a:r>
              <a:rPr lang="ru-RU" smtClean="0">
                <a:solidFill>
                  <a:srgbClr val="464646"/>
                </a:solidFill>
              </a:rPr>
              <a:t>В виде </a:t>
            </a:r>
            <a:r>
              <a:rPr lang="en-US" smtClean="0">
                <a:solidFill>
                  <a:srgbClr val="464646"/>
                </a:solidFill>
              </a:rPr>
              <a:t>synchronized-</a:t>
            </a:r>
            <a:r>
              <a:rPr lang="ru-RU" smtClean="0">
                <a:solidFill>
                  <a:srgbClr val="464646"/>
                </a:solidFill>
              </a:rPr>
              <a:t>метода</a:t>
            </a:r>
          </a:p>
          <a:p>
            <a:pPr eaLnBrk="1" hangingPunct="1"/>
            <a:r>
              <a:rPr lang="ru-RU" sz="2100" smtClean="0">
                <a:solidFill>
                  <a:srgbClr val="464646"/>
                </a:solidFill>
              </a:rPr>
              <a:t>Мьютексами для этих блоков служат так называемые </a:t>
            </a:r>
            <a:r>
              <a:rPr lang="ru-RU" sz="2100" smtClean="0">
                <a:solidFill>
                  <a:schemeClr val="tx2"/>
                </a:solidFill>
              </a:rPr>
              <a:t>мониторы</a:t>
            </a:r>
          </a:p>
          <a:p>
            <a:pPr eaLnBrk="1" hangingPunct="1"/>
            <a:r>
              <a:rPr lang="en-US" sz="2100" smtClean="0">
                <a:solidFill>
                  <a:schemeClr val="tx2"/>
                </a:solidFill>
              </a:rPr>
              <a:t>Monitor</a:t>
            </a:r>
            <a:r>
              <a:rPr lang="en-US" sz="2100" smtClean="0">
                <a:solidFill>
                  <a:srgbClr val="464646"/>
                </a:solidFill>
              </a:rPr>
              <a:t> – </a:t>
            </a:r>
            <a:r>
              <a:rPr lang="ru-RU" sz="2100" smtClean="0">
                <a:solidFill>
                  <a:srgbClr val="464646"/>
                </a:solidFill>
              </a:rPr>
              <a:t>структура, ассоциированная с </a:t>
            </a:r>
            <a:r>
              <a:rPr lang="en-US" sz="2100" smtClean="0">
                <a:solidFill>
                  <a:srgbClr val="464646"/>
                </a:solidFill>
              </a:rPr>
              <a:t>Java-</a:t>
            </a:r>
            <a:r>
              <a:rPr lang="ru-RU" sz="2100" smtClean="0">
                <a:solidFill>
                  <a:srgbClr val="464646"/>
                </a:solidFill>
              </a:rPr>
              <a:t>объектом, которая может выполнять роль мьютекса</a:t>
            </a:r>
          </a:p>
          <a:p>
            <a:pPr eaLnBrk="1" hangingPunct="1"/>
            <a:r>
              <a:rPr lang="ru-RU" sz="2100" smtClean="0">
                <a:solidFill>
                  <a:srgbClr val="464646"/>
                </a:solidFill>
              </a:rPr>
              <a:t>Для </a:t>
            </a:r>
            <a:r>
              <a:rPr lang="en-US" sz="2100" smtClean="0">
                <a:solidFill>
                  <a:schemeClr val="tx2"/>
                </a:solidFill>
              </a:rPr>
              <a:t>synchronized</a:t>
            </a:r>
            <a:r>
              <a:rPr lang="en-US" sz="2100" smtClean="0">
                <a:solidFill>
                  <a:srgbClr val="464646"/>
                </a:solidFill>
              </a:rPr>
              <a:t>-</a:t>
            </a:r>
            <a:r>
              <a:rPr lang="ru-RU" sz="2100" smtClean="0">
                <a:solidFill>
                  <a:srgbClr val="464646"/>
                </a:solidFill>
              </a:rPr>
              <a:t>блока мьютексом служит монитор объекта-аргумента</a:t>
            </a:r>
          </a:p>
          <a:p>
            <a:pPr eaLnBrk="1" hangingPunct="1"/>
            <a:r>
              <a:rPr lang="ru-RU" sz="2100" smtClean="0">
                <a:solidFill>
                  <a:srgbClr val="464646"/>
                </a:solidFill>
              </a:rPr>
              <a:t>Для статического </a:t>
            </a:r>
            <a:r>
              <a:rPr lang="en-US" sz="2100" smtClean="0">
                <a:solidFill>
                  <a:schemeClr val="tx2"/>
                </a:solidFill>
              </a:rPr>
              <a:t>synchronized</a:t>
            </a:r>
            <a:r>
              <a:rPr lang="en-US" sz="2100" smtClean="0">
                <a:solidFill>
                  <a:srgbClr val="464646"/>
                </a:solidFill>
              </a:rPr>
              <a:t>-</a:t>
            </a:r>
            <a:r>
              <a:rPr lang="ru-RU" sz="2100" smtClean="0">
                <a:solidFill>
                  <a:srgbClr val="464646"/>
                </a:solidFill>
              </a:rPr>
              <a:t>метода мьютек</a:t>
            </a:r>
            <a:r>
              <a:rPr lang="en-US" sz="2100" smtClean="0">
                <a:solidFill>
                  <a:srgbClr val="464646"/>
                </a:solidFill>
              </a:rPr>
              <a:t>c</a:t>
            </a:r>
            <a:r>
              <a:rPr lang="ru-RU" sz="2100" smtClean="0">
                <a:solidFill>
                  <a:srgbClr val="464646"/>
                </a:solidFill>
              </a:rPr>
              <a:t>ом будет монитор объекта типа </a:t>
            </a:r>
            <a:r>
              <a:rPr lang="en-US" sz="2100" smtClean="0">
                <a:solidFill>
                  <a:srgbClr val="464646"/>
                </a:solidFill>
              </a:rPr>
              <a:t>Class</a:t>
            </a:r>
            <a:r>
              <a:rPr lang="ru-RU" sz="2100" smtClean="0">
                <a:solidFill>
                  <a:srgbClr val="464646"/>
                </a:solidFill>
              </a:rPr>
              <a:t> для  класса, содержащего статический метод</a:t>
            </a:r>
          </a:p>
          <a:p>
            <a:pPr eaLnBrk="1" hangingPunct="1"/>
            <a:r>
              <a:rPr lang="en-US" sz="2100" smtClean="0">
                <a:solidFill>
                  <a:schemeClr val="tx2"/>
                </a:solidFill>
              </a:rPr>
              <a:t>Synchronized</a:t>
            </a:r>
            <a:r>
              <a:rPr lang="en-US" sz="2100" smtClean="0">
                <a:solidFill>
                  <a:srgbClr val="464646"/>
                </a:solidFill>
              </a:rPr>
              <a:t> </a:t>
            </a:r>
            <a:r>
              <a:rPr lang="ru-RU" sz="2100" smtClean="0">
                <a:solidFill>
                  <a:srgbClr val="464646"/>
                </a:solidFill>
              </a:rPr>
              <a:t>гарантирует, что мьютекс будет отпущен в любом случае, даже если будет брошено исключение</a:t>
            </a:r>
          </a:p>
        </p:txBody>
      </p:sp>
      <p:pic>
        <p:nvPicPr>
          <p:cNvPr id="3993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5157788"/>
            <a:ext cx="4033838" cy="87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263" y="4941888"/>
            <a:ext cx="345598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Wait(), notify(), notifyAll()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7950" y="476250"/>
            <a:ext cx="4464050" cy="588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ru-RU" sz="2000">
                <a:solidFill>
                  <a:srgbClr val="464646"/>
                </a:solidFill>
                <a:latin typeface="Calibri" pitchFamily="34" charset="0"/>
              </a:rPr>
              <a:t>Эти методы класса </a:t>
            </a:r>
            <a:r>
              <a:rPr lang="en-US" sz="2000">
                <a:solidFill>
                  <a:srgbClr val="464646"/>
                </a:solidFill>
                <a:latin typeface="Calibri" pitchFamily="34" charset="0"/>
              </a:rPr>
              <a:t>Object </a:t>
            </a:r>
            <a:r>
              <a:rPr lang="ru-RU" sz="2000">
                <a:solidFill>
                  <a:srgbClr val="464646"/>
                </a:solidFill>
                <a:latin typeface="Calibri" pitchFamily="34" charset="0"/>
              </a:rPr>
              <a:t>позволяют работать с ассоциированным монитором</a:t>
            </a:r>
          </a:p>
          <a:p>
            <a:pPr marL="265113" indent="-265113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ru-RU" sz="2000">
                <a:solidFill>
                  <a:srgbClr val="464646"/>
                </a:solidFill>
                <a:latin typeface="Calibri" pitchFamily="34" charset="0"/>
              </a:rPr>
              <a:t>Вызов </a:t>
            </a:r>
            <a:r>
              <a:rPr lang="en-US" sz="2000">
                <a:solidFill>
                  <a:schemeClr val="tx2"/>
                </a:solidFill>
                <a:latin typeface="Arial" charset="0"/>
              </a:rPr>
              <a:t>wait() </a:t>
            </a:r>
            <a:r>
              <a:rPr lang="ru-RU" sz="2000">
                <a:solidFill>
                  <a:srgbClr val="464646"/>
                </a:solidFill>
                <a:latin typeface="Calibri" pitchFamily="34" charset="0"/>
              </a:rPr>
              <a:t>отпускает мьютекс и переводит поток в </a:t>
            </a:r>
            <a:r>
              <a:rPr lang="en-US" sz="2000">
                <a:solidFill>
                  <a:schemeClr val="tx2"/>
                </a:solidFill>
                <a:latin typeface="Arial" charset="0"/>
              </a:rPr>
              <a:t>wait set </a:t>
            </a:r>
            <a:r>
              <a:rPr lang="ru-RU" sz="2000">
                <a:solidFill>
                  <a:srgbClr val="464646"/>
                </a:solidFill>
                <a:latin typeface="Calibri" pitchFamily="34" charset="0"/>
              </a:rPr>
              <a:t>монитора</a:t>
            </a:r>
          </a:p>
          <a:p>
            <a:pPr marL="265113" indent="-265113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ru-RU" sz="2000">
                <a:solidFill>
                  <a:srgbClr val="464646"/>
                </a:solidFill>
                <a:latin typeface="Calibri" pitchFamily="34" charset="0"/>
              </a:rPr>
              <a:t>Вызов </a:t>
            </a:r>
            <a:r>
              <a:rPr lang="en-US" sz="2000">
                <a:solidFill>
                  <a:schemeClr val="tx2"/>
                </a:solidFill>
                <a:latin typeface="Arial" charset="0"/>
              </a:rPr>
              <a:t>notify()</a:t>
            </a:r>
            <a:r>
              <a:rPr lang="en-US" sz="2000">
                <a:solidFill>
                  <a:srgbClr val="464646"/>
                </a:solidFill>
                <a:latin typeface="Calibri" pitchFamily="34" charset="0"/>
              </a:rPr>
              <a:t> </a:t>
            </a:r>
            <a:r>
              <a:rPr lang="ru-RU" sz="2000">
                <a:solidFill>
                  <a:srgbClr val="464646"/>
                </a:solidFill>
                <a:latin typeface="Calibri" pitchFamily="34" charset="0"/>
              </a:rPr>
              <a:t>пробуждает случайно выбранный поток из </a:t>
            </a:r>
            <a:r>
              <a:rPr lang="en-US" sz="2000">
                <a:solidFill>
                  <a:schemeClr val="tx2"/>
                </a:solidFill>
                <a:latin typeface="Arial" charset="0"/>
              </a:rPr>
              <a:t>wait set</a:t>
            </a:r>
            <a:r>
              <a:rPr lang="en-US" sz="2000">
                <a:solidFill>
                  <a:srgbClr val="464646"/>
                </a:solidFill>
                <a:latin typeface="Calibri" pitchFamily="34" charset="0"/>
              </a:rPr>
              <a:t> </a:t>
            </a:r>
            <a:r>
              <a:rPr lang="ru-RU" sz="2000">
                <a:solidFill>
                  <a:srgbClr val="464646"/>
                </a:solidFill>
                <a:latin typeface="Calibri" pitchFamily="34" charset="0"/>
              </a:rPr>
              <a:t>монитора. Как только мьютек</a:t>
            </a:r>
            <a:r>
              <a:rPr lang="en-US" sz="2000">
                <a:solidFill>
                  <a:srgbClr val="464646"/>
                </a:solidFill>
                <a:latin typeface="Calibri" pitchFamily="34" charset="0"/>
              </a:rPr>
              <a:t>c</a:t>
            </a:r>
            <a:r>
              <a:rPr lang="ru-RU" sz="2000">
                <a:solidFill>
                  <a:srgbClr val="464646"/>
                </a:solidFill>
                <a:latin typeface="Calibri" pitchFamily="34" charset="0"/>
              </a:rPr>
              <a:t> будет освобожден пробужденный поток сможет его захватить</a:t>
            </a:r>
          </a:p>
          <a:p>
            <a:pPr marL="265113" indent="-265113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ru-RU" sz="2000">
                <a:solidFill>
                  <a:srgbClr val="464646"/>
                </a:solidFill>
                <a:latin typeface="Calibri" pitchFamily="34" charset="0"/>
              </a:rPr>
              <a:t>Вызов </a:t>
            </a:r>
            <a:r>
              <a:rPr lang="en-US" sz="2000">
                <a:solidFill>
                  <a:schemeClr val="tx2"/>
                </a:solidFill>
                <a:latin typeface="Arial" charset="0"/>
              </a:rPr>
              <a:t>notifyAll()</a:t>
            </a:r>
            <a:r>
              <a:rPr lang="en-US" sz="2000">
                <a:solidFill>
                  <a:srgbClr val="464646"/>
                </a:solidFill>
                <a:latin typeface="Calibri" pitchFamily="34" charset="0"/>
              </a:rPr>
              <a:t> </a:t>
            </a:r>
            <a:r>
              <a:rPr lang="ru-RU" sz="2000">
                <a:solidFill>
                  <a:srgbClr val="464646"/>
                </a:solidFill>
                <a:latin typeface="Calibri" pitchFamily="34" charset="0"/>
              </a:rPr>
              <a:t>подобным образом пробуждает все потоки, находящиеся в</a:t>
            </a:r>
            <a:r>
              <a:rPr lang="en-US" sz="2000">
                <a:solidFill>
                  <a:srgbClr val="464646"/>
                </a:solidFill>
                <a:latin typeface="Calibri" pitchFamily="34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Arial" charset="0"/>
              </a:rPr>
              <a:t>wait set </a:t>
            </a:r>
            <a:r>
              <a:rPr lang="ru-RU" sz="2000">
                <a:solidFill>
                  <a:srgbClr val="464646"/>
                </a:solidFill>
                <a:latin typeface="Calibri" pitchFamily="34" charset="0"/>
              </a:rPr>
              <a:t>мьютекса</a:t>
            </a:r>
          </a:p>
          <a:p>
            <a:pPr marL="265113" indent="-265113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ru-RU" sz="2000">
                <a:solidFill>
                  <a:srgbClr val="464646"/>
                </a:solidFill>
                <a:latin typeface="Calibri" pitchFamily="34" charset="0"/>
              </a:rPr>
              <a:t>Пример справа – реализация блокирующего буфера</a:t>
            </a:r>
            <a:endParaRPr lang="en-US" sz="2000">
              <a:solidFill>
                <a:srgbClr val="464646"/>
              </a:solidFill>
              <a:latin typeface="Calibri" pitchFamily="34" charset="0"/>
            </a:endParaRPr>
          </a:p>
        </p:txBody>
      </p:sp>
      <p:pic>
        <p:nvPicPr>
          <p:cNvPr id="4096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538" y="981075"/>
            <a:ext cx="4545012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362950" cy="56880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chemeClr val="tx2"/>
                </a:solidFill>
              </a:rPr>
              <a:t>Daemon</a:t>
            </a:r>
            <a:r>
              <a:rPr lang="en-US" sz="2800" smtClean="0"/>
              <a:t> – </a:t>
            </a:r>
            <a:r>
              <a:rPr lang="ru-RU" sz="2800" smtClean="0"/>
              <a:t>поток, выполняющий служебные функции в фононовом режиме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Основное его свойство – наличие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800" smtClean="0"/>
              <a:t>   выполняющегося демона не является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800" smtClean="0"/>
              <a:t>    препятствием для завершения работы </a:t>
            </a:r>
            <a:r>
              <a:rPr lang="en-US" sz="2800" smtClean="0"/>
              <a:t>JVM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JVM </a:t>
            </a:r>
            <a:r>
              <a:rPr lang="ru-RU" sz="2800" smtClean="0"/>
              <a:t>завершает свою работу когда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800" smtClean="0"/>
              <a:t>   завершается последний не-</a:t>
            </a:r>
            <a:r>
              <a:rPr lang="en-US" sz="2800" smtClean="0"/>
              <a:t>daemon </a:t>
            </a:r>
            <a:r>
              <a:rPr lang="ru-RU" sz="2800" smtClean="0"/>
              <a:t>поток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Очевидно все служебные потоки </a:t>
            </a:r>
            <a:r>
              <a:rPr lang="en-US" sz="2800" smtClean="0"/>
              <a:t>JVM </a:t>
            </a:r>
            <a:r>
              <a:rPr lang="ru-RU" sz="2800" smtClean="0"/>
              <a:t>являются </a:t>
            </a:r>
            <a:r>
              <a:rPr lang="en-US" sz="2800" smtClean="0">
                <a:solidFill>
                  <a:schemeClr val="tx2"/>
                </a:solidFill>
              </a:rPr>
              <a:t>daemon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Свойство </a:t>
            </a:r>
            <a:r>
              <a:rPr lang="en-US" sz="2800" smtClean="0"/>
              <a:t>daemon </a:t>
            </a:r>
            <a:r>
              <a:rPr lang="ru-RU" sz="2800" smtClean="0"/>
              <a:t>устанавливается вызовом метода </a:t>
            </a:r>
            <a:r>
              <a:rPr lang="en-US" sz="2800" smtClean="0">
                <a:latin typeface="Courier New" pitchFamily="49" charset="0"/>
              </a:rPr>
              <a:t>setDaemon(boolean value)</a:t>
            </a:r>
            <a:r>
              <a:rPr lang="en-US" sz="2800" smtClean="0"/>
              <a:t> </a:t>
            </a:r>
            <a:r>
              <a:rPr lang="ru-RU" sz="2800" smtClean="0"/>
              <a:t>на любом потоке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В качестве </a:t>
            </a:r>
            <a:r>
              <a:rPr lang="en-US" sz="2800" smtClean="0"/>
              <a:t>daemons </a:t>
            </a:r>
            <a:r>
              <a:rPr lang="ru-RU" sz="2800" smtClean="0"/>
              <a:t>чаще всего выступают разного рода </a:t>
            </a:r>
            <a:r>
              <a:rPr lang="en-US" sz="2800" smtClean="0"/>
              <a:t>recovery-</a:t>
            </a:r>
            <a:r>
              <a:rPr lang="ru-RU" sz="2800" smtClean="0"/>
              <a:t>потоки </a:t>
            </a: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sz="2800" smtClean="0"/>
          </a:p>
          <a:p>
            <a:pPr eaLnBrk="1" hangingPunct="1">
              <a:lnSpc>
                <a:spcPct val="80000"/>
              </a:lnSpc>
            </a:pPr>
            <a:endParaRPr lang="ru-RU" sz="2800" smtClean="0"/>
          </a:p>
        </p:txBody>
      </p:sp>
      <p:sp>
        <p:nvSpPr>
          <p:cNvPr id="41986" name="AutoShape 4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987" name="AutoShape 6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988" name="AutoShape 8" descr="9k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41989" name="Picture 10" descr="standing_daem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2588" y="1341438"/>
            <a:ext cx="2116137" cy="223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Daemons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mtClean="0"/>
              <a:t>Таймеры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49275"/>
            <a:ext cx="8532813" cy="5472113"/>
          </a:xfrm>
        </p:spPr>
        <p:txBody>
          <a:bodyPr/>
          <a:lstStyle/>
          <a:p>
            <a:pPr eaLnBrk="1" hangingPunct="1"/>
            <a:r>
              <a:rPr lang="en-US" sz="2100" smtClean="0">
                <a:latin typeface="Courier New" pitchFamily="49" charset="0"/>
                <a:cs typeface="Courier New" pitchFamily="49" charset="0"/>
              </a:rPr>
              <a:t>java.util.Timer </a:t>
            </a:r>
            <a:r>
              <a:rPr lang="ru-RU" sz="2100" smtClean="0"/>
              <a:t>позволяет выполнять задачи по расписанию</a:t>
            </a:r>
            <a:endParaRPr lang="en-US" sz="2100" smtClean="0"/>
          </a:p>
          <a:p>
            <a:pPr eaLnBrk="1" hangingPunct="1"/>
            <a:r>
              <a:rPr lang="ru-RU" sz="2100" smtClean="0"/>
              <a:t>Он позволяет запланировать однократное или периодическое выполнение</a:t>
            </a:r>
          </a:p>
          <a:p>
            <a:pPr eaLnBrk="1" hangingPunct="1"/>
            <a:r>
              <a:rPr lang="ru-RU" sz="2100" smtClean="0"/>
              <a:t>Он принимает </a:t>
            </a:r>
            <a:r>
              <a:rPr lang="en-US" sz="2100" smtClean="0">
                <a:solidFill>
                  <a:schemeClr val="tx2"/>
                </a:solidFill>
              </a:rPr>
              <a:t>TimerTask</a:t>
            </a:r>
            <a:r>
              <a:rPr lang="ru-RU" sz="2100" smtClean="0"/>
              <a:t>, простую реализацию </a:t>
            </a:r>
            <a:r>
              <a:rPr lang="en-US" sz="2100" smtClean="0">
                <a:solidFill>
                  <a:schemeClr val="tx2"/>
                </a:solidFill>
              </a:rPr>
              <a:t>Runnable</a:t>
            </a:r>
            <a:r>
              <a:rPr lang="ru-RU" sz="2100" smtClean="0"/>
              <a:t>, предоставляющую </a:t>
            </a:r>
            <a:r>
              <a:rPr lang="en-US" sz="2100" smtClean="0"/>
              <a:t> </a:t>
            </a:r>
            <a:r>
              <a:rPr lang="ru-RU" sz="2100" smtClean="0"/>
              <a:t>несколько дополнительных методов</a:t>
            </a:r>
          </a:p>
          <a:p>
            <a:pPr lvl="1" eaLnBrk="1" hangingPunct="1"/>
            <a:r>
              <a:rPr lang="en-US" sz="2100" smtClean="0">
                <a:latin typeface="Courier New" pitchFamily="49" charset="0"/>
                <a:cs typeface="Courier New" pitchFamily="49" charset="0"/>
              </a:rPr>
              <a:t>cancel() </a:t>
            </a:r>
            <a:r>
              <a:rPr lang="ru-RU" sz="21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100" smtClean="0"/>
              <a:t>- снимает задачу из расписания</a:t>
            </a:r>
          </a:p>
          <a:p>
            <a:pPr lvl="1" eaLnBrk="1" hangingPunct="1"/>
            <a:r>
              <a:rPr lang="en-US" sz="2100" smtClean="0">
                <a:latin typeface="Courier New" pitchFamily="49" charset="0"/>
                <a:cs typeface="Courier New" pitchFamily="49" charset="0"/>
              </a:rPr>
              <a:t>scheduledExecutionTime()</a:t>
            </a:r>
            <a:r>
              <a:rPr lang="en-US" sz="2100" smtClean="0"/>
              <a:t> </a:t>
            </a:r>
            <a:r>
              <a:rPr lang="ru-RU" sz="2100" smtClean="0"/>
              <a:t>- возвращает время, на которое запланировано выполнение задачи </a:t>
            </a:r>
          </a:p>
          <a:p>
            <a:pPr eaLnBrk="1" hangingPunct="1"/>
            <a:r>
              <a:rPr lang="ru-RU" sz="2100" smtClean="0"/>
              <a:t>Таймеры ждут и выполняют код в отдельном потоке, по одному на таймер</a:t>
            </a:r>
          </a:p>
          <a:p>
            <a:pPr eaLnBrk="1" hangingPunct="1"/>
            <a:r>
              <a:rPr lang="ru-RU" sz="2100" smtClean="0"/>
              <a:t>Создавать сотни тысяч таймеров – плохая идея</a:t>
            </a:r>
          </a:p>
          <a:p>
            <a:pPr eaLnBrk="1" hangingPunct="1"/>
            <a:r>
              <a:rPr lang="ru-RU" sz="2100" smtClean="0"/>
              <a:t>Тяжелые задачи нельзя выполнять непосредственно в потоке таймера – они могу задержать выполнение следующего периодического вызова</a:t>
            </a:r>
          </a:p>
          <a:p>
            <a:pPr eaLnBrk="1" hangingPunct="1"/>
            <a:r>
              <a:rPr lang="ru-RU" sz="2100" smtClean="0"/>
              <a:t>Потоки таймеров по умолчанию не является </a:t>
            </a:r>
            <a:r>
              <a:rPr lang="en-US" sz="2100" smtClean="0">
                <a:solidFill>
                  <a:schemeClr val="tx2"/>
                </a:solidFill>
              </a:rPr>
              <a:t>daemon</a:t>
            </a:r>
          </a:p>
          <a:p>
            <a:pPr eaLnBrk="1" hangingPunct="1"/>
            <a:r>
              <a:rPr lang="ru-RU" sz="2100" smtClean="0"/>
              <a:t>Это означает, что забытый таймер может поддерживать работу приложения, хотя все остальные бизнес-потоки уже завершили свое выполнение</a:t>
            </a:r>
          </a:p>
          <a:p>
            <a:pPr eaLnBrk="1" hangingPunct="1"/>
            <a:r>
              <a:rPr lang="ru-RU" sz="2100" smtClean="0"/>
              <a:t>Существует также </a:t>
            </a:r>
            <a:r>
              <a:rPr lang="en-US" sz="2100" smtClean="0">
                <a:latin typeface="Courier New" pitchFamily="49" charset="0"/>
                <a:cs typeface="Courier New" pitchFamily="49" charset="0"/>
              </a:rPr>
              <a:t>javax.swing.Timer</a:t>
            </a:r>
            <a:r>
              <a:rPr lang="ru-RU" sz="2100" smtClean="0"/>
              <a:t>, не стоит его использовать если вы не работает</a:t>
            </a:r>
            <a:r>
              <a:rPr lang="en-US" sz="2100" smtClean="0"/>
              <a:t>e</a:t>
            </a:r>
            <a:r>
              <a:rPr lang="ru-RU" sz="2100" smtClean="0"/>
              <a:t> со </a:t>
            </a:r>
            <a:r>
              <a:rPr lang="en-US" sz="2100" smtClean="0"/>
              <a:t>Swing</a:t>
            </a:r>
            <a:endParaRPr lang="ru-RU" sz="2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mtClean="0"/>
              <a:t>Таймеры - Пример</a:t>
            </a:r>
            <a:endParaRPr lang="en-US" smtClean="0"/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827088" y="620713"/>
            <a:ext cx="8140700" cy="484187"/>
          </a:xfrm>
        </p:spPr>
        <p:txBody>
          <a:bodyPr/>
          <a:lstStyle/>
          <a:p>
            <a:pPr marL="381000" indent="-381000" eaLnBrk="1" hangingPunct="1"/>
            <a:r>
              <a:rPr lang="ru-RU" sz="2400" smtClean="0"/>
              <a:t>Неправильный вариант</a:t>
            </a:r>
            <a:endParaRPr lang="en-US" sz="2400" smtClean="0"/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13" y="1125538"/>
            <a:ext cx="3600450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9250" y="3429000"/>
            <a:ext cx="54737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Content Placeholder 2"/>
          <p:cNvSpPr>
            <a:spLocks/>
          </p:cNvSpPr>
          <p:nvPr/>
        </p:nvSpPr>
        <p:spPr bwMode="gray">
          <a:xfrm>
            <a:off x="755650" y="2997200"/>
            <a:ext cx="81407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81000" indent="-3810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Правильный вариант</a:t>
            </a:r>
            <a:endParaRPr lang="en-US" sz="240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mtClean="0"/>
              <a:t>Работаем с процессами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5400675"/>
          </a:xfrm>
        </p:spPr>
        <p:txBody>
          <a:bodyPr/>
          <a:lstStyle/>
          <a:p>
            <a:pPr eaLnBrk="1" hangingPunct="1"/>
            <a:r>
              <a:rPr lang="en-US" sz="1900" smtClean="0"/>
              <a:t>JVM</a:t>
            </a:r>
            <a:r>
              <a:rPr lang="ru-RU" sz="1900" smtClean="0"/>
              <a:t>, как правило, работает и исполняет байткод в рамках одного процесса</a:t>
            </a:r>
          </a:p>
          <a:p>
            <a:pPr eaLnBrk="1" hangingPunct="1"/>
            <a:r>
              <a:rPr lang="ru-RU" sz="1900" smtClean="0"/>
              <a:t>Тем не менее, существует </a:t>
            </a:r>
            <a:r>
              <a:rPr lang="en-US" sz="1900" smtClean="0"/>
              <a:t>API </a:t>
            </a:r>
            <a:r>
              <a:rPr lang="ru-RU" sz="1900" smtClean="0"/>
              <a:t>для работы с другими процессами</a:t>
            </a:r>
            <a:endParaRPr lang="en-US" sz="1900" smtClean="0"/>
          </a:p>
          <a:p>
            <a:pPr eaLnBrk="1" hangingPunct="1"/>
            <a:r>
              <a:rPr lang="ru-RU" sz="1900" smtClean="0"/>
              <a:t>Самый простой способ – </a:t>
            </a:r>
            <a:r>
              <a:rPr lang="en-US" sz="1900" smtClean="0">
                <a:latin typeface="Courier New" pitchFamily="49" charset="0"/>
                <a:cs typeface="Courier New" pitchFamily="49" charset="0"/>
              </a:rPr>
              <a:t>Runtime.getRuntime.exec() </a:t>
            </a:r>
            <a:r>
              <a:rPr lang="en-US" sz="1900" smtClean="0"/>
              <a:t>– </a:t>
            </a:r>
            <a:r>
              <a:rPr lang="ru-RU" sz="1900" smtClean="0"/>
              <a:t>исполняет переданную строку как консольную команду операционной системы</a:t>
            </a:r>
          </a:p>
          <a:p>
            <a:pPr eaLnBrk="1" hangingPunct="1"/>
            <a:r>
              <a:rPr lang="ru-RU" sz="1900" smtClean="0"/>
              <a:t>Очевидно такой способ работает только для конкретной платформы</a:t>
            </a:r>
          </a:p>
          <a:p>
            <a:pPr eaLnBrk="1" hangingPunct="1"/>
            <a:r>
              <a:rPr lang="ru-RU" sz="1900" smtClean="0"/>
              <a:t>Метод </a:t>
            </a:r>
            <a:r>
              <a:rPr lang="en-US" sz="1900" smtClean="0">
                <a:latin typeface="Courier New" pitchFamily="49" charset="0"/>
                <a:cs typeface="Courier New" pitchFamily="49" charset="0"/>
              </a:rPr>
              <a:t>exec()</a:t>
            </a:r>
            <a:r>
              <a:rPr lang="ru-RU" sz="1900" smtClean="0">
                <a:latin typeface="Tele-GroteskNor"/>
                <a:cs typeface="Courier New" pitchFamily="49" charset="0"/>
              </a:rPr>
              <a:t>возвращает  реализацию </a:t>
            </a:r>
            <a:r>
              <a:rPr lang="en-US" sz="1900" smtClean="0">
                <a:solidFill>
                  <a:schemeClr val="tx2"/>
                </a:solidFill>
                <a:latin typeface="Tele-GroteskNor"/>
                <a:cs typeface="Courier New" pitchFamily="49" charset="0"/>
              </a:rPr>
              <a:t>Process</a:t>
            </a:r>
            <a:r>
              <a:rPr lang="ru-RU" sz="1900" smtClean="0">
                <a:latin typeface="Tele-GroteskNor"/>
                <a:cs typeface="Courier New" pitchFamily="49" charset="0"/>
              </a:rPr>
              <a:t>, которая содержит методы для работы с созданным процессом</a:t>
            </a:r>
          </a:p>
          <a:p>
            <a:pPr eaLnBrk="1" hangingPunct="1"/>
            <a:r>
              <a:rPr lang="ru-RU" sz="1900" smtClean="0">
                <a:latin typeface="Tele-GroteskNor"/>
                <a:cs typeface="Courier New" pitchFamily="49" charset="0"/>
              </a:rPr>
              <a:t>Другим способом является </a:t>
            </a:r>
            <a:r>
              <a:rPr lang="en-US" sz="1900" smtClean="0">
                <a:latin typeface="Tele-GroteskNor"/>
                <a:cs typeface="Courier New" pitchFamily="49" charset="0"/>
              </a:rPr>
              <a:t> </a:t>
            </a:r>
            <a:r>
              <a:rPr lang="ru-RU" sz="1900" smtClean="0">
                <a:latin typeface="Tele-GroteskNor"/>
                <a:cs typeface="Courier New" pitchFamily="49" charset="0"/>
              </a:rPr>
              <a:t>использование класса </a:t>
            </a:r>
            <a:r>
              <a:rPr lang="en-US" sz="1900" smtClean="0">
                <a:solidFill>
                  <a:schemeClr val="tx2"/>
                </a:solidFill>
                <a:latin typeface="Tele-GroteskNor"/>
                <a:cs typeface="Courier New" pitchFamily="49" charset="0"/>
              </a:rPr>
              <a:t>ProcessBuilder</a:t>
            </a:r>
            <a:endParaRPr lang="ru-RU" sz="1900" smtClean="0">
              <a:solidFill>
                <a:schemeClr val="tx2"/>
              </a:solidFill>
              <a:latin typeface="Tele-GroteskNor"/>
              <a:cs typeface="Courier New" pitchFamily="49" charset="0"/>
            </a:endParaRPr>
          </a:p>
          <a:p>
            <a:pPr eaLnBrk="1" hangingPunct="1"/>
            <a:r>
              <a:rPr lang="ru-RU" sz="1900" smtClean="0">
                <a:latin typeface="Tele-GroteskNor"/>
                <a:cs typeface="Courier New" pitchFamily="49" charset="0"/>
              </a:rPr>
              <a:t>При этом будет унаследовано все окружение родительского процесса: рабочая директория, переменные окружения</a:t>
            </a:r>
          </a:p>
          <a:p>
            <a:pPr eaLnBrk="1" hangingPunct="1"/>
            <a:r>
              <a:rPr lang="ru-RU" sz="1900" smtClean="0">
                <a:latin typeface="Tele-GroteskNor"/>
                <a:cs typeface="Courier New" pitchFamily="49" charset="0"/>
              </a:rPr>
              <a:t>Их можно изменить отдельными методами перед тем, как запускать процесс методом </a:t>
            </a:r>
            <a:r>
              <a:rPr lang="en-US" sz="1900" smtClean="0">
                <a:latin typeface="Courier New" pitchFamily="49" charset="0"/>
                <a:cs typeface="Courier New" pitchFamily="49" charset="0"/>
              </a:rPr>
              <a:t>start()</a:t>
            </a:r>
          </a:p>
          <a:p>
            <a:pPr eaLnBrk="1" hangingPunct="1"/>
            <a:r>
              <a:rPr lang="ru-RU" sz="1900" smtClean="0">
                <a:latin typeface="Tele-GroteskNor"/>
                <a:cs typeface="Courier New" pitchFamily="49" charset="0"/>
              </a:rPr>
              <a:t>Стандартные потоки вывода</a:t>
            </a:r>
          </a:p>
          <a:p>
            <a:pPr eaLnBrk="1" hangingPunct="1">
              <a:buFont typeface="Arial" charset="0"/>
              <a:buNone/>
            </a:pPr>
            <a:r>
              <a:rPr lang="ru-RU" sz="1900" smtClean="0">
                <a:latin typeface="Tele-GroteskNor"/>
                <a:cs typeface="Courier New" pitchFamily="49" charset="0"/>
              </a:rPr>
              <a:t>    и ошибок надо либо </a:t>
            </a:r>
          </a:p>
          <a:p>
            <a:pPr eaLnBrk="1" hangingPunct="1">
              <a:buFont typeface="Arial" charset="0"/>
              <a:buNone/>
            </a:pPr>
            <a:r>
              <a:rPr lang="ru-RU" sz="1900" smtClean="0">
                <a:latin typeface="Tele-GroteskNor"/>
                <a:cs typeface="Courier New" pitchFamily="49" charset="0"/>
              </a:rPr>
              <a:t>    вычитывать, либо </a:t>
            </a:r>
          </a:p>
          <a:p>
            <a:pPr eaLnBrk="1" hangingPunct="1">
              <a:buFont typeface="Arial" charset="0"/>
              <a:buNone/>
            </a:pPr>
            <a:r>
              <a:rPr lang="ru-RU" sz="1900" smtClean="0">
                <a:latin typeface="Tele-GroteskNor"/>
                <a:cs typeface="Courier New" pitchFamily="49" charset="0"/>
              </a:rPr>
              <a:t>    перенаправлять, иначе процесс</a:t>
            </a:r>
          </a:p>
          <a:p>
            <a:pPr eaLnBrk="1" hangingPunct="1">
              <a:buFont typeface="Arial" charset="0"/>
              <a:buNone/>
            </a:pPr>
            <a:r>
              <a:rPr lang="ru-RU" sz="1900" smtClean="0">
                <a:latin typeface="Tele-GroteskNor"/>
                <a:cs typeface="Courier New" pitchFamily="49" charset="0"/>
              </a:rPr>
              <a:t>    может быть заблокирован</a:t>
            </a:r>
            <a:endParaRPr lang="ru-RU" sz="190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608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463" y="4149725"/>
            <a:ext cx="4427537" cy="170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Параллельное выполнение кода</a:t>
            </a:r>
          </a:p>
          <a:p>
            <a:pPr eaLnBrk="1" hangingPunct="1"/>
            <a:r>
              <a:rPr lang="en-US" sz="2800" smtClean="0"/>
              <a:t>Thread-safety</a:t>
            </a:r>
          </a:p>
          <a:p>
            <a:pPr eaLnBrk="1" hangingPunct="1"/>
            <a:r>
              <a:rPr lang="en-US" sz="2800" smtClean="0"/>
              <a:t>Multithreading </a:t>
            </a:r>
            <a:r>
              <a:rPr lang="ru-RU" sz="2800" smtClean="0"/>
              <a:t>в языке </a:t>
            </a:r>
            <a:r>
              <a:rPr lang="en-US" sz="2800" smtClean="0"/>
              <a:t>Java</a:t>
            </a:r>
            <a:endParaRPr lang="ru-RU" sz="2800" smtClean="0"/>
          </a:p>
          <a:p>
            <a:pPr eaLnBrk="1" hangingPunct="1"/>
            <a:r>
              <a:rPr lang="en-US" sz="2800" smtClean="0">
                <a:solidFill>
                  <a:schemeClr val="tx2"/>
                </a:solidFill>
              </a:rPr>
              <a:t>JVM </a:t>
            </a:r>
            <a:r>
              <a:rPr lang="ru-RU" sz="2800" smtClean="0">
                <a:solidFill>
                  <a:schemeClr val="tx2"/>
                </a:solidFill>
              </a:rPr>
              <a:t>и потоки в рантайме</a:t>
            </a:r>
            <a:endParaRPr lang="en-US" sz="2800" smtClean="0">
              <a:solidFill>
                <a:schemeClr val="tx2"/>
              </a:solidFill>
            </a:endParaRPr>
          </a:p>
          <a:p>
            <a:pPr eaLnBrk="1" hangingPunct="1"/>
            <a:r>
              <a:rPr lang="ru-RU" sz="2800" smtClean="0"/>
              <a:t>Типовые грабли при написании </a:t>
            </a:r>
            <a:r>
              <a:rPr lang="en-US" sz="2800" smtClean="0"/>
              <a:t>concurrent-</a:t>
            </a:r>
            <a:r>
              <a:rPr lang="ru-RU" sz="2800" smtClean="0"/>
              <a:t>кода</a:t>
            </a:r>
          </a:p>
          <a:p>
            <a:pPr eaLnBrk="1" hangingPunct="1"/>
            <a:r>
              <a:rPr lang="en-US" sz="2800" smtClean="0"/>
              <a:t>Java memory model</a:t>
            </a:r>
          </a:p>
          <a:p>
            <a:pPr eaLnBrk="1" hangingPunct="1"/>
            <a:r>
              <a:rPr lang="ru-RU" sz="2800" smtClean="0"/>
              <a:t>Типовые архитектурные решения для </a:t>
            </a:r>
            <a:r>
              <a:rPr lang="en-US" sz="2800" smtClean="0"/>
              <a:t>concurrent-</a:t>
            </a:r>
            <a:r>
              <a:rPr lang="ru-RU" sz="2800" smtClean="0"/>
              <a:t>приложений</a:t>
            </a:r>
            <a:endParaRPr lang="en-US" sz="2800" smtClean="0"/>
          </a:p>
          <a:p>
            <a:pPr eaLnBrk="1" hangingPunct="1"/>
            <a:r>
              <a:rPr lang="ru-RU" sz="2800" smtClean="0"/>
              <a:t>Дополнительная литература</a:t>
            </a:r>
          </a:p>
          <a:p>
            <a:pPr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mtClean="0"/>
              <a:t>Потоки </a:t>
            </a:r>
            <a:r>
              <a:rPr lang="en-US" smtClean="0"/>
              <a:t>JVM</a:t>
            </a:r>
            <a:endParaRPr lang="ru-RU" smtClean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49275"/>
            <a:ext cx="8435975" cy="6048375"/>
          </a:xfrm>
        </p:spPr>
        <p:txBody>
          <a:bodyPr/>
          <a:lstStyle/>
          <a:p>
            <a:pPr eaLnBrk="1" hangingPunct="1"/>
            <a:r>
              <a:rPr lang="ru-RU" sz="2600" smtClean="0"/>
              <a:t>Даже если вы не создаете потоков в явном виде, один поток </a:t>
            </a:r>
            <a:r>
              <a:rPr lang="en-US" sz="2600" smtClean="0"/>
              <a:t>JVM </a:t>
            </a:r>
            <a:r>
              <a:rPr lang="ru-RU" sz="2600" smtClean="0"/>
              <a:t>уже создала</a:t>
            </a:r>
            <a:r>
              <a:rPr lang="ru-RU" sz="2600" smtClean="0">
                <a:latin typeface="Arial" charset="0"/>
              </a:rPr>
              <a:t> </a:t>
            </a:r>
            <a:r>
              <a:rPr lang="ru-RU" sz="2600" smtClean="0"/>
              <a:t>при запуске вашего приложения – </a:t>
            </a:r>
            <a:r>
              <a:rPr lang="en-US" sz="2600" smtClean="0">
                <a:solidFill>
                  <a:schemeClr val="tx2"/>
                </a:solidFill>
              </a:rPr>
              <a:t>main thread</a:t>
            </a:r>
          </a:p>
          <a:p>
            <a:pPr eaLnBrk="1" hangingPunct="1"/>
            <a:r>
              <a:rPr lang="ru-RU" sz="2600" smtClean="0"/>
              <a:t>В нем начинается выполнение метода </a:t>
            </a:r>
            <a:r>
              <a:rPr lang="en-US" sz="2600" smtClean="0">
                <a:latin typeface="Courier New" pitchFamily="49" charset="0"/>
              </a:rPr>
              <a:t>main()</a:t>
            </a:r>
          </a:p>
          <a:p>
            <a:pPr eaLnBrk="1" hangingPunct="1"/>
            <a:r>
              <a:rPr lang="en-US" sz="2600" smtClean="0"/>
              <a:t>JVM </a:t>
            </a:r>
            <a:r>
              <a:rPr lang="ru-RU" sz="2600" smtClean="0"/>
              <a:t>также запускает потоки для исполнения служебных задач: финализации, сборки мусора и других</a:t>
            </a:r>
          </a:p>
          <a:p>
            <a:pPr eaLnBrk="1" hangingPunct="1"/>
            <a:r>
              <a:rPr lang="ru-RU" sz="2600" smtClean="0"/>
              <a:t>Все современные фреймворки</a:t>
            </a:r>
            <a:r>
              <a:rPr lang="en-US" sz="2600" smtClean="0"/>
              <a:t> (Struts, Spring, EJB, RMI, etc)</a:t>
            </a:r>
            <a:r>
              <a:rPr lang="ru-RU" sz="2600" smtClean="0"/>
              <a:t> создают потоки для собственных нужд и для выполнения кода</a:t>
            </a:r>
            <a:r>
              <a:rPr lang="en-US" sz="2600" smtClean="0"/>
              <a:t> </a:t>
            </a:r>
            <a:endParaRPr lang="ru-RU" sz="2600" smtClean="0"/>
          </a:p>
          <a:p>
            <a:pPr eaLnBrk="1" hangingPunct="1"/>
            <a:r>
              <a:rPr lang="ru-RU" sz="2600" smtClean="0"/>
              <a:t>При этом они осуществляют вызов кода разработчика из своих потоков</a:t>
            </a:r>
          </a:p>
          <a:p>
            <a:pPr eaLnBrk="1" hangingPunct="1"/>
            <a:r>
              <a:rPr lang="ru-RU" sz="2600" smtClean="0"/>
              <a:t>Помимо прочего, это означает, что </a:t>
            </a:r>
            <a:r>
              <a:rPr lang="ru-RU" sz="2600" b="1" smtClean="0"/>
              <a:t>любой код для такого фреймворка должен быть </a:t>
            </a:r>
            <a:r>
              <a:rPr lang="en-US" sz="2600" b="1" smtClean="0"/>
              <a:t>Thread-safe</a:t>
            </a:r>
            <a:endParaRPr lang="ru-RU" sz="2600" b="1" smtClean="0"/>
          </a:p>
          <a:p>
            <a:pPr eaLnBrk="1" hangingPunct="1"/>
            <a:r>
              <a:rPr lang="ru-RU" sz="2600" smtClean="0"/>
              <a:t>Свой поток будет создан и для таймеров</a:t>
            </a:r>
          </a:p>
          <a:p>
            <a:pPr eaLnBrk="1" hangingPunct="1">
              <a:buFontTx/>
              <a:buNone/>
            </a:pPr>
            <a:endParaRPr lang="ru-RU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mtClean="0"/>
              <a:t>Потоки </a:t>
            </a:r>
            <a:r>
              <a:rPr lang="en-US" smtClean="0"/>
              <a:t>JVM</a:t>
            </a:r>
            <a:endParaRPr lang="ru-RU" smtClean="0"/>
          </a:p>
        </p:txBody>
      </p:sp>
      <p:pic>
        <p:nvPicPr>
          <p:cNvPr id="51202" name="Picture 4" descr="live_demo_zuga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2138" y="2492375"/>
            <a:ext cx="27241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mtClean="0"/>
              <a:t>Многозадачность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8229600" cy="5256213"/>
          </a:xfrm>
        </p:spPr>
        <p:txBody>
          <a:bodyPr/>
          <a:lstStyle/>
          <a:p>
            <a:pPr eaLnBrk="1" hangingPunct="1"/>
            <a:r>
              <a:rPr lang="ru-RU" sz="2800" smtClean="0"/>
              <a:t>Под многозадачностью понимается способность системы выполнять несколько последовательностей инструкций одновременно</a:t>
            </a:r>
          </a:p>
          <a:p>
            <a:pPr eaLnBrk="1" hangingPunct="1"/>
            <a:r>
              <a:rPr lang="ru-RU" sz="2800" smtClean="0"/>
              <a:t>Формально выполнение может быть псевдоодновременным, с частным переключением между задачами</a:t>
            </a:r>
          </a:p>
          <a:p>
            <a:pPr eaLnBrk="1" hangingPunct="1"/>
            <a:r>
              <a:rPr lang="ru-RU" sz="2800" smtClean="0"/>
              <a:t>Обычно выделяют две основных модели многозадачности</a:t>
            </a:r>
          </a:p>
          <a:p>
            <a:pPr lvl="1" eaLnBrk="1" hangingPunct="1"/>
            <a:r>
              <a:rPr lang="ru-RU" sz="2800" smtClean="0"/>
              <a:t>Вытесняющаяя</a:t>
            </a:r>
          </a:p>
          <a:p>
            <a:pPr lvl="1" eaLnBrk="1" hangingPunct="1"/>
            <a:r>
              <a:rPr lang="ru-RU" sz="2800" smtClean="0"/>
              <a:t>Кооперативная</a:t>
            </a:r>
          </a:p>
        </p:txBody>
      </p:sp>
      <p:pic>
        <p:nvPicPr>
          <p:cNvPr id="17411" name="Picture 5" descr="ANd9GcRR6tdHLHjLJkriwBmRgdEumoT31QsNV96MlWZpFdkZa4IHs-LkT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4888" y="3573463"/>
            <a:ext cx="2486025" cy="225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7905750" cy="865187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Работа с фреймворками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229600" cy="16557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smtClean="0"/>
              <a:t>В</a:t>
            </a:r>
            <a:r>
              <a:rPr lang="ru-RU" smtClean="0"/>
              <a:t> </a:t>
            </a:r>
            <a:r>
              <a:rPr lang="ru-RU" sz="2400" smtClean="0"/>
              <a:t>качестве иллюстрации можно рассмотреть механизм работы контейнера сервлетов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Хотя разработчик не создает потоки в явном виде, его код (сервлеты) работает в многопоточном окружении</a:t>
            </a:r>
          </a:p>
        </p:txBody>
      </p:sp>
      <p:pic>
        <p:nvPicPr>
          <p:cNvPr id="52227" name="Picture 5" descr="ejb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2060575"/>
            <a:ext cx="7129462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8374063" cy="865187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Жизненный цикл потока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49275"/>
            <a:ext cx="8229600" cy="1296988"/>
          </a:xfrm>
        </p:spPr>
        <p:txBody>
          <a:bodyPr/>
          <a:lstStyle/>
          <a:p>
            <a:pPr eaLnBrk="1" hangingPunct="1"/>
            <a:r>
              <a:rPr lang="en-US" sz="2800" smtClean="0"/>
              <a:t>Thread </a:t>
            </a:r>
            <a:r>
              <a:rPr lang="ru-RU" sz="2800" smtClean="0"/>
              <a:t>может находиться в 6 различных состояниях</a:t>
            </a:r>
          </a:p>
          <a:p>
            <a:pPr eaLnBrk="1" hangingPunct="1"/>
            <a:r>
              <a:rPr lang="ru-RU" sz="2800" smtClean="0"/>
              <a:t>Актуальное состояние всегда можно узнать при помощи метода </a:t>
            </a:r>
            <a:r>
              <a:rPr lang="ru-RU" sz="2800" smtClean="0">
                <a:latin typeface="Courier New" pitchFamily="49" charset="0"/>
              </a:rPr>
              <a:t>Thread.getState()</a:t>
            </a:r>
            <a:r>
              <a:rPr lang="ru-RU" sz="2800" smtClean="0"/>
              <a:t> </a:t>
            </a:r>
          </a:p>
        </p:txBody>
      </p:sp>
      <p:pic>
        <p:nvPicPr>
          <p:cNvPr id="53251" name="Picture 5" descr="image0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2060575"/>
            <a:ext cx="6121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Monitor</a:t>
            </a:r>
            <a:endParaRPr lang="ru-RU" smtClean="0"/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>
          <a:xfrm>
            <a:off x="179388" y="620713"/>
            <a:ext cx="8753475" cy="1563687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dirty="0" smtClean="0"/>
              <a:t>Схема ниже иллюстрирует взаимодействие </a:t>
            </a:r>
            <a:r>
              <a:rPr lang="en-US" sz="2400" dirty="0" smtClean="0"/>
              <a:t>Java-</a:t>
            </a:r>
            <a:r>
              <a:rPr lang="ru-RU" sz="2400" dirty="0" smtClean="0"/>
              <a:t>потоков</a:t>
            </a:r>
            <a:r>
              <a:rPr lang="en-US" sz="2400" dirty="0" smtClean="0"/>
              <a:t> </a:t>
            </a:r>
            <a:r>
              <a:rPr lang="ru-RU" sz="2400" dirty="0" smtClean="0"/>
              <a:t>с монитором</a:t>
            </a:r>
          </a:p>
          <a:p>
            <a:pPr eaLnBrk="1" hangingPunct="1">
              <a:defRPr/>
            </a:pPr>
            <a:r>
              <a:rPr lang="ru-RU" sz="2400" dirty="0" smtClean="0"/>
              <a:t>В любой момент времени только один поток может быть владельцем монитора</a:t>
            </a:r>
          </a:p>
          <a:p>
            <a:pPr eaLnBrk="1" hangingPunct="1">
              <a:defRPr/>
            </a:pPr>
            <a:r>
              <a:rPr lang="en-US" sz="2400" kern="1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Wait set </a:t>
            </a:r>
            <a:r>
              <a:rPr lang="ru-RU" sz="2400" dirty="0" smtClean="0"/>
              <a:t>содержит потоки, которые, находясь в критической секции, добровольно отпустили мьютекс и приостановили свое выполнение вызовом метода </a:t>
            </a:r>
            <a:r>
              <a:rPr lang="en-US" sz="2400" dirty="0" smtClean="0">
                <a:latin typeface="Courier New" pitchFamily="49" charset="0"/>
              </a:rPr>
              <a:t>wait()</a:t>
            </a:r>
            <a:endParaRPr lang="ru-RU" sz="2400" dirty="0" smtClean="0">
              <a:latin typeface="Courier New" pitchFamily="49" charset="0"/>
            </a:endParaRPr>
          </a:p>
        </p:txBody>
      </p:sp>
      <p:pic>
        <p:nvPicPr>
          <p:cNvPr id="54275" name="Picture 9" descr="BWMonit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892425"/>
            <a:ext cx="7345363" cy="325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mtClean="0"/>
              <a:t>Планировщик потоков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92150"/>
            <a:ext cx="8640762" cy="58324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smtClean="0"/>
              <a:t>Планировщик потоков решает, какой поток в какой момент времени будет выполняться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Задача планировщика – обеспечить параллельное выполнение </a:t>
            </a:r>
            <a:r>
              <a:rPr lang="en-US" sz="2800" smtClean="0"/>
              <a:t>M </a:t>
            </a:r>
            <a:r>
              <a:rPr lang="ru-RU" sz="2800" smtClean="0"/>
              <a:t>потоков на </a:t>
            </a:r>
            <a:r>
              <a:rPr lang="en-US" sz="2800" smtClean="0"/>
              <a:t>N </a:t>
            </a:r>
            <a:r>
              <a:rPr lang="ru-RU" sz="2800" smtClean="0"/>
              <a:t>процессорах</a:t>
            </a:r>
            <a:r>
              <a:rPr lang="en-US" sz="2800" smtClean="0"/>
              <a:t> (</a:t>
            </a:r>
            <a:r>
              <a:rPr lang="ru-RU" sz="2800" smtClean="0"/>
              <a:t>ядрах</a:t>
            </a:r>
            <a:r>
              <a:rPr lang="en-US" sz="2800" smtClean="0"/>
              <a:t>)</a:t>
            </a:r>
            <a:endParaRPr lang="ru-RU" sz="2800" smtClean="0"/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Планировщик учитывает приоритеты, но не следует им строго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Это связано с оптимизациями, которые планировщик делает для удешевления переключения контекста потоков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В общем случае поведение планировщика зависит от конкретной ОС и аппаратной платформы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Поток может явно вернуть управление планировщику при помощи вызова</a:t>
            </a:r>
            <a:r>
              <a:rPr lang="en-US" sz="2800" smtClean="0"/>
              <a:t> </a:t>
            </a:r>
            <a:r>
              <a:rPr lang="ru-RU" sz="2800" smtClean="0"/>
              <a:t>статического метода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Thread.</a:t>
            </a:r>
            <a:r>
              <a:rPr lang="en-US" sz="2800" smtClean="0">
                <a:latin typeface="Courier New" pitchFamily="49" charset="0"/>
              </a:rPr>
              <a:t>yield()</a:t>
            </a:r>
            <a:endParaRPr lang="ru-RU" sz="2800" smtClean="0">
              <a:latin typeface="Courier New" pitchFamily="49" charset="0"/>
            </a:endParaRPr>
          </a:p>
        </p:txBody>
      </p:sp>
      <p:sp>
        <p:nvSpPr>
          <p:cNvPr id="55299" name="AutoShape 7" descr="Z"/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55300" name="AutoShape 9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55301" name="AutoShape 11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55302" name="AutoShape 13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mtClean="0"/>
              <a:t>Планировщик потоков</a:t>
            </a:r>
          </a:p>
        </p:txBody>
      </p:sp>
      <p:pic>
        <p:nvPicPr>
          <p:cNvPr id="563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908050"/>
            <a:ext cx="6913562" cy="493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836613"/>
          </a:xfrm>
        </p:spPr>
        <p:txBody>
          <a:bodyPr/>
          <a:lstStyle/>
          <a:p>
            <a:pPr eaLnBrk="1" hangingPunct="1">
              <a:defRPr/>
            </a:pPr>
            <a:r>
              <a:rPr lang="ru-RU" smtClean="0"/>
              <a:t>Приоритеты</a:t>
            </a:r>
            <a:r>
              <a:rPr lang="en-US" smtClean="0"/>
              <a:t> </a:t>
            </a:r>
            <a:r>
              <a:rPr lang="ru-RU" smtClean="0"/>
              <a:t>потоков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435975" cy="5905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600" smtClean="0"/>
              <a:t>Методы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Thread.setPriority()</a:t>
            </a:r>
            <a:r>
              <a:rPr lang="en-US" sz="2600" smtClean="0"/>
              <a:t> </a:t>
            </a:r>
            <a:r>
              <a:rPr lang="ru-RU" sz="2600" smtClean="0"/>
              <a:t>и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Thread.getPriority()</a:t>
            </a:r>
            <a:r>
              <a:rPr lang="en-US" sz="2600" smtClean="0"/>
              <a:t> </a:t>
            </a:r>
            <a:r>
              <a:rPr lang="ru-RU" sz="2600" smtClean="0"/>
              <a:t>позволяют установить приоритет для потока</a:t>
            </a:r>
          </a:p>
          <a:p>
            <a:pPr eaLnBrk="1" hangingPunct="1">
              <a:lnSpc>
                <a:spcPct val="80000"/>
              </a:lnSpc>
            </a:pPr>
            <a:r>
              <a:rPr lang="ru-RU" sz="2600" smtClean="0"/>
              <a:t>Чем выше приоритет, тем больше времени планировщик будет отдавать данному потоку</a:t>
            </a:r>
          </a:p>
          <a:p>
            <a:pPr eaLnBrk="1" hangingPunct="1">
              <a:lnSpc>
                <a:spcPct val="80000"/>
              </a:lnSpc>
            </a:pPr>
            <a:r>
              <a:rPr lang="ru-RU" sz="2600" smtClean="0"/>
              <a:t>Задавать значения можно в диапазоне 1-10 вне зависимости от того, какой диапазон приоритетов поддерживает ОС</a:t>
            </a:r>
          </a:p>
          <a:p>
            <a:pPr eaLnBrk="1" hangingPunct="1">
              <a:lnSpc>
                <a:spcPct val="80000"/>
              </a:lnSpc>
            </a:pPr>
            <a:r>
              <a:rPr lang="ru-RU" sz="2600" smtClean="0"/>
              <a:t>По умолчанию потоку присваивается приоритет породившего его потока</a:t>
            </a:r>
          </a:p>
          <a:p>
            <a:pPr eaLnBrk="1" hangingPunct="1">
              <a:lnSpc>
                <a:spcPct val="80000"/>
              </a:lnSpc>
            </a:pPr>
            <a:r>
              <a:rPr lang="ru-RU" sz="2600" smtClean="0"/>
              <a:t>Строить логику на приоритетах потоков нельзя – </a:t>
            </a:r>
            <a:r>
              <a:rPr lang="ru-RU" sz="2600" i="1" smtClean="0"/>
              <a:t>скорее всего</a:t>
            </a:r>
            <a:r>
              <a:rPr lang="ru-RU" sz="2600" smtClean="0"/>
              <a:t> планировщик будет запускать более приоритетные потоки чаще, но он </a:t>
            </a:r>
            <a:r>
              <a:rPr lang="ru-RU" sz="2600" b="1" smtClean="0"/>
              <a:t>не обязан</a:t>
            </a:r>
            <a:r>
              <a:rPr lang="ru-RU" sz="2600" smtClean="0"/>
              <a:t> этого делать</a:t>
            </a:r>
          </a:p>
          <a:p>
            <a:pPr eaLnBrk="1" hangingPunct="1">
              <a:lnSpc>
                <a:spcPct val="80000"/>
              </a:lnSpc>
            </a:pPr>
            <a:r>
              <a:rPr lang="ru-RU" sz="2600" smtClean="0"/>
              <a:t>Приоритеты могут применяться для тонкого тюнинга производительности многопоточной системы, но только на основании экспериментальных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mtClean="0"/>
              <a:t>Приоритеты потоков</a:t>
            </a:r>
          </a:p>
        </p:txBody>
      </p:sp>
      <p:pic>
        <p:nvPicPr>
          <p:cNvPr id="59394" name="Picture 4" descr="live_demo_zuga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2138" y="2492375"/>
            <a:ext cx="27241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mtClean="0"/>
              <a:t>Атомарность операций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5400675"/>
          </a:xfrm>
        </p:spPr>
        <p:txBody>
          <a:bodyPr/>
          <a:lstStyle/>
          <a:p>
            <a:pPr eaLnBrk="1" hangingPunct="1"/>
            <a:r>
              <a:rPr lang="ru-RU" sz="2400" smtClean="0"/>
              <a:t>Простые арифметические операции на большинстве примитивов атомарны</a:t>
            </a:r>
          </a:p>
          <a:p>
            <a:pPr eaLnBrk="1" hangingPunct="1"/>
            <a:r>
              <a:rPr lang="ru-RU" sz="2400" smtClean="0"/>
              <a:t>Операции с </a:t>
            </a:r>
            <a:r>
              <a:rPr lang="en-US" sz="2400" smtClean="0">
                <a:solidFill>
                  <a:schemeClr val="tx2"/>
                </a:solidFill>
              </a:rPr>
              <a:t>double</a:t>
            </a:r>
            <a:r>
              <a:rPr lang="en-US" sz="2400" smtClean="0"/>
              <a:t> </a:t>
            </a:r>
            <a:r>
              <a:rPr lang="ru-RU" sz="2400" smtClean="0"/>
              <a:t>и </a:t>
            </a:r>
            <a:r>
              <a:rPr lang="en-US" sz="2400" smtClean="0">
                <a:solidFill>
                  <a:schemeClr val="tx2"/>
                </a:solidFill>
              </a:rPr>
              <a:t>long</a:t>
            </a:r>
            <a:r>
              <a:rPr lang="en-US" sz="2400" smtClean="0"/>
              <a:t> </a:t>
            </a:r>
            <a:r>
              <a:rPr lang="ru-RU" sz="2400" smtClean="0"/>
              <a:t>неатомарны, так как требуют использования двух инструкций некоторых машинах</a:t>
            </a:r>
            <a:endParaRPr lang="en-US" sz="2400" smtClean="0"/>
          </a:p>
          <a:p>
            <a:pPr eaLnBrk="1" hangingPunct="1"/>
            <a:r>
              <a:rPr lang="ru-RU" sz="2400" smtClean="0"/>
              <a:t>Чтобы добиться  атомарности определенной операции в общем случае необходимо поместить её в критическую секцию</a:t>
            </a:r>
          </a:p>
          <a:p>
            <a:pPr eaLnBrk="1" hangingPunct="1"/>
            <a:r>
              <a:rPr lang="ru-RU" sz="2400" smtClean="0"/>
              <a:t>Поэтому атомарность – достаточно сильное требование</a:t>
            </a:r>
          </a:p>
          <a:p>
            <a:pPr eaLnBrk="1" hangingPunct="1"/>
            <a:r>
              <a:rPr lang="ru-RU" sz="2400" smtClean="0"/>
              <a:t>Для обеспечения атомарности операций в </a:t>
            </a:r>
            <a:r>
              <a:rPr lang="en-US" sz="2400" smtClean="0"/>
              <a:t>Java </a:t>
            </a:r>
            <a:r>
              <a:rPr lang="ru-RU" sz="2400" smtClean="0"/>
              <a:t>существует ряд оберток над примитивами: </a:t>
            </a:r>
            <a:r>
              <a:rPr lang="en-US" sz="2400" smtClean="0">
                <a:solidFill>
                  <a:schemeClr val="tx2"/>
                </a:solidFill>
              </a:rPr>
              <a:t>AtomicInt</a:t>
            </a:r>
            <a:r>
              <a:rPr lang="en-US" sz="2400" smtClean="0"/>
              <a:t>, </a:t>
            </a:r>
            <a:r>
              <a:rPr lang="en-US" sz="2400" smtClean="0">
                <a:solidFill>
                  <a:schemeClr val="tx2"/>
                </a:solidFill>
              </a:rPr>
              <a:t>AtomicLong</a:t>
            </a:r>
            <a:r>
              <a:rPr lang="en-US" sz="2400" smtClean="0"/>
              <a:t> </a:t>
            </a:r>
            <a:r>
              <a:rPr lang="ru-RU" sz="2400" smtClean="0"/>
              <a:t>и другие. Любые операции на этих объектах будут атомарны</a:t>
            </a:r>
          </a:p>
          <a:p>
            <a:pPr eaLnBrk="1" hangingPunct="1"/>
            <a:r>
              <a:rPr lang="ru-RU" sz="2400" smtClean="0"/>
              <a:t>Чтобы сделать атомарной операцию на произвольном объекте необходимо синхронизировать доступ к разделяемому состоянию, затрагиваемому этой операцией, простой синхронизации метода, реализующего эту операцию может быть недостаточно</a:t>
            </a:r>
          </a:p>
          <a:p>
            <a:pPr eaLnBrk="1" hangingPunct="1">
              <a:buFontTx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Contended/uncontended </a:t>
            </a:r>
            <a:r>
              <a:rPr lang="ru-RU" smtClean="0">
                <a:effectLst/>
                <a:cs typeface="Arial" charset="0"/>
              </a:rPr>
              <a:t>блокировки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Блокировка называется </a:t>
            </a:r>
            <a:r>
              <a:rPr lang="en-US" sz="2800" smtClean="0">
                <a:solidFill>
                  <a:schemeClr val="tx2"/>
                </a:solidFill>
              </a:rPr>
              <a:t>contended</a:t>
            </a:r>
            <a:r>
              <a:rPr lang="en-US" sz="2800" smtClean="0"/>
              <a:t>, </a:t>
            </a:r>
            <a:r>
              <a:rPr lang="ru-RU" sz="2800" smtClean="0"/>
              <a:t>если за на нее действительно претендует несколько потоков одновременно</a:t>
            </a:r>
          </a:p>
          <a:p>
            <a:pPr eaLnBrk="1" hangingPunct="1"/>
            <a:r>
              <a:rPr lang="en-US" sz="2800" smtClean="0"/>
              <a:t>JIT-</a:t>
            </a:r>
            <a:r>
              <a:rPr lang="ru-RU" sz="2800" smtClean="0"/>
              <a:t>компилятор ограничен в оптимизациях подобных блокировок</a:t>
            </a:r>
          </a:p>
          <a:p>
            <a:pPr eaLnBrk="1" hangingPunct="1"/>
            <a:r>
              <a:rPr lang="en-US" sz="2800" smtClean="0">
                <a:solidFill>
                  <a:schemeClr val="tx2"/>
                </a:solidFill>
              </a:rPr>
              <a:t>Uncontended</a:t>
            </a:r>
            <a:r>
              <a:rPr lang="ru-RU" sz="2800" smtClean="0"/>
              <a:t>-блокировки не испытывают попыток одновременного доступа к ресурсам</a:t>
            </a:r>
          </a:p>
          <a:p>
            <a:pPr eaLnBrk="1" hangingPunct="1"/>
            <a:r>
              <a:rPr lang="ru-RU" sz="2800" smtClean="0"/>
              <a:t>Поэтому к ним могут применяться более агрессивные оптимизации вплоть до удаления блокировки вообще</a:t>
            </a:r>
          </a:p>
          <a:p>
            <a:pPr eaLnBrk="1" hangingPunct="1"/>
            <a:r>
              <a:rPr lang="ru-RU" sz="2800" smtClean="0"/>
              <a:t>Как правило классификацию блокировок </a:t>
            </a:r>
            <a:r>
              <a:rPr lang="en-US" sz="2800" smtClean="0"/>
              <a:t>JVM </a:t>
            </a:r>
            <a:r>
              <a:rPr lang="ru-RU" sz="2800" smtClean="0"/>
              <a:t>проводит уже в рантайме на основании собранной статистики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JIT-</a:t>
            </a:r>
            <a:r>
              <a:rPr lang="ru-RU" smtClean="0">
                <a:effectLst/>
                <a:cs typeface="Arial" charset="0"/>
              </a:rPr>
              <a:t>оптимизации для </a:t>
            </a:r>
            <a:r>
              <a:rPr lang="en-US" smtClean="0">
                <a:effectLst/>
                <a:cs typeface="Arial" charset="0"/>
              </a:rPr>
              <a:t>synchronized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400" smtClean="0"/>
              <a:t>Эти оптимизации применяются в версиях </a:t>
            </a:r>
            <a:r>
              <a:rPr lang="en-US" sz="2400" smtClean="0"/>
              <a:t>1.6 (Mustang) </a:t>
            </a:r>
            <a:r>
              <a:rPr lang="ru-RU" sz="2400" smtClean="0"/>
              <a:t>и старше</a:t>
            </a:r>
          </a:p>
          <a:p>
            <a:pPr eaLnBrk="1" hangingPunct="1"/>
            <a:r>
              <a:rPr lang="en-US" sz="2400" smtClean="0"/>
              <a:t>JIT-</a:t>
            </a:r>
            <a:r>
              <a:rPr lang="ru-RU" sz="2400" smtClean="0"/>
              <a:t>компилятор может совсем убрать блокировку, если </a:t>
            </a:r>
            <a:r>
              <a:rPr lang="en-US" sz="2400" smtClean="0">
                <a:solidFill>
                  <a:schemeClr val="tx2"/>
                </a:solidFill>
              </a:rPr>
              <a:t>escape-</a:t>
            </a:r>
            <a:r>
              <a:rPr lang="ru-RU" sz="2400" smtClean="0">
                <a:solidFill>
                  <a:schemeClr val="tx2"/>
                </a:solidFill>
              </a:rPr>
              <a:t>анализ</a:t>
            </a:r>
            <a:r>
              <a:rPr lang="ru-RU" sz="2400" smtClean="0"/>
              <a:t> показывает её локальность </a:t>
            </a:r>
          </a:p>
          <a:p>
            <a:pPr eaLnBrk="1" hangingPunct="1"/>
            <a:r>
              <a:rPr lang="ru-RU" sz="2400" smtClean="0"/>
              <a:t>В этом случае ресурс даже теоретически не может быть доступен из нескольких потоков</a:t>
            </a:r>
          </a:p>
          <a:p>
            <a:pPr eaLnBrk="1" hangingPunct="1"/>
            <a:r>
              <a:rPr lang="ru-RU" sz="2400" smtClean="0"/>
              <a:t>Кандидат на пропуск блокировки:</a:t>
            </a:r>
          </a:p>
        </p:txBody>
      </p:sp>
      <p:pic>
        <p:nvPicPr>
          <p:cNvPr id="6349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3213100"/>
            <a:ext cx="4967288" cy="180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2" name="Rectangle 5"/>
          <p:cNvSpPr>
            <a:spLocks noChangeArrowheads="1"/>
          </p:cNvSpPr>
          <p:nvPr/>
        </p:nvSpPr>
        <p:spPr bwMode="gray">
          <a:xfrm>
            <a:off x="250825" y="5229225"/>
            <a:ext cx="853281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Как и многие другие, эта оптимизация может быть отменена на основании новых данных, собранных </a:t>
            </a:r>
            <a:r>
              <a:rPr lang="en-US" sz="2400">
                <a:latin typeface="Arial Narrow" pitchFamily="34" charset="0"/>
              </a:rPr>
              <a:t>JVM</a:t>
            </a:r>
            <a:endParaRPr lang="ru-RU" sz="2400">
              <a:latin typeface="Arial Narrow" pitchFamily="34" charset="0"/>
            </a:endParaRP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ru-RU" sz="240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mtClean="0"/>
              <a:t>Процесс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20713"/>
            <a:ext cx="8280400" cy="30241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600" smtClean="0"/>
              <a:t>Реализацией понятия задачи в многозадачных ОС является процесс</a:t>
            </a:r>
            <a:endParaRPr lang="en-US" sz="2600" smtClean="0"/>
          </a:p>
          <a:p>
            <a:pPr eaLnBrk="1" hangingPunct="1">
              <a:lnSpc>
                <a:spcPct val="80000"/>
              </a:lnSpc>
            </a:pPr>
            <a:r>
              <a:rPr lang="ru-RU" sz="2600" smtClean="0">
                <a:solidFill>
                  <a:schemeClr val="tx2"/>
                </a:solidFill>
              </a:rPr>
              <a:t>Процесс</a:t>
            </a:r>
            <a:r>
              <a:rPr lang="ru-RU" sz="2600" smtClean="0"/>
              <a:t> – фактическая реализация программного кода</a:t>
            </a:r>
          </a:p>
          <a:p>
            <a:pPr eaLnBrk="1" hangingPunct="1">
              <a:lnSpc>
                <a:spcPct val="80000"/>
              </a:lnSpc>
            </a:pPr>
            <a:r>
              <a:rPr lang="ru-RU" sz="2600" smtClean="0"/>
              <a:t>Часто в это понятие включают предоставляемые ресурсы:  адресное пространство, глобальные переменные, регистры, стек, дескрипторы</a:t>
            </a:r>
            <a:endParaRPr lang="en-US" sz="2600" smtClean="0"/>
          </a:p>
          <a:p>
            <a:pPr eaLnBrk="1" hangingPunct="1">
              <a:lnSpc>
                <a:spcPct val="80000"/>
              </a:lnSpc>
            </a:pPr>
            <a:r>
              <a:rPr lang="ru-RU" sz="2600" smtClean="0"/>
              <a:t>Эти ресурсы предоставляются процессу в выделенное пользование</a:t>
            </a:r>
            <a:endParaRPr lang="en-US" sz="2600" smtClean="0"/>
          </a:p>
          <a:p>
            <a:pPr eaLnBrk="1" hangingPunct="1">
              <a:lnSpc>
                <a:spcPct val="80000"/>
              </a:lnSpc>
            </a:pPr>
            <a:endParaRPr lang="ru-RU" sz="2400" smtClean="0"/>
          </a:p>
          <a:p>
            <a:pPr eaLnBrk="1" hangingPunct="1">
              <a:lnSpc>
                <a:spcPct val="80000"/>
              </a:lnSpc>
            </a:pPr>
            <a:endParaRPr lang="ru-RU" sz="2400" smtClean="0"/>
          </a:p>
        </p:txBody>
      </p:sp>
      <p:pic>
        <p:nvPicPr>
          <p:cNvPr id="18435" name="Picture 8" descr="Рисунок 6 - Способы обмена данными между процессами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3663" y="3141663"/>
            <a:ext cx="2305050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179388" y="3500438"/>
            <a:ext cx="6192837" cy="24495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/>
          <a:p>
            <a:pPr marL="222250" indent="-222250">
              <a:lnSpc>
                <a:spcPct val="8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/>
            </a:pPr>
            <a:r>
              <a:rPr lang="ru-RU" sz="2600" kern="0" dirty="0">
                <a:latin typeface="Arial Narrow" pitchFamily="34" charset="0"/>
                <a:cs typeface="+mn-cs"/>
              </a:rPr>
              <a:t>Процессы могут взаимодействовать опосредованно, через </a:t>
            </a:r>
            <a:r>
              <a:rPr lang="en-US" sz="2600" kern="0" dirty="0">
                <a:latin typeface="Arial Narrow" pitchFamily="34" charset="0"/>
                <a:cs typeface="+mn-cs"/>
              </a:rPr>
              <a:t>pipes</a:t>
            </a:r>
            <a:r>
              <a:rPr lang="ru-RU" sz="2600" kern="0" dirty="0">
                <a:latin typeface="Arial Narrow" pitchFamily="34" charset="0"/>
                <a:cs typeface="+mn-cs"/>
              </a:rPr>
              <a:t>, сокеты, сигналы, сообщения, </a:t>
            </a:r>
            <a:r>
              <a:rPr lang="en-US" sz="2600" kern="0" dirty="0">
                <a:latin typeface="Arial Narrow" pitchFamily="34" charset="0"/>
                <a:cs typeface="+mn-cs"/>
              </a:rPr>
              <a:t>CORBA, </a:t>
            </a:r>
            <a:r>
              <a:rPr lang="ru-RU" sz="2600" kern="0" dirty="0">
                <a:latin typeface="Arial Narrow" pitchFamily="34" charset="0"/>
                <a:cs typeface="+mn-cs"/>
              </a:rPr>
              <a:t>разделяемые файлы или память</a:t>
            </a:r>
            <a:endParaRPr lang="en-US" sz="2600" kern="0" dirty="0">
              <a:latin typeface="Arial Narrow" pitchFamily="34" charset="0"/>
              <a:cs typeface="+mn-cs"/>
            </a:endParaRPr>
          </a:p>
          <a:p>
            <a:pPr marL="222250" indent="-222250">
              <a:lnSpc>
                <a:spcPct val="8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/>
            </a:pPr>
            <a:r>
              <a:rPr lang="ru-RU" sz="2600" kern="0" dirty="0">
                <a:latin typeface="Arial Narrow" pitchFamily="34" charset="0"/>
                <a:cs typeface="+mn-cs"/>
              </a:rPr>
              <a:t>Современные ОС, как правило, ограничивают возможности процессов по управлению другими процессами</a:t>
            </a:r>
          </a:p>
          <a:p>
            <a:pPr marL="222250" indent="-222250">
              <a:lnSpc>
                <a:spcPct val="8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/>
            </a:pPr>
            <a:endParaRPr lang="ru-RU" sz="2400" kern="0" dirty="0">
              <a:latin typeface="Arial Narrow" pitchFamily="34" charset="0"/>
              <a:cs typeface="+mn-cs"/>
            </a:endParaRPr>
          </a:p>
          <a:p>
            <a:pPr marL="222250" indent="-222250">
              <a:lnSpc>
                <a:spcPct val="8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/>
            </a:pPr>
            <a:endParaRPr lang="ru-RU" sz="2400" kern="0" dirty="0">
              <a:latin typeface="Arial Narrow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JIT-</a:t>
            </a:r>
            <a:r>
              <a:rPr lang="ru-RU" smtClean="0">
                <a:effectLst/>
                <a:cs typeface="Arial" charset="0"/>
              </a:rPr>
              <a:t>оптимизации для </a:t>
            </a:r>
            <a:r>
              <a:rPr lang="en-US" smtClean="0">
                <a:effectLst/>
                <a:cs typeface="Arial" charset="0"/>
              </a:rPr>
              <a:t>synchronized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5175"/>
            <a:ext cx="8532813" cy="1295400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chemeClr val="tx2"/>
                </a:solidFill>
              </a:rPr>
              <a:t>JIT</a:t>
            </a:r>
            <a:r>
              <a:rPr lang="en-US" sz="2400" smtClean="0"/>
              <a:t>-</a:t>
            </a:r>
            <a:r>
              <a:rPr lang="ru-RU" sz="2400" smtClean="0"/>
              <a:t>компилятор также может укрупнить блокировку, избегая по возможности переключения контекста</a:t>
            </a:r>
          </a:p>
          <a:p>
            <a:pPr eaLnBrk="1" hangingPunct="1"/>
            <a:r>
              <a:rPr lang="ru-RU" sz="2400" smtClean="0"/>
              <a:t>Кандидат на укрупнение блокировки:</a:t>
            </a:r>
          </a:p>
          <a:p>
            <a:pPr eaLnBrk="1" hangingPunct="1"/>
            <a:endParaRPr lang="ru-RU" sz="2400" smtClean="0"/>
          </a:p>
        </p:txBody>
      </p:sp>
      <p:pic>
        <p:nvPicPr>
          <p:cNvPr id="6451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133600"/>
            <a:ext cx="4103688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6" name="Rectangle 5"/>
          <p:cNvSpPr>
            <a:spLocks noChangeArrowheads="1"/>
          </p:cNvSpPr>
          <p:nvPr/>
        </p:nvSpPr>
        <p:spPr bwMode="gray">
          <a:xfrm>
            <a:off x="395288" y="3429000"/>
            <a:ext cx="8748712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Если статистика использования монитора показывает, что он захватывается на непродолжительное время, то блокировка может стать адаптивной</a:t>
            </a: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В таком случае ожидающий поток не паркуется сразу на занятом мьютексе, а некоторое время крутит спинлок</a:t>
            </a:r>
            <a:r>
              <a:rPr lang="en-US" sz="2400">
                <a:latin typeface="Arial Narrow" pitchFamily="34" charset="0"/>
              </a:rPr>
              <a:t>, </a:t>
            </a:r>
            <a:r>
              <a:rPr lang="ru-RU" sz="2400">
                <a:latin typeface="Arial Narrow" pitchFamily="34" charset="0"/>
              </a:rPr>
              <a:t>проверяя доступность монитора </a:t>
            </a: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CAS</a:t>
            </a:r>
            <a:r>
              <a:rPr lang="en-US" sz="2400">
                <a:latin typeface="Arial Narrow" pitchFamily="34" charset="0"/>
              </a:rPr>
              <a:t>-</a:t>
            </a:r>
            <a:r>
              <a:rPr lang="ru-RU" sz="2400">
                <a:latin typeface="Arial Narrow" pitchFamily="34" charset="0"/>
              </a:rPr>
              <a:t>операцией</a:t>
            </a: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ru-RU" sz="240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CAS </a:t>
            </a:r>
            <a:r>
              <a:rPr lang="ru-RU" smtClean="0">
                <a:effectLst/>
                <a:cs typeface="Arial" charset="0"/>
              </a:rPr>
              <a:t>и неблокирующие алгоритмы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5175"/>
            <a:ext cx="8532813" cy="3095625"/>
          </a:xfrm>
        </p:spPr>
        <p:txBody>
          <a:bodyPr/>
          <a:lstStyle/>
          <a:p>
            <a:pPr eaLnBrk="1" hangingPunct="1"/>
            <a:r>
              <a:rPr lang="ru-RU" sz="2200" smtClean="0"/>
              <a:t>Неблокирующим называется алгоритм, обеспечивающий </a:t>
            </a:r>
            <a:r>
              <a:rPr lang="en-US" sz="2200" smtClean="0">
                <a:solidFill>
                  <a:schemeClr val="tx2"/>
                </a:solidFill>
              </a:rPr>
              <a:t>thread-safety</a:t>
            </a:r>
            <a:r>
              <a:rPr lang="en-US" sz="2200" smtClean="0"/>
              <a:t> </a:t>
            </a:r>
            <a:r>
              <a:rPr lang="ru-RU" sz="2200" smtClean="0"/>
              <a:t>без ожидания на мониторе</a:t>
            </a:r>
            <a:r>
              <a:rPr lang="en-US" sz="2200" smtClean="0"/>
              <a:t> (wait-free)</a:t>
            </a:r>
            <a:endParaRPr lang="ru-RU" sz="2200" smtClean="0"/>
          </a:p>
          <a:p>
            <a:pPr eaLnBrk="1" hangingPunct="1"/>
            <a:r>
              <a:rPr lang="ru-RU" sz="2200" smtClean="0"/>
              <a:t>Как обеспечить </a:t>
            </a:r>
            <a:r>
              <a:rPr lang="en-US" sz="2200" smtClean="0">
                <a:solidFill>
                  <a:schemeClr val="tx2"/>
                </a:solidFill>
              </a:rPr>
              <a:t>atomicity</a:t>
            </a:r>
            <a:r>
              <a:rPr lang="en-US" sz="2200" smtClean="0"/>
              <a:t> </a:t>
            </a:r>
            <a:r>
              <a:rPr lang="ru-RU" sz="2200" smtClean="0"/>
              <a:t>и </a:t>
            </a:r>
            <a:r>
              <a:rPr lang="en-US" sz="2200" smtClean="0">
                <a:solidFill>
                  <a:schemeClr val="tx2"/>
                </a:solidFill>
              </a:rPr>
              <a:t>visibility</a:t>
            </a:r>
            <a:r>
              <a:rPr lang="en-US" sz="2200" smtClean="0"/>
              <a:t> </a:t>
            </a:r>
            <a:r>
              <a:rPr lang="ru-RU" sz="2200" smtClean="0"/>
              <a:t>без </a:t>
            </a:r>
            <a:r>
              <a:rPr lang="en-US" sz="2200" smtClean="0">
                <a:solidFill>
                  <a:schemeClr val="tx2"/>
                </a:solidFill>
              </a:rPr>
              <a:t>memory</a:t>
            </a:r>
            <a:r>
              <a:rPr lang="en-US" sz="2200" smtClean="0"/>
              <a:t> </a:t>
            </a:r>
            <a:r>
              <a:rPr lang="en-US" sz="2200" smtClean="0">
                <a:solidFill>
                  <a:schemeClr val="tx2"/>
                </a:solidFill>
              </a:rPr>
              <a:t>barrier</a:t>
            </a:r>
            <a:r>
              <a:rPr lang="en-US" sz="2200" smtClean="0"/>
              <a:t>’a?</a:t>
            </a:r>
          </a:p>
          <a:p>
            <a:pPr eaLnBrk="1" hangingPunct="1"/>
            <a:r>
              <a:rPr lang="en-US" sz="2200" smtClean="0">
                <a:solidFill>
                  <a:schemeClr val="tx2"/>
                </a:solidFill>
              </a:rPr>
              <a:t>Compare-and-set</a:t>
            </a:r>
            <a:r>
              <a:rPr lang="en-US" sz="2200" smtClean="0"/>
              <a:t> (compare-and-swap, CAS) – </a:t>
            </a:r>
            <a:r>
              <a:rPr lang="ru-RU" sz="2200" smtClean="0"/>
              <a:t>инструкция, поддерживаемая на уровне процессора (lock</a:t>
            </a:r>
            <a:r>
              <a:rPr lang="en-US" sz="2200" smtClean="0"/>
              <a:t>:</a:t>
            </a:r>
            <a:r>
              <a:rPr lang="ru-RU" sz="2200" smtClean="0"/>
              <a:t>cmpxchg)</a:t>
            </a:r>
          </a:p>
          <a:p>
            <a:pPr eaLnBrk="1" hangingPunct="1"/>
            <a:r>
              <a:rPr lang="ru-RU" sz="2200" smtClean="0"/>
              <a:t>Она позволяет сравнить значение с содержимым памяти и при совпадении выполнить запись</a:t>
            </a:r>
          </a:p>
          <a:p>
            <a:pPr eaLnBrk="1" hangingPunct="1"/>
            <a:r>
              <a:rPr lang="ru-RU" sz="2200" smtClean="0"/>
              <a:t>Эта инструкция позволяет применять оптимистичные блокировки без переключения контекста потока при занятом ресурсе</a:t>
            </a:r>
            <a:endParaRPr lang="en-US" sz="2200" smtClean="0"/>
          </a:p>
          <a:p>
            <a:pPr eaLnBrk="1" hangingPunct="1"/>
            <a:endParaRPr lang="ru-RU" sz="2200" smtClean="0"/>
          </a:p>
        </p:txBody>
      </p:sp>
      <p:pic>
        <p:nvPicPr>
          <p:cNvPr id="6553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3933825"/>
            <a:ext cx="3527425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0" name="Rectangle 6"/>
          <p:cNvSpPr>
            <a:spLocks noChangeArrowheads="1"/>
          </p:cNvSpPr>
          <p:nvPr/>
        </p:nvSpPr>
        <p:spPr bwMode="gray">
          <a:xfrm>
            <a:off x="323850" y="3933825"/>
            <a:ext cx="44640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200">
                <a:latin typeface="Arial Narrow" pitchFamily="34" charset="0"/>
              </a:rPr>
              <a:t>Принцип работы </a:t>
            </a: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CAS</a:t>
            </a:r>
            <a:r>
              <a:rPr lang="en-US" sz="2200">
                <a:latin typeface="Arial Narrow" pitchFamily="34" charset="0"/>
              </a:rPr>
              <a:t> </a:t>
            </a:r>
            <a:r>
              <a:rPr lang="ru-RU" sz="2200">
                <a:latin typeface="Arial Narrow" pitchFamily="34" charset="0"/>
              </a:rPr>
              <a:t>в псевдокоде:</a:t>
            </a: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200">
                <a:solidFill>
                  <a:schemeClr val="tx2"/>
                </a:solidFill>
                <a:latin typeface="Arial Narrow" pitchFamily="34" charset="0"/>
              </a:rPr>
              <a:t>CAS</a:t>
            </a:r>
            <a:r>
              <a:rPr lang="en-US" sz="2200">
                <a:latin typeface="Arial Narrow" pitchFamily="34" charset="0"/>
              </a:rPr>
              <a:t> </a:t>
            </a:r>
            <a:r>
              <a:rPr lang="ru-RU" sz="2200">
                <a:latin typeface="Arial Narrow" pitchFamily="34" charset="0"/>
              </a:rPr>
              <a:t>на многопроцессорных машинах будет дороже из-за аппаратной реализации атомарности операции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CAS </a:t>
            </a:r>
            <a:r>
              <a:rPr lang="ru-RU" smtClean="0">
                <a:effectLst/>
                <a:cs typeface="Arial" charset="0"/>
              </a:rPr>
              <a:t>и неблокирующие алгоритмы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5175"/>
            <a:ext cx="8532813" cy="1008063"/>
          </a:xfrm>
        </p:spPr>
        <p:txBody>
          <a:bodyPr/>
          <a:lstStyle/>
          <a:p>
            <a:pPr eaLnBrk="1" hangingPunct="1"/>
            <a:r>
              <a:rPr lang="ru-RU" sz="2400" smtClean="0"/>
              <a:t>В качестве примера рассмотрим генератор последовательных чисел</a:t>
            </a:r>
          </a:p>
          <a:p>
            <a:pPr eaLnBrk="1" hangingPunct="1"/>
            <a:r>
              <a:rPr lang="ru-RU" sz="2400" smtClean="0"/>
              <a:t>Он является </a:t>
            </a:r>
            <a:r>
              <a:rPr lang="en-US" sz="2400" smtClean="0">
                <a:solidFill>
                  <a:schemeClr val="tx2"/>
                </a:solidFill>
              </a:rPr>
              <a:t>thread-safe</a:t>
            </a:r>
          </a:p>
          <a:p>
            <a:pPr eaLnBrk="1" hangingPunct="1"/>
            <a:r>
              <a:rPr lang="ru-RU" sz="2400" smtClean="0"/>
              <a:t>При этом ни один поток не будет заблокирован на мьютексе операционной системы</a:t>
            </a:r>
          </a:p>
        </p:txBody>
      </p:sp>
      <p:pic>
        <p:nvPicPr>
          <p:cNvPr id="6656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565400"/>
            <a:ext cx="5472113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Biased locking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49275"/>
            <a:ext cx="8532813" cy="5472113"/>
          </a:xfrm>
        </p:spPr>
        <p:txBody>
          <a:bodyPr/>
          <a:lstStyle/>
          <a:p>
            <a:pPr eaLnBrk="1" hangingPunct="1"/>
            <a:r>
              <a:rPr lang="ru-RU" sz="2100" smtClean="0"/>
              <a:t>Большая часть блокировок являются </a:t>
            </a:r>
            <a:r>
              <a:rPr lang="en-US" sz="2100" smtClean="0">
                <a:solidFill>
                  <a:schemeClr val="tx2"/>
                </a:solidFill>
              </a:rPr>
              <a:t>uncontended</a:t>
            </a:r>
            <a:r>
              <a:rPr lang="en-US" sz="2100" smtClean="0"/>
              <a:t>, </a:t>
            </a:r>
            <a:r>
              <a:rPr lang="ru-RU" sz="2100" smtClean="0"/>
              <a:t>однако </a:t>
            </a:r>
            <a:r>
              <a:rPr lang="en-US" sz="2100" smtClean="0"/>
              <a:t>escape-</a:t>
            </a:r>
            <a:r>
              <a:rPr lang="ru-RU" sz="2100" smtClean="0"/>
              <a:t>анализа недостаточно для их определения</a:t>
            </a:r>
          </a:p>
          <a:p>
            <a:pPr eaLnBrk="1" hangingPunct="1"/>
            <a:r>
              <a:rPr lang="ru-RU" sz="2100" smtClean="0"/>
              <a:t>В качестве оптимизации </a:t>
            </a:r>
            <a:r>
              <a:rPr lang="en-US" sz="2100" smtClean="0"/>
              <a:t>JVM </a:t>
            </a:r>
            <a:r>
              <a:rPr lang="ru-RU" sz="2100" smtClean="0"/>
              <a:t>пытается осуществить привязку (</a:t>
            </a:r>
            <a:r>
              <a:rPr lang="en-US" sz="2100" smtClean="0">
                <a:solidFill>
                  <a:schemeClr val="tx2"/>
                </a:solidFill>
              </a:rPr>
              <a:t>biasing</a:t>
            </a:r>
            <a:r>
              <a:rPr lang="ru-RU" sz="2100" smtClean="0"/>
              <a:t>) монитора к конкретному потоку, чтобы избежать лишних </a:t>
            </a:r>
            <a:r>
              <a:rPr lang="en-US" sz="2100" smtClean="0">
                <a:solidFill>
                  <a:schemeClr val="tx2"/>
                </a:solidFill>
              </a:rPr>
              <a:t>CAS</a:t>
            </a:r>
            <a:endParaRPr lang="ru-RU" sz="2100" smtClean="0">
              <a:solidFill>
                <a:schemeClr val="tx2"/>
              </a:solidFill>
            </a:endParaRPr>
          </a:p>
          <a:p>
            <a:pPr eaLnBrk="1" hangingPunct="1"/>
            <a:r>
              <a:rPr lang="ru-RU" sz="2100" smtClean="0"/>
              <a:t>Стоимость такой привязки эквивалентна одной </a:t>
            </a:r>
            <a:r>
              <a:rPr lang="en-US" sz="2100" smtClean="0">
                <a:solidFill>
                  <a:schemeClr val="tx2"/>
                </a:solidFill>
              </a:rPr>
              <a:t>CAS-</a:t>
            </a:r>
            <a:r>
              <a:rPr lang="ru-RU" sz="2100" smtClean="0">
                <a:solidFill>
                  <a:schemeClr val="tx2"/>
                </a:solidFill>
              </a:rPr>
              <a:t>операции</a:t>
            </a:r>
          </a:p>
          <a:p>
            <a:pPr eaLnBrk="1" hangingPunct="1"/>
            <a:r>
              <a:rPr lang="ru-RU" sz="2100" smtClean="0"/>
              <a:t>При последующих захватах монитора этим же потоком на всю синхронизацию требуется одна (</a:t>
            </a:r>
            <a:r>
              <a:rPr lang="en-US" sz="2100" smtClean="0"/>
              <a:t>sic!</a:t>
            </a:r>
            <a:r>
              <a:rPr lang="ru-RU" sz="2100" smtClean="0"/>
              <a:t>)</a:t>
            </a:r>
            <a:r>
              <a:rPr lang="en-US" sz="2100" smtClean="0"/>
              <a:t> </a:t>
            </a:r>
            <a:r>
              <a:rPr lang="ru-RU" sz="2100" smtClean="0"/>
              <a:t>операция сравнения, проверяющая, действительно ли монитор все еще проассоциирован с </a:t>
            </a:r>
            <a:r>
              <a:rPr lang="en-US" sz="2100" smtClean="0"/>
              <a:t>id</a:t>
            </a:r>
            <a:r>
              <a:rPr lang="ru-RU" sz="2100" smtClean="0"/>
              <a:t> этого потока</a:t>
            </a:r>
          </a:p>
          <a:p>
            <a:pPr eaLnBrk="1" hangingPunct="1"/>
            <a:r>
              <a:rPr lang="ru-RU" sz="2100" smtClean="0"/>
              <a:t>В случае </a:t>
            </a:r>
            <a:r>
              <a:rPr lang="en-US" sz="2100" smtClean="0">
                <a:solidFill>
                  <a:schemeClr val="tx2"/>
                </a:solidFill>
              </a:rPr>
              <a:t>uncontended-</a:t>
            </a:r>
            <a:r>
              <a:rPr lang="ru-RU" sz="2100" smtClean="0">
                <a:solidFill>
                  <a:schemeClr val="tx2"/>
                </a:solidFill>
              </a:rPr>
              <a:t>блокировки</a:t>
            </a:r>
            <a:r>
              <a:rPr lang="ru-RU" sz="2100" smtClean="0"/>
              <a:t> мы получаем практически бесплатную синхронизацию</a:t>
            </a:r>
          </a:p>
          <a:p>
            <a:pPr eaLnBrk="1" hangingPunct="1"/>
            <a:r>
              <a:rPr lang="ru-RU" sz="2100" smtClean="0"/>
              <a:t>Если же </a:t>
            </a:r>
            <a:r>
              <a:rPr lang="en-US" sz="2100" smtClean="0">
                <a:solidFill>
                  <a:schemeClr val="tx2"/>
                </a:solidFill>
              </a:rPr>
              <a:t>contention</a:t>
            </a:r>
            <a:r>
              <a:rPr lang="en-US" sz="2100" smtClean="0"/>
              <a:t> </a:t>
            </a:r>
            <a:r>
              <a:rPr lang="ru-RU" sz="2100" smtClean="0"/>
              <a:t>все же имеет место, то происходит отзыв </a:t>
            </a:r>
            <a:r>
              <a:rPr lang="en-US" sz="2100" smtClean="0"/>
              <a:t>biased-</a:t>
            </a:r>
            <a:r>
              <a:rPr lang="ru-RU" sz="2100" smtClean="0"/>
              <a:t>блокировки</a:t>
            </a:r>
          </a:p>
          <a:p>
            <a:pPr eaLnBrk="1" hangingPunct="1"/>
            <a:r>
              <a:rPr lang="ru-RU" sz="2100" smtClean="0"/>
              <a:t>Отзыв </a:t>
            </a:r>
            <a:r>
              <a:rPr lang="en-US" sz="2100" smtClean="0"/>
              <a:t>biased-</a:t>
            </a:r>
            <a:r>
              <a:rPr lang="ru-RU" sz="2100" smtClean="0"/>
              <a:t>блокировки весьма дорог</a:t>
            </a:r>
          </a:p>
          <a:p>
            <a:pPr eaLnBrk="1" hangingPunct="1"/>
            <a:r>
              <a:rPr lang="ru-RU" sz="2100" smtClean="0"/>
              <a:t>Далее </a:t>
            </a:r>
            <a:r>
              <a:rPr lang="en-US" sz="2100" smtClean="0"/>
              <a:t>JVM </a:t>
            </a:r>
            <a:r>
              <a:rPr lang="ru-RU" sz="2100" smtClean="0"/>
              <a:t>использует для этой блокировки более консервативные механизмы</a:t>
            </a:r>
          </a:p>
          <a:p>
            <a:pPr lvl="1" eaLnBrk="1" hangingPunct="1"/>
            <a:r>
              <a:rPr lang="ru-RU" sz="2100" smtClean="0"/>
              <a:t>Адаптивные спинлоки</a:t>
            </a:r>
          </a:p>
          <a:p>
            <a:pPr lvl="1" eaLnBrk="1" hangingPunct="1"/>
            <a:r>
              <a:rPr lang="ru-RU" sz="2100" smtClean="0"/>
              <a:t>Мьютексы операционной системы</a:t>
            </a:r>
          </a:p>
          <a:p>
            <a:pPr lvl="1" eaLnBrk="1" hangingPunct="1">
              <a:buFont typeface="Wingdings" pitchFamily="2" charset="2"/>
              <a:buNone/>
            </a:pPr>
            <a:endParaRPr lang="ru-RU" sz="2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Параллельное выполнение кода</a:t>
            </a:r>
          </a:p>
          <a:p>
            <a:pPr eaLnBrk="1" hangingPunct="1"/>
            <a:r>
              <a:rPr lang="en-US" sz="2800" smtClean="0"/>
              <a:t>Thread-safety</a:t>
            </a:r>
          </a:p>
          <a:p>
            <a:pPr eaLnBrk="1" hangingPunct="1"/>
            <a:r>
              <a:rPr lang="en-US" sz="2800" smtClean="0"/>
              <a:t>Multithreading </a:t>
            </a:r>
            <a:r>
              <a:rPr lang="ru-RU" sz="2800" smtClean="0"/>
              <a:t>в языке </a:t>
            </a:r>
            <a:r>
              <a:rPr lang="en-US" sz="2800" smtClean="0"/>
              <a:t>Java</a:t>
            </a:r>
            <a:endParaRPr lang="ru-RU" sz="2800" smtClean="0"/>
          </a:p>
          <a:p>
            <a:pPr eaLnBrk="1" hangingPunct="1"/>
            <a:r>
              <a:rPr lang="en-US" sz="2800" smtClean="0"/>
              <a:t>JVM </a:t>
            </a:r>
            <a:r>
              <a:rPr lang="ru-RU" sz="2800" smtClean="0"/>
              <a:t>и потоки в рантайме</a:t>
            </a:r>
            <a:endParaRPr lang="en-US" sz="2800" smtClean="0"/>
          </a:p>
          <a:p>
            <a:pPr eaLnBrk="1" hangingPunct="1"/>
            <a:r>
              <a:rPr lang="ru-RU" sz="2800" smtClean="0">
                <a:solidFill>
                  <a:schemeClr val="tx2"/>
                </a:solidFill>
              </a:rPr>
              <a:t>Типовые грабли при написании </a:t>
            </a:r>
            <a:r>
              <a:rPr lang="en-US" sz="2800" smtClean="0">
                <a:solidFill>
                  <a:schemeClr val="tx2"/>
                </a:solidFill>
              </a:rPr>
              <a:t>concurrent-</a:t>
            </a:r>
            <a:r>
              <a:rPr lang="ru-RU" sz="2800" smtClean="0">
                <a:solidFill>
                  <a:schemeClr val="tx2"/>
                </a:solidFill>
              </a:rPr>
              <a:t>кода</a:t>
            </a:r>
          </a:p>
          <a:p>
            <a:pPr eaLnBrk="1" hangingPunct="1"/>
            <a:r>
              <a:rPr lang="en-US" sz="2800" smtClean="0"/>
              <a:t>Java memory model</a:t>
            </a:r>
          </a:p>
          <a:p>
            <a:pPr eaLnBrk="1" hangingPunct="1"/>
            <a:r>
              <a:rPr lang="ru-RU" sz="2800" smtClean="0"/>
              <a:t>Типовые архитектурные решения для </a:t>
            </a:r>
            <a:r>
              <a:rPr lang="en-US" sz="2800" smtClean="0"/>
              <a:t>concurrent-</a:t>
            </a:r>
            <a:r>
              <a:rPr lang="ru-RU" sz="2800" smtClean="0"/>
              <a:t>приложений</a:t>
            </a:r>
            <a:endParaRPr lang="en-US" sz="2800" smtClean="0"/>
          </a:p>
          <a:p>
            <a:pPr eaLnBrk="1" hangingPunct="1"/>
            <a:r>
              <a:rPr lang="ru-RU" sz="2800" smtClean="0"/>
              <a:t>Дополнительная литература</a:t>
            </a:r>
          </a:p>
          <a:p>
            <a:pPr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Race condition</a:t>
            </a:r>
            <a:endParaRPr lang="ru-RU" smtClean="0"/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447088" cy="5218113"/>
          </a:xfrm>
        </p:spPr>
        <p:txBody>
          <a:bodyPr/>
          <a:lstStyle/>
          <a:p>
            <a:pPr eaLnBrk="1" hangingPunct="1"/>
            <a:r>
              <a:rPr lang="ru-RU" sz="2800" smtClean="0"/>
              <a:t>Этим термином обозначают неустойчивый код: в зависимости от момента передачи управления другому потоку результат выполнения может различаться</a:t>
            </a:r>
          </a:p>
          <a:p>
            <a:pPr eaLnBrk="1" hangingPunct="1"/>
            <a:r>
              <a:rPr lang="ru-RU" sz="2800" smtClean="0"/>
              <a:t>В языке </a:t>
            </a:r>
            <a:r>
              <a:rPr lang="en-US" sz="2800" smtClean="0"/>
              <a:t>Java</a:t>
            </a:r>
            <a:r>
              <a:rPr lang="ru-RU" sz="2800" smtClean="0"/>
              <a:t> точный</a:t>
            </a:r>
            <a:r>
              <a:rPr lang="en-US" sz="2800" smtClean="0"/>
              <a:t> </a:t>
            </a:r>
            <a:r>
              <a:rPr lang="ru-RU" sz="2800" smtClean="0"/>
              <a:t>порядок доступа к ресурсу очень часто неспецифицирован</a:t>
            </a:r>
            <a:r>
              <a:rPr lang="en-US" sz="2800" smtClean="0"/>
              <a:t>; </a:t>
            </a:r>
            <a:r>
              <a:rPr lang="ru-RU" sz="2800" smtClean="0"/>
              <a:t>Если код в своей работе полагается на порядок доступа к защищенному ресурсу, то это часто приводит к </a:t>
            </a:r>
            <a:r>
              <a:rPr lang="en-US" sz="2800" smtClean="0">
                <a:solidFill>
                  <a:schemeClr val="tx2"/>
                </a:solidFill>
              </a:rPr>
              <a:t>race condition</a:t>
            </a:r>
            <a:endParaRPr lang="ru-RU" sz="2800" smtClean="0">
              <a:solidFill>
                <a:schemeClr val="tx2"/>
              </a:solidFill>
            </a:endParaRPr>
          </a:p>
          <a:p>
            <a:pPr eaLnBrk="1" hangingPunct="1"/>
            <a:r>
              <a:rPr lang="ru-RU" sz="2800" smtClean="0"/>
              <a:t>Основной симптом – разные результаты при запуске в казалось бы одинаковых условиях</a:t>
            </a:r>
          </a:p>
          <a:p>
            <a:pPr eaLnBrk="1" hangingPunct="1"/>
            <a:r>
              <a:rPr lang="ru-RU" sz="2800" smtClean="0"/>
              <a:t>Название ошибка получила от похожей ошибки проектирования электронных схем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Race condition</a:t>
            </a:r>
          </a:p>
        </p:txBody>
      </p:sp>
      <p:pic>
        <p:nvPicPr>
          <p:cNvPr id="70658" name="Picture 4" descr="live_demo_zuga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2138" y="2492375"/>
            <a:ext cx="27241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Starvation</a:t>
            </a:r>
            <a:endParaRPr lang="ru-RU" smtClean="0"/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49275"/>
            <a:ext cx="8532813" cy="5472113"/>
          </a:xfrm>
        </p:spPr>
        <p:txBody>
          <a:bodyPr/>
          <a:lstStyle/>
          <a:p>
            <a:pPr eaLnBrk="1" hangingPunct="1"/>
            <a:r>
              <a:rPr lang="ru-RU" sz="2200" smtClean="0"/>
              <a:t>Под этим понятием подразумевается ситуация, когда потоку не выделяется процессорного времени или выделяется слишком мало для нормальной работы</a:t>
            </a:r>
          </a:p>
          <a:p>
            <a:pPr eaLnBrk="1" hangingPunct="1"/>
            <a:r>
              <a:rPr lang="ru-RU" sz="2200" smtClean="0"/>
              <a:t>В </a:t>
            </a:r>
            <a:r>
              <a:rPr lang="en-US" sz="2200" smtClean="0"/>
              <a:t>Java </a:t>
            </a:r>
            <a:r>
              <a:rPr lang="ru-RU" sz="2200" smtClean="0"/>
              <a:t>причинами такой ситуации могут быть</a:t>
            </a:r>
          </a:p>
          <a:p>
            <a:pPr lvl="1" eaLnBrk="1" hangingPunct="1"/>
            <a:r>
              <a:rPr lang="ru-RU" sz="2200" smtClean="0"/>
              <a:t>Наличие большого количества высокоприоритетных потоков, не дающих выполняться низкоприоритетным</a:t>
            </a:r>
          </a:p>
          <a:p>
            <a:pPr lvl="1" eaLnBrk="1" hangingPunct="1"/>
            <a:r>
              <a:rPr lang="ru-RU" sz="2200" smtClean="0"/>
              <a:t>Существование потоков с эксклюзивным доступом в критические секции, так что другие потоки вынуждены ожидать на мьютексе очень долго</a:t>
            </a:r>
          </a:p>
          <a:p>
            <a:pPr lvl="1" eaLnBrk="1" hangingPunct="1"/>
            <a:r>
              <a:rPr lang="ru-RU" sz="2200" smtClean="0"/>
              <a:t>Удержание потоком мьютекса на очень долгое время, так что другие потоки могут ждать на нем практически вечно</a:t>
            </a:r>
          </a:p>
          <a:p>
            <a:pPr lvl="1" eaLnBrk="1" hangingPunct="1"/>
            <a:r>
              <a:rPr lang="ru-RU" sz="2200" smtClean="0"/>
              <a:t>Существование большого количества потоков, порядка десятков тысяч и неправильно выбранный сборщик мусора. Тут в состоянии </a:t>
            </a:r>
            <a:r>
              <a:rPr lang="en-US" sz="2200" smtClean="0">
                <a:solidFill>
                  <a:schemeClr val="tx2"/>
                </a:solidFill>
              </a:rPr>
              <a:t>starvation</a:t>
            </a:r>
            <a:r>
              <a:rPr lang="en-US" sz="2200" smtClean="0"/>
              <a:t> </a:t>
            </a:r>
            <a:r>
              <a:rPr lang="ru-RU" sz="2200" smtClean="0"/>
              <a:t>будут все рабочие потоки, а большую часть </a:t>
            </a:r>
            <a:r>
              <a:rPr lang="en-US" sz="2200" smtClean="0"/>
              <a:t>CPU </a:t>
            </a:r>
            <a:r>
              <a:rPr lang="ru-RU" sz="2200" smtClean="0"/>
              <a:t>будет потреблять </a:t>
            </a:r>
            <a:r>
              <a:rPr lang="en-US" sz="2200" smtClean="0">
                <a:solidFill>
                  <a:schemeClr val="tx2"/>
                </a:solidFill>
              </a:rPr>
              <a:t>GC</a:t>
            </a:r>
            <a:r>
              <a:rPr lang="en-US" sz="2200" smtClean="0"/>
              <a:t> </a:t>
            </a:r>
            <a:endParaRPr lang="ru-RU" sz="2200" smtClean="0"/>
          </a:p>
          <a:p>
            <a:pPr eaLnBrk="1" hangingPunct="1"/>
            <a:r>
              <a:rPr lang="ru-RU" sz="2200" smtClean="0"/>
              <a:t>Внешним симптомом </a:t>
            </a:r>
            <a:r>
              <a:rPr lang="en-US" sz="2200" smtClean="0">
                <a:solidFill>
                  <a:schemeClr val="tx2"/>
                </a:solidFill>
              </a:rPr>
              <a:t>starvation</a:t>
            </a:r>
            <a:r>
              <a:rPr lang="en-US" sz="2200" smtClean="0"/>
              <a:t> </a:t>
            </a:r>
            <a:r>
              <a:rPr lang="ru-RU" sz="2200" smtClean="0"/>
              <a:t>является относительно низкая производительность одного или нескольких потоков</a:t>
            </a:r>
          </a:p>
          <a:p>
            <a:pPr eaLnBrk="1" hangingPunct="1"/>
            <a:r>
              <a:rPr lang="ru-RU" sz="2200" smtClean="0"/>
              <a:t>Решением этой проблемы может быть использование </a:t>
            </a:r>
            <a:r>
              <a:rPr lang="en-US" sz="2200" smtClean="0">
                <a:solidFill>
                  <a:schemeClr val="tx2"/>
                </a:solidFill>
              </a:rPr>
              <a:t>Fair</a:t>
            </a:r>
            <a:r>
              <a:rPr lang="en-US" sz="2200" smtClean="0"/>
              <a:t> </a:t>
            </a:r>
            <a:r>
              <a:rPr lang="en-US" sz="2200" smtClean="0">
                <a:solidFill>
                  <a:schemeClr val="tx2"/>
                </a:solidFill>
              </a:rPr>
              <a:t>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374063" cy="98107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Deadlock</a:t>
            </a:r>
            <a:endParaRPr lang="ru-RU" smtClean="0"/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518525" cy="1612900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chemeClr val="tx2"/>
                </a:solidFill>
              </a:rPr>
              <a:t>Deadlock</a:t>
            </a:r>
            <a:r>
              <a:rPr lang="en-US" sz="2400" smtClean="0"/>
              <a:t> – </a:t>
            </a:r>
            <a:r>
              <a:rPr lang="ru-RU" sz="2400" smtClean="0"/>
              <a:t>это ситуация взаимной блокировки потоков, при которой они не могут продолжать выполнение, ожидая друг друга</a:t>
            </a:r>
          </a:p>
          <a:p>
            <a:pPr eaLnBrk="1" hangingPunct="1"/>
            <a:r>
              <a:rPr lang="ru-RU" sz="2400" smtClean="0"/>
              <a:t>Чаще всего это происходит когда нескольким потокам для выполнения операций требуется несколько разных синхронизированных ресурсов</a:t>
            </a:r>
          </a:p>
          <a:p>
            <a:pPr eaLnBrk="1" hangingPunct="1"/>
            <a:r>
              <a:rPr lang="ru-RU" sz="2400" smtClean="0"/>
              <a:t>Синхронизированные ресурсы подразумевают монопольный доступ </a:t>
            </a:r>
          </a:p>
          <a:p>
            <a:pPr eaLnBrk="1" hangingPunct="1"/>
            <a:endParaRPr lang="en-US" sz="2400" smtClean="0"/>
          </a:p>
        </p:txBody>
      </p:sp>
      <p:pic>
        <p:nvPicPr>
          <p:cNvPr id="73731" name="Picture 5" descr="http://lh6.ggpht.com/_0W-IrdaBLsY/TS6xPylAUTI/AAAAAAAAFzs/qPdkcdCy9a4/deadLoc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4663" y="2781300"/>
            <a:ext cx="4464050" cy="327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2" name="Rectangle 3"/>
          <p:cNvSpPr>
            <a:spLocks noChangeArrowheads="1"/>
          </p:cNvSpPr>
          <p:nvPr/>
        </p:nvSpPr>
        <p:spPr bwMode="gray">
          <a:xfrm>
            <a:off x="179388" y="2924175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solidFill>
                  <a:srgbClr val="464646"/>
                </a:solidFill>
                <a:latin typeface="Arial Narrow" pitchFamily="34" charset="0"/>
              </a:rPr>
              <a:t>При этом каждый поток уже захватил часть ресурсов, но не может получить оставшиеся и стоит в ожидании</a:t>
            </a: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solidFill>
                  <a:srgbClr val="464646"/>
                </a:solidFill>
                <a:latin typeface="Arial Narrow" pitchFamily="34" charset="0"/>
              </a:rPr>
              <a:t>Хотя JVM в какой-то мере способна распознавать </a:t>
            </a: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d</a:t>
            </a:r>
            <a:r>
              <a:rPr lang="ru-RU" sz="2400">
                <a:solidFill>
                  <a:schemeClr val="tx2"/>
                </a:solidFill>
                <a:latin typeface="Arial Narrow" pitchFamily="34" charset="0"/>
              </a:rPr>
              <a:t>eadlock</a:t>
            </a:r>
            <a:r>
              <a:rPr lang="ru-RU" sz="2400">
                <a:solidFill>
                  <a:srgbClr val="464646"/>
                </a:solidFill>
                <a:latin typeface="Arial Narrow" pitchFamily="34" charset="0"/>
              </a:rPr>
              <a:t>, она ничего не предпринимает для разрешения этой ситуации</a:t>
            </a:r>
            <a:r>
              <a:rPr lang="ru-RU" sz="2400">
                <a:latin typeface="Arial Narrow" pitchFamily="34" charset="0"/>
              </a:rPr>
              <a:t> </a:t>
            </a:r>
            <a:endParaRPr lang="en-US" sz="240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374063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Deadlock</a:t>
            </a:r>
            <a:r>
              <a:rPr lang="ru-RU" smtClean="0"/>
              <a:t> - Пример</a:t>
            </a:r>
          </a:p>
        </p:txBody>
      </p:sp>
      <p:pic>
        <p:nvPicPr>
          <p:cNvPr id="7577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1688" y="1052513"/>
            <a:ext cx="4532312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79" name="Rectangle 3"/>
          <p:cNvSpPr txBox="1">
            <a:spLocks noChangeArrowheads="1"/>
          </p:cNvSpPr>
          <p:nvPr/>
        </p:nvSpPr>
        <p:spPr bwMode="auto">
          <a:xfrm>
            <a:off x="250825" y="549275"/>
            <a:ext cx="4752975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</a:pPr>
            <a:r>
              <a:rPr lang="en-US"/>
              <a:t>Thread 1 </a:t>
            </a:r>
            <a:r>
              <a:rPr lang="ru-RU"/>
              <a:t>вызывает </a:t>
            </a:r>
            <a:r>
              <a:rPr lang="en-US">
                <a:latin typeface="Courier New" pitchFamily="49" charset="0"/>
                <a:cs typeface="Courier New" pitchFamily="49" charset="0"/>
              </a:rPr>
              <a:t>parent.addChild(child); 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</a:pPr>
            <a:r>
              <a:rPr lang="en-US"/>
              <a:t>Thread 1 </a:t>
            </a:r>
            <a:r>
              <a:rPr lang="ru-RU"/>
              <a:t>получает мьютекс на </a:t>
            </a:r>
            <a:r>
              <a:rPr lang="en-US"/>
              <a:t>parent</a:t>
            </a:r>
          </a:p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</a:pPr>
            <a:r>
              <a:rPr lang="en-US"/>
              <a:t>Thread 2 </a:t>
            </a:r>
            <a:r>
              <a:rPr lang="ru-RU"/>
              <a:t>вызывает </a:t>
            </a:r>
            <a:r>
              <a:rPr lang="en-US">
                <a:latin typeface="Courier New" pitchFamily="49" charset="0"/>
                <a:cs typeface="Courier New" pitchFamily="49" charset="0"/>
              </a:rPr>
              <a:t>child.setParent(parent);</a:t>
            </a:r>
            <a:endParaRPr lang="ru-RU">
              <a:latin typeface="Courier New" pitchFamily="49" charset="0"/>
              <a:cs typeface="Courier New" pitchFamily="49" charset="0"/>
            </a:endParaRPr>
          </a:p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</a:pPr>
            <a:r>
              <a:rPr lang="en-US"/>
              <a:t>Thread 2 </a:t>
            </a:r>
            <a:r>
              <a:rPr lang="ru-RU"/>
              <a:t>получает мьютекс на </a:t>
            </a:r>
            <a:r>
              <a:rPr lang="en-US"/>
              <a:t>child</a:t>
            </a:r>
          </a:p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</a:pPr>
            <a:r>
              <a:rPr lang="en-US"/>
              <a:t>Thread 1 </a:t>
            </a:r>
            <a:r>
              <a:rPr lang="ru-RU"/>
              <a:t>пытается выполнить </a:t>
            </a:r>
            <a:r>
              <a:rPr lang="en-US">
                <a:latin typeface="Courier New" pitchFamily="49" charset="0"/>
                <a:cs typeface="Courier New" pitchFamily="49" charset="0"/>
              </a:rPr>
              <a:t>child.setParentOnly(parent)</a:t>
            </a:r>
            <a:r>
              <a:rPr lang="ru-RU">
                <a:latin typeface="Courier New" pitchFamily="49" charset="0"/>
                <a:cs typeface="Courier New" pitchFamily="49" charset="0"/>
              </a:rPr>
              <a:t> </a:t>
            </a:r>
            <a:r>
              <a:rPr lang="ru-RU"/>
              <a:t>и не может – </a:t>
            </a:r>
            <a:r>
              <a:rPr lang="en-US"/>
              <a:t>child </a:t>
            </a:r>
            <a:r>
              <a:rPr lang="ru-RU"/>
              <a:t>залочен потоком </a:t>
            </a:r>
            <a:r>
              <a:rPr lang="en-US"/>
              <a:t>Thread 2</a:t>
            </a:r>
          </a:p>
          <a:p>
            <a:pPr marL="265113" indent="-265113" eaLnBrk="0" hangingPunct="0">
              <a:spcBef>
                <a:spcPct val="20000"/>
              </a:spcBef>
              <a:buClr>
                <a:srgbClr val="0079C1"/>
              </a:buClr>
              <a:buFont typeface="Arial" charset="0"/>
              <a:buChar char="•"/>
            </a:pPr>
            <a:r>
              <a:rPr lang="en-US"/>
              <a:t>Thread 2 </a:t>
            </a:r>
            <a:r>
              <a:rPr lang="ru-RU"/>
              <a:t>пытается выполнить </a:t>
            </a:r>
            <a:r>
              <a:rPr lang="en-US">
                <a:latin typeface="Courier New" pitchFamily="49" charset="0"/>
                <a:cs typeface="Courier New" pitchFamily="49" charset="0"/>
              </a:rPr>
              <a:t>parent.addChildOnly()</a:t>
            </a:r>
            <a:r>
              <a:rPr lang="ru-RU">
                <a:latin typeface="Courier New" pitchFamily="49" charset="0"/>
                <a:cs typeface="Courier New" pitchFamily="49" charset="0"/>
              </a:rPr>
              <a:t> </a:t>
            </a:r>
            <a:r>
              <a:rPr lang="ru-RU"/>
              <a:t>и тоже не может – </a:t>
            </a:r>
            <a:r>
              <a:rPr lang="en-US"/>
              <a:t>parent </a:t>
            </a:r>
            <a:r>
              <a:rPr lang="ru-RU"/>
              <a:t>залочен потоком </a:t>
            </a:r>
            <a:r>
              <a:rPr lang="en-US"/>
              <a:t>Thread1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8301038" cy="720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Thread</a:t>
            </a:r>
            <a:r>
              <a:rPr lang="ru-RU" dirty="0" smtClean="0"/>
              <a:t> (Поток)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374063" cy="60483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500" smtClean="0"/>
              <a:t>Правильный перевод </a:t>
            </a:r>
            <a:r>
              <a:rPr lang="en-US" sz="2500" smtClean="0">
                <a:solidFill>
                  <a:schemeClr val="tx2"/>
                </a:solidFill>
              </a:rPr>
              <a:t>Thread</a:t>
            </a:r>
            <a:r>
              <a:rPr lang="en-US" sz="2500" smtClean="0"/>
              <a:t> – </a:t>
            </a:r>
            <a:r>
              <a:rPr lang="ru-RU" sz="2500" smtClean="0"/>
              <a:t>«нить», но термин «поток» является общепринятым – спасибо </a:t>
            </a:r>
            <a:r>
              <a:rPr lang="en-US" sz="2500" smtClean="0"/>
              <a:t>Microsoft Press</a:t>
            </a:r>
            <a:r>
              <a:rPr lang="ru-RU" sz="2500" smtClean="0"/>
              <a:t>. Не путать с потоками ввода/вывода (</a:t>
            </a:r>
            <a:r>
              <a:rPr lang="en-US" sz="2500" smtClean="0">
                <a:solidFill>
                  <a:schemeClr val="tx2"/>
                </a:solidFill>
              </a:rPr>
              <a:t>Stream</a:t>
            </a:r>
            <a:r>
              <a:rPr lang="ru-RU" sz="2500" smtClean="0"/>
              <a:t>)!</a:t>
            </a:r>
            <a:endParaRPr lang="en-US" sz="2500" smtClean="0"/>
          </a:p>
          <a:p>
            <a:pPr eaLnBrk="1" hangingPunct="1">
              <a:lnSpc>
                <a:spcPct val="80000"/>
              </a:lnSpc>
            </a:pPr>
            <a:r>
              <a:rPr lang="ru-RU" sz="2500" smtClean="0"/>
              <a:t>Потоки осуществляют распараллеливание задачи уже в рамках процесса</a:t>
            </a:r>
          </a:p>
          <a:p>
            <a:pPr eaLnBrk="1" hangingPunct="1">
              <a:lnSpc>
                <a:spcPct val="80000"/>
              </a:lnSpc>
            </a:pPr>
            <a:r>
              <a:rPr lang="ru-RU" sz="2500" smtClean="0"/>
              <a:t>В отличие от процессов, они используют разделяемые ресурсы и данные, могут гибко взаимодействовать между собой</a:t>
            </a:r>
          </a:p>
          <a:p>
            <a:pPr eaLnBrk="1" hangingPunct="1">
              <a:lnSpc>
                <a:spcPct val="80000"/>
              </a:lnSpc>
            </a:pPr>
            <a:r>
              <a:rPr lang="ru-RU" sz="2500" smtClean="0"/>
              <a:t>В монопольном владении потока находятся только его стек и содержимое регистров процессора, все остальные ресурсы потенциально разделяемы</a:t>
            </a:r>
          </a:p>
          <a:p>
            <a:pPr eaLnBrk="1" hangingPunct="1">
              <a:lnSpc>
                <a:spcPct val="80000"/>
              </a:lnSpc>
            </a:pPr>
            <a:r>
              <a:rPr lang="ru-RU" sz="2500" smtClean="0"/>
              <a:t>Это огромное преимущество и источник большого количества ошибок одновременно</a:t>
            </a:r>
          </a:p>
          <a:p>
            <a:pPr eaLnBrk="1" hangingPunct="1">
              <a:lnSpc>
                <a:spcPct val="80000"/>
              </a:lnSpc>
            </a:pPr>
            <a:r>
              <a:rPr lang="ru-RU" sz="2500" smtClean="0"/>
              <a:t>Выделяют два основных подхода к реализации потоков: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500" smtClean="0">
                <a:solidFill>
                  <a:schemeClr val="tx2"/>
                </a:solidFill>
              </a:rPr>
              <a:t>Kernel mode threads</a:t>
            </a:r>
            <a:r>
              <a:rPr lang="en-US" sz="2500" smtClean="0"/>
              <a:t> </a:t>
            </a:r>
            <a:r>
              <a:rPr lang="ru-RU" sz="2500" smtClean="0"/>
              <a:t>и надстройки над ними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500" smtClean="0">
                <a:solidFill>
                  <a:schemeClr val="tx2"/>
                </a:solidFill>
              </a:rPr>
              <a:t>User mode threads</a:t>
            </a:r>
            <a:r>
              <a:rPr lang="en-US" sz="2500" smtClean="0"/>
              <a:t>, </a:t>
            </a:r>
            <a:r>
              <a:rPr lang="ru-RU" sz="2500" smtClean="0"/>
              <a:t>они же</a:t>
            </a:r>
            <a:r>
              <a:rPr lang="ru-RU" sz="2500" smtClean="0">
                <a:latin typeface="Arial" charset="0"/>
              </a:rPr>
              <a:t> </a:t>
            </a:r>
            <a:r>
              <a:rPr lang="en-US" sz="2500" smtClean="0">
                <a:solidFill>
                  <a:schemeClr val="tx2"/>
                </a:solidFill>
              </a:rPr>
              <a:t>Green threads</a:t>
            </a:r>
            <a:endParaRPr lang="ru-RU" sz="25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Livelock</a:t>
            </a:r>
            <a:endParaRPr lang="ru-RU" smtClean="0"/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620713"/>
            <a:ext cx="8932862" cy="1295400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chemeClr val="tx2"/>
                </a:solidFill>
              </a:rPr>
              <a:t>Livelock</a:t>
            </a:r>
            <a:r>
              <a:rPr lang="en-US" sz="2400" smtClean="0"/>
              <a:t> </a:t>
            </a:r>
            <a:r>
              <a:rPr lang="ru-RU" sz="2400" smtClean="0"/>
              <a:t>– состояние подвижной блокировки, при котором потоки активно работают, но прогресса достичь не могут из-за взаимной блокировки ресурсов.</a:t>
            </a:r>
          </a:p>
          <a:p>
            <a:pPr eaLnBrk="1" hangingPunct="1"/>
            <a:r>
              <a:rPr lang="en-US" sz="2400" smtClean="0">
                <a:solidFill>
                  <a:schemeClr val="tx2"/>
                </a:solidFill>
              </a:rPr>
              <a:t>Livelock</a:t>
            </a:r>
            <a:r>
              <a:rPr lang="en-US" sz="2400" smtClean="0"/>
              <a:t> – </a:t>
            </a:r>
            <a:r>
              <a:rPr lang="ru-RU" sz="2400" smtClean="0"/>
              <a:t>гораздо более редкая и труднодиагностируемая ситуация, чем </a:t>
            </a:r>
            <a:r>
              <a:rPr lang="en-US" sz="2400" smtClean="0">
                <a:solidFill>
                  <a:schemeClr val="tx2"/>
                </a:solidFill>
              </a:rPr>
              <a:t>Deadlock</a:t>
            </a:r>
            <a:endParaRPr lang="ru-RU" sz="2400" smtClean="0">
              <a:solidFill>
                <a:schemeClr val="tx2"/>
              </a:solidFill>
            </a:endParaRPr>
          </a:p>
        </p:txBody>
      </p:sp>
      <p:pic>
        <p:nvPicPr>
          <p:cNvPr id="7782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1638" y="2133600"/>
            <a:ext cx="4392612" cy="397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8" name="Rectangle 3"/>
          <p:cNvSpPr>
            <a:spLocks noChangeArrowheads="1"/>
          </p:cNvSpPr>
          <p:nvPr/>
        </p:nvSpPr>
        <p:spPr bwMode="gray">
          <a:xfrm>
            <a:off x="211138" y="2420938"/>
            <a:ext cx="4073525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Livelock</a:t>
            </a:r>
            <a:r>
              <a:rPr lang="en-US" sz="2400">
                <a:latin typeface="Arial Narrow" pitchFamily="34" charset="0"/>
              </a:rPr>
              <a:t> </a:t>
            </a:r>
            <a:r>
              <a:rPr lang="ru-RU" sz="2400">
                <a:latin typeface="Arial Narrow" pitchFamily="34" charset="0"/>
              </a:rPr>
              <a:t>–На диаграмме справа представлена работа «умных» потоков – если они не могут захватить все нужные ресурсы, то они отпускают остальные</a:t>
            </a: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Как видно, они вполне способны заблокировать друг друга динамически, занимая и освобождая ресурсы постоянно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Параллельное выполнение кода</a:t>
            </a:r>
          </a:p>
          <a:p>
            <a:pPr eaLnBrk="1" hangingPunct="1"/>
            <a:r>
              <a:rPr lang="en-US" sz="2800" smtClean="0"/>
              <a:t>Thread-safety</a:t>
            </a:r>
          </a:p>
          <a:p>
            <a:pPr eaLnBrk="1" hangingPunct="1"/>
            <a:r>
              <a:rPr lang="en-US" sz="2800" smtClean="0"/>
              <a:t>Multithreading </a:t>
            </a:r>
            <a:r>
              <a:rPr lang="ru-RU" sz="2800" smtClean="0"/>
              <a:t>в языке </a:t>
            </a:r>
            <a:r>
              <a:rPr lang="en-US" sz="2800" smtClean="0"/>
              <a:t>Java</a:t>
            </a:r>
            <a:endParaRPr lang="ru-RU" sz="2800" smtClean="0"/>
          </a:p>
          <a:p>
            <a:pPr eaLnBrk="1" hangingPunct="1"/>
            <a:r>
              <a:rPr lang="en-US" sz="2800" smtClean="0"/>
              <a:t>JVM </a:t>
            </a:r>
            <a:r>
              <a:rPr lang="ru-RU" sz="2800" smtClean="0"/>
              <a:t>и потоки в рантайме</a:t>
            </a:r>
            <a:endParaRPr lang="en-US" sz="2800" smtClean="0"/>
          </a:p>
          <a:p>
            <a:pPr eaLnBrk="1" hangingPunct="1"/>
            <a:r>
              <a:rPr lang="ru-RU" sz="2800" smtClean="0"/>
              <a:t>Типовые грабли при написании </a:t>
            </a:r>
            <a:r>
              <a:rPr lang="en-US" sz="2800" smtClean="0"/>
              <a:t>concurrent-</a:t>
            </a:r>
            <a:r>
              <a:rPr lang="ru-RU" sz="2800" smtClean="0"/>
              <a:t>кода</a:t>
            </a:r>
          </a:p>
          <a:p>
            <a:pPr eaLnBrk="1" hangingPunct="1"/>
            <a:r>
              <a:rPr lang="en-US" sz="2800" smtClean="0">
                <a:solidFill>
                  <a:schemeClr val="tx2"/>
                </a:solidFill>
              </a:rPr>
              <a:t>Java memory model</a:t>
            </a:r>
          </a:p>
          <a:p>
            <a:pPr eaLnBrk="1" hangingPunct="1"/>
            <a:r>
              <a:rPr lang="ru-RU" sz="2800" smtClean="0"/>
              <a:t>Типовые архитектурные решения для </a:t>
            </a:r>
            <a:r>
              <a:rPr lang="en-US" sz="2800" smtClean="0"/>
              <a:t>concurrent-</a:t>
            </a:r>
            <a:r>
              <a:rPr lang="ru-RU" sz="2800" smtClean="0"/>
              <a:t>приложений</a:t>
            </a:r>
            <a:endParaRPr lang="en-US" sz="2800" smtClean="0"/>
          </a:p>
          <a:p>
            <a:pPr eaLnBrk="1" hangingPunct="1"/>
            <a:r>
              <a:rPr lang="ru-RU" sz="2800" smtClean="0"/>
              <a:t>Дополнительная литература</a:t>
            </a:r>
          </a:p>
          <a:p>
            <a:pPr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Java memory model</a:t>
            </a:r>
            <a:endParaRPr lang="ru-RU" smtClean="0"/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435975" cy="56165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600" smtClean="0"/>
              <a:t>По сути, </a:t>
            </a:r>
            <a:r>
              <a:rPr lang="en-US" sz="2600" smtClean="0"/>
              <a:t>Java </a:t>
            </a:r>
            <a:r>
              <a:rPr lang="ru-RU" sz="2600" smtClean="0"/>
              <a:t>– первый из популярных языков программирования, для которого была разработана модель памяти</a:t>
            </a:r>
          </a:p>
          <a:p>
            <a:pPr eaLnBrk="1" hangingPunct="1">
              <a:lnSpc>
                <a:spcPct val="80000"/>
              </a:lnSpc>
            </a:pPr>
            <a:r>
              <a:rPr lang="ru-RU" sz="2600" smtClean="0"/>
              <a:t>Результат работы многопоточного приложения зависит от </a:t>
            </a:r>
            <a:r>
              <a:rPr lang="en-US" sz="2600" smtClean="0">
                <a:solidFill>
                  <a:schemeClr val="tx2"/>
                </a:solidFill>
              </a:rPr>
              <a:t>atomicity</a:t>
            </a:r>
            <a:r>
              <a:rPr lang="ru-RU" sz="2600" smtClean="0"/>
              <a:t>, </a:t>
            </a:r>
            <a:r>
              <a:rPr lang="en-US" sz="2600" smtClean="0">
                <a:solidFill>
                  <a:schemeClr val="tx2"/>
                </a:solidFill>
              </a:rPr>
              <a:t>visibility</a:t>
            </a:r>
            <a:r>
              <a:rPr lang="en-US" sz="2600" smtClean="0"/>
              <a:t> </a:t>
            </a:r>
            <a:r>
              <a:rPr lang="ru-RU" sz="2600" smtClean="0"/>
              <a:t>и </a:t>
            </a:r>
            <a:r>
              <a:rPr lang="en-US" sz="2600" smtClean="0">
                <a:solidFill>
                  <a:schemeClr val="tx2"/>
                </a:solidFill>
              </a:rPr>
              <a:t>reordering</a:t>
            </a:r>
            <a:r>
              <a:rPr lang="en-US" sz="2600" smtClean="0"/>
              <a:t> </a:t>
            </a:r>
            <a:r>
              <a:rPr lang="ru-RU" sz="2600" smtClean="0"/>
              <a:t>отдельных операций непосредственным образом</a:t>
            </a:r>
          </a:p>
          <a:p>
            <a:pPr eaLnBrk="1" hangingPunct="1">
              <a:lnSpc>
                <a:spcPct val="80000"/>
              </a:lnSpc>
            </a:pPr>
            <a:r>
              <a:rPr lang="ru-RU" sz="2600" smtClean="0"/>
              <a:t>Без модели памяти уровня языка эти свойства зависят от конкретных компилятора и процессора</a:t>
            </a:r>
            <a:endParaRPr lang="en-US" sz="2600" smtClean="0"/>
          </a:p>
          <a:p>
            <a:pPr eaLnBrk="1" hangingPunct="1">
              <a:lnSpc>
                <a:spcPct val="80000"/>
              </a:lnSpc>
            </a:pPr>
            <a:r>
              <a:rPr lang="ru-RU" sz="2600" smtClean="0"/>
              <a:t>Модель памяти определяет набор правил, определяющий указанные выше параметры вне зависимости от операционной системы, типа и количества процессоров</a:t>
            </a:r>
          </a:p>
          <a:p>
            <a:pPr eaLnBrk="1" hangingPunct="1">
              <a:lnSpc>
                <a:spcPct val="80000"/>
              </a:lnSpc>
            </a:pPr>
            <a:r>
              <a:rPr lang="ru-RU" sz="2600" smtClean="0"/>
              <a:t>В языках типа </a:t>
            </a:r>
            <a:r>
              <a:rPr lang="en-US" sz="2600" smtClean="0"/>
              <a:t>C++ </a:t>
            </a:r>
            <a:r>
              <a:rPr lang="ru-RU" sz="2600" smtClean="0"/>
              <a:t>ваш код напрямую зависит от свойств целевой программно-аппаратной платформы (до С++11)</a:t>
            </a:r>
            <a:endParaRPr lang="en-US" sz="2600" smtClean="0"/>
          </a:p>
          <a:p>
            <a:pPr eaLnBrk="1" hangingPunct="1">
              <a:lnSpc>
                <a:spcPct val="80000"/>
              </a:lnSpc>
            </a:pPr>
            <a:r>
              <a:rPr lang="ru-RU" sz="2600" smtClean="0"/>
              <a:t>Преимущества </a:t>
            </a:r>
            <a:r>
              <a:rPr lang="en-US" sz="2600" smtClean="0">
                <a:solidFill>
                  <a:schemeClr val="tx2"/>
                </a:solidFill>
              </a:rPr>
              <a:t>Java Memory Model</a:t>
            </a:r>
            <a:r>
              <a:rPr lang="ru-RU" sz="2600" smtClean="0"/>
              <a:t> активно используются языками на платформе </a:t>
            </a:r>
            <a:r>
              <a:rPr lang="en-US" sz="2600" smtClean="0"/>
              <a:t>JVM</a:t>
            </a:r>
            <a:r>
              <a:rPr lang="ru-RU" sz="2600" smtClean="0"/>
              <a:t>, такими как </a:t>
            </a:r>
            <a:r>
              <a:rPr lang="en-US" sz="2600" smtClean="0">
                <a:solidFill>
                  <a:schemeClr val="tx2"/>
                </a:solidFill>
              </a:rPr>
              <a:t>Scala</a:t>
            </a:r>
            <a:r>
              <a:rPr lang="en-US" sz="2600" smtClean="0"/>
              <a:t> </a:t>
            </a:r>
            <a:r>
              <a:rPr lang="ru-RU" sz="2600" smtClean="0"/>
              <a:t>или </a:t>
            </a:r>
            <a:r>
              <a:rPr lang="en-US" sz="2600" smtClean="0">
                <a:solidFill>
                  <a:schemeClr val="tx2"/>
                </a:solidFill>
              </a:rPr>
              <a:t>Clojure</a:t>
            </a:r>
            <a:r>
              <a:rPr lang="en-US" sz="2600" smtClean="0"/>
              <a:t> </a:t>
            </a:r>
            <a:endParaRPr lang="ru-RU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Happens-before</a:t>
            </a:r>
            <a:endParaRPr lang="ru-RU" smtClean="0"/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4465638" cy="5505450"/>
          </a:xfrm>
        </p:spPr>
        <p:txBody>
          <a:bodyPr/>
          <a:lstStyle/>
          <a:p>
            <a:pPr eaLnBrk="1" hangingPunct="1"/>
            <a:r>
              <a:rPr lang="ru-RU" sz="2800" smtClean="0"/>
              <a:t>Основная абстракция </a:t>
            </a:r>
            <a:r>
              <a:rPr lang="en-US" sz="2800" smtClean="0">
                <a:solidFill>
                  <a:schemeClr val="tx2"/>
                </a:solidFill>
              </a:rPr>
              <a:t>Java Memory Model</a:t>
            </a:r>
            <a:endParaRPr lang="ru-RU" sz="2800" smtClean="0">
              <a:solidFill>
                <a:schemeClr val="tx2"/>
              </a:solidFill>
            </a:endParaRPr>
          </a:p>
          <a:p>
            <a:pPr eaLnBrk="1" hangingPunct="1"/>
            <a:r>
              <a:rPr lang="en-US" sz="2800" smtClean="0">
                <a:solidFill>
                  <a:schemeClr val="tx2"/>
                </a:solidFill>
              </a:rPr>
              <a:t>Happens-before</a:t>
            </a:r>
            <a:r>
              <a:rPr lang="en-US" sz="2800" smtClean="0"/>
              <a:t> </a:t>
            </a:r>
            <a:r>
              <a:rPr lang="ru-RU" sz="2800" smtClean="0"/>
              <a:t>устанавливает связь двух событий в разных потоках</a:t>
            </a:r>
          </a:p>
          <a:p>
            <a:pPr eaLnBrk="1" hangingPunct="1"/>
            <a:r>
              <a:rPr lang="ru-RU" sz="2800" smtClean="0"/>
              <a:t>Если обозначить эти события как </a:t>
            </a:r>
            <a:r>
              <a:rPr lang="en-US" sz="2800" smtClean="0"/>
              <a:t>X </a:t>
            </a:r>
            <a:r>
              <a:rPr lang="ru-RU" sz="2800" smtClean="0"/>
              <a:t>и </a:t>
            </a:r>
            <a:r>
              <a:rPr lang="en-US" sz="2800" smtClean="0"/>
              <a:t>Y</a:t>
            </a:r>
            <a:r>
              <a:rPr lang="ru-RU" sz="2800" smtClean="0"/>
              <a:t>, то все события потока </a:t>
            </a:r>
            <a:r>
              <a:rPr lang="en-US" sz="2800" smtClean="0"/>
              <a:t>A</a:t>
            </a:r>
            <a:r>
              <a:rPr lang="ru-RU" sz="2800" smtClean="0"/>
              <a:t> до</a:t>
            </a:r>
            <a:r>
              <a:rPr lang="en-US" sz="2800" smtClean="0"/>
              <a:t> </a:t>
            </a:r>
            <a:r>
              <a:rPr lang="ru-RU" sz="2800" smtClean="0"/>
              <a:t>события </a:t>
            </a:r>
            <a:r>
              <a:rPr lang="en-US" sz="2800" smtClean="0"/>
              <a:t>X </a:t>
            </a:r>
            <a:r>
              <a:rPr lang="ru-RU" sz="2800" smtClean="0"/>
              <a:t>видимы (</a:t>
            </a:r>
            <a:r>
              <a:rPr lang="en-US" sz="2800" smtClean="0">
                <a:solidFill>
                  <a:schemeClr val="tx2"/>
                </a:solidFill>
              </a:rPr>
              <a:t>visible</a:t>
            </a:r>
            <a:r>
              <a:rPr lang="ru-RU" sz="2800" smtClean="0"/>
              <a:t>)</a:t>
            </a:r>
            <a:r>
              <a:rPr lang="en-US" sz="2800" smtClean="0"/>
              <a:t> </a:t>
            </a:r>
            <a:r>
              <a:rPr lang="ru-RU" sz="2800" smtClean="0"/>
              <a:t>для всех событий потока </a:t>
            </a:r>
            <a:r>
              <a:rPr lang="en-US" sz="2800" smtClean="0"/>
              <a:t>B </a:t>
            </a:r>
            <a:r>
              <a:rPr lang="ru-RU" sz="2800" smtClean="0"/>
              <a:t>после </a:t>
            </a:r>
            <a:r>
              <a:rPr lang="en-US" sz="2800" smtClean="0"/>
              <a:t>Y</a:t>
            </a:r>
          </a:p>
          <a:p>
            <a:pPr eaLnBrk="1" hangingPunct="1"/>
            <a:r>
              <a:rPr lang="en-US" sz="2800" smtClean="0">
                <a:solidFill>
                  <a:schemeClr val="tx2"/>
                </a:solidFill>
              </a:rPr>
              <a:t>Happens-before</a:t>
            </a:r>
            <a:r>
              <a:rPr lang="en-US" sz="2800" smtClean="0"/>
              <a:t> </a:t>
            </a:r>
            <a:r>
              <a:rPr lang="ru-RU" sz="2800" smtClean="0"/>
              <a:t>гарантирует </a:t>
            </a:r>
            <a:r>
              <a:rPr lang="en-US" sz="2800" smtClean="0">
                <a:solidFill>
                  <a:schemeClr val="tx2"/>
                </a:solidFill>
              </a:rPr>
              <a:t>visibility</a:t>
            </a:r>
            <a:r>
              <a:rPr lang="ru-RU" sz="2800" smtClean="0"/>
              <a:t>, но не гарантирует атомарности операции</a:t>
            </a:r>
          </a:p>
          <a:p>
            <a:pPr eaLnBrk="1" hangingPunct="1"/>
            <a:endParaRPr lang="ru-RU" sz="2400" smtClean="0"/>
          </a:p>
        </p:txBody>
      </p:sp>
      <p:pic>
        <p:nvPicPr>
          <p:cNvPr id="8089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2188" y="836613"/>
            <a:ext cx="4341812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374063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Happens-before</a:t>
            </a:r>
            <a:endParaRPr lang="ru-RU" smtClean="0"/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785225" cy="6308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200" smtClean="0"/>
              <a:t>В рамках одного потока любая операция </a:t>
            </a:r>
            <a:r>
              <a:rPr lang="ru-RU" sz="2200" b="1" i="1" smtClean="0"/>
              <a:t>happens-before</a:t>
            </a:r>
            <a:r>
              <a:rPr lang="ru-RU" sz="2200" smtClean="0"/>
              <a:t> любой операции следующей за ней в исходном коде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smtClean="0"/>
              <a:t>Освобождение </a:t>
            </a:r>
            <a:r>
              <a:rPr lang="en-US" sz="2200" smtClean="0"/>
              <a:t>Lock</a:t>
            </a:r>
            <a:r>
              <a:rPr lang="ru-RU" sz="2200" smtClean="0"/>
              <a:t> (unlock) </a:t>
            </a:r>
            <a:r>
              <a:rPr lang="ru-RU" sz="2200" b="1" i="1" smtClean="0"/>
              <a:t>happens-before</a:t>
            </a:r>
            <a:r>
              <a:rPr lang="ru-RU" sz="2200" smtClean="0"/>
              <a:t> захвата того же </a:t>
            </a:r>
            <a:r>
              <a:rPr lang="en-US" sz="2200" smtClean="0"/>
              <a:t>Lock</a:t>
            </a:r>
            <a:r>
              <a:rPr lang="ru-RU" sz="2200" smtClean="0"/>
              <a:t> (lock)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smtClean="0"/>
              <a:t>Выход из </a:t>
            </a:r>
            <a:r>
              <a:rPr lang="ru-RU" sz="2200" smtClean="0">
                <a:solidFill>
                  <a:schemeClr val="tx2"/>
                </a:solidFill>
              </a:rPr>
              <a:t>synhronized</a:t>
            </a:r>
            <a:r>
              <a:rPr lang="ru-RU" sz="2200" smtClean="0"/>
              <a:t> блока/метода </a:t>
            </a:r>
            <a:r>
              <a:rPr lang="ru-RU" sz="2200" b="1" i="1" smtClean="0"/>
              <a:t>happens-before</a:t>
            </a:r>
            <a:r>
              <a:rPr lang="ru-RU" sz="2200" smtClean="0"/>
              <a:t> входа в synhronized блок/метод на том же мониторе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smtClean="0"/>
              <a:t>Запись </a:t>
            </a:r>
            <a:r>
              <a:rPr lang="ru-RU" sz="2200" smtClean="0">
                <a:solidFill>
                  <a:schemeClr val="tx2"/>
                </a:solidFill>
              </a:rPr>
              <a:t>volatile</a:t>
            </a:r>
            <a:r>
              <a:rPr lang="ru-RU" sz="2200" smtClean="0"/>
              <a:t> поля </a:t>
            </a:r>
            <a:r>
              <a:rPr lang="ru-RU" sz="2200" b="1" i="1" smtClean="0"/>
              <a:t>happens-before</a:t>
            </a:r>
            <a:r>
              <a:rPr lang="ru-RU" sz="2200" smtClean="0"/>
              <a:t> чтения того же самого volatile поля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smtClean="0"/>
              <a:t>Завершение метода run экземпляра класса Thread </a:t>
            </a:r>
            <a:r>
              <a:rPr lang="ru-RU" sz="2200" b="1" i="1" smtClean="0"/>
              <a:t>happens-before</a:t>
            </a:r>
            <a:r>
              <a:rPr lang="ru-RU" sz="2200" smtClean="0"/>
              <a:t> выхода из метода join() или возвращения false методом isAlive() экземпляром того же потока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smtClean="0"/>
              <a:t>Вызов метода </a:t>
            </a:r>
            <a:r>
              <a:rPr lang="ru-RU" sz="2200" smtClean="0">
                <a:latin typeface="Courier New" pitchFamily="49" charset="0"/>
                <a:cs typeface="Courier New" pitchFamily="49" charset="0"/>
              </a:rPr>
              <a:t>start()</a:t>
            </a:r>
            <a:r>
              <a:rPr lang="ru-RU" sz="2200" smtClean="0"/>
              <a:t>экземпляра класса Thread </a:t>
            </a:r>
            <a:r>
              <a:rPr lang="ru-RU" sz="2200" b="1" i="1" smtClean="0"/>
              <a:t>happens-before</a:t>
            </a:r>
            <a:r>
              <a:rPr lang="ru-RU" sz="2200" smtClean="0"/>
              <a:t> начала метода </a:t>
            </a:r>
            <a:r>
              <a:rPr lang="ru-RU" sz="2200" smtClean="0">
                <a:latin typeface="Courier New" pitchFamily="49" charset="0"/>
                <a:cs typeface="Courier New" pitchFamily="49" charset="0"/>
              </a:rPr>
              <a:t>run()</a:t>
            </a:r>
            <a:r>
              <a:rPr lang="ru-RU" sz="2200" smtClean="0"/>
              <a:t>экземпляра того же потока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smtClean="0"/>
              <a:t>Завершение конструктора </a:t>
            </a:r>
            <a:r>
              <a:rPr lang="ru-RU" sz="2200" b="1" i="1" smtClean="0"/>
              <a:t>happens-before</a:t>
            </a:r>
            <a:r>
              <a:rPr lang="ru-RU" sz="2200" smtClean="0"/>
              <a:t> начала метода </a:t>
            </a:r>
            <a:r>
              <a:rPr lang="ru-RU" sz="2200" smtClean="0">
                <a:latin typeface="Courier New" pitchFamily="49" charset="0"/>
                <a:cs typeface="Courier New" pitchFamily="49" charset="0"/>
              </a:rPr>
              <a:t>finalize() </a:t>
            </a:r>
            <a:r>
              <a:rPr lang="ru-RU" sz="2200" smtClean="0"/>
              <a:t>этого класса</a:t>
            </a:r>
          </a:p>
          <a:p>
            <a:pPr eaLnBrk="1" hangingPunct="1">
              <a:lnSpc>
                <a:spcPct val="80000"/>
              </a:lnSpc>
            </a:pPr>
            <a:r>
              <a:rPr lang="ru-RU" sz="2200" smtClean="0"/>
              <a:t>Вызов метода </a:t>
            </a:r>
            <a:r>
              <a:rPr lang="ru-RU" sz="2200" smtClean="0">
                <a:latin typeface="Courier New" pitchFamily="49" charset="0"/>
                <a:cs typeface="Courier New" pitchFamily="49" charset="0"/>
              </a:rPr>
              <a:t>interrupt(</a:t>
            </a:r>
            <a:r>
              <a:rPr lang="ru-RU" sz="2200" smtClean="0"/>
              <a:t>) на потоке </a:t>
            </a:r>
            <a:r>
              <a:rPr lang="ru-RU" sz="2200" b="1" i="1" smtClean="0"/>
              <a:t>happens-before</a:t>
            </a:r>
            <a:r>
              <a:rPr lang="ru-RU" sz="2200" smtClean="0"/>
              <a:t> момента, когда поток обнаружил, что данный метод был вызван либо путем выбрасывания исключения </a:t>
            </a:r>
            <a:r>
              <a:rPr lang="ru-RU" sz="2200" smtClean="0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ru-RU" sz="2200" smtClean="0"/>
              <a:t>, либо с помощью методов </a:t>
            </a:r>
            <a:r>
              <a:rPr lang="ru-RU" sz="2200" smtClean="0">
                <a:latin typeface="Courier New" pitchFamily="49" charset="0"/>
                <a:cs typeface="Courier New" pitchFamily="49" charset="0"/>
              </a:rPr>
              <a:t>isInterrupted()</a:t>
            </a:r>
            <a:r>
              <a:rPr lang="ru-RU" sz="2200" smtClean="0"/>
              <a:t> или </a:t>
            </a:r>
            <a:r>
              <a:rPr lang="ru-RU" sz="2200" smtClean="0">
                <a:latin typeface="Courier New" pitchFamily="49" charset="0"/>
                <a:cs typeface="Courier New" pitchFamily="49" charset="0"/>
              </a:rPr>
              <a:t>interrupted()</a:t>
            </a:r>
          </a:p>
          <a:p>
            <a:pPr eaLnBrk="1" hangingPunct="1">
              <a:lnSpc>
                <a:spcPct val="80000"/>
              </a:lnSpc>
            </a:pPr>
            <a:endParaRPr lang="ru-RU" sz="220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Reordering</a:t>
            </a:r>
            <a:endParaRPr lang="ru-RU" smtClean="0"/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5400675"/>
          </a:xfrm>
        </p:spPr>
        <p:txBody>
          <a:bodyPr/>
          <a:lstStyle/>
          <a:p>
            <a:pPr eaLnBrk="1" hangingPunct="1"/>
            <a:r>
              <a:rPr lang="ru-RU" sz="2600" smtClean="0"/>
              <a:t>Абстракция </a:t>
            </a:r>
            <a:r>
              <a:rPr lang="en-US" sz="2600" smtClean="0">
                <a:solidFill>
                  <a:schemeClr val="tx2"/>
                </a:solidFill>
              </a:rPr>
              <a:t>happens-before</a:t>
            </a:r>
            <a:r>
              <a:rPr lang="ru-RU" sz="2600" smtClean="0"/>
              <a:t> очень важна в контексте </a:t>
            </a:r>
            <a:r>
              <a:rPr lang="en-US" sz="2600" smtClean="0">
                <a:solidFill>
                  <a:schemeClr val="tx2"/>
                </a:solidFill>
              </a:rPr>
              <a:t>reordering</a:t>
            </a:r>
            <a:r>
              <a:rPr lang="en-US" sz="2600" smtClean="0"/>
              <a:t> – </a:t>
            </a:r>
            <a:r>
              <a:rPr lang="ru-RU" sz="2600" smtClean="0"/>
              <a:t>переупорядочивания </a:t>
            </a:r>
            <a:r>
              <a:rPr lang="en-US" sz="2600" smtClean="0"/>
              <a:t>bytecode-</a:t>
            </a:r>
            <a:r>
              <a:rPr lang="ru-RU" sz="2600" smtClean="0"/>
              <a:t>инструкций во время выполнения</a:t>
            </a:r>
          </a:p>
          <a:p>
            <a:pPr eaLnBrk="1" hangingPunct="1"/>
            <a:r>
              <a:rPr lang="en-US" sz="2600" smtClean="0"/>
              <a:t>Reordering </a:t>
            </a:r>
            <a:r>
              <a:rPr lang="ru-RU" sz="2600" smtClean="0"/>
              <a:t>производится в целях оптимизации как на уровне </a:t>
            </a:r>
            <a:r>
              <a:rPr lang="en-US" sz="2600" smtClean="0"/>
              <a:t>JIT-</a:t>
            </a:r>
            <a:r>
              <a:rPr lang="ru-RU" sz="2600" smtClean="0"/>
              <a:t>компилятора, так и на уровне процессора</a:t>
            </a:r>
          </a:p>
          <a:p>
            <a:pPr eaLnBrk="1" hangingPunct="1"/>
            <a:r>
              <a:rPr lang="ru-RU" sz="2600" smtClean="0"/>
              <a:t>При этом два события, связанные отношением </a:t>
            </a:r>
            <a:r>
              <a:rPr lang="en-US" sz="2600" smtClean="0">
                <a:solidFill>
                  <a:schemeClr val="tx2"/>
                </a:solidFill>
              </a:rPr>
              <a:t>happens-before</a:t>
            </a:r>
            <a:r>
              <a:rPr lang="en-US" sz="2600" smtClean="0"/>
              <a:t> </a:t>
            </a:r>
            <a:r>
              <a:rPr lang="ru-RU" sz="2600" smtClean="0"/>
              <a:t>не могут быть переупорядочены</a:t>
            </a:r>
          </a:p>
          <a:p>
            <a:pPr eaLnBrk="1" hangingPunct="1"/>
            <a:r>
              <a:rPr lang="en-US" sz="2600" smtClean="0"/>
              <a:t>Reordering </a:t>
            </a:r>
            <a:r>
              <a:rPr lang="ru-RU" sz="2600" smtClean="0"/>
              <a:t>никогда не переставляет местами инструкции одного потока</a:t>
            </a:r>
          </a:p>
          <a:p>
            <a:pPr eaLnBrk="1" hangingPunct="1"/>
            <a:r>
              <a:rPr lang="ru-RU" sz="2600" smtClean="0"/>
              <a:t>Это означает, что в однопоточном приложении </a:t>
            </a:r>
            <a:r>
              <a:rPr lang="en-US" sz="2600" smtClean="0"/>
              <a:t>reordering </a:t>
            </a:r>
            <a:r>
              <a:rPr lang="ru-RU" sz="2600" smtClean="0"/>
              <a:t>никогда не проявляется </a:t>
            </a:r>
            <a:r>
              <a:rPr lang="en-US" sz="2600" smtClean="0"/>
              <a:t> </a:t>
            </a:r>
            <a:endParaRPr lang="ru-RU" sz="2600" smtClean="0"/>
          </a:p>
          <a:p>
            <a:pPr eaLnBrk="1" hangingPunct="1"/>
            <a:r>
              <a:rPr lang="ru-RU" sz="2600" smtClean="0"/>
              <a:t>Кроме того, </a:t>
            </a:r>
            <a:r>
              <a:rPr lang="en-US" sz="2600" smtClean="0">
                <a:solidFill>
                  <a:schemeClr val="tx2"/>
                </a:solidFill>
              </a:rPr>
              <a:t>Java Memory Model</a:t>
            </a:r>
            <a:r>
              <a:rPr lang="en-US" sz="2600" smtClean="0"/>
              <a:t> </a:t>
            </a:r>
            <a:r>
              <a:rPr lang="ru-RU" sz="2600" smtClean="0"/>
              <a:t>изменила семантику ключевого слова </a:t>
            </a:r>
            <a:r>
              <a:rPr lang="en-US" sz="2600" smtClean="0">
                <a:solidFill>
                  <a:schemeClr val="tx2"/>
                </a:solidFill>
              </a:rPr>
              <a:t>volatile</a:t>
            </a:r>
            <a:r>
              <a:rPr lang="en-US" sz="2600" smtClean="0"/>
              <a:t> – </a:t>
            </a:r>
            <a:r>
              <a:rPr lang="ru-RU" sz="2600" smtClean="0"/>
              <a:t>теперь переупорядочивание </a:t>
            </a:r>
            <a:r>
              <a:rPr lang="en-US" sz="2600" smtClean="0">
                <a:solidFill>
                  <a:schemeClr val="tx2"/>
                </a:solidFill>
              </a:rPr>
              <a:t>volatile</a:t>
            </a:r>
            <a:r>
              <a:rPr lang="en-US" sz="2600" smtClean="0"/>
              <a:t>-</a:t>
            </a:r>
            <a:r>
              <a:rPr lang="ru-RU" sz="2600" smtClean="0"/>
              <a:t>инструкций с обычными невозможно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link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Reordering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713"/>
            <a:ext cx="8532813" cy="2376487"/>
          </a:xfrm>
        </p:spPr>
        <p:txBody>
          <a:bodyPr/>
          <a:lstStyle/>
          <a:p>
            <a:pPr eaLnBrk="1" hangingPunct="1"/>
            <a:r>
              <a:rPr lang="en-US" sz="2200" smtClean="0">
                <a:solidFill>
                  <a:schemeClr val="tx2"/>
                </a:solidFill>
              </a:rPr>
              <a:t>Reordering</a:t>
            </a:r>
            <a:r>
              <a:rPr lang="en-US" sz="2200" smtClean="0"/>
              <a:t> </a:t>
            </a:r>
            <a:r>
              <a:rPr lang="ru-RU" sz="2200" smtClean="0"/>
              <a:t>может быть не только программным, но и аппаратным</a:t>
            </a:r>
          </a:p>
          <a:p>
            <a:pPr eaLnBrk="1" hangingPunct="1"/>
            <a:r>
              <a:rPr lang="ru-RU" sz="2200" smtClean="0"/>
              <a:t>Большинство процессоров переупорядочивают операции с целью оптимизации</a:t>
            </a:r>
          </a:p>
          <a:p>
            <a:pPr eaLnBrk="1" hangingPunct="1"/>
            <a:r>
              <a:rPr lang="ru-RU" sz="2200" smtClean="0"/>
              <a:t>Разные архитектуры налагают разные ограничения на возможность переупорядочивать инструкции</a:t>
            </a:r>
          </a:p>
          <a:p>
            <a:pPr eaLnBrk="1" hangingPunct="1"/>
            <a:r>
              <a:rPr lang="ru-RU" sz="2200" smtClean="0"/>
              <a:t>Любая программная </a:t>
            </a:r>
            <a:r>
              <a:rPr lang="en-US" sz="2200" smtClean="0">
                <a:solidFill>
                  <a:schemeClr val="tx2"/>
                </a:solidFill>
              </a:rPr>
              <a:t>memory model</a:t>
            </a:r>
            <a:r>
              <a:rPr lang="en-US" sz="2200" smtClean="0"/>
              <a:t> </a:t>
            </a:r>
            <a:r>
              <a:rPr lang="ru-RU" sz="2200" smtClean="0"/>
              <a:t>должна учитывать их для сохранения консистентности разделяемых данных данных</a:t>
            </a:r>
          </a:p>
        </p:txBody>
      </p:sp>
      <p:graphicFrame>
        <p:nvGraphicFramePr>
          <p:cNvPr id="89887" name="Group 799"/>
          <p:cNvGraphicFramePr>
            <a:graphicFrameLocks noGrp="1"/>
          </p:cNvGraphicFramePr>
          <p:nvPr/>
        </p:nvGraphicFramePr>
        <p:xfrm>
          <a:off x="250825" y="3068638"/>
          <a:ext cx="8332788" cy="2962656"/>
        </p:xfrm>
        <a:graphic>
          <a:graphicData uri="http://schemas.openxmlformats.org/drawingml/2006/table">
            <a:tbl>
              <a:tblPr/>
              <a:tblGrid>
                <a:gridCol w="2044700"/>
                <a:gridCol w="501650"/>
                <a:gridCol w="571500"/>
                <a:gridCol w="654050"/>
                <a:gridCol w="615950"/>
                <a:gridCol w="636588"/>
                <a:gridCol w="647700"/>
                <a:gridCol w="647700"/>
                <a:gridCol w="431800"/>
                <a:gridCol w="571500"/>
                <a:gridCol w="425450"/>
                <a:gridCol w="5842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ele-GroteskNor"/>
                          <a:cs typeface="Arial" charset="0"/>
                        </a:rPr>
                        <a:t>Reordering type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Alpha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ARMv7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PA-RISC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POWER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SPARC </a:t>
                      </a:r>
                      <a:endParaRPr kumimoji="0" lang="ru-RU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RMO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SPARC </a:t>
                      </a:r>
                      <a:endParaRPr kumimoji="0" lang="ru-RU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PSO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SPARC </a:t>
                      </a:r>
                      <a:endParaRPr kumimoji="0" lang="ru-RU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TSO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x86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AMD64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IA64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zSeries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Loads reordered after Loads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Loads reordered after Stores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Stores reordered after Stores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Stores reordered after Loads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Atomic reordered with Loads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Atomic reordered with Stores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Dependent Loads reordered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Incoherent Instruction cache pipeline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ele-GroteskNor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85128" name="Rectangle 787"/>
          <p:cNvSpPr>
            <a:spLocks noChangeArrowheads="1"/>
          </p:cNvSpPr>
          <p:nvPr/>
        </p:nvSpPr>
        <p:spPr bwMode="auto">
          <a:xfrm>
            <a:off x="-307975" y="469582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de-DE" sz="800"/>
              <a:t/>
            </a:r>
            <a:br>
              <a:rPr lang="de-DE" sz="800"/>
            </a:br>
            <a:endParaRPr lang="de-DE" sz="2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smtClean="0"/>
              <a:t>Семантика </a:t>
            </a:r>
            <a:r>
              <a:rPr lang="en-US" smtClean="0"/>
              <a:t>volatile</a:t>
            </a:r>
            <a:endParaRPr lang="ru-RU" smtClean="0"/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447088" cy="60483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smtClean="0"/>
              <a:t>Семантика ключевого слова </a:t>
            </a:r>
            <a:r>
              <a:rPr lang="en-US" sz="2400" smtClean="0"/>
              <a:t>volatile </a:t>
            </a:r>
            <a:r>
              <a:rPr lang="ru-RU" sz="2400" smtClean="0"/>
              <a:t>была существенно изменена в </a:t>
            </a:r>
            <a:r>
              <a:rPr lang="en-US" sz="2400" smtClean="0"/>
              <a:t>JSR-133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Во всех версиях </a:t>
            </a:r>
            <a:r>
              <a:rPr lang="en-US" sz="2400" smtClean="0"/>
              <a:t>Java </a:t>
            </a:r>
            <a:r>
              <a:rPr lang="en-US" sz="2400" smtClean="0">
                <a:solidFill>
                  <a:schemeClr val="tx2"/>
                </a:solidFill>
              </a:rPr>
              <a:t>volatile</a:t>
            </a:r>
            <a:r>
              <a:rPr lang="en-US" sz="2400" smtClean="0"/>
              <a:t> </a:t>
            </a:r>
            <a:r>
              <a:rPr lang="ru-RU" sz="2400" smtClean="0"/>
              <a:t>обеспечивает </a:t>
            </a:r>
            <a:r>
              <a:rPr lang="en-US" sz="2400" smtClean="0">
                <a:solidFill>
                  <a:schemeClr val="tx2"/>
                </a:solidFill>
              </a:rPr>
              <a:t>visibility</a:t>
            </a:r>
            <a:r>
              <a:rPr lang="ru-RU" sz="2400" smtClean="0"/>
              <a:t>, то есть операции на </a:t>
            </a:r>
            <a:r>
              <a:rPr lang="en-US" sz="2400" smtClean="0"/>
              <a:t>volatile-</a:t>
            </a:r>
            <a:r>
              <a:rPr lang="ru-RU" sz="2400" smtClean="0"/>
              <a:t>переменных идут мимо кэшей сразу в память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Начиная с </a:t>
            </a:r>
            <a:r>
              <a:rPr lang="en-US" sz="2400" smtClean="0"/>
              <a:t>Java 1.5 </a:t>
            </a:r>
            <a:r>
              <a:rPr lang="en-US" sz="2400" smtClean="0">
                <a:solidFill>
                  <a:schemeClr val="tx2"/>
                </a:solidFill>
              </a:rPr>
              <a:t>volatile</a:t>
            </a:r>
            <a:r>
              <a:rPr lang="en-US" sz="2400" smtClean="0"/>
              <a:t>-</a:t>
            </a:r>
            <a:r>
              <a:rPr lang="ru-RU" sz="2400" smtClean="0"/>
              <a:t>переменные также устанавливают</a:t>
            </a:r>
            <a:r>
              <a:rPr lang="en-US" sz="2400" smtClean="0"/>
              <a:t> </a:t>
            </a:r>
            <a:r>
              <a:rPr lang="ru-RU" sz="2400" smtClean="0"/>
              <a:t>отношение </a:t>
            </a:r>
            <a:r>
              <a:rPr lang="en-US" sz="2400" smtClean="0"/>
              <a:t>happens-before</a:t>
            </a:r>
            <a:r>
              <a:rPr lang="ru-RU" sz="2400" smtClean="0"/>
              <a:t> между записью и чтением такой переменной: запись </a:t>
            </a:r>
            <a:r>
              <a:rPr lang="en-US" sz="2400" smtClean="0"/>
              <a:t>happens-before </a:t>
            </a:r>
            <a:r>
              <a:rPr lang="ru-RU" sz="2400" smtClean="0"/>
              <a:t>чтения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olidFill>
                  <a:schemeClr val="tx2"/>
                </a:solidFill>
              </a:rPr>
              <a:t>Reordering</a:t>
            </a:r>
            <a:r>
              <a:rPr lang="en-US" sz="2400" smtClean="0"/>
              <a:t> </a:t>
            </a:r>
            <a:r>
              <a:rPr lang="en-US" sz="2400" smtClean="0">
                <a:solidFill>
                  <a:schemeClr val="tx2"/>
                </a:solidFill>
              </a:rPr>
              <a:t>volatile</a:t>
            </a:r>
            <a:r>
              <a:rPr lang="en-US" sz="2400" smtClean="0"/>
              <a:t>-</a:t>
            </a:r>
            <a:r>
              <a:rPr lang="ru-RU" sz="2400" smtClean="0"/>
              <a:t>инструкций с обычными инструкциями также запрещен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С усилением гарантий для </a:t>
            </a:r>
            <a:r>
              <a:rPr lang="en-US" sz="2400" smtClean="0">
                <a:solidFill>
                  <a:schemeClr val="tx2"/>
                </a:solidFill>
              </a:rPr>
              <a:t>volatile-</a:t>
            </a:r>
            <a:r>
              <a:rPr lang="ru-RU" sz="2400" smtClean="0"/>
              <a:t>переменных возросли также и накладные расходы на их использование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Модификатор </a:t>
            </a:r>
            <a:r>
              <a:rPr lang="en-US" sz="2400" smtClean="0">
                <a:solidFill>
                  <a:schemeClr val="tx2"/>
                </a:solidFill>
              </a:rPr>
              <a:t>volatile</a:t>
            </a:r>
            <a:r>
              <a:rPr lang="en-US" sz="2400" smtClean="0"/>
              <a:t> </a:t>
            </a:r>
            <a:r>
              <a:rPr lang="ru-RU" sz="2400" smtClean="0"/>
              <a:t>часто воспринимается как облегченная форма синхронизации доступа, но это не совсем так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Если вы пытаетесь заменить синхронизацию на </a:t>
            </a:r>
            <a:r>
              <a:rPr lang="en-US" sz="2400" smtClean="0">
                <a:solidFill>
                  <a:schemeClr val="tx2"/>
                </a:solidFill>
              </a:rPr>
              <a:t>volatile</a:t>
            </a:r>
            <a:r>
              <a:rPr lang="en-US" sz="2400" smtClean="0"/>
              <a:t> </a:t>
            </a:r>
            <a:r>
              <a:rPr lang="ru-RU" sz="2400" smtClean="0"/>
              <a:t>из соображений производительности, подумайте еще раз – непросто учесть сторонние эффекты такой замены</a:t>
            </a:r>
          </a:p>
          <a:p>
            <a:pPr eaLnBrk="1" hangingPunct="1">
              <a:lnSpc>
                <a:spcPct val="80000"/>
              </a:lnSpc>
            </a:pPr>
            <a:endParaRPr lang="ru-RU" sz="240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Параллельное выполнение кода</a:t>
            </a:r>
          </a:p>
          <a:p>
            <a:pPr eaLnBrk="1" hangingPunct="1"/>
            <a:r>
              <a:rPr lang="en-US" sz="2800" smtClean="0"/>
              <a:t>Thread-safety</a:t>
            </a:r>
          </a:p>
          <a:p>
            <a:pPr eaLnBrk="1" hangingPunct="1"/>
            <a:r>
              <a:rPr lang="en-US" sz="2800" smtClean="0"/>
              <a:t>Multithreading </a:t>
            </a:r>
            <a:r>
              <a:rPr lang="ru-RU" sz="2800" smtClean="0"/>
              <a:t>в языке </a:t>
            </a:r>
            <a:r>
              <a:rPr lang="en-US" sz="2800" smtClean="0"/>
              <a:t>Java</a:t>
            </a:r>
            <a:endParaRPr lang="ru-RU" sz="2800" smtClean="0"/>
          </a:p>
          <a:p>
            <a:pPr eaLnBrk="1" hangingPunct="1"/>
            <a:r>
              <a:rPr lang="en-US" sz="2800" smtClean="0"/>
              <a:t>JVM </a:t>
            </a:r>
            <a:r>
              <a:rPr lang="ru-RU" sz="2800" smtClean="0"/>
              <a:t>и потоки в рантайме</a:t>
            </a:r>
            <a:endParaRPr lang="en-US" sz="2800" smtClean="0"/>
          </a:p>
          <a:p>
            <a:pPr eaLnBrk="1" hangingPunct="1"/>
            <a:r>
              <a:rPr lang="ru-RU" sz="2800" smtClean="0"/>
              <a:t>Типовые грабли при написании </a:t>
            </a:r>
            <a:r>
              <a:rPr lang="en-US" sz="2800" smtClean="0"/>
              <a:t>concurrent-</a:t>
            </a:r>
            <a:r>
              <a:rPr lang="ru-RU" sz="2800" smtClean="0"/>
              <a:t>кода</a:t>
            </a:r>
          </a:p>
          <a:p>
            <a:pPr eaLnBrk="1" hangingPunct="1"/>
            <a:r>
              <a:rPr lang="en-US" sz="2800" smtClean="0"/>
              <a:t>Java memory model</a:t>
            </a:r>
          </a:p>
          <a:p>
            <a:pPr eaLnBrk="1" hangingPunct="1"/>
            <a:r>
              <a:rPr lang="ru-RU" sz="2800" smtClean="0">
                <a:solidFill>
                  <a:schemeClr val="tx2"/>
                </a:solidFill>
              </a:rPr>
              <a:t>Типовые архитектурные решения для </a:t>
            </a:r>
            <a:r>
              <a:rPr lang="en-US" sz="2800" smtClean="0">
                <a:solidFill>
                  <a:schemeClr val="tx2"/>
                </a:solidFill>
              </a:rPr>
              <a:t>concurrent-</a:t>
            </a:r>
            <a:r>
              <a:rPr lang="ru-RU" sz="2800" smtClean="0">
                <a:solidFill>
                  <a:schemeClr val="tx2"/>
                </a:solidFill>
              </a:rPr>
              <a:t>приложений</a:t>
            </a:r>
            <a:endParaRPr lang="en-US" sz="2800" smtClean="0">
              <a:solidFill>
                <a:schemeClr val="tx2"/>
              </a:solidFill>
            </a:endParaRPr>
          </a:p>
          <a:p>
            <a:pPr eaLnBrk="1" hangingPunct="1"/>
            <a:r>
              <a:rPr lang="ru-RU" sz="2800" smtClean="0"/>
              <a:t>Дополнительная литература</a:t>
            </a:r>
          </a:p>
          <a:p>
            <a:pPr eaLnBrk="1" hangingPunct="1"/>
            <a:endParaRPr lang="ru-RU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8301038" cy="8556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Immutable-</a:t>
            </a:r>
            <a:r>
              <a:rPr lang="ru-RU" dirty="0" smtClean="0"/>
              <a:t>объекты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49275"/>
            <a:ext cx="8518525" cy="6524625"/>
          </a:xfrm>
        </p:spPr>
        <p:txBody>
          <a:bodyPr/>
          <a:lstStyle/>
          <a:p>
            <a:pPr eaLnBrk="1" hangingPunct="1"/>
            <a:r>
              <a:rPr lang="ru-RU" sz="2400" smtClean="0"/>
              <a:t>Это объекты, которые нельзя изменять после создания</a:t>
            </a:r>
          </a:p>
          <a:p>
            <a:pPr eaLnBrk="1" hangingPunct="1"/>
            <a:r>
              <a:rPr lang="ru-RU" sz="2400" smtClean="0"/>
              <a:t>Такие объекты не требуют синхронизации</a:t>
            </a:r>
          </a:p>
          <a:p>
            <a:pPr eaLnBrk="1" hangingPunct="1"/>
            <a:r>
              <a:rPr lang="ru-RU" sz="2400" smtClean="0"/>
              <a:t>Многие стандартные классы языка </a:t>
            </a:r>
            <a:r>
              <a:rPr lang="en-US" sz="2400" smtClean="0"/>
              <a:t>Java</a:t>
            </a:r>
            <a:r>
              <a:rPr lang="en-US" smtClean="0"/>
              <a:t> – </a:t>
            </a:r>
            <a:r>
              <a:rPr lang="en-US" sz="2400" smtClean="0">
                <a:solidFill>
                  <a:schemeClr val="tx2"/>
                </a:solidFill>
              </a:rPr>
              <a:t>immutable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java.lang.String</a:t>
            </a:r>
          </a:p>
          <a:p>
            <a:pPr lvl="1" eaLnBrk="1" hangingPunct="1"/>
            <a:r>
              <a:rPr lang="ru-RU" smtClean="0"/>
              <a:t>Все объектные обертки над простыми типами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java.math.BigInteger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smtClean="0">
                <a:latin typeface="Courier New" pitchFamily="49" charset="0"/>
              </a:rPr>
              <a:t>java.math.BigDecimal</a:t>
            </a:r>
          </a:p>
          <a:p>
            <a:pPr eaLnBrk="1" hangingPunct="1"/>
            <a:r>
              <a:rPr lang="ru-RU" sz="2400" smtClean="0"/>
              <a:t>Помимо этого </a:t>
            </a:r>
            <a:r>
              <a:rPr lang="en-US" sz="2400" smtClean="0">
                <a:solidFill>
                  <a:schemeClr val="tx2"/>
                </a:solidFill>
              </a:rPr>
              <a:t>immutable</a:t>
            </a:r>
            <a:r>
              <a:rPr lang="ru-RU" sz="2400" smtClean="0">
                <a:solidFill>
                  <a:schemeClr val="tx2"/>
                </a:solidFill>
              </a:rPr>
              <a:t>-объекты</a:t>
            </a:r>
            <a:r>
              <a:rPr lang="ru-RU" sz="2400" smtClean="0"/>
              <a:t> обладают и другими преимуществами</a:t>
            </a:r>
          </a:p>
          <a:p>
            <a:pPr lvl="1" eaLnBrk="1" hangingPunct="1"/>
            <a:r>
              <a:rPr lang="ru-RU" smtClean="0"/>
              <a:t>Они не могут находится в </a:t>
            </a:r>
            <a:r>
              <a:rPr lang="en-US" smtClean="0"/>
              <a:t>inconsistent-</a:t>
            </a:r>
            <a:r>
              <a:rPr lang="ru-RU" smtClean="0"/>
              <a:t>состоянии</a:t>
            </a:r>
          </a:p>
          <a:p>
            <a:pPr lvl="1" eaLnBrk="1" hangingPunct="1"/>
            <a:r>
              <a:rPr lang="ru-RU" smtClean="0"/>
              <a:t>Реализация </a:t>
            </a:r>
            <a:r>
              <a:rPr lang="en-US" smtClean="0">
                <a:latin typeface="Courier New" pitchFamily="49" charset="0"/>
              </a:rPr>
              <a:t>hashcode()</a:t>
            </a:r>
            <a:r>
              <a:rPr lang="en-US" smtClean="0"/>
              <a:t> </a:t>
            </a:r>
            <a:r>
              <a:rPr lang="ru-RU" smtClean="0"/>
              <a:t>может кэшировать значение</a:t>
            </a:r>
          </a:p>
          <a:p>
            <a:pPr eaLnBrk="1" hangingPunct="1"/>
            <a:r>
              <a:rPr lang="en-US" sz="2400" smtClean="0"/>
              <a:t>"</a:t>
            </a:r>
            <a:r>
              <a:rPr lang="en-US" sz="2400" i="1" smtClean="0"/>
              <a:t>Classes should be immutable unless there's a very good reason to make them mutable....If a class cannot be made immutable, limit its mutability as much as possible."</a:t>
            </a:r>
            <a:r>
              <a:rPr lang="ru-RU" sz="2400" smtClean="0"/>
              <a:t> </a:t>
            </a: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					                   </a:t>
            </a:r>
            <a:r>
              <a:rPr lang="ru-RU" sz="2400" smtClean="0"/>
              <a:t>Effective Java, Joshua Bloch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8820150" cy="649287"/>
          </a:xfrm>
        </p:spPr>
        <p:txBody>
          <a:bodyPr/>
          <a:lstStyle/>
          <a:p>
            <a:pPr eaLnBrk="1" hangingPunct="1">
              <a:defRPr/>
            </a:pPr>
            <a:r>
              <a:rPr lang="ru-RU" sz="200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Преимущества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</a:t>
            </a:r>
            <a:r>
              <a:rPr lang="ru-RU" sz="200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многотопочной архитектуры перед многопроцессной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447088" cy="5545138"/>
          </a:xfrm>
        </p:spPr>
        <p:txBody>
          <a:bodyPr/>
          <a:lstStyle/>
          <a:p>
            <a:pPr eaLnBrk="1" hangingPunct="1"/>
            <a:r>
              <a:rPr lang="ru-RU" sz="2600" smtClean="0"/>
              <a:t>Упрощение программы за счет использования общего адресного пространства</a:t>
            </a:r>
          </a:p>
          <a:p>
            <a:pPr eaLnBrk="1" hangingPunct="1"/>
            <a:r>
              <a:rPr lang="ru-RU" sz="2600" smtClean="0"/>
              <a:t>Общение потоков между собой гораздо легче организовать, чем общение процессов</a:t>
            </a:r>
          </a:p>
          <a:p>
            <a:pPr eaLnBrk="1" hangingPunct="1"/>
            <a:r>
              <a:rPr lang="ru-RU" sz="2600" smtClean="0"/>
              <a:t>При этом оно происходит гораздо эффективнее и быстрее</a:t>
            </a:r>
          </a:p>
          <a:p>
            <a:pPr eaLnBrk="1" hangingPunct="1"/>
            <a:r>
              <a:rPr lang="ru-RU" sz="2600" smtClean="0"/>
              <a:t>Меньшие относительно процесса временные затраты на создание потока и управление им</a:t>
            </a:r>
            <a:endParaRPr lang="en-US" sz="2600" smtClean="0"/>
          </a:p>
          <a:p>
            <a:pPr eaLnBrk="1" hangingPunct="1"/>
            <a:r>
              <a:rPr lang="ru-RU" sz="2600" smtClean="0"/>
              <a:t>В случае, если это </a:t>
            </a:r>
            <a:r>
              <a:rPr lang="en-US" sz="2600" smtClean="0">
                <a:solidFill>
                  <a:schemeClr val="tx2"/>
                </a:solidFill>
              </a:rPr>
              <a:t>“Green Threads”</a:t>
            </a:r>
            <a:r>
              <a:rPr lang="en-US" sz="2600" smtClean="0"/>
              <a:t>,</a:t>
            </a:r>
            <a:r>
              <a:rPr lang="en-US" sz="2600" smtClean="0">
                <a:solidFill>
                  <a:schemeClr val="tx2"/>
                </a:solidFill>
              </a:rPr>
              <a:t> </a:t>
            </a:r>
            <a:r>
              <a:rPr lang="ru-RU" sz="2600" smtClean="0"/>
              <a:t>то есть программная эмуляция потоков , ОС вообще может не участвовать в жизненном цикле потока </a:t>
            </a:r>
          </a:p>
          <a:p>
            <a:pPr eaLnBrk="1" hangingPunct="1"/>
            <a:r>
              <a:rPr lang="ru-RU" sz="2600" smtClean="0"/>
              <a:t>Повышение производительности процесса за счет распараллеливания процессорных вычислений и операций ввода/вывода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8374063" cy="10271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Thread pooling</a:t>
            </a:r>
            <a:endParaRPr lang="ru-RU" dirty="0" smtClean="0"/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49275"/>
            <a:ext cx="8447088" cy="2232025"/>
          </a:xfrm>
        </p:spPr>
        <p:txBody>
          <a:bodyPr/>
          <a:lstStyle/>
          <a:p>
            <a:pPr eaLnBrk="1" hangingPunct="1"/>
            <a:r>
              <a:rPr lang="ru-RU" sz="2600" smtClean="0"/>
              <a:t>Создание и удаление потока может быть достаточно дорогой операцией</a:t>
            </a:r>
          </a:p>
          <a:p>
            <a:pPr lvl="1" eaLnBrk="1" hangingPunct="1"/>
            <a:r>
              <a:rPr lang="ru-RU" sz="2400" smtClean="0"/>
              <a:t>Необходима поддержка потоков на уровне ОС</a:t>
            </a:r>
          </a:p>
          <a:p>
            <a:pPr lvl="1" eaLnBrk="1" hangingPunct="1"/>
            <a:r>
              <a:rPr lang="ru-RU" sz="2400" smtClean="0"/>
              <a:t>Потоку требуется выделить ряд ресурсов, причем не все из них поток может эффективно использовать. Например, </a:t>
            </a:r>
            <a:r>
              <a:rPr lang="en-US" sz="2400" smtClean="0"/>
              <a:t>Windows </a:t>
            </a:r>
            <a:r>
              <a:rPr lang="ru-RU" sz="2400" smtClean="0"/>
              <a:t>не может выделить меньше 64К под стек потока.</a:t>
            </a:r>
          </a:p>
        </p:txBody>
      </p:sp>
      <p:pic>
        <p:nvPicPr>
          <p:cNvPr id="9011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3688" y="3068638"/>
            <a:ext cx="5040312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6" name="Rectangle 7"/>
          <p:cNvSpPr>
            <a:spLocks noChangeArrowheads="1"/>
          </p:cNvSpPr>
          <p:nvPr/>
        </p:nvSpPr>
        <p:spPr bwMode="auto">
          <a:xfrm>
            <a:off x="539750" y="6021388"/>
            <a:ext cx="3960813" cy="309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ru-RU" sz="2400"/>
          </a:p>
        </p:txBody>
      </p:sp>
      <p:sp>
        <p:nvSpPr>
          <p:cNvPr id="90117" name="Rectangle 3"/>
          <p:cNvSpPr>
            <a:spLocks noChangeArrowheads="1"/>
          </p:cNvSpPr>
          <p:nvPr/>
        </p:nvSpPr>
        <p:spPr bwMode="gray">
          <a:xfrm>
            <a:off x="250825" y="2852738"/>
            <a:ext cx="3744913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600">
                <a:latin typeface="Arial Narrow" pitchFamily="34" charset="0"/>
              </a:rPr>
              <a:t>Альтернатива – использование пула потоков</a:t>
            </a: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600">
                <a:latin typeface="Arial Narrow" pitchFamily="34" charset="0"/>
              </a:rPr>
              <a:t>Пул управляет несколькими рабочими потоками, выполняя задачи из очереди по мере возможности</a:t>
            </a:r>
          </a:p>
          <a:p>
            <a:pPr marL="222250" indent="-222250">
              <a:spcBef>
                <a:spcPct val="20000"/>
              </a:spcBef>
              <a:buFontTx/>
              <a:buChar char="•"/>
            </a:pPr>
            <a:endParaRPr lang="ru-RU" sz="26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8374063" cy="360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Double-checked locking</a:t>
            </a:r>
            <a:endParaRPr lang="ru-RU" dirty="0" smtClean="0"/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404813"/>
            <a:ext cx="8445500" cy="1871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ru-RU" sz="1000" smtClean="0"/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Это паттерн, применяемый для реализации шаблона </a:t>
            </a:r>
            <a:r>
              <a:rPr lang="en-US" sz="2400" smtClean="0">
                <a:solidFill>
                  <a:schemeClr val="tx2"/>
                </a:solidFill>
              </a:rPr>
              <a:t>Singleton</a:t>
            </a:r>
            <a:r>
              <a:rPr lang="ru-RU" sz="2400" smtClean="0"/>
              <a:t> в многопоточной среде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Он позволяет избежать затрат на синхронизацию, если объект уже создан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smtClean="0"/>
              <a:t>Типовая реализация выглядит так:</a:t>
            </a:r>
          </a:p>
        </p:txBody>
      </p:sp>
      <p:pic>
        <p:nvPicPr>
          <p:cNvPr id="91139" name="Picture 5" descr="picture_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349500"/>
            <a:ext cx="5543550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0" name="AutoShape 6" descr="2Q=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1" name="AutoShape 8" descr="2Q=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2" name="AutoShape 10" descr="2Q=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3" name="AutoShape 12" descr="2Q=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Double-checked locking</a:t>
            </a:r>
            <a:endParaRPr lang="ru-RU" dirty="0" smtClean="0"/>
          </a:p>
        </p:txBody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49275"/>
            <a:ext cx="8435975" cy="557688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ru-RU" sz="2800" smtClean="0"/>
              <a:t>… и она не работает</a:t>
            </a:r>
          </a:p>
          <a:p>
            <a:pPr eaLnBrk="1" hangingPunct="1">
              <a:lnSpc>
                <a:spcPct val="100000"/>
              </a:lnSpc>
            </a:pPr>
            <a:r>
              <a:rPr lang="ru-RU" sz="2800" smtClean="0"/>
              <a:t>Из за переупорядочивания операций 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ru-RU" sz="2800" smtClean="0"/>
              <a:t>   второй поток может получить 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ru-RU" sz="2800" smtClean="0"/>
              <a:t>   ссылку на не до конца 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ru-RU" sz="2800" smtClean="0"/>
              <a:t>   сконструированный объект</a:t>
            </a:r>
            <a:endParaRPr lang="en-US" sz="2800" smtClean="0"/>
          </a:p>
          <a:p>
            <a:pPr eaLnBrk="1" hangingPunct="1">
              <a:lnSpc>
                <a:spcPct val="100000"/>
              </a:lnSpc>
            </a:pPr>
            <a:r>
              <a:rPr lang="ru-RU" sz="2800" smtClean="0"/>
              <a:t>Начиная с </a:t>
            </a:r>
            <a:r>
              <a:rPr lang="en-US" sz="2800" smtClean="0"/>
              <a:t>Java </a:t>
            </a:r>
            <a:r>
              <a:rPr lang="ru-RU" sz="2800" smtClean="0"/>
              <a:t>1.5 модификатор </a:t>
            </a:r>
            <a:r>
              <a:rPr lang="en-US" sz="2800" smtClean="0">
                <a:solidFill>
                  <a:schemeClr val="tx2"/>
                </a:solidFill>
                <a:latin typeface="Arial" charset="0"/>
                <a:cs typeface="Arial" charset="0"/>
              </a:rPr>
              <a:t>volatile</a:t>
            </a:r>
            <a:r>
              <a:rPr lang="en-US" sz="2800" smtClean="0"/>
              <a:t> </a:t>
            </a:r>
            <a:r>
              <a:rPr lang="ru-RU" sz="2800" smtClean="0"/>
              <a:t>на переменной исправляет ситуацию</a:t>
            </a:r>
          </a:p>
          <a:p>
            <a:pPr eaLnBrk="1" hangingPunct="1">
              <a:lnSpc>
                <a:spcPct val="100000"/>
              </a:lnSpc>
            </a:pPr>
            <a:r>
              <a:rPr lang="ru-RU" sz="2800" smtClean="0"/>
              <a:t>Тем не менее, синхронизация сейчас гораздо дешевле, чем она была во времена изобретения этого паттерна</a:t>
            </a:r>
          </a:p>
          <a:p>
            <a:pPr eaLnBrk="1" hangingPunct="1">
              <a:lnSpc>
                <a:spcPct val="100000"/>
              </a:lnSpc>
            </a:pPr>
            <a:r>
              <a:rPr lang="ru-RU" sz="2800" smtClean="0"/>
              <a:t>Вывод: с использованием возможностей </a:t>
            </a:r>
            <a:r>
              <a:rPr lang="ru-RU" sz="2800" smtClean="0">
                <a:solidFill>
                  <a:schemeClr val="tx2"/>
                </a:solidFill>
                <a:latin typeface="Arial" charset="0"/>
                <a:cs typeface="Arial" charset="0"/>
              </a:rPr>
              <a:t>JSR-133</a:t>
            </a:r>
            <a:r>
              <a:rPr lang="ru-RU" sz="2800" smtClean="0"/>
              <a:t> этот шаблон можно заставить работать правильно, но зачем?</a:t>
            </a:r>
          </a:p>
          <a:p>
            <a:pPr eaLnBrk="1" hangingPunct="1">
              <a:lnSpc>
                <a:spcPct val="80000"/>
              </a:lnSpc>
            </a:pPr>
            <a:endParaRPr lang="ru-RU" sz="2800" smtClean="0"/>
          </a:p>
        </p:txBody>
      </p:sp>
      <p:pic>
        <p:nvPicPr>
          <p:cNvPr id="92163" name="Picture 4" descr="http://img.playground.ru/images/6/2/1300443462_449px-house-facepal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7763" y="620713"/>
            <a:ext cx="1873250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Double-checked locking</a:t>
            </a:r>
            <a:r>
              <a:rPr lang="ru-RU" dirty="0" smtClean="0"/>
              <a:t>: Альтернативы</a:t>
            </a:r>
            <a:endParaRPr lang="ru-RU" dirty="0"/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>
          <a:xfrm>
            <a:off x="250825" y="620713"/>
            <a:ext cx="5113338" cy="2663825"/>
          </a:xfrm>
        </p:spPr>
        <p:txBody>
          <a:bodyPr/>
          <a:lstStyle/>
          <a:p>
            <a:pPr eaLnBrk="1" hangingPunct="1"/>
            <a:r>
              <a:rPr lang="ru-RU" sz="2400" smtClean="0"/>
              <a:t>Поскольку синхронизация на современных </a:t>
            </a:r>
            <a:r>
              <a:rPr lang="en-US" sz="2400" smtClean="0"/>
              <a:t>JVM </a:t>
            </a:r>
            <a:r>
              <a:rPr lang="ru-RU" sz="2400" smtClean="0"/>
              <a:t>достаточно быстрая можно просто синхронизировать метод </a:t>
            </a:r>
            <a:r>
              <a:rPr lang="en-US" sz="2400" smtClean="0">
                <a:solidFill>
                  <a:schemeClr val="tx2"/>
                </a:solidFill>
              </a:rPr>
              <a:t>getInstance()</a:t>
            </a:r>
            <a:endParaRPr lang="ru-RU" sz="2400" smtClean="0">
              <a:solidFill>
                <a:schemeClr val="tx2"/>
              </a:solidFill>
            </a:endParaRPr>
          </a:p>
          <a:p>
            <a:pPr eaLnBrk="1" hangingPunct="1"/>
            <a:r>
              <a:rPr lang="ru-RU" sz="2400" smtClean="0"/>
              <a:t>За счет </a:t>
            </a:r>
            <a:r>
              <a:rPr lang="en-US" sz="2400" smtClean="0">
                <a:solidFill>
                  <a:schemeClr val="tx2"/>
                </a:solidFill>
              </a:rPr>
              <a:t>memory barrier</a:t>
            </a:r>
            <a:r>
              <a:rPr lang="en-US" sz="2400" smtClean="0"/>
              <a:t>’</a:t>
            </a:r>
            <a:r>
              <a:rPr lang="ru-RU" sz="2400" smtClean="0"/>
              <a:t>а решаются все проблемы с переупорядочиванием инструкций</a:t>
            </a: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AF0B77-A7D5-44A0-B78A-74D529D82E76}" type="slidenum">
              <a:rPr lang="de-DE" smtClean="0"/>
              <a:pPr>
                <a:defRPr/>
              </a:pPr>
              <a:t>63</a:t>
            </a:fld>
            <a:endParaRPr lang="de-DE"/>
          </a:p>
        </p:txBody>
      </p:sp>
      <p:pic>
        <p:nvPicPr>
          <p:cNvPr id="942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0663" y="3573463"/>
            <a:ext cx="5113337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3" name="Content Placeholder 2"/>
          <p:cNvSpPr txBox="1">
            <a:spLocks/>
          </p:cNvSpPr>
          <p:nvPr/>
        </p:nvSpPr>
        <p:spPr bwMode="gray">
          <a:xfrm>
            <a:off x="250825" y="3213100"/>
            <a:ext cx="3744913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Другой вариант решения – </a:t>
            </a:r>
            <a:r>
              <a:rPr lang="en-US" sz="2400">
                <a:solidFill>
                  <a:schemeClr val="tx2"/>
                </a:solidFill>
                <a:latin typeface="Arial Narrow" pitchFamily="34" charset="0"/>
              </a:rPr>
              <a:t>initialization-on-demand holder</a:t>
            </a:r>
            <a:endParaRPr lang="ru-RU" sz="2400">
              <a:solidFill>
                <a:schemeClr val="tx2"/>
              </a:solidFill>
              <a:latin typeface="Arial Narrow" pitchFamily="34" charset="0"/>
            </a:endParaRPr>
          </a:p>
          <a:p>
            <a:pPr marL="22225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</a:pPr>
            <a:r>
              <a:rPr lang="ru-RU" sz="2400">
                <a:latin typeface="Arial Narrow" pitchFamily="34" charset="0"/>
              </a:rPr>
              <a:t>Основан на том, что </a:t>
            </a:r>
            <a:r>
              <a:rPr lang="en-US" sz="2400">
                <a:latin typeface="Arial Narrow" pitchFamily="34" charset="0"/>
              </a:rPr>
              <a:t>JVM </a:t>
            </a:r>
            <a:r>
              <a:rPr lang="ru-RU" sz="2400">
                <a:latin typeface="Arial Narrow" pitchFamily="34" charset="0"/>
              </a:rPr>
              <a:t>загружает классы только в момент первого использования</a:t>
            </a:r>
          </a:p>
        </p:txBody>
      </p:sp>
      <p:pic>
        <p:nvPicPr>
          <p:cNvPr id="9421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625" y="765175"/>
            <a:ext cx="31908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GUI Toolkits</a:t>
            </a:r>
            <a:endParaRPr lang="ru-RU" smtClean="0"/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20713"/>
            <a:ext cx="8507412" cy="59039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600" smtClean="0"/>
              <a:t>Делать </a:t>
            </a:r>
            <a:r>
              <a:rPr lang="en-US" sz="2600" smtClean="0"/>
              <a:t>GUI </a:t>
            </a:r>
            <a:r>
              <a:rPr lang="ru-RU" sz="2600" smtClean="0"/>
              <a:t>без поддержки многопоточности нельзя – любая «тяжелая» задача заблокирует перерисовку компонент и обработку </a:t>
            </a:r>
            <a:r>
              <a:rPr lang="en-US" sz="2600" smtClean="0"/>
              <a:t>GUI-</a:t>
            </a:r>
            <a:r>
              <a:rPr lang="ru-RU" sz="2600" smtClean="0"/>
              <a:t>событий</a:t>
            </a:r>
          </a:p>
          <a:p>
            <a:pPr eaLnBrk="1" hangingPunct="1">
              <a:lnSpc>
                <a:spcPct val="80000"/>
              </a:lnSpc>
            </a:pPr>
            <a:r>
              <a:rPr lang="ru-RU" sz="2600" smtClean="0"/>
              <a:t>Поэтому общим правилом является отделение тяжелых задач бизнес-логики от перерисовки и обработки событий</a:t>
            </a:r>
          </a:p>
          <a:p>
            <a:pPr eaLnBrk="1" hangingPunct="1">
              <a:lnSpc>
                <a:spcPct val="80000"/>
              </a:lnSpc>
            </a:pPr>
            <a:r>
              <a:rPr lang="ru-RU" sz="2600" smtClean="0"/>
              <a:t>При таком подходе </a:t>
            </a:r>
            <a:r>
              <a:rPr lang="en-US" sz="2600" smtClean="0"/>
              <a:t>GUI </a:t>
            </a:r>
            <a:r>
              <a:rPr lang="ru-RU" sz="2600" smtClean="0"/>
              <a:t>не «зависает» даже если выполнение рабочего потока задерживается</a:t>
            </a:r>
          </a:p>
          <a:p>
            <a:pPr eaLnBrk="1" hangingPunct="1">
              <a:lnSpc>
                <a:spcPct val="80000"/>
              </a:lnSpc>
            </a:pPr>
            <a:r>
              <a:rPr lang="ru-RU" sz="2600" smtClean="0"/>
              <a:t>Существуют разные модели многопоточности для </a:t>
            </a:r>
            <a:r>
              <a:rPr lang="en-US" sz="2600" smtClean="0"/>
              <a:t>GUI Toolkit’</a:t>
            </a:r>
            <a:r>
              <a:rPr lang="ru-RU" sz="2600" smtClean="0"/>
              <a:t>ов: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chemeClr val="tx2"/>
                </a:solidFill>
              </a:rPr>
              <a:t>AWT</a:t>
            </a:r>
            <a:r>
              <a:rPr lang="en-US" sz="2400" smtClean="0"/>
              <a:t> </a:t>
            </a:r>
            <a:r>
              <a:rPr lang="ru-RU" sz="2400" smtClean="0"/>
              <a:t>использует </a:t>
            </a:r>
            <a:r>
              <a:rPr lang="en-US" sz="2400" smtClean="0"/>
              <a:t>thread-safe </a:t>
            </a:r>
            <a:r>
              <a:rPr lang="ru-RU" sz="2400" smtClean="0"/>
              <a:t>компоненты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chemeClr val="tx2"/>
                </a:solidFill>
              </a:rPr>
              <a:t>Swing</a:t>
            </a:r>
            <a:r>
              <a:rPr lang="en-US" sz="2400" smtClean="0"/>
              <a:t> </a:t>
            </a:r>
            <a:r>
              <a:rPr lang="ru-RU" sz="2400" smtClean="0"/>
              <a:t>формально однопоточен, но содержит средства для выполнения длительных задач в рабочих потоках. Его компоненты не являются </a:t>
            </a:r>
            <a:r>
              <a:rPr lang="en-US" sz="2400" smtClean="0"/>
              <a:t>thread-safe</a:t>
            </a:r>
            <a:r>
              <a:rPr lang="ru-RU" sz="2400" smtClean="0"/>
              <a:t> </a:t>
            </a:r>
            <a:endParaRPr 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chemeClr val="tx2"/>
                </a:solidFill>
              </a:rPr>
              <a:t>SWT</a:t>
            </a:r>
            <a:r>
              <a:rPr lang="en-US" sz="2400" smtClean="0"/>
              <a:t> </a:t>
            </a:r>
            <a:r>
              <a:rPr lang="ru-RU" sz="2400" smtClean="0"/>
              <a:t>в этом контексте во многом похож на </a:t>
            </a:r>
            <a:r>
              <a:rPr lang="en-US" sz="2400" smtClean="0">
                <a:solidFill>
                  <a:schemeClr val="tx2"/>
                </a:solidFill>
              </a:rPr>
              <a:t>Swing</a:t>
            </a:r>
            <a:r>
              <a:rPr lang="ru-RU" sz="2400" smtClean="0"/>
              <a:t>, но относится к ошибкам многопоточного кода гораздо строже.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Server threading models</a:t>
            </a:r>
            <a:endParaRPr lang="ru-RU" smtClean="0"/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20713"/>
            <a:ext cx="8658225" cy="5400675"/>
          </a:xfrm>
        </p:spPr>
        <p:txBody>
          <a:bodyPr/>
          <a:lstStyle/>
          <a:p>
            <a:pPr eaLnBrk="1" hangingPunct="1"/>
            <a:r>
              <a:rPr lang="ru-RU" smtClean="0"/>
              <a:t>Существует несколько моделей распределения нагрузки по потокам внутри сервера:</a:t>
            </a:r>
          </a:p>
          <a:p>
            <a:pPr eaLnBrk="1" hangingPunct="1"/>
            <a:r>
              <a:rPr lang="en-US" b="1" smtClean="0"/>
              <a:t>Single thread – single client</a:t>
            </a:r>
          </a:p>
          <a:p>
            <a:pPr lvl="1" eaLnBrk="1" hangingPunct="1"/>
            <a:r>
              <a:rPr lang="ru-RU" smtClean="0"/>
              <a:t>При этом единственный поток обрабатывает клиентский запрос. Пока он занят остальные запросы получают отказ в обслуживании.</a:t>
            </a:r>
            <a:endParaRPr lang="en-US" smtClean="0"/>
          </a:p>
          <a:p>
            <a:pPr eaLnBrk="1" hangingPunct="1"/>
            <a:r>
              <a:rPr lang="en-US" b="1" smtClean="0"/>
              <a:t>Single thread, multiple clients</a:t>
            </a:r>
          </a:p>
          <a:p>
            <a:pPr lvl="1" eaLnBrk="1" hangingPunct="1"/>
            <a:r>
              <a:rPr lang="ru-RU" smtClean="0"/>
              <a:t>Этот подход требует наличия одного потока-исполнителя и очереди клиентских запросов</a:t>
            </a:r>
          </a:p>
          <a:p>
            <a:pPr lvl="1" eaLnBrk="1" hangingPunct="1"/>
            <a:r>
              <a:rPr lang="ru-RU" smtClean="0"/>
              <a:t>Неплохо справляется с небольшим количеством запросов, но критикуется за отсутствие масштабируемости</a:t>
            </a:r>
          </a:p>
          <a:p>
            <a:pPr eaLnBrk="1" hangingPunct="1"/>
            <a:r>
              <a:rPr lang="en-US" b="1" smtClean="0"/>
              <a:t>Thread per client</a:t>
            </a:r>
            <a:endParaRPr lang="ru-RU" b="1" smtClean="0"/>
          </a:p>
          <a:p>
            <a:pPr lvl="1" eaLnBrk="1" hangingPunct="1"/>
            <a:r>
              <a:rPr lang="ru-RU" smtClean="0"/>
              <a:t>Подразумевает выделение по одному потоку на обработку каждого клиентского запроса</a:t>
            </a:r>
          </a:p>
          <a:p>
            <a:pPr lvl="1" eaLnBrk="1" hangingPunct="1"/>
            <a:r>
              <a:rPr lang="ru-RU" smtClean="0"/>
              <a:t>Применительно к языку </a:t>
            </a:r>
            <a:r>
              <a:rPr lang="en-US" smtClean="0"/>
              <a:t>Java</a:t>
            </a:r>
            <a:r>
              <a:rPr lang="ru-RU" smtClean="0"/>
              <a:t>, с ростом количества активных потоков выше определенного порога падает эффективность </a:t>
            </a:r>
            <a:r>
              <a:rPr lang="en-US" smtClean="0"/>
              <a:t>GC </a:t>
            </a:r>
            <a:r>
              <a:rPr lang="ru-RU" smtClean="0"/>
              <a:t>и возрастают накладные ра</a:t>
            </a:r>
            <a:r>
              <a:rPr lang="en-US" smtClean="0"/>
              <a:t>c</a:t>
            </a:r>
            <a:r>
              <a:rPr lang="ru-RU" smtClean="0"/>
              <a:t>ходы на </a:t>
            </a:r>
            <a:r>
              <a:rPr lang="en-US" smtClean="0">
                <a:solidFill>
                  <a:schemeClr val="tx2"/>
                </a:solidFill>
              </a:rPr>
              <a:t>context switch</a:t>
            </a:r>
          </a:p>
          <a:p>
            <a:pPr lvl="1" eaLnBrk="1" hangingPunct="1"/>
            <a:r>
              <a:rPr lang="ru-RU" smtClean="0"/>
              <a:t>Пул потоков заданной величины и очередь ожидания для клиентов могут 						существенно улучшить данный подход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Library</a:t>
            </a:r>
            <a:endParaRPr lang="ru-RU" dirty="0"/>
          </a:p>
        </p:txBody>
      </p:sp>
      <p:sp>
        <p:nvSpPr>
          <p:cNvPr id="97282" name="Content Placeholder 2"/>
          <p:cNvSpPr>
            <a:spLocks noGrp="1"/>
          </p:cNvSpPr>
          <p:nvPr>
            <p:ph idx="1"/>
          </p:nvPr>
        </p:nvSpPr>
        <p:spPr>
          <a:xfrm>
            <a:off x="250825" y="620713"/>
            <a:ext cx="8586788" cy="540067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2800" smtClean="0"/>
              <a:t>Brian Goetz. Java concurrency in practice</a:t>
            </a:r>
          </a:p>
          <a:p>
            <a:pPr eaLnBrk="1" hangingPunct="1">
              <a:lnSpc>
                <a:spcPct val="100000"/>
              </a:lnSpc>
            </a:pPr>
            <a:endParaRPr lang="en-US" sz="2800" smtClean="0"/>
          </a:p>
          <a:p>
            <a:pPr eaLnBrk="1" hangingPunct="1">
              <a:lnSpc>
                <a:spcPct val="100000"/>
              </a:lnSpc>
            </a:pPr>
            <a:r>
              <a:rPr lang="en-US" sz="2800" smtClean="0"/>
              <a:t>Java Language Specification, </a:t>
            </a:r>
            <a:r>
              <a:rPr lang="ru-RU" sz="2800" smtClean="0"/>
              <a:t>глава 17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ru-RU" sz="2800" smtClean="0"/>
              <a:t>   </a:t>
            </a:r>
            <a:r>
              <a:rPr lang="en-US" smtClean="0">
                <a:hlinkClick r:id="rId2"/>
              </a:rPr>
              <a:t>http://docs.oracle.com/javase/specs/jls/se7/html/jls-17.html</a:t>
            </a:r>
            <a:endParaRPr lang="ru-RU" smtClean="0"/>
          </a:p>
          <a:p>
            <a:pPr eaLnBrk="1" hangingPunct="1">
              <a:lnSpc>
                <a:spcPct val="100000"/>
              </a:lnSpc>
            </a:pPr>
            <a:endParaRPr lang="ru-RU" sz="2800" smtClean="0"/>
          </a:p>
          <a:p>
            <a:pPr eaLnBrk="1" hangingPunct="1">
              <a:lnSpc>
                <a:spcPct val="100000"/>
              </a:lnSpc>
            </a:pPr>
            <a:r>
              <a:rPr lang="en-US" sz="2800" smtClean="0"/>
              <a:t>Maurice Herlihy , Nir Shavit</a:t>
            </a:r>
            <a:r>
              <a:rPr lang="ru-RU" sz="2800" smtClean="0"/>
              <a:t>.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ru-RU" sz="2800" smtClean="0"/>
              <a:t>	</a:t>
            </a:r>
            <a:r>
              <a:rPr lang="en-US" sz="2800" smtClean="0"/>
              <a:t>The art of multiprocessor programming</a:t>
            </a:r>
            <a:endParaRPr lang="ru-RU" sz="2800" smtClean="0"/>
          </a:p>
          <a:p>
            <a:pPr eaLnBrk="1" hangingPunct="1">
              <a:lnSpc>
                <a:spcPct val="100000"/>
              </a:lnSpc>
            </a:pPr>
            <a:endParaRPr lang="ru-RU" sz="2800" smtClean="0"/>
          </a:p>
          <a:p>
            <a:pPr eaLnBrk="1" hangingPunct="1">
              <a:lnSpc>
                <a:spcPct val="100000"/>
              </a:lnSpc>
            </a:pPr>
            <a:r>
              <a:rPr lang="ru-RU" sz="2800" smtClean="0"/>
              <a:t>Статьи </a:t>
            </a:r>
            <a:r>
              <a:rPr lang="en-US" sz="2800" smtClean="0"/>
              <a:t>Brian’</a:t>
            </a:r>
            <a:r>
              <a:rPr lang="ru-RU" sz="2800" smtClean="0"/>
              <a:t>а </a:t>
            </a:r>
            <a:r>
              <a:rPr lang="en-US" sz="2800" smtClean="0"/>
              <a:t>Goetz’</a:t>
            </a:r>
            <a:r>
              <a:rPr lang="ru-RU" sz="2800" smtClean="0"/>
              <a:t>а на </a:t>
            </a:r>
            <a:r>
              <a:rPr lang="en-US" sz="2800" smtClean="0">
                <a:hlinkClick r:id="rId3"/>
              </a:rPr>
              <a:t>http://www.ibm.com/developerworks</a:t>
            </a:r>
            <a:r>
              <a:rPr lang="ru-RU" sz="2800" smtClean="0"/>
              <a:t> 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ru-RU" smtClean="0"/>
              <a:t>    (например </a:t>
            </a:r>
            <a:r>
              <a:rPr lang="en-US" smtClean="0">
                <a:hlinkClick r:id="rId4"/>
              </a:rPr>
              <a:t>http://www.ibm.com/developerworks/ru/library/j-jtp10185/index.html</a:t>
            </a:r>
            <a:r>
              <a:rPr lang="ru-RU" smtClean="0"/>
              <a:t>)</a:t>
            </a:r>
          </a:p>
          <a:p>
            <a:pPr eaLnBrk="1" hangingPunct="1">
              <a:lnSpc>
                <a:spcPct val="100000"/>
              </a:lnSpc>
            </a:pPr>
            <a:endParaRPr lang="ru-RU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D9022-5F05-4706-80E0-F4BD7B4D1E9F}" type="slidenum">
              <a:rPr lang="de-DE" smtClean="0"/>
              <a:pPr>
                <a:defRPr/>
              </a:pPr>
              <a:t>66</a:t>
            </a:fld>
            <a:endParaRPr lang="de-DE"/>
          </a:p>
        </p:txBody>
      </p:sp>
      <p:pic>
        <p:nvPicPr>
          <p:cNvPr id="9728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48488" y="549275"/>
            <a:ext cx="1571625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5" name="Picture 8" descr="ANd9GcQvGUEqyXFtt_t5wDoCXByllSwcWa82FudBi2CBE1L4T88keZKY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48488" y="2781300"/>
            <a:ext cx="15716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Library</a:t>
            </a:r>
            <a:endParaRPr lang="ru-RU" dirty="0"/>
          </a:p>
        </p:txBody>
      </p:sp>
      <p:sp>
        <p:nvSpPr>
          <p:cNvPr id="97282" name="Content Placeholder 2"/>
          <p:cNvSpPr>
            <a:spLocks noGrp="1"/>
          </p:cNvSpPr>
          <p:nvPr>
            <p:ph idx="1"/>
          </p:nvPr>
        </p:nvSpPr>
        <p:spPr>
          <a:xfrm>
            <a:off x="250825" y="620713"/>
            <a:ext cx="8586788" cy="540067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2800" dirty="0" smtClean="0"/>
              <a:t>The theory of concurrent programming for a </a:t>
            </a:r>
            <a:r>
              <a:rPr lang="en-US" sz="2800" dirty="0"/>
              <a:t>seasoned programmer (</a:t>
            </a: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www.slideshare.net/elizarov/the-theory-of-concurrent-programming-for-a-seasoned-programmer</a:t>
            </a:r>
            <a:r>
              <a:rPr lang="en-US" sz="2800" dirty="0" smtClean="0"/>
              <a:t>)</a:t>
            </a:r>
          </a:p>
          <a:p>
            <a:pPr eaLnBrk="1" hangingPunct="1">
              <a:lnSpc>
                <a:spcPct val="100000"/>
              </a:lnSpc>
            </a:pPr>
            <a:endParaRPr lang="en-US" sz="2800" dirty="0"/>
          </a:p>
          <a:p>
            <a:pPr eaLnBrk="1" hangingPunct="1">
              <a:lnSpc>
                <a:spcPct val="100000"/>
              </a:lnSpc>
            </a:pPr>
            <a:r>
              <a:rPr lang="en-US" sz="2800" dirty="0" smtClean="0"/>
              <a:t>Synchronized vs </a:t>
            </a:r>
            <a:r>
              <a:rPr lang="en-US" sz="2800" dirty="0" err="1" smtClean="0"/>
              <a:t>ReentrantLock</a:t>
            </a:r>
            <a:r>
              <a:rPr lang="en-US" sz="2800" dirty="0"/>
              <a:t> (</a:t>
            </a: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www.javaspecialist.ru/2011/11/synchronized-vs-reentrantlock.html</a:t>
            </a:r>
            <a:r>
              <a:rPr lang="en-US" sz="2800" dirty="0" smtClean="0"/>
              <a:t>)</a:t>
            </a:r>
          </a:p>
          <a:p>
            <a:pPr eaLnBrk="1" hangingPunct="1">
              <a:lnSpc>
                <a:spcPct val="100000"/>
              </a:lnSpc>
            </a:pPr>
            <a:endParaRPr lang="en-US" sz="2800" dirty="0"/>
          </a:p>
          <a:p>
            <a:pPr eaLnBrk="1" hangingPunct="1">
              <a:lnSpc>
                <a:spcPct val="100000"/>
              </a:lnSpc>
            </a:pPr>
            <a:r>
              <a:rPr lang="ru-RU" sz="2800" dirty="0" smtClean="0"/>
              <a:t>А как же все-таки работает многопоточность? (</a:t>
            </a:r>
            <a:r>
              <a:rPr lang="en-US" sz="2800" dirty="0">
                <a:hlinkClick r:id="rId4"/>
              </a:rPr>
              <a:t>http://habrahabr.ru/post/143237</a:t>
            </a:r>
            <a:r>
              <a:rPr lang="en-US" sz="2800" dirty="0" smtClean="0">
                <a:hlinkClick r:id="rId4"/>
              </a:rPr>
              <a:t>/</a:t>
            </a:r>
            <a:r>
              <a:rPr lang="ru-RU" sz="2800" smtClean="0"/>
              <a:t>)</a:t>
            </a:r>
          </a:p>
          <a:p>
            <a:pPr eaLnBrk="1" hangingPunct="1">
              <a:lnSpc>
                <a:spcPct val="100000"/>
              </a:lnSpc>
            </a:pPr>
            <a:endParaRPr lang="en-US" sz="2800" dirty="0" smtClean="0"/>
          </a:p>
          <a:p>
            <a:pPr eaLnBrk="1" hangingPunct="1">
              <a:lnSpc>
                <a:spcPct val="100000"/>
              </a:lnSpc>
            </a:pPr>
            <a:endParaRPr lang="ru-RU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D9022-5F05-4706-80E0-F4BD7B4D1E9F}" type="slidenum">
              <a:rPr lang="de-DE" smtClean="0"/>
              <a:pPr>
                <a:defRPr/>
              </a:pPr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81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mtClean="0"/>
              <a:t>Взаимодействие потоков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497888" cy="5832475"/>
          </a:xfrm>
        </p:spPr>
        <p:txBody>
          <a:bodyPr/>
          <a:lstStyle/>
          <a:p>
            <a:pPr eaLnBrk="1" hangingPunct="1"/>
            <a:r>
              <a:rPr lang="ru-RU" sz="2800" smtClean="0"/>
              <a:t>Потоки разделяют ресурсы, поэтому при доступе к ним необходима синхронизация</a:t>
            </a:r>
          </a:p>
          <a:p>
            <a:pPr eaLnBrk="1" hangingPunct="1"/>
            <a:r>
              <a:rPr lang="ru-RU" sz="2800" smtClean="0"/>
              <a:t>Простой пример: пусть есть банковский счет (</a:t>
            </a:r>
            <a:r>
              <a:rPr lang="en-US" sz="2800" smtClean="0"/>
              <a:t>$</a:t>
            </a:r>
            <a:r>
              <a:rPr lang="ru-RU" sz="2800" smtClean="0"/>
              <a:t>100) и запросы к нему обслуживаются многопоточной системой</a:t>
            </a:r>
          </a:p>
          <a:p>
            <a:pPr eaLnBrk="1" hangingPunct="1"/>
            <a:r>
              <a:rPr lang="ru-RU" sz="2800" smtClean="0"/>
              <a:t>В таком случае возможно совершить два одновременных запроса на списание</a:t>
            </a:r>
            <a:r>
              <a:rPr lang="en-US" sz="2800" smtClean="0"/>
              <a:t> $</a:t>
            </a:r>
            <a:r>
              <a:rPr lang="ru-RU" sz="2800" smtClean="0"/>
              <a:t>75 и оба будут удовлетворены – в обоих случаях сумма списания меньше остатка на счете</a:t>
            </a:r>
          </a:p>
          <a:p>
            <a:pPr eaLnBrk="1" hangingPunct="1"/>
            <a:r>
              <a:rPr lang="ru-RU" sz="2800" smtClean="0"/>
              <a:t>Более того, в результаты работы потока могут не сразу попадать в оперативную память, находясь в кэше, например в кэше процессора</a:t>
            </a:r>
          </a:p>
          <a:p>
            <a:pPr eaLnBrk="1" hangingPunct="1"/>
            <a:r>
              <a:rPr lang="ru-RU" sz="2800" smtClean="0"/>
              <a:t>В этом случае другие потоки не увидят изменений общих данных в памяти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mtClean="0"/>
              <a:t>Семафор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20713"/>
            <a:ext cx="8424863" cy="56451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smtClean="0"/>
              <a:t>Переменная целого типа, управляющая доступом к ресурсу</a:t>
            </a:r>
            <a:r>
              <a:rPr lang="en-US" sz="2800" smtClean="0"/>
              <a:t> </a:t>
            </a:r>
            <a:r>
              <a:rPr lang="ru-RU" sz="2800" smtClean="0"/>
              <a:t>или разделяемым данным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Её фактическое значение – количество потоков, использующих ресурс в данный момент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Если очередной поток пытается получить ресурс, но переменная уже достигла максимума, то поток вынужден ждать 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Если максимум – </a:t>
            </a:r>
            <a:r>
              <a:rPr lang="en-US" sz="2800" smtClean="0"/>
              <a:t>N</a:t>
            </a:r>
            <a:r>
              <a:rPr lang="ru-RU" sz="2800" smtClean="0"/>
              <a:t>, то семафор </a:t>
            </a:r>
            <a:endParaRPr lang="en-US" sz="28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800" smtClean="0"/>
              <a:t>   называется </a:t>
            </a:r>
            <a:r>
              <a:rPr lang="en-US" sz="2800" smtClean="0"/>
              <a:t>N-</a:t>
            </a:r>
            <a:r>
              <a:rPr lang="ru-RU" sz="2800" smtClean="0"/>
              <a:t>местным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Наиболее употребительны одноместные </a:t>
            </a:r>
            <a:endParaRPr lang="en-US" sz="2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 </a:t>
            </a:r>
            <a:r>
              <a:rPr lang="ru-RU" sz="2800" smtClean="0"/>
              <a:t>семафоры, называемые также </a:t>
            </a:r>
            <a:endParaRPr lang="en-US" sz="2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 </a:t>
            </a:r>
            <a:r>
              <a:rPr lang="ru-RU" sz="2800" smtClean="0"/>
              <a:t>мьютексами (</a:t>
            </a:r>
            <a:r>
              <a:rPr lang="en-US" sz="2800" smtClean="0">
                <a:solidFill>
                  <a:schemeClr val="tx2"/>
                </a:solidFill>
              </a:rPr>
              <a:t>mutex</a:t>
            </a:r>
            <a:r>
              <a:rPr lang="ru-RU" sz="2800" smtClean="0"/>
              <a:t>)</a:t>
            </a:r>
          </a:p>
        </p:txBody>
      </p:sp>
      <p:sp>
        <p:nvSpPr>
          <p:cNvPr id="23555" name="AutoShape 5" descr="2Q=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56" name="AutoShape 7" descr="2Q=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pic>
        <p:nvPicPr>
          <p:cNvPr id="23557" name="Picture 10" descr="Рисунок 5 - Семафор позволяет вести учёт распределения между нитями однотипных ресурсов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3663" y="3213100"/>
            <a:ext cx="18573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mtClean="0"/>
              <a:t>Синхронизация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20713"/>
            <a:ext cx="8374063" cy="5429250"/>
          </a:xfrm>
        </p:spPr>
        <p:txBody>
          <a:bodyPr/>
          <a:lstStyle/>
          <a:p>
            <a:pPr eaLnBrk="1" hangingPunct="1"/>
            <a:r>
              <a:rPr lang="ru-RU" sz="2600" smtClean="0"/>
              <a:t>Под синхронизацией понимают управление порядком взаимного исполнения потоков</a:t>
            </a:r>
          </a:p>
          <a:p>
            <a:pPr eaLnBrk="1" hangingPunct="1"/>
            <a:r>
              <a:rPr lang="ru-RU" sz="2600" smtClean="0"/>
              <a:t>Наиболее распространенный способ синхронизации – создание </a:t>
            </a:r>
            <a:r>
              <a:rPr lang="ru-RU" sz="2600" smtClean="0">
                <a:solidFill>
                  <a:schemeClr val="tx2"/>
                </a:solidFill>
              </a:rPr>
              <a:t>критической секции</a:t>
            </a:r>
          </a:p>
          <a:p>
            <a:pPr eaLnBrk="1" hangingPunct="1"/>
            <a:r>
              <a:rPr lang="ru-RU" sz="2600" smtClean="0"/>
              <a:t>При этом началом критической секции служит операция захвата мьютекса</a:t>
            </a:r>
          </a:p>
          <a:p>
            <a:pPr eaLnBrk="1" hangingPunct="1"/>
            <a:r>
              <a:rPr lang="ru-RU" sz="2600" smtClean="0"/>
              <a:t>Концом критической секции будет операция освобождения мьютекса</a:t>
            </a:r>
          </a:p>
          <a:p>
            <a:pPr eaLnBrk="1" hangingPunct="1"/>
            <a:r>
              <a:rPr lang="ru-RU" sz="2600" smtClean="0"/>
              <a:t>Таким образом, в любой момент времени код критической секции исполняется не более чем одним потоком</a:t>
            </a:r>
          </a:p>
          <a:p>
            <a:pPr eaLnBrk="1" hangingPunct="1"/>
            <a:r>
              <a:rPr lang="ru-RU" sz="2600" smtClean="0"/>
              <a:t>Остальные потоки вынуждены ждать на операции захвата мьютекса до тех пор, пока он не освободится</a:t>
            </a:r>
          </a:p>
          <a:p>
            <a:pPr eaLnBrk="1" hangingPunct="1"/>
            <a:endParaRPr lang="ru-RU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4838</TotalTime>
  <Words>4449</Words>
  <Application>Microsoft Office PowerPoint</Application>
  <PresentationFormat>On-screen Show (4:3)</PresentationFormat>
  <Paragraphs>581</Paragraphs>
  <Slides>67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lecture template</vt:lpstr>
      <vt:lpstr>Java Lecture #4  Multithreading</vt:lpstr>
      <vt:lpstr>Agenda</vt:lpstr>
      <vt:lpstr>Многозадачность</vt:lpstr>
      <vt:lpstr>Процесс</vt:lpstr>
      <vt:lpstr>Thread (Поток)</vt:lpstr>
      <vt:lpstr>Преимущества многотопочной архитектуры перед многопроцессной</vt:lpstr>
      <vt:lpstr>Взаимодействие потоков</vt:lpstr>
      <vt:lpstr>Семафор</vt:lpstr>
      <vt:lpstr>Синхронизация</vt:lpstr>
      <vt:lpstr>Производительность</vt:lpstr>
      <vt:lpstr>Agenda</vt:lpstr>
      <vt:lpstr>Thread-safety</vt:lpstr>
      <vt:lpstr>Атомарность операций</vt:lpstr>
      <vt:lpstr>Атомарность операций</vt:lpstr>
      <vt:lpstr>Visibility</vt:lpstr>
      <vt:lpstr>Agenda</vt:lpstr>
      <vt:lpstr>Класс Thread</vt:lpstr>
      <vt:lpstr>Интерфейс Runnable</vt:lpstr>
      <vt:lpstr>Thread: API reference</vt:lpstr>
      <vt:lpstr>Прерывание работы потока</vt:lpstr>
      <vt:lpstr>Ключевое слово Synchronized</vt:lpstr>
      <vt:lpstr>Wait(), notify(), notifyAll()</vt:lpstr>
      <vt:lpstr>Daemons</vt:lpstr>
      <vt:lpstr>Таймеры</vt:lpstr>
      <vt:lpstr>Таймеры - Пример</vt:lpstr>
      <vt:lpstr>Работаем с процессами</vt:lpstr>
      <vt:lpstr>Agenda</vt:lpstr>
      <vt:lpstr>Потоки JVM</vt:lpstr>
      <vt:lpstr>Потоки JVM</vt:lpstr>
      <vt:lpstr>Работа с фреймворками</vt:lpstr>
      <vt:lpstr>Жизненный цикл потока</vt:lpstr>
      <vt:lpstr>Monitor</vt:lpstr>
      <vt:lpstr>Планировщик потоков</vt:lpstr>
      <vt:lpstr>Планировщик потоков</vt:lpstr>
      <vt:lpstr>Приоритеты потоков</vt:lpstr>
      <vt:lpstr>Приоритеты потоков</vt:lpstr>
      <vt:lpstr>Атомарность операций</vt:lpstr>
      <vt:lpstr>Contended/uncontended блокировки</vt:lpstr>
      <vt:lpstr>JIT-оптимизации для synchronized</vt:lpstr>
      <vt:lpstr>JIT-оптимизации для synchronized</vt:lpstr>
      <vt:lpstr>CAS и неблокирующие алгоритмы</vt:lpstr>
      <vt:lpstr>CAS и неблокирующие алгоритмы</vt:lpstr>
      <vt:lpstr>Biased locking</vt:lpstr>
      <vt:lpstr>Agenda</vt:lpstr>
      <vt:lpstr>Race condition</vt:lpstr>
      <vt:lpstr>Race condition</vt:lpstr>
      <vt:lpstr>Starvation</vt:lpstr>
      <vt:lpstr>Deadlock</vt:lpstr>
      <vt:lpstr>Deadlock - Пример</vt:lpstr>
      <vt:lpstr>Livelock</vt:lpstr>
      <vt:lpstr>Agenda</vt:lpstr>
      <vt:lpstr>Java memory model</vt:lpstr>
      <vt:lpstr>Happens-before</vt:lpstr>
      <vt:lpstr>Happens-before</vt:lpstr>
      <vt:lpstr>Reordering</vt:lpstr>
      <vt:lpstr>Reordering</vt:lpstr>
      <vt:lpstr>Семантика volatile</vt:lpstr>
      <vt:lpstr>Agenda</vt:lpstr>
      <vt:lpstr>Immutable-объекты</vt:lpstr>
      <vt:lpstr>Thread pooling</vt:lpstr>
      <vt:lpstr>Double-checked locking</vt:lpstr>
      <vt:lpstr>Double-checked locking</vt:lpstr>
      <vt:lpstr>Double-checked locking: Альтернативы</vt:lpstr>
      <vt:lpstr>GUI Toolkits</vt:lpstr>
      <vt:lpstr>Server threading models</vt:lpstr>
      <vt:lpstr>Library</vt:lpstr>
      <vt:lpstr>Library</vt:lpstr>
    </vt:vector>
  </TitlesOfParts>
  <Company>T-SYSTEMS CIS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#04 Concurrency</dc:title>
  <dc:creator>Evgeniy Naumenko</dc:creator>
  <cp:lastModifiedBy>Pavel Dyadych</cp:lastModifiedBy>
  <cp:revision>181</cp:revision>
  <cp:lastPrinted>2008-10-06T12:12:35Z</cp:lastPrinted>
  <dcterms:created xsi:type="dcterms:W3CDTF">2011-07-20T13:22:05Z</dcterms:created>
  <dcterms:modified xsi:type="dcterms:W3CDTF">2015-07-09T16:04:11Z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