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5" r:id="rId3"/>
    <p:sldId id="312" r:id="rId4"/>
    <p:sldId id="313" r:id="rId5"/>
    <p:sldId id="314" r:id="rId6"/>
    <p:sldId id="315" r:id="rId7"/>
    <p:sldId id="316" r:id="rId8"/>
    <p:sldId id="351" r:id="rId9"/>
    <p:sldId id="268" r:id="rId10"/>
    <p:sldId id="350" r:id="rId11"/>
    <p:sldId id="332" r:id="rId12"/>
    <p:sldId id="335" r:id="rId13"/>
    <p:sldId id="336" r:id="rId14"/>
    <p:sldId id="346" r:id="rId15"/>
    <p:sldId id="348" r:id="rId16"/>
    <p:sldId id="349" r:id="rId17"/>
    <p:sldId id="338" r:id="rId18"/>
    <p:sldId id="340" r:id="rId19"/>
    <p:sldId id="305" r:id="rId20"/>
    <p:sldId id="296" r:id="rId21"/>
    <p:sldId id="339" r:id="rId22"/>
    <p:sldId id="306" r:id="rId23"/>
    <p:sldId id="345" r:id="rId24"/>
    <p:sldId id="337" r:id="rId25"/>
    <p:sldId id="341" r:id="rId26"/>
    <p:sldId id="342" r:id="rId27"/>
    <p:sldId id="333" r:id="rId28"/>
    <p:sldId id="302" r:id="rId29"/>
    <p:sldId id="317" r:id="rId30"/>
    <p:sldId id="318" r:id="rId31"/>
    <p:sldId id="319" r:id="rId32"/>
    <p:sldId id="320" r:id="rId33"/>
    <p:sldId id="326" r:id="rId34"/>
    <p:sldId id="322" r:id="rId35"/>
    <p:sldId id="323" r:id="rId36"/>
    <p:sldId id="324" r:id="rId37"/>
    <p:sldId id="327" r:id="rId38"/>
    <p:sldId id="331" r:id="rId39"/>
    <p:sldId id="334" r:id="rId40"/>
    <p:sldId id="310" r:id="rId41"/>
    <p:sldId id="307" r:id="rId42"/>
    <p:sldId id="343" r:id="rId43"/>
    <p:sldId id="344" r:id="rId44"/>
    <p:sldId id="311" r:id="rId45"/>
    <p:sldId id="330" r:id="rId46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5" autoAdjust="0"/>
    <p:restoredTop sz="84223" autoAdjust="0"/>
  </p:normalViewPr>
  <p:slideViewPr>
    <p:cSldViewPr>
      <p:cViewPr>
        <p:scale>
          <a:sx n="80" d="100"/>
          <a:sy n="80" d="100"/>
        </p:scale>
        <p:origin x="-1032" y="-8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193FDE76-E56F-4237-9607-90501EBFB453}" type="datetime1">
              <a:rPr lang="ru-RU"/>
              <a:pPr>
                <a:defRPr/>
              </a:pPr>
              <a:t>20.09.2012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1F686CE-1E54-4D40-9EF7-95E5C7A469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3309BCAF-6B39-4C88-8274-136928A905A3}" type="datetime1">
              <a:rPr lang="ru-RU"/>
              <a:pPr>
                <a:defRPr/>
              </a:pPr>
              <a:t>20.09.2012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7D81C7CB-7A22-4853-8898-11E25683CE4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Обязательно обратить внимание на то, что реализации </a:t>
            </a:r>
            <a:r>
              <a:rPr lang="en-US" smtClean="0">
                <a:latin typeface="Tele-GroteskNor"/>
              </a:rPr>
              <a:t>Lock </a:t>
            </a:r>
            <a:r>
              <a:rPr lang="ru-RU" smtClean="0">
                <a:latin typeface="Tele-GroteskNor"/>
              </a:rPr>
              <a:t>и </a:t>
            </a:r>
            <a:r>
              <a:rPr lang="en-US" smtClean="0">
                <a:latin typeface="Tele-GroteskNor"/>
              </a:rPr>
              <a:t>Condition </a:t>
            </a:r>
            <a:r>
              <a:rPr lang="ru-RU" smtClean="0">
                <a:latin typeface="Tele-GroteskNor"/>
              </a:rPr>
              <a:t>наследуют методы </a:t>
            </a:r>
            <a:r>
              <a:rPr lang="en-US" smtClean="0">
                <a:latin typeface="Tele-GroteskNor"/>
              </a:rPr>
              <a:t>wait(), notify() </a:t>
            </a:r>
            <a:r>
              <a:rPr lang="ru-RU" smtClean="0">
                <a:latin typeface="Tele-GroteskNor"/>
              </a:rPr>
              <a:t>и </a:t>
            </a:r>
            <a:r>
              <a:rPr lang="en-US" smtClean="0">
                <a:latin typeface="Tele-GroteskNor"/>
              </a:rPr>
              <a:t>notifyAll()</a:t>
            </a:r>
            <a:r>
              <a:rPr lang="ru-RU" smtClean="0">
                <a:latin typeface="Tele-GroteskNor"/>
              </a:rPr>
              <a:t>, унаследованные от </a:t>
            </a:r>
            <a:r>
              <a:rPr lang="en-US" smtClean="0">
                <a:latin typeface="Tele-GroteskNor"/>
              </a:rPr>
              <a:t>Object. </a:t>
            </a:r>
            <a:r>
              <a:rPr lang="ru-RU" smtClean="0">
                <a:latin typeface="Tele-GroteskNor"/>
              </a:rPr>
              <a:t>Но в данном конкретном случае они, по понятным причинам, бесполезны. Вместо этого работать надо с методами интерфейса </a:t>
            </a:r>
            <a:r>
              <a:rPr lang="en-US" smtClean="0">
                <a:latin typeface="Tele-GroteskNor"/>
              </a:rPr>
              <a:t>Condition: await(), signal() </a:t>
            </a:r>
            <a:r>
              <a:rPr lang="ru-RU" smtClean="0">
                <a:latin typeface="Tele-GroteskNor"/>
              </a:rPr>
              <a:t>и </a:t>
            </a:r>
            <a:r>
              <a:rPr lang="en-US" smtClean="0">
                <a:latin typeface="Tele-GroteskNor"/>
              </a:rPr>
              <a:t>signalAll()</a:t>
            </a:r>
            <a:r>
              <a:rPr lang="ru-RU" smtClean="0">
                <a:latin typeface="Tele-GroteskNor"/>
              </a:rPr>
              <a:t>. </a:t>
            </a:r>
            <a:endParaRPr lang="en-US" smtClean="0">
              <a:latin typeface="Tele-GroteskNor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E7929E7B-2E7F-4CDC-80E2-8108F7EE5B9B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4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ele-GroteskNor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7B40BBAD-48BB-4629-B87D-C26FF8A7ECCC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5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Обоснованная потребность в </a:t>
            </a:r>
            <a:r>
              <a:rPr lang="en-US" smtClean="0">
                <a:latin typeface="Tele-GroteskNor"/>
              </a:rPr>
              <a:t>Fair locking </a:t>
            </a:r>
            <a:r>
              <a:rPr lang="ru-RU" smtClean="0">
                <a:latin typeface="Tele-GroteskNor"/>
              </a:rPr>
              <a:t>– ситуация довольно редкая. Если возникает потребность завязаться на порядок выполнения потоков, то, как правило, нужно менять алгоритм или архитектуру.</a:t>
            </a:r>
            <a:endParaRPr lang="en-US" smtClean="0">
              <a:latin typeface="Tele-GroteskNor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CD002C18-D2C0-4F96-8E5F-B5B146EEE0E4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6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Этот пример хорош, поскольку PRNG в действительности выполняет некую реальную работу каждый раз, когда вызывается </a:t>
            </a:r>
            <a:r>
              <a:rPr lang="ru-RU" smtClean="0">
                <a:latin typeface="Courier New" pitchFamily="49" charset="0"/>
                <a:cs typeface="Courier New" pitchFamily="49" charset="0"/>
              </a:rPr>
              <a:t>nextRandom()</a:t>
            </a:r>
            <a:r>
              <a:rPr lang="ru-RU" smtClean="0">
                <a:latin typeface="Tele-GroteskNor"/>
              </a:rPr>
              <a:t>, так что эта программа тестирует разумное, реальное применение </a:t>
            </a:r>
            <a:r>
              <a:rPr lang="ru-RU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ru-RU" smtClean="0">
                <a:latin typeface="Tele-GroteskNor"/>
              </a:rPr>
              <a:t> и </a:t>
            </a:r>
            <a:r>
              <a:rPr lang="ru-RU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ru-RU" smtClean="0">
                <a:latin typeface="Tele-GroteskNor"/>
              </a:rPr>
              <a:t>, а не специально написанный для получения определённых результатов или ничего не делающий код</a:t>
            </a:r>
            <a:endParaRPr lang="en-US" smtClean="0">
              <a:latin typeface="Tele-GroteskNor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EA6E7AAE-88EB-4410-B63E-1CCBBAFBC19F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7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4CB9A26D-785C-466D-B5FA-B091670E17A6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32</a:t>
            </a:fld>
            <a:endParaRPr lang="ru-RU" smtClean="0">
              <a:latin typeface="Tele-GroteskNor"/>
            </a:endParaRPr>
          </a:p>
        </p:txBody>
      </p:sp>
      <p:sp>
        <p:nvSpPr>
          <p:cNvPr id="522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ru-RU" smtClean="0">
                <a:latin typeface="Tele-GroteskNor"/>
              </a:rPr>
              <a:t>При разъяснении примера стоит подробно рассказать про:</a:t>
            </a:r>
          </a:p>
          <a:p>
            <a:pPr marL="228600" indent="-228600">
              <a:buFontTx/>
              <a:buAutoNum type="arabicPeriod"/>
            </a:pPr>
            <a:r>
              <a:rPr lang="en-US" smtClean="0">
                <a:latin typeface="Tele-GroteskNor"/>
              </a:rPr>
              <a:t>ExcutionException </a:t>
            </a:r>
            <a:r>
              <a:rPr lang="ru-RU" smtClean="0">
                <a:latin typeface="Tele-GroteskNor"/>
              </a:rPr>
              <a:t>и его роль в примере</a:t>
            </a:r>
          </a:p>
          <a:p>
            <a:pPr marL="228600" indent="-228600">
              <a:buFontTx/>
              <a:buAutoNum type="arabicPeriod"/>
            </a:pPr>
            <a:r>
              <a:rPr lang="ru-RU" smtClean="0">
                <a:latin typeface="Tele-GroteskNor"/>
              </a:rPr>
              <a:t>Соотношения типов </a:t>
            </a:r>
            <a:r>
              <a:rPr lang="en-US" smtClean="0">
                <a:latin typeface="Tele-GroteskNor"/>
              </a:rPr>
              <a:t>Future </a:t>
            </a:r>
            <a:r>
              <a:rPr lang="ru-RU" smtClean="0">
                <a:latin typeface="Tele-GroteskNor"/>
              </a:rPr>
              <a:t>и </a:t>
            </a:r>
            <a:r>
              <a:rPr lang="en-US" smtClean="0">
                <a:latin typeface="Tele-GroteskNor"/>
              </a:rPr>
              <a:t>Callable</a:t>
            </a:r>
          </a:p>
          <a:p>
            <a:pPr marL="228600" indent="-228600"/>
            <a:r>
              <a:rPr lang="ru-RU" smtClean="0">
                <a:latin typeface="Tele-GroteskNor"/>
              </a:rPr>
              <a:t>Вопрос в аудиторию: зачем параметр </a:t>
            </a:r>
            <a:r>
              <a:rPr lang="en-US" smtClean="0">
                <a:latin typeface="Tele-GroteskNor"/>
              </a:rPr>
              <a:t>target </a:t>
            </a:r>
            <a:r>
              <a:rPr lang="ru-RU" smtClean="0">
                <a:latin typeface="Tele-GroteskNor"/>
              </a:rPr>
              <a:t>объявлен </a:t>
            </a:r>
            <a:r>
              <a:rPr lang="en-US" smtClean="0">
                <a:latin typeface="Tele-GroteskNor"/>
              </a:rPr>
              <a:t>final?</a:t>
            </a:r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ele-GroteskNor"/>
              </a:rPr>
              <a:t>JSR-166 </a:t>
            </a:r>
            <a:r>
              <a:rPr lang="ru-RU" smtClean="0">
                <a:latin typeface="Tele-GroteskNor"/>
              </a:rPr>
              <a:t>вошел в </a:t>
            </a:r>
            <a:r>
              <a:rPr lang="en-US" smtClean="0">
                <a:latin typeface="Tele-GroteskNor"/>
              </a:rPr>
              <a:t>Java 5</a:t>
            </a:r>
            <a:r>
              <a:rPr lang="ru-RU" smtClean="0">
                <a:latin typeface="Tele-GroteskNor"/>
              </a:rPr>
              <a:t> и сейчас больше известен как </a:t>
            </a:r>
            <a:r>
              <a:rPr lang="en-US" smtClean="0">
                <a:latin typeface="Tele-GroteskNor"/>
              </a:rPr>
              <a:t>java.util.concutrrent API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D0D9994C-529D-4E75-BE68-41F7CEABC527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35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Вычисление чисел Фибоначчи при помощи </a:t>
            </a:r>
            <a:r>
              <a:rPr lang="en-US" smtClean="0">
                <a:latin typeface="Tele-GroteskNor"/>
              </a:rPr>
              <a:t>Fork/Join Framework </a:t>
            </a:r>
            <a:r>
              <a:rPr lang="ru-RU" smtClean="0">
                <a:latin typeface="Tele-GroteskNor"/>
              </a:rPr>
              <a:t>не дает преимущества перед линейными алгоритмами – слишком мал объем необходимых вычислений и весь выигрыш по времени перекрывается накладными расходами. Зато этот пример очень удобен для иллюстрации самого концепта. </a:t>
            </a:r>
            <a:endParaRPr lang="en-US" smtClean="0">
              <a:latin typeface="Tele-GroteskNor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55598364-1969-4238-A494-035734611176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36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Нужно также рассказать о том, что метод </a:t>
            </a:r>
            <a:r>
              <a:rPr lang="en-US" smtClean="0">
                <a:latin typeface="Tele-GroteskNor"/>
              </a:rPr>
              <a:t>initialValue() </a:t>
            </a:r>
            <a:r>
              <a:rPr lang="ru-RU" smtClean="0">
                <a:latin typeface="Tele-GroteskNor"/>
              </a:rPr>
              <a:t>вообще говоря не имеет синхронизации. Нет никаких блокировок и внутри </a:t>
            </a:r>
            <a:r>
              <a:rPr lang="en-US" smtClean="0">
                <a:latin typeface="Tele-GroteskNor"/>
              </a:rPr>
              <a:t>Thread local. </a:t>
            </a:r>
            <a:r>
              <a:rPr lang="ru-RU" smtClean="0">
                <a:latin typeface="Tele-GroteskNor"/>
              </a:rPr>
              <a:t>То есть потокобезопасность внутри </a:t>
            </a:r>
            <a:r>
              <a:rPr lang="en-US" smtClean="0">
                <a:latin typeface="Tele-GroteskNor"/>
              </a:rPr>
              <a:t>initialvalue() </a:t>
            </a:r>
            <a:r>
              <a:rPr lang="ru-RU" smtClean="0">
                <a:latin typeface="Tele-GroteskNor"/>
              </a:rPr>
              <a:t>нужно обеспечивать самостоятельно. В примере это достигается за счет использования </a:t>
            </a:r>
            <a:r>
              <a:rPr lang="en-US" smtClean="0">
                <a:latin typeface="Tele-GroteskNor"/>
              </a:rPr>
              <a:t>AtomicInteger.</a:t>
            </a:r>
            <a:r>
              <a:rPr lang="ru-RU" smtClean="0">
                <a:latin typeface="Tele-GroteskNor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8939-DDBC-496F-9C5B-7FC3B6FA9A6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5C2AE-9303-4888-8110-27B331AB6C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981A1-4045-473E-987B-B4F80343E2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5A7F-A373-4454-AF33-7AC5E432FD3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ABB9-DFE0-44AD-8573-3B86682D33E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8766-5E28-4676-BA65-8AE1FE0BC4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A2416-84B2-4E40-979A-08111DD7EF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>
                <a:latin typeface="Tele-GroteskNor" pitchFamily="2" charset="0"/>
              </a:defRPr>
            </a:lvl1pPr>
          </a:lstStyle>
          <a:p>
            <a:pPr>
              <a:defRPr/>
            </a:pPr>
            <a:fld id="{551E428B-DC31-41E5-9B7A-D7F8CF32DC93}" type="datetime1">
              <a:rPr lang="ru-RU"/>
              <a:pPr>
                <a:defRPr/>
              </a:pPr>
              <a:t>20.09.2012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9159-1567-4591-A6E6-7A4BB81CAD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CDE6-EF14-42F2-A42D-48AF1E65E4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2472A-C7F6-4333-9B5A-8AFDC480B2E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92B23-3553-4F46-8C09-46C9F089244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DD050E1B-190E-4A7A-A36C-24B5B510D3D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" TargetMode="External"/><Relationship Id="rId2" Type="http://schemas.openxmlformats.org/officeDocument/2006/relationships/hyperlink" Target="http://docs.oracle.com/javase/specs/jls/se7/html/jls-17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hyperlink" Target="http://www.ibm.com/developerworks/ru/library/j-jtp10185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Java Lecture #05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Atomic wrappers - </a:t>
            </a:r>
            <a:r>
              <a:rPr lang="ru-RU" smtClean="0">
                <a:effectLst/>
                <a:cs typeface="Arial" charset="0"/>
              </a:rPr>
              <a:t>пример</a:t>
            </a:r>
          </a:p>
        </p:txBody>
      </p:sp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620713"/>
            <a:ext cx="4570413" cy="538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pPr eaLnBrk="1" hangingPunct="1"/>
            <a:r>
              <a:rPr lang="ru-RU" sz="2800" smtClean="0"/>
              <a:t>Примитивы синхронизации</a:t>
            </a: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Thread-safe </a:t>
            </a:r>
            <a:r>
              <a:rPr lang="ru-RU" sz="2800" smtClean="0">
                <a:solidFill>
                  <a:schemeClr val="tx2"/>
                </a:solidFill>
              </a:rPr>
              <a:t>коллекции</a:t>
            </a:r>
          </a:p>
          <a:p>
            <a:pPr eaLnBrk="1" hangingPunct="1"/>
            <a:r>
              <a:rPr lang="ru-RU" sz="2800" smtClean="0"/>
              <a:t>Планировщики и пулы потоков</a:t>
            </a:r>
            <a:endParaRPr lang="en-US" sz="2800" smtClean="0"/>
          </a:p>
          <a:p>
            <a:pPr eaLnBrk="1" hangingPunct="1"/>
            <a:r>
              <a:rPr lang="en-US" sz="2800" smtClean="0"/>
              <a:t>Fork/Join Framework</a:t>
            </a:r>
            <a:endParaRPr lang="ru-RU" sz="2800" smtClean="0"/>
          </a:p>
          <a:p>
            <a:pPr eaLnBrk="1" hangingPunct="1"/>
            <a:r>
              <a:rPr lang="ru-RU" sz="2800" smtClean="0"/>
              <a:t>Утилитные классы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Collections.synchronized…()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Класс </a:t>
            </a:r>
            <a:r>
              <a:rPr lang="en-US" sz="2400" smtClean="0"/>
              <a:t>Collections </a:t>
            </a:r>
            <a:r>
              <a:rPr lang="ru-RU" sz="2400" smtClean="0"/>
              <a:t>содержит среди прочих методы</a:t>
            </a:r>
          </a:p>
          <a:p>
            <a:pPr lvl="1" eaLnBrk="1" hangingPunct="1"/>
            <a:r>
              <a:rPr lang="en-US" sz="1800" smtClean="0">
                <a:latin typeface="Courier New" pitchFamily="49" charset="0"/>
              </a:rPr>
              <a:t>Collections.synchronizedCollection(Collection&lt;T&gt; c)</a:t>
            </a:r>
          </a:p>
          <a:p>
            <a:pPr lvl="1" eaLnBrk="1" hangingPunct="1"/>
            <a:r>
              <a:rPr lang="en-US" sz="1800" smtClean="0">
                <a:latin typeface="Courier New" pitchFamily="49" charset="0"/>
              </a:rPr>
              <a:t>Collections.synchronizedList(List&lt;T&gt; list) </a:t>
            </a:r>
          </a:p>
          <a:p>
            <a:pPr lvl="1" eaLnBrk="1" hangingPunct="1"/>
            <a:r>
              <a:rPr lang="en-US" sz="1800" smtClean="0">
                <a:latin typeface="Courier New" pitchFamily="49" charset="0"/>
              </a:rPr>
              <a:t>Collections.synchronizedMap(Map&lt;K,V&gt; m)</a:t>
            </a:r>
          </a:p>
          <a:p>
            <a:pPr lvl="1" eaLnBrk="1" hangingPunct="1"/>
            <a:r>
              <a:rPr lang="en-US" sz="1800" smtClean="0">
                <a:latin typeface="Courier New" pitchFamily="49" charset="0"/>
              </a:rPr>
              <a:t>Collections.synchronizedSet(Set&lt;T&gt; s) </a:t>
            </a: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ru-RU" sz="2400" smtClean="0"/>
              <a:t>Они возвращают обертки над коллекциями-аргументами с синхронизированными методами</a:t>
            </a:r>
          </a:p>
          <a:p>
            <a:pPr eaLnBrk="1" hangingPunct="1"/>
            <a:r>
              <a:rPr lang="ru-RU" sz="2400" smtClean="0"/>
              <a:t>Этими методами очень удобно оборачивать уже существующие коллекции</a:t>
            </a:r>
          </a:p>
          <a:p>
            <a:pPr eaLnBrk="1" hangingPunct="1"/>
            <a:r>
              <a:rPr lang="ru-RU" sz="2400" smtClean="0"/>
              <a:t>Содержимое можно небезопасно менять путем модификации коллекции-источника</a:t>
            </a:r>
          </a:p>
          <a:p>
            <a:pPr eaLnBrk="1" hangingPunct="1"/>
            <a:r>
              <a:rPr lang="ru-RU" sz="2400" smtClean="0"/>
              <a:t>Итерирование требует внешней синхронизации на коллекции</a:t>
            </a:r>
          </a:p>
          <a:p>
            <a:pPr eaLnBrk="1" hangingPunct="1"/>
            <a:r>
              <a:rPr lang="ru-RU" sz="2400" smtClean="0"/>
              <a:t>Не очень хорошо масштабируются</a:t>
            </a:r>
          </a:p>
          <a:p>
            <a:pPr eaLnBrk="1" hangingPunct="1"/>
            <a:endParaRPr lang="ru-RU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Legacy implementations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HashTable&lt;K, V</a:t>
            </a:r>
            <a:r>
              <a:rPr lang="en-US" sz="2400" smtClean="0"/>
              <a:t>&gt; – </a:t>
            </a:r>
            <a:r>
              <a:rPr lang="ru-RU" sz="2400" smtClean="0"/>
              <a:t>синхронизированная реализация интерфейса </a:t>
            </a:r>
            <a:r>
              <a:rPr lang="en-US" sz="2400" smtClean="0"/>
              <a:t>Map</a:t>
            </a:r>
          </a:p>
          <a:p>
            <a:pPr marL="742950" lvl="1" indent="-285750" eaLnBrk="1" hangingPunct="1"/>
            <a:r>
              <a:rPr lang="ru-RU" sz="2400" smtClean="0"/>
              <a:t>Все методы синхронизированы</a:t>
            </a:r>
          </a:p>
          <a:p>
            <a:pPr marL="742950" lvl="1" indent="-285750" eaLnBrk="1" hangingPunct="1"/>
            <a:r>
              <a:rPr lang="ru-RU" sz="2400" smtClean="0"/>
              <a:t>Потребляет заметно меньше памяти, чем </a:t>
            </a:r>
            <a:r>
              <a:rPr lang="en-US" sz="2400" smtClean="0"/>
              <a:t>ConcurrentHashMap</a:t>
            </a:r>
          </a:p>
          <a:p>
            <a:pPr marL="742950" lvl="1" indent="-285750" eaLnBrk="1" hangingPunct="1"/>
            <a:r>
              <a:rPr lang="ru-RU" sz="2400" smtClean="0"/>
              <a:t>Плохо масштабируется</a:t>
            </a:r>
          </a:p>
          <a:p>
            <a:pPr marL="742950" lvl="1" indent="-285750" eaLnBrk="1" hangingPunct="1"/>
            <a:r>
              <a:rPr lang="ru-RU" sz="2400" smtClean="0"/>
              <a:t>Последовательности операций на </a:t>
            </a:r>
            <a:r>
              <a:rPr lang="en-US" sz="2400" smtClean="0"/>
              <a:t>HashTable </a:t>
            </a:r>
            <a:r>
              <a:rPr lang="ru-RU" sz="2400" smtClean="0"/>
              <a:t>могут нуждаться в дополнительной внешней синхронизации, если требуется атомарность</a:t>
            </a:r>
          </a:p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Vector&lt;E&gt;</a:t>
            </a:r>
            <a:r>
              <a:rPr lang="en-US" sz="2400" smtClean="0"/>
              <a:t> – </a:t>
            </a:r>
            <a:r>
              <a:rPr lang="ru-RU" sz="2400" smtClean="0"/>
              <a:t>синхронизированная реализация интерфейса </a:t>
            </a:r>
            <a:r>
              <a:rPr lang="en-US" sz="2400" smtClean="0"/>
              <a:t>List</a:t>
            </a:r>
          </a:p>
          <a:p>
            <a:pPr marL="742950" lvl="1" indent="-285750" eaLnBrk="1" hangingPunct="1"/>
            <a:r>
              <a:rPr lang="ru-RU" sz="2400" smtClean="0"/>
              <a:t>Все методы синхронизированы</a:t>
            </a:r>
          </a:p>
          <a:p>
            <a:pPr marL="742950" lvl="1" indent="-285750" eaLnBrk="1" hangingPunct="1"/>
            <a:r>
              <a:rPr lang="ru-RU" sz="2400" smtClean="0"/>
              <a:t>Не осуществляет копирования при записи</a:t>
            </a:r>
          </a:p>
          <a:p>
            <a:pPr marL="742950" lvl="1" indent="-285750" eaLnBrk="1" hangingPunct="1"/>
            <a:r>
              <a:rPr lang="ru-RU" sz="2400" smtClean="0"/>
              <a:t>Не дает значительного </a:t>
            </a:r>
            <a:r>
              <a:rPr lang="en-US" sz="2400" smtClean="0"/>
              <a:t>overhead’</a:t>
            </a:r>
            <a:r>
              <a:rPr lang="ru-RU" sz="2400" smtClean="0"/>
              <a:t>а по памяти</a:t>
            </a:r>
          </a:p>
          <a:p>
            <a:pPr marL="742950" lvl="1" indent="-285750" eaLnBrk="1" hangingPunct="1"/>
            <a:r>
              <a:rPr lang="ru-RU" sz="2400" smtClean="0"/>
              <a:t>Процесс итерирования требует внешней синхронизации на самой коллекции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Java.util.concurrent – </a:t>
            </a:r>
            <a:r>
              <a:rPr lang="ru-RU" smtClean="0">
                <a:effectLst/>
                <a:cs typeface="Arial" charset="0"/>
              </a:rPr>
              <a:t>новые интерфейсы</a:t>
            </a:r>
          </a:p>
        </p:txBody>
      </p:sp>
      <p:pic>
        <p:nvPicPr>
          <p:cNvPr id="32770" name="Picture 5" descr="java-collection-interfa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052513"/>
            <a:ext cx="8459787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java.util.ConcurrentMap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smtClean="0"/>
              <a:t>Любые попытки сделать реализацию </a:t>
            </a:r>
            <a:r>
              <a:rPr lang="en-US" sz="2400" smtClean="0">
                <a:solidFill>
                  <a:schemeClr val="tx2"/>
                </a:solidFill>
              </a:rPr>
              <a:t>Map</a:t>
            </a:r>
            <a:r>
              <a:rPr lang="en-US" sz="2400" smtClean="0"/>
              <a:t> thread-safe </a:t>
            </a:r>
            <a:r>
              <a:rPr lang="ru-RU" sz="2400" smtClean="0"/>
              <a:t>упираются в необходимость атомарности группы операций</a:t>
            </a:r>
          </a:p>
          <a:p>
            <a:r>
              <a:rPr lang="ru-RU" sz="2400" smtClean="0"/>
              <a:t>Например: «Если в </a:t>
            </a:r>
            <a:r>
              <a:rPr lang="en-US" sz="2400" smtClean="0">
                <a:solidFill>
                  <a:schemeClr val="tx2"/>
                </a:solidFill>
              </a:rPr>
              <a:t>Map</a:t>
            </a:r>
            <a:r>
              <a:rPr lang="en-US" sz="2400" smtClean="0"/>
              <a:t> </a:t>
            </a:r>
            <a:r>
              <a:rPr lang="ru-RU" sz="2400" smtClean="0"/>
              <a:t>нет такого ключа, то положить его»</a:t>
            </a:r>
          </a:p>
          <a:p>
            <a:pPr lvl="1"/>
            <a:r>
              <a:rPr lang="ru-RU" sz="2400" smtClean="0"/>
              <a:t>Требует двух операций, которые должны выполняться атомарно</a:t>
            </a:r>
          </a:p>
          <a:p>
            <a:pPr lvl="1"/>
            <a:r>
              <a:rPr lang="ru-RU" sz="2400" smtClean="0"/>
              <a:t>Для достижения атомарности придется самостоятельно писать внешние средства синхронизации</a:t>
            </a:r>
          </a:p>
          <a:p>
            <a:pPr lvl="1"/>
            <a:r>
              <a:rPr lang="ru-RU" sz="2400" smtClean="0"/>
              <a:t>Непонятно как увязать их с синхронизацией самой коллекции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ConcurrentMap</a:t>
            </a:r>
            <a:r>
              <a:rPr lang="en-US" sz="2400" smtClean="0"/>
              <a:t> </a:t>
            </a:r>
            <a:r>
              <a:rPr lang="ru-RU" sz="2400" smtClean="0"/>
              <a:t>добавляет к </a:t>
            </a:r>
            <a:r>
              <a:rPr lang="en-US" sz="2400" smtClean="0">
                <a:solidFill>
                  <a:schemeClr val="tx2"/>
                </a:solidFill>
              </a:rPr>
              <a:t>Map</a:t>
            </a:r>
            <a:r>
              <a:rPr lang="en-US" sz="2400" smtClean="0"/>
              <a:t> </a:t>
            </a:r>
            <a:r>
              <a:rPr lang="ru-RU" sz="2400" smtClean="0"/>
              <a:t>методы для обработки часто встречающихся связанных операций на </a:t>
            </a:r>
            <a:r>
              <a:rPr lang="en-US" sz="2400" smtClean="0">
                <a:solidFill>
                  <a:schemeClr val="tx2"/>
                </a:solidFill>
              </a:rPr>
              <a:t>Map</a:t>
            </a:r>
            <a:r>
              <a:rPr lang="en-US" sz="2400" smtClean="0"/>
              <a:t>:</a:t>
            </a:r>
          </a:p>
          <a:p>
            <a:pPr lvl="1"/>
            <a:r>
              <a:rPr lang="en-US" sz="2400" smtClean="0">
                <a:latin typeface="Courier New" pitchFamily="49" charset="0"/>
              </a:rPr>
              <a:t>V putIfAbsent(K key, V value)</a:t>
            </a:r>
            <a:r>
              <a:rPr lang="en-US" sz="2400" smtClean="0"/>
              <a:t> </a:t>
            </a:r>
            <a:endParaRPr lang="ru-RU" sz="2400" smtClean="0"/>
          </a:p>
          <a:p>
            <a:pPr lvl="1">
              <a:buFont typeface="Wingdings" pitchFamily="2" charset="2"/>
              <a:buNone/>
            </a:pPr>
            <a:r>
              <a:rPr lang="ru-RU" sz="2400" smtClean="0"/>
              <a:t>     что эквивалентно</a:t>
            </a:r>
            <a:endParaRPr lang="en-US" sz="2400" smtClean="0">
              <a:latin typeface="Courier New" pitchFamily="49" charset="0"/>
            </a:endParaRPr>
          </a:p>
          <a:p>
            <a:pPr lvl="1"/>
            <a:endParaRPr lang="en-US" sz="2400" smtClean="0">
              <a:latin typeface="Courier New" pitchFamily="49" charset="0"/>
            </a:endParaRPr>
          </a:p>
          <a:p>
            <a:pPr lvl="1"/>
            <a:endParaRPr lang="ru-RU" smtClean="0">
              <a:latin typeface="Courier New" pitchFamily="49" charset="0"/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013325"/>
            <a:ext cx="280828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java.util.ConcurrentMap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ru-RU" smtClean="0">
                <a:latin typeface="Courier New" pitchFamily="49" charset="0"/>
              </a:rPr>
              <a:t>boolean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ru-RU" smtClean="0">
                <a:latin typeface="Courier New" pitchFamily="49" charset="0"/>
              </a:rPr>
              <a:t>remove(Object key, Object value)</a:t>
            </a:r>
            <a:endParaRPr lang="en-US" smtClean="0">
              <a:latin typeface="Courier New" pitchFamily="49" charset="0"/>
            </a:endParaRPr>
          </a:p>
          <a:p>
            <a:pPr lvl="1"/>
            <a:endParaRPr lang="en-US" smtClean="0">
              <a:latin typeface="Courier New" pitchFamily="49" charset="0"/>
            </a:endParaRPr>
          </a:p>
          <a:p>
            <a:pPr lvl="1"/>
            <a:endParaRPr lang="en-US" smtClean="0">
              <a:latin typeface="Courier New" pitchFamily="49" charset="0"/>
            </a:endParaRPr>
          </a:p>
          <a:p>
            <a:pPr lvl="1"/>
            <a:endParaRPr lang="en-US" smtClean="0">
              <a:latin typeface="Courier New" pitchFamily="49" charset="0"/>
            </a:endParaRPr>
          </a:p>
          <a:p>
            <a:pPr lvl="1"/>
            <a:endParaRPr lang="en-US" smtClean="0">
              <a:latin typeface="Courier New" pitchFamily="49" charset="0"/>
            </a:endParaRPr>
          </a:p>
          <a:p>
            <a:pPr lvl="1"/>
            <a:r>
              <a:rPr lang="en-US" smtClean="0">
                <a:latin typeface="Courier New" pitchFamily="49" charset="0"/>
              </a:rPr>
              <a:t>boolean replace(K key, V oldValue, V newValue)</a:t>
            </a:r>
          </a:p>
          <a:p>
            <a:pPr lvl="1"/>
            <a:endParaRPr lang="en-US" smtClean="0">
              <a:latin typeface="Courier New" pitchFamily="49" charset="0"/>
            </a:endParaRPr>
          </a:p>
          <a:p>
            <a:pPr lvl="1"/>
            <a:endParaRPr lang="en-US" smtClean="0">
              <a:latin typeface="Courier New" pitchFamily="49" charset="0"/>
            </a:endParaRPr>
          </a:p>
          <a:p>
            <a:pPr lvl="1"/>
            <a:endParaRPr lang="en-US" smtClean="0">
              <a:latin typeface="Courier New" pitchFamily="49" charset="0"/>
            </a:endParaRPr>
          </a:p>
          <a:p>
            <a:pPr lvl="1"/>
            <a:endParaRPr lang="en-US" smtClean="0">
              <a:latin typeface="Courier New" pitchFamily="49" charset="0"/>
            </a:endParaRPr>
          </a:p>
          <a:p>
            <a:pPr lvl="1"/>
            <a:r>
              <a:rPr lang="en-US" smtClean="0">
                <a:latin typeface="Courier New" pitchFamily="49" charset="0"/>
              </a:rPr>
              <a:t>V replace(K key, V value)</a:t>
            </a:r>
            <a:endParaRPr lang="ru-RU" smtClean="0">
              <a:latin typeface="Courier New" pitchFamily="49" charset="0"/>
            </a:endParaRPr>
          </a:p>
          <a:p>
            <a:endParaRPr lang="ru-RU" smtClean="0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3924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3068638"/>
            <a:ext cx="4057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4941888"/>
            <a:ext cx="21145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ConcurrentHashMap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 eaLnBrk="1" hangingPunct="1"/>
            <a:r>
              <a:rPr lang="ru-RU" sz="2400" smtClean="0"/>
              <a:t>Основная </a:t>
            </a:r>
            <a:r>
              <a:rPr lang="en-US" sz="2400" smtClean="0"/>
              <a:t>thread-safe </a:t>
            </a:r>
            <a:r>
              <a:rPr lang="ru-RU" sz="2400" smtClean="0"/>
              <a:t>реализация интерфейса </a:t>
            </a:r>
            <a:r>
              <a:rPr lang="en-US" sz="2400" smtClean="0">
                <a:solidFill>
                  <a:schemeClr val="tx2"/>
                </a:solidFill>
              </a:rPr>
              <a:t>Map&lt;K,V&gt;</a:t>
            </a:r>
          </a:p>
          <a:p>
            <a:pPr eaLnBrk="1" hangingPunct="1"/>
            <a:r>
              <a:rPr lang="ru-RU" sz="2400" smtClean="0"/>
              <a:t>Реализует</a:t>
            </a:r>
            <a:r>
              <a:rPr lang="en-US" sz="2400" smtClean="0"/>
              <a:t> </a:t>
            </a:r>
            <a:r>
              <a:rPr lang="ru-RU" sz="2400" smtClean="0"/>
              <a:t>также</a:t>
            </a:r>
            <a:r>
              <a:rPr lang="ru-RU" sz="2400" smtClean="0">
                <a:solidFill>
                  <a:schemeClr val="tx2"/>
                </a:solidFill>
              </a:rPr>
              <a:t> </a:t>
            </a:r>
            <a:r>
              <a:rPr lang="en-US" sz="2400" smtClean="0">
                <a:solidFill>
                  <a:schemeClr val="tx2"/>
                </a:solidFill>
              </a:rPr>
              <a:t>ConcurrentMap</a:t>
            </a:r>
          </a:p>
          <a:p>
            <a:pPr eaLnBrk="1" hangingPunct="1"/>
            <a:r>
              <a:rPr lang="ru-RU" sz="2400" smtClean="0"/>
              <a:t>Внутри похожа на </a:t>
            </a:r>
            <a:r>
              <a:rPr lang="en-US" sz="2400" smtClean="0">
                <a:solidFill>
                  <a:schemeClr val="tx2"/>
                </a:solidFill>
              </a:rPr>
              <a:t>HashMap</a:t>
            </a:r>
            <a:r>
              <a:rPr lang="en-US" sz="2400" smtClean="0"/>
              <a:t>, </a:t>
            </a:r>
            <a:r>
              <a:rPr lang="ru-RU" sz="2400" smtClean="0"/>
              <a:t>но имеет дополнительные механизмы синхронизации</a:t>
            </a:r>
          </a:p>
          <a:p>
            <a:pPr eaLnBrk="1" hangingPunct="1"/>
            <a:r>
              <a:rPr lang="ru-RU" sz="2400" smtClean="0"/>
              <a:t>Масштабируется гораздо лучше </a:t>
            </a:r>
            <a:r>
              <a:rPr lang="en-US" sz="2400" smtClean="0">
                <a:solidFill>
                  <a:schemeClr val="tx2"/>
                </a:solidFill>
              </a:rPr>
              <a:t>HashTable</a:t>
            </a:r>
            <a:r>
              <a:rPr lang="en-US" sz="2400" smtClean="0"/>
              <a:t>, </a:t>
            </a:r>
            <a:r>
              <a:rPr lang="ru-RU" sz="2400" smtClean="0"/>
              <a:t>практически линейно</a:t>
            </a:r>
          </a:p>
          <a:p>
            <a:pPr eaLnBrk="1" hangingPunct="1"/>
            <a:r>
              <a:rPr lang="ru-RU" sz="2400" smtClean="0"/>
              <a:t>Не синхронизирует операции чтения</a:t>
            </a:r>
          </a:p>
          <a:p>
            <a:pPr eaLnBrk="1" hangingPunct="1"/>
            <a:r>
              <a:rPr lang="ru-RU" sz="2400" smtClean="0"/>
              <a:t>Операции чтения отражают результат последней завершенной операции записи, не учитывая те, что еще в процессе</a:t>
            </a:r>
          </a:p>
          <a:p>
            <a:pPr eaLnBrk="1" hangingPunct="1"/>
            <a:r>
              <a:rPr lang="ru-RU" sz="2400" smtClean="0"/>
              <a:t>Итераторы отображают состояние коллекции на момент создания итератора</a:t>
            </a:r>
          </a:p>
          <a:p>
            <a:pPr eaLnBrk="1" hangingPunct="1"/>
            <a:r>
              <a:rPr lang="ru-RU" sz="2400" smtClean="0"/>
              <a:t>Позволяет задавать </a:t>
            </a:r>
            <a:r>
              <a:rPr lang="en-US" sz="2400" smtClean="0">
                <a:solidFill>
                  <a:schemeClr val="tx2"/>
                </a:solidFill>
              </a:rPr>
              <a:t>concurrency level</a:t>
            </a:r>
            <a:r>
              <a:rPr lang="en-US" sz="2400" smtClean="0"/>
              <a:t> – </a:t>
            </a:r>
            <a:r>
              <a:rPr lang="ru-RU" sz="2400" smtClean="0"/>
              <a:t>размер сегмента хэш-таблицы, блокируемого на запись</a:t>
            </a:r>
          </a:p>
          <a:p>
            <a:pPr eaLnBrk="1" hangingPunct="1"/>
            <a:r>
              <a:rPr lang="ru-RU" sz="2400" smtClean="0"/>
              <a:t>Потребляет заметно больше памяти, чем </a:t>
            </a:r>
            <a:r>
              <a:rPr lang="en-US" sz="2400" smtClean="0">
                <a:solidFill>
                  <a:schemeClr val="tx2"/>
                </a:solidFill>
              </a:rPr>
              <a:t>HashTable</a:t>
            </a:r>
            <a:endParaRPr lang="ru-RU" sz="2400" smtClean="0">
              <a:solidFill>
                <a:schemeClr val="tx2"/>
              </a:solidFill>
            </a:endParaRPr>
          </a:p>
          <a:p>
            <a:pPr eaLnBrk="1" hangingPunct="1"/>
            <a:endParaRPr lang="ru-RU" sz="24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ConcurrentHashMap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1655762"/>
          </a:xfrm>
        </p:spPr>
        <p:txBody>
          <a:bodyPr/>
          <a:lstStyle/>
          <a:p>
            <a:pPr eaLnBrk="1" hangingPunct="1"/>
            <a:r>
              <a:rPr lang="ru-RU" sz="2200" smtClean="0"/>
              <a:t>Версии реализации от </a:t>
            </a:r>
            <a:r>
              <a:rPr lang="en-US" sz="2200" smtClean="0"/>
              <a:t>7 </a:t>
            </a:r>
            <a:r>
              <a:rPr lang="ru-RU" sz="2200" smtClean="0"/>
              <a:t>и ниже используют сегментированную структуру</a:t>
            </a:r>
          </a:p>
          <a:p>
            <a:pPr eaLnBrk="1" hangingPunct="1"/>
            <a:r>
              <a:rPr lang="ru-RU" sz="2200" smtClean="0"/>
              <a:t>При записи блокируется не весь </a:t>
            </a:r>
            <a:r>
              <a:rPr lang="en-US" sz="2200" smtClean="0">
                <a:solidFill>
                  <a:schemeClr val="tx2"/>
                </a:solidFill>
              </a:rPr>
              <a:t>Map</a:t>
            </a:r>
            <a:r>
              <a:rPr lang="en-US" sz="2200" smtClean="0"/>
              <a:t>, </a:t>
            </a:r>
            <a:r>
              <a:rPr lang="ru-RU" sz="2200" smtClean="0"/>
              <a:t>а один сегмент</a:t>
            </a:r>
          </a:p>
          <a:p>
            <a:pPr eaLnBrk="1" hangingPunct="1"/>
            <a:r>
              <a:rPr lang="ru-RU" sz="2200" smtClean="0"/>
              <a:t>Разрабатываемая версия 8 будет блокироваться уже на конкретных </a:t>
            </a:r>
            <a:r>
              <a:rPr lang="en-US" sz="2200" smtClean="0"/>
              <a:t>bucket’</a:t>
            </a:r>
            <a:r>
              <a:rPr lang="ru-RU" sz="2200" smtClean="0"/>
              <a:t>ах, а сегменты исчезнут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989138"/>
            <a:ext cx="67691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ConcurrentHashMap vs HashTable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70F61-D2A0-45DC-ACBA-51B064388BA5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37891" name="AutoShape 2" descr="mk:@MSITStore:D:\income\scjp-sun-certified-programmer-for-java-5-study-guide-exam-310-055-certification-press-study-guides.9780072253603.20335.chm::/10909/images/fig722_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4149725"/>
            <a:ext cx="712946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1525" y="549275"/>
            <a:ext cx="5832475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8"/>
          <p:cNvSpPr>
            <a:spLocks noChangeArrowheads="1"/>
          </p:cNvSpPr>
          <p:nvPr/>
        </p:nvSpPr>
        <p:spPr bwMode="gray">
          <a:xfrm>
            <a:off x="304800" y="620713"/>
            <a:ext cx="30432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HashTable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ru-RU" sz="2200">
                <a:latin typeface="Arial Narrow" pitchFamily="34" charset="0"/>
              </a:rPr>
              <a:t>блокирует всю таблицу целиком, ограничивая вертикальную масштабируемость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С какого-то момента добавление новых ядер уже не дает прироста производительности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pPr eaLnBrk="1" hangingPunct="1"/>
            <a:r>
              <a:rPr lang="ru-RU" sz="2800" smtClean="0">
                <a:solidFill>
                  <a:schemeClr val="tx2"/>
                </a:solidFill>
              </a:rPr>
              <a:t>Примитивы синхронизации</a:t>
            </a:r>
          </a:p>
          <a:p>
            <a:pPr eaLnBrk="1" hangingPunct="1"/>
            <a:r>
              <a:rPr lang="en-US" sz="2800" smtClean="0"/>
              <a:t>Thread-safe </a:t>
            </a:r>
            <a:r>
              <a:rPr lang="ru-RU" sz="2800" smtClean="0"/>
              <a:t>коллекции</a:t>
            </a:r>
          </a:p>
          <a:p>
            <a:pPr eaLnBrk="1" hangingPunct="1"/>
            <a:r>
              <a:rPr lang="ru-RU" sz="2800" smtClean="0"/>
              <a:t>Планировщики и пулы потоков</a:t>
            </a:r>
            <a:endParaRPr lang="en-US" sz="2800" smtClean="0"/>
          </a:p>
          <a:p>
            <a:pPr eaLnBrk="1" hangingPunct="1"/>
            <a:r>
              <a:rPr lang="en-US" sz="2800" smtClean="0"/>
              <a:t>Fork/Join Framework</a:t>
            </a:r>
            <a:endParaRPr lang="ru-RU" sz="2800" smtClean="0"/>
          </a:p>
          <a:p>
            <a:pPr eaLnBrk="1" hangingPunct="1"/>
            <a:r>
              <a:rPr lang="ru-RU" sz="2800" smtClean="0"/>
              <a:t>Утилитные классы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Blocking Queues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A71332-B538-4E51-A57B-DB6BE0E05D7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38915" name="AutoShape 2" descr="mk:@MSITStore:D:\income\scjp-sun-certified-programmer-for-java-5-study-guide-exam-310-055-certification-press-study-guides.9780072253603.20335.chm::/10909/images/fig722_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304800" y="620713"/>
            <a:ext cx="8515350" cy="3744912"/>
          </a:xfrm>
        </p:spPr>
        <p:txBody>
          <a:bodyPr/>
          <a:lstStyle/>
          <a:p>
            <a:pPr eaLnBrk="1" hangingPunct="1"/>
            <a:r>
              <a:rPr lang="ru-RU" smtClean="0">
                <a:cs typeface="Calibri" pitchFamily="34" charset="0"/>
              </a:rPr>
              <a:t>Отлично подходят для реализации шаблона </a:t>
            </a:r>
            <a:r>
              <a:rPr lang="en-US" smtClean="0">
                <a:cs typeface="Calibri" pitchFamily="34" charset="0"/>
              </a:rPr>
              <a:t>Producer-Consumer</a:t>
            </a:r>
          </a:p>
          <a:p>
            <a:pPr eaLnBrk="1" hangingPunct="1"/>
            <a:r>
              <a:rPr lang="ru-RU" smtClean="0">
                <a:cs typeface="Calibri" pitchFamily="34" charset="0"/>
              </a:rPr>
              <a:t>Добавляют набор блокирующих методов для работы с очередью</a:t>
            </a:r>
          </a:p>
          <a:p>
            <a:pPr eaLnBrk="1" hangingPunct="1"/>
            <a:r>
              <a:rPr lang="ru-RU" smtClean="0">
                <a:cs typeface="Calibri" pitchFamily="34" charset="0"/>
              </a:rPr>
              <a:t>Могут быть </a:t>
            </a:r>
            <a:r>
              <a:rPr lang="en-US" smtClean="0">
                <a:solidFill>
                  <a:schemeClr val="tx2"/>
                </a:solidFill>
                <a:cs typeface="Calibri" pitchFamily="34" charset="0"/>
              </a:rPr>
              <a:t>Fair</a:t>
            </a:r>
            <a:r>
              <a:rPr lang="en-US" smtClean="0">
                <a:cs typeface="Calibri" pitchFamily="34" charset="0"/>
              </a:rPr>
              <a:t> </a:t>
            </a:r>
            <a:r>
              <a:rPr lang="ru-RU" smtClean="0">
                <a:cs typeface="Calibri" pitchFamily="34" charset="0"/>
              </a:rPr>
              <a:t>по отношению к использующим потокам</a:t>
            </a:r>
          </a:p>
          <a:p>
            <a:pPr eaLnBrk="1" hangingPunct="1"/>
            <a:r>
              <a:rPr lang="ru-RU" smtClean="0">
                <a:latin typeface="Courier New" pitchFamily="49" charset="0"/>
                <a:cs typeface="Calibri" pitchFamily="34" charset="0"/>
              </a:rPr>
              <a:t>ArrayBlockingQueue</a:t>
            </a:r>
            <a:r>
              <a:rPr lang="en-US" smtClean="0">
                <a:latin typeface="Courier New" pitchFamily="49" charset="0"/>
                <a:cs typeface="Calibri" pitchFamily="34" charset="0"/>
              </a:rPr>
              <a:t>&lt;E&gt;</a:t>
            </a:r>
            <a:r>
              <a:rPr lang="ru-RU" smtClean="0">
                <a:cs typeface="Calibri" pitchFamily="34" charset="0"/>
              </a:rPr>
              <a:t> </a:t>
            </a:r>
          </a:p>
          <a:p>
            <a:pPr marL="742950" lvl="1" indent="-285750" eaLnBrk="1" hangingPunct="1"/>
            <a:r>
              <a:rPr lang="ru-RU" smtClean="0">
                <a:cs typeface="Calibri" pitchFamily="34" charset="0"/>
              </a:rPr>
              <a:t>Ограниченная очередь на базе массива</a:t>
            </a:r>
          </a:p>
          <a:p>
            <a:pPr eaLnBrk="1" hangingPunct="1"/>
            <a:r>
              <a:rPr lang="ru-RU" smtClean="0">
                <a:latin typeface="Courier New" pitchFamily="49" charset="0"/>
                <a:cs typeface="Calibri" pitchFamily="34" charset="0"/>
              </a:rPr>
              <a:t>PriorityBlockingQueue</a:t>
            </a:r>
            <a:r>
              <a:rPr lang="en-US" smtClean="0">
                <a:latin typeface="Courier New" pitchFamily="49" charset="0"/>
                <a:cs typeface="Calibri" pitchFamily="34" charset="0"/>
              </a:rPr>
              <a:t>&lt;E&gt;</a:t>
            </a:r>
            <a:endParaRPr lang="ru-RU" smtClean="0">
              <a:latin typeface="Courier New" pitchFamily="49" charset="0"/>
              <a:cs typeface="Calibri" pitchFamily="34" charset="0"/>
            </a:endParaRPr>
          </a:p>
          <a:p>
            <a:pPr marL="742950" lvl="1" indent="-285750" eaLnBrk="1" hangingPunct="1"/>
            <a:r>
              <a:rPr lang="ru-RU" smtClean="0">
                <a:cs typeface="Calibri" pitchFamily="34" charset="0"/>
              </a:rPr>
              <a:t>Очередь с сортировкой элементов по </a:t>
            </a:r>
            <a:r>
              <a:rPr lang="en-US" smtClean="0">
                <a:cs typeface="Calibri" pitchFamily="34" charset="0"/>
              </a:rPr>
              <a:t>Comparator’</a:t>
            </a:r>
            <a:r>
              <a:rPr lang="ru-RU" smtClean="0">
                <a:cs typeface="Calibri" pitchFamily="34" charset="0"/>
              </a:rPr>
              <a:t>у</a:t>
            </a:r>
          </a:p>
          <a:p>
            <a:pPr marL="742950" lvl="1" indent="-285750" eaLnBrk="1" hangingPunct="1"/>
            <a:r>
              <a:rPr lang="ru-RU" smtClean="0">
                <a:cs typeface="Calibri" pitchFamily="34" charset="0"/>
              </a:rPr>
              <a:t>Неограниченная очередь</a:t>
            </a:r>
          </a:p>
          <a:p>
            <a:pPr eaLnBrk="1" hangingPunct="1"/>
            <a:r>
              <a:rPr lang="ru-RU" smtClean="0">
                <a:latin typeface="Courier New" pitchFamily="49" charset="0"/>
                <a:cs typeface="Calibri" pitchFamily="34" charset="0"/>
              </a:rPr>
              <a:t>SynchronousQueue</a:t>
            </a:r>
            <a:r>
              <a:rPr lang="en-US" smtClean="0">
                <a:latin typeface="Courier New" pitchFamily="49" charset="0"/>
                <a:cs typeface="Calibri" pitchFamily="34" charset="0"/>
              </a:rPr>
              <a:t>&lt;E&gt;</a:t>
            </a:r>
          </a:p>
          <a:p>
            <a:pPr marL="742950" lvl="1" indent="-285750" eaLnBrk="1" hangingPunct="1"/>
            <a:r>
              <a:rPr lang="ru-RU" smtClean="0">
                <a:cs typeface="Calibri" pitchFamily="34" charset="0"/>
              </a:rPr>
              <a:t>Очередь из </a:t>
            </a:r>
            <a:r>
              <a:rPr lang="ru-RU" b="1" smtClean="0">
                <a:cs typeface="Calibri" pitchFamily="34" charset="0"/>
              </a:rPr>
              <a:t>одного(!)</a:t>
            </a:r>
            <a:r>
              <a:rPr lang="ru-RU" smtClean="0">
                <a:cs typeface="Calibri" pitchFamily="34" charset="0"/>
              </a:rPr>
              <a:t> элемента</a:t>
            </a:r>
          </a:p>
          <a:p>
            <a:pPr marL="742950" lvl="1" indent="-285750" eaLnBrk="1" hangingPunct="1"/>
            <a:r>
              <a:rPr lang="ru-RU" smtClean="0">
                <a:cs typeface="Calibri" pitchFamily="34" charset="0"/>
              </a:rPr>
              <a:t>Операция добавления блокирует до соответствующей операции чтения из другого потока</a:t>
            </a:r>
          </a:p>
          <a:p>
            <a:pPr eaLnBrk="1" hangingPunct="1"/>
            <a:endParaRPr lang="ru-RU" sz="2400" smtClean="0">
              <a:ea typeface="Verdana" pitchFamily="34" charset="0"/>
              <a:cs typeface="Calibri" pitchFamily="34" charset="0"/>
            </a:endParaRPr>
          </a:p>
          <a:p>
            <a:pPr eaLnBrk="1" hangingPunct="1"/>
            <a:endParaRPr lang="en-US" sz="240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437063"/>
            <a:ext cx="4457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Content Placeholder 2"/>
          <p:cNvSpPr>
            <a:spLocks/>
          </p:cNvSpPr>
          <p:nvPr/>
        </p:nvSpPr>
        <p:spPr bwMode="gray">
          <a:xfrm>
            <a:off x="323850" y="4724400"/>
            <a:ext cx="3960813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>
                <a:latin typeface="Calibri" pitchFamily="34" charset="0"/>
                <a:cs typeface="Calibri" pitchFamily="34" charset="0"/>
              </a:rPr>
              <a:t>Интерфейс </a:t>
            </a:r>
            <a:r>
              <a:rPr lang="en-US">
                <a:solidFill>
                  <a:schemeClr val="tx2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BlockingDeueue</a:t>
            </a:r>
            <a:r>
              <a:rPr lang="ru-RU">
                <a:latin typeface="Calibri" pitchFamily="34" charset="0"/>
                <a:cs typeface="Calibri" pitchFamily="34" charset="0"/>
              </a:rPr>
              <a:t> расширяет </a:t>
            </a: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BlockingQueue</a:t>
            </a:r>
            <a:r>
              <a:rPr lang="en-US">
                <a:latin typeface="Calibri" pitchFamily="34" charset="0"/>
                <a:cs typeface="Calibri" pitchFamily="34" charset="0"/>
              </a:rPr>
              <a:t> </a:t>
            </a:r>
            <a:r>
              <a:rPr lang="ru-RU">
                <a:latin typeface="Calibri" pitchFamily="34" charset="0"/>
                <a:cs typeface="Calibri" pitchFamily="34" charset="0"/>
              </a:rPr>
              <a:t>методами работы с обоими концами структуры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Blocking queues: API reference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3993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1188" y="692150"/>
            <a:ext cx="7632700" cy="51816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Copy-on-write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64E92-CA91-42C9-AB7A-777B65C2D13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40963" name="AutoShape 2" descr="mk:@MSITStore:D:\income\scjp-sun-certified-programmer-for-java-5-study-guide-exam-310-055-certification-press-study-guides.9780072253603.20335.chm::/10909/images/fig722_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gray">
          <a:xfrm>
            <a:off x="30480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CopyOnWriteArrayList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и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CopyOnWriteArraySet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основаны на массиве, копируемом при операции записи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Уже открытые итераторы при этом не увидят изменений в коллекции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Эти коллекции следует использовать только когда 90+% операций являются операциями чтения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При частых операциях модификации большая коллекция способна убить производительность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Сортировка этих коллекций не поддерживается, т.к. она подразумевает </a:t>
            </a:r>
            <a:r>
              <a:rPr lang="en-US" sz="2400">
                <a:latin typeface="Arial Narrow" pitchFamily="34" charset="0"/>
              </a:rPr>
              <a:t>O(n) </a:t>
            </a:r>
            <a:r>
              <a:rPr lang="ru-RU" sz="2400">
                <a:latin typeface="Arial Narrow" pitchFamily="34" charset="0"/>
              </a:rPr>
              <a:t>операций вставки</a:t>
            </a:r>
            <a:endParaRPr lang="en-US" sz="240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Итераторы по этим коллекциям не поддерживают операций модификации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Copy-on-write - </a:t>
            </a:r>
            <a:r>
              <a:rPr lang="ru-RU" smtClean="0">
                <a:effectLst/>
                <a:cs typeface="Arial" charset="0"/>
              </a:rPr>
              <a:t>Реализация</a:t>
            </a:r>
          </a:p>
        </p:txBody>
      </p:sp>
      <p:sp>
        <p:nvSpPr>
          <p:cNvPr id="419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2205038"/>
            <a:ext cx="8532813" cy="504825"/>
          </a:xfrm>
        </p:spPr>
        <p:txBody>
          <a:bodyPr/>
          <a:lstStyle/>
          <a:p>
            <a:pPr eaLnBrk="1" hangingPunct="1"/>
            <a:r>
              <a:rPr lang="ru-RU" sz="2200" smtClean="0"/>
              <a:t>И её реализация в </a:t>
            </a:r>
            <a:r>
              <a:rPr lang="en-US" sz="2200" smtClean="0">
                <a:solidFill>
                  <a:schemeClr val="tx2"/>
                </a:solidFill>
              </a:rPr>
              <a:t>CopyOnWriteArrayList</a:t>
            </a:r>
            <a:r>
              <a:rPr lang="en-US" sz="2200" smtClean="0"/>
              <a:t>:</a:t>
            </a:r>
            <a:endParaRPr lang="ru-RU" sz="2200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852738"/>
            <a:ext cx="54324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268413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10"/>
          <p:cNvSpPr>
            <a:spLocks noChangeArrowheads="1"/>
          </p:cNvSpPr>
          <p:nvPr/>
        </p:nvSpPr>
        <p:spPr bwMode="gray">
          <a:xfrm>
            <a:off x="250825" y="692150"/>
            <a:ext cx="8532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Операция добавления элемента в список</a:t>
            </a:r>
            <a:r>
              <a:rPr lang="en-US" sz="2200">
                <a:latin typeface="Arial Narrow" pitchFamily="34" charset="0"/>
              </a:rPr>
              <a:t>:</a:t>
            </a:r>
            <a:endParaRPr lang="ru-RU" sz="22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Skip Lists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3960812"/>
          </a:xfrm>
        </p:spPr>
        <p:txBody>
          <a:bodyPr/>
          <a:lstStyle/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ConcurrentSkipListMap</a:t>
            </a:r>
            <a:r>
              <a:rPr lang="en-US" sz="2200" smtClean="0"/>
              <a:t> </a:t>
            </a:r>
            <a:r>
              <a:rPr lang="ru-RU" sz="2200" smtClean="0"/>
              <a:t>и </a:t>
            </a:r>
            <a:r>
              <a:rPr lang="en-US" sz="2200" smtClean="0">
                <a:solidFill>
                  <a:schemeClr val="tx2"/>
                </a:solidFill>
              </a:rPr>
              <a:t>ConcurrentSkipListSet</a:t>
            </a:r>
            <a:r>
              <a:rPr lang="en-US" sz="2200" smtClean="0"/>
              <a:t> </a:t>
            </a:r>
            <a:r>
              <a:rPr lang="ru-RU" sz="2200" smtClean="0"/>
              <a:t>основаны на </a:t>
            </a:r>
            <a:r>
              <a:rPr lang="en-US" sz="2200" smtClean="0">
                <a:solidFill>
                  <a:schemeClr val="tx2"/>
                </a:solidFill>
              </a:rPr>
              <a:t>Skip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tx2"/>
                </a:solidFill>
              </a:rPr>
              <a:t>List’</a:t>
            </a:r>
            <a:r>
              <a:rPr lang="ru-RU" sz="2200" smtClean="0"/>
              <a:t>ах</a:t>
            </a:r>
          </a:p>
          <a:p>
            <a:pPr eaLnBrk="1" hangingPunct="1"/>
            <a:r>
              <a:rPr lang="ru-RU" sz="2200" smtClean="0"/>
              <a:t>Это единственные доступные </a:t>
            </a:r>
            <a:r>
              <a:rPr lang="en-US" sz="2200" smtClean="0"/>
              <a:t>thread-safe</a:t>
            </a:r>
            <a:r>
              <a:rPr lang="ru-RU" sz="2200" smtClean="0"/>
              <a:t> реализации </a:t>
            </a:r>
            <a:r>
              <a:rPr lang="en-US" sz="2200" smtClean="0">
                <a:solidFill>
                  <a:schemeClr val="tx2"/>
                </a:solidFill>
              </a:rPr>
              <a:t>NavigableSet</a:t>
            </a:r>
            <a:r>
              <a:rPr lang="en-US" sz="2200" smtClean="0"/>
              <a:t> </a:t>
            </a:r>
            <a:r>
              <a:rPr lang="ru-RU" sz="2200" smtClean="0"/>
              <a:t>и </a:t>
            </a:r>
            <a:r>
              <a:rPr lang="en-US" sz="2200" smtClean="0">
                <a:solidFill>
                  <a:schemeClr val="tx2"/>
                </a:solidFill>
              </a:rPr>
              <a:t>NavigableMap</a:t>
            </a:r>
          </a:p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Skip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tx2"/>
                </a:solidFill>
              </a:rPr>
              <a:t>List</a:t>
            </a:r>
            <a:r>
              <a:rPr lang="ru-RU" sz="2200" smtClean="0"/>
              <a:t>, как правило, занимает больше памяти, чем хэш-таблица</a:t>
            </a:r>
          </a:p>
          <a:p>
            <a:pPr eaLnBrk="1" hangingPunct="1"/>
            <a:r>
              <a:rPr lang="ru-RU" sz="2200" smtClean="0"/>
              <a:t>Гарантирует </a:t>
            </a:r>
            <a:r>
              <a:rPr lang="en-US" sz="2200" smtClean="0"/>
              <a:t>O(log(n)) </a:t>
            </a:r>
            <a:r>
              <a:rPr lang="ru-RU" sz="2200" smtClean="0"/>
              <a:t>для большинства операций</a:t>
            </a:r>
            <a:endParaRPr lang="en-US" sz="2200" smtClean="0"/>
          </a:p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ConcurrentSkipListMap</a:t>
            </a:r>
            <a:r>
              <a:rPr lang="en-US" sz="2200" smtClean="0"/>
              <a:t>, </a:t>
            </a:r>
            <a:r>
              <a:rPr lang="ru-RU" sz="2200" smtClean="0"/>
              <a:t>в отличие от </a:t>
            </a:r>
            <a:r>
              <a:rPr lang="en-US" sz="2200" smtClean="0">
                <a:solidFill>
                  <a:schemeClr val="tx2"/>
                </a:solidFill>
              </a:rPr>
              <a:t>ConcurrentHashMap</a:t>
            </a:r>
            <a:r>
              <a:rPr lang="en-US" sz="2200" smtClean="0"/>
              <a:t>, </a:t>
            </a:r>
            <a:r>
              <a:rPr lang="ru-RU" sz="2200" smtClean="0"/>
              <a:t>не предоставляет средств для </a:t>
            </a:r>
            <a:r>
              <a:rPr lang="en-US" sz="2200" smtClean="0"/>
              <a:t>performance-</a:t>
            </a:r>
            <a:r>
              <a:rPr lang="ru-RU" sz="2200" smtClean="0"/>
              <a:t>тюнинга</a:t>
            </a:r>
            <a:r>
              <a:rPr lang="en-US" sz="2200" smtClean="0"/>
              <a:t> </a:t>
            </a:r>
          </a:p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ConcurrentSkipListMap</a:t>
            </a:r>
            <a:r>
              <a:rPr lang="en-US" sz="2200" smtClean="0"/>
              <a:t> </a:t>
            </a:r>
            <a:r>
              <a:rPr lang="ru-RU" sz="2200" smtClean="0"/>
              <a:t>также реализует </a:t>
            </a:r>
            <a:r>
              <a:rPr lang="en-US" sz="2200" smtClean="0">
                <a:solidFill>
                  <a:schemeClr val="tx2"/>
                </a:solidFill>
              </a:rPr>
              <a:t>ConcurrentMap</a:t>
            </a:r>
            <a:endParaRPr lang="ru-RU" sz="22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200" smtClean="0"/>
              <a:t>Это единственные упорядоченные </a:t>
            </a:r>
            <a:r>
              <a:rPr lang="en-US" sz="2200" smtClean="0"/>
              <a:t>thread-safe </a:t>
            </a:r>
            <a:r>
              <a:rPr lang="ru-RU" sz="2200" smtClean="0"/>
              <a:t>коллекции</a:t>
            </a:r>
          </a:p>
        </p:txBody>
      </p:sp>
      <p:pic>
        <p:nvPicPr>
          <p:cNvPr id="43011" name="Picture 5" descr="Skip list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149725"/>
            <a:ext cx="7056438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effectLst/>
                <a:cs typeface="Arial" charset="0"/>
              </a:rPr>
              <a:t>Итераторы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Как правило итераторы коллекций из </a:t>
            </a:r>
            <a:r>
              <a:rPr lang="en-US" sz="2400" smtClean="0">
                <a:solidFill>
                  <a:schemeClr val="tx2"/>
                </a:solidFill>
              </a:rPr>
              <a:t>java.util.concurrent</a:t>
            </a:r>
            <a:r>
              <a:rPr lang="en-US" sz="2400" smtClean="0"/>
              <a:t> </a:t>
            </a:r>
            <a:r>
              <a:rPr lang="ru-RU" sz="2400" smtClean="0"/>
              <a:t>не бросают </a:t>
            </a:r>
            <a:r>
              <a:rPr lang="en-US" sz="2400" smtClean="0">
                <a:solidFill>
                  <a:schemeClr val="tx2"/>
                </a:solidFill>
              </a:rPr>
              <a:t>ConcurrentModificationException</a:t>
            </a:r>
          </a:p>
          <a:p>
            <a:pPr eaLnBrk="1" hangingPunct="1"/>
            <a:r>
              <a:rPr lang="ru-RU" sz="2400" smtClean="0"/>
              <a:t>Они не являются </a:t>
            </a:r>
            <a:r>
              <a:rPr lang="en-US" sz="2400" smtClean="0">
                <a:solidFill>
                  <a:schemeClr val="tx2"/>
                </a:solidFill>
              </a:rPr>
              <a:t>fail-fast</a:t>
            </a:r>
            <a:endParaRPr lang="ru-RU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400" smtClean="0"/>
              <a:t>Они гарантированно отражают состояние коллекции на момент создания итератора</a:t>
            </a:r>
          </a:p>
          <a:p>
            <a:pPr eaLnBrk="1" hangingPunct="1"/>
            <a:r>
              <a:rPr lang="ru-RU" sz="2400" smtClean="0"/>
              <a:t>Итераторы не блокируют другие операции или итераторы на исходной коллекции</a:t>
            </a:r>
          </a:p>
          <a:p>
            <a:pPr eaLnBrk="1" hangingPunct="1"/>
            <a:r>
              <a:rPr lang="ru-RU" sz="2400" smtClean="0"/>
              <a:t>При этом они могут содержать и более поздние изменения, но это не гарантируется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effectLst/>
                <a:cs typeface="Arial" charset="0"/>
              </a:rPr>
              <a:t>Итераторы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13763" cy="1512887"/>
          </a:xfrm>
        </p:spPr>
        <p:txBody>
          <a:bodyPr/>
          <a:lstStyle/>
          <a:p>
            <a:pPr eaLnBrk="1" hangingPunct="1"/>
            <a:r>
              <a:rPr lang="ru-RU" sz="2400" smtClean="0"/>
              <a:t>Выполнение этого кода приводит к </a:t>
            </a:r>
            <a:r>
              <a:rPr lang="en-US" sz="2400" smtClean="0">
                <a:solidFill>
                  <a:schemeClr val="tx2"/>
                </a:solidFill>
              </a:rPr>
              <a:t>ConcurrentModificationException</a:t>
            </a:r>
          </a:p>
          <a:p>
            <a:pPr eaLnBrk="1" hangingPunct="1"/>
            <a:r>
              <a:rPr lang="ru-RU" sz="2400" smtClean="0"/>
              <a:t>Если заменить реализацию на </a:t>
            </a:r>
            <a:r>
              <a:rPr lang="en-US" sz="2400" smtClean="0">
                <a:solidFill>
                  <a:schemeClr val="tx2"/>
                </a:solidFill>
              </a:rPr>
              <a:t>CopyOnWriteArrayList</a:t>
            </a:r>
            <a:r>
              <a:rPr lang="en-US" sz="2400" smtClean="0"/>
              <a:t>, </a:t>
            </a:r>
            <a:r>
              <a:rPr lang="ru-RU" sz="2400" smtClean="0"/>
              <a:t>то исключения не будет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492375"/>
            <a:ext cx="4897438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pPr eaLnBrk="1" hangingPunct="1"/>
            <a:r>
              <a:rPr lang="ru-RU" sz="2800" smtClean="0"/>
              <a:t>Примитивы синхронизации</a:t>
            </a:r>
          </a:p>
          <a:p>
            <a:pPr eaLnBrk="1" hangingPunct="1"/>
            <a:r>
              <a:rPr lang="en-US" sz="2800" smtClean="0"/>
              <a:t>Thread-safe </a:t>
            </a:r>
            <a:r>
              <a:rPr lang="ru-RU" sz="2800" smtClean="0"/>
              <a:t>коллекции</a:t>
            </a:r>
          </a:p>
          <a:p>
            <a:pPr eaLnBrk="1" hangingPunct="1"/>
            <a:r>
              <a:rPr lang="ru-RU" sz="2800" smtClean="0">
                <a:solidFill>
                  <a:schemeClr val="tx2"/>
                </a:solidFill>
              </a:rPr>
              <a:t>Планировщики и пулы потоков</a:t>
            </a:r>
            <a:endParaRPr lang="en-US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smtClean="0"/>
              <a:t>Fork/Join Framework</a:t>
            </a:r>
            <a:endParaRPr lang="ru-RU" sz="2800" smtClean="0"/>
          </a:p>
          <a:p>
            <a:pPr eaLnBrk="1" hangingPunct="1"/>
            <a:r>
              <a:rPr lang="ru-RU" sz="2800" smtClean="0"/>
              <a:t>Утилитные классы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Callable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72673-C9B1-4E5E-8A2D-A6875A056E01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935038"/>
          </a:xfrm>
        </p:spPr>
        <p:txBody>
          <a:bodyPr/>
          <a:lstStyle/>
          <a:p>
            <a:pPr eaLnBrk="1" hangingPunct="1"/>
            <a:r>
              <a:rPr lang="ru-RU" smtClean="0">
                <a:latin typeface="Calibri" pitchFamily="34" charset="0"/>
                <a:ea typeface="Verdana" pitchFamily="34" charset="0"/>
                <a:cs typeface="Calibri" pitchFamily="34" charset="0"/>
              </a:rPr>
              <a:t>Имеет единственный метод </a:t>
            </a:r>
            <a:r>
              <a:rPr lang="en-US" smtClean="0">
                <a:latin typeface="Calibri" pitchFamily="34" charset="0"/>
                <a:ea typeface="Verdana" pitchFamily="34" charset="0"/>
                <a:cs typeface="Calibri" pitchFamily="34" charset="0"/>
              </a:rPr>
              <a:t> V call()</a:t>
            </a:r>
          </a:p>
          <a:p>
            <a:pPr eaLnBrk="1" hangingPunct="1"/>
            <a:r>
              <a:rPr lang="ru-RU" smtClean="0">
                <a:latin typeface="Calibri" pitchFamily="34" charset="0"/>
                <a:ea typeface="Verdana" pitchFamily="34" charset="0"/>
                <a:cs typeface="Calibri" pitchFamily="34" charset="0"/>
              </a:rPr>
              <a:t>По принципу </a:t>
            </a:r>
            <a:r>
              <a:rPr lang="en-US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smtClean="0">
                <a:latin typeface="Calibri" pitchFamily="34" charset="0"/>
                <a:ea typeface="Verdana" pitchFamily="34" charset="0"/>
                <a:cs typeface="Calibri" pitchFamily="34" charset="0"/>
              </a:rPr>
              <a:t>действия схож с </a:t>
            </a:r>
            <a:r>
              <a:rPr lang="en-US" smtClean="0">
                <a:latin typeface="Calibri" pitchFamily="34" charset="0"/>
                <a:ea typeface="Verdana" pitchFamily="34" charset="0"/>
                <a:cs typeface="Calibri" pitchFamily="34" charset="0"/>
              </a:rPr>
              <a:t>Runnable</a:t>
            </a:r>
          </a:p>
          <a:p>
            <a:pPr eaLnBrk="1" hangingPunct="1"/>
            <a:endParaRPr lang="ru-RU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eaLnBrk="1" hangingPunct="1"/>
            <a:endParaRPr lang="ru-RU" sz="240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eaLnBrk="1" hangingPunct="1"/>
            <a:endParaRPr lang="en-US" sz="240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628775"/>
            <a:ext cx="6865938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Executor</a:t>
            </a:r>
            <a:r>
              <a:rPr lang="ru-RU" smtClean="0"/>
              <a:t> 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89988" cy="4608512"/>
          </a:xfrm>
        </p:spPr>
        <p:txBody>
          <a:bodyPr/>
          <a:lstStyle/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Executor</a:t>
            </a:r>
            <a:r>
              <a:rPr lang="en-US" sz="2200" smtClean="0"/>
              <a:t> – </a:t>
            </a:r>
            <a:r>
              <a:rPr lang="ru-RU" sz="2200" smtClean="0"/>
              <a:t>интерфейс, обозначающий абстрактную систему для асинхронного исполнения задач</a:t>
            </a:r>
          </a:p>
          <a:p>
            <a:pPr eaLnBrk="1" hangingPunct="1"/>
            <a:r>
              <a:rPr lang="ru-RU" sz="2200" smtClean="0"/>
              <a:t>В него передают исполняемый код, а он заботится о выборе потока для исполнения</a:t>
            </a:r>
          </a:p>
          <a:p>
            <a:pPr eaLnBrk="1" hangingPunct="1"/>
            <a:r>
              <a:rPr lang="ru-RU" sz="2200" smtClean="0"/>
              <a:t>При этом он может содержать несколько потоков, обеспечивая их эффективное переиспользование</a:t>
            </a:r>
          </a:p>
          <a:p>
            <a:pPr eaLnBrk="1" hangingPunct="1"/>
            <a:r>
              <a:rPr lang="ru-RU" sz="2200" smtClean="0"/>
              <a:t>Класс </a:t>
            </a:r>
            <a:r>
              <a:rPr lang="en-US" sz="2200" smtClean="0">
                <a:solidFill>
                  <a:schemeClr val="tx2"/>
                </a:solidFill>
              </a:rPr>
              <a:t>Executors</a:t>
            </a:r>
            <a:r>
              <a:rPr lang="en-US" sz="2200" smtClean="0"/>
              <a:t> </a:t>
            </a:r>
            <a:r>
              <a:rPr lang="ru-RU" sz="2200" smtClean="0"/>
              <a:t>представляет собой фабрику для создания </a:t>
            </a:r>
            <a:r>
              <a:rPr lang="en-US" sz="2200" smtClean="0">
                <a:solidFill>
                  <a:schemeClr val="tx2"/>
                </a:solidFill>
              </a:rPr>
              <a:t>Executor’</a:t>
            </a:r>
            <a:r>
              <a:rPr lang="ru-RU" sz="2200" smtClean="0"/>
              <a:t>ов</a:t>
            </a:r>
          </a:p>
          <a:p>
            <a:pPr eaLnBrk="1" hangingPunct="1"/>
            <a:r>
              <a:rPr lang="ru-RU" sz="2200" smtClean="0"/>
              <a:t>Эта фабрика позволяет создавать разнообразные очереди и пулы потоков, избавляя программиста от необходимости писать однообразный инфраструктурный код</a:t>
            </a:r>
          </a:p>
          <a:p>
            <a:pPr eaLnBrk="1" hangingPunct="1"/>
            <a:r>
              <a:rPr lang="ru-RU" sz="2200" smtClean="0"/>
              <a:t>Простой пример использования </a:t>
            </a:r>
            <a:r>
              <a:rPr lang="en-US" sz="2200" smtClean="0">
                <a:solidFill>
                  <a:schemeClr val="tx2"/>
                </a:solidFill>
              </a:rPr>
              <a:t>Executor</a:t>
            </a:r>
            <a:r>
              <a:rPr lang="en-US" sz="2200" smtClean="0"/>
              <a:t>’</a:t>
            </a:r>
            <a:r>
              <a:rPr lang="ru-RU" sz="2200" smtClean="0"/>
              <a:t>а представлен ниже</a:t>
            </a:r>
            <a:endParaRPr lang="en-US" sz="2200" smtClean="0"/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4437063"/>
            <a:ext cx="5838825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35975" cy="6237287"/>
          </a:xfrm>
        </p:spPr>
        <p:txBody>
          <a:bodyPr/>
          <a:lstStyle/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Lock</a:t>
            </a:r>
            <a:r>
              <a:rPr lang="en-US" sz="2200" smtClean="0"/>
              <a:t> –</a:t>
            </a:r>
            <a:r>
              <a:rPr lang="ru-RU" sz="2200" smtClean="0"/>
              <a:t> интерфейс, обозначающий мьютекс в явном виде</a:t>
            </a:r>
          </a:p>
          <a:p>
            <a:pPr eaLnBrk="1" hangingPunct="1"/>
            <a:r>
              <a:rPr lang="ru-RU" sz="2200" smtClean="0"/>
              <a:t>При этом гораздо более гибкий, чем стандартные </a:t>
            </a:r>
            <a:r>
              <a:rPr lang="en-US" sz="2200" smtClean="0"/>
              <a:t>java</a:t>
            </a:r>
            <a:r>
              <a:rPr lang="ru-RU" sz="2200" smtClean="0"/>
              <a:t>-мониторы</a:t>
            </a:r>
          </a:p>
          <a:p>
            <a:pPr eaLnBrk="1" hangingPunct="1"/>
            <a:r>
              <a:rPr lang="ru-RU" sz="2200" smtClean="0"/>
              <a:t>Основные отличия от </a:t>
            </a:r>
            <a:r>
              <a:rPr lang="en-US" sz="2200" smtClean="0">
                <a:solidFill>
                  <a:schemeClr val="tx2"/>
                </a:solidFill>
              </a:rPr>
              <a:t>synchronized</a:t>
            </a:r>
            <a:r>
              <a:rPr lang="en-US" sz="2200" smtClean="0"/>
              <a:t>-</a:t>
            </a:r>
            <a:r>
              <a:rPr lang="ru-RU" sz="2200" smtClean="0"/>
              <a:t>блоков</a:t>
            </a:r>
          </a:p>
          <a:p>
            <a:pPr lvl="1" eaLnBrk="1" hangingPunct="1"/>
            <a:r>
              <a:rPr lang="ru-RU" sz="2200" smtClean="0"/>
              <a:t>Вы сами создаете объект-мьютекс</a:t>
            </a:r>
          </a:p>
          <a:p>
            <a:pPr lvl="1" eaLnBrk="1" hangingPunct="1"/>
            <a:r>
              <a:rPr lang="ru-RU" sz="2200" smtClean="0"/>
              <a:t>Вы сами решаете какие ресурсы защищать</a:t>
            </a:r>
          </a:p>
          <a:p>
            <a:pPr lvl="1" eaLnBrk="1" hangingPunct="1"/>
            <a:r>
              <a:rPr lang="ru-RU" sz="2200" smtClean="0"/>
              <a:t>Вы сами ответственны за освобождение мьютекса</a:t>
            </a:r>
            <a:endParaRPr lang="en-US" sz="2200" smtClean="0"/>
          </a:p>
          <a:p>
            <a:pPr lvl="1" eaLnBrk="1" hangingPunct="1"/>
            <a:r>
              <a:rPr lang="ru-RU" sz="2200" smtClean="0"/>
              <a:t>Можно захватывать мьютекс в одном контексте, а отпускать в другом</a:t>
            </a:r>
          </a:p>
          <a:p>
            <a:pPr eaLnBrk="1" hangingPunct="1"/>
            <a:r>
              <a:rPr lang="ru-RU" sz="2200" smtClean="0"/>
              <a:t>Реализация синхронизации на </a:t>
            </a:r>
            <a:r>
              <a:rPr lang="en-US" sz="2200" smtClean="0">
                <a:solidFill>
                  <a:schemeClr val="tx2"/>
                </a:solidFill>
              </a:rPr>
              <a:t>Lock</a:t>
            </a:r>
            <a:r>
              <a:rPr lang="en-US" sz="2200" smtClean="0"/>
              <a:t>’</a:t>
            </a:r>
            <a:r>
              <a:rPr lang="ru-RU" sz="2200" smtClean="0"/>
              <a:t>ах во многих случаях эффективнее </a:t>
            </a:r>
            <a:r>
              <a:rPr lang="en-US" sz="2200" smtClean="0">
                <a:solidFill>
                  <a:schemeClr val="tx2"/>
                </a:solidFill>
              </a:rPr>
              <a:t>synchronized</a:t>
            </a:r>
            <a:r>
              <a:rPr lang="en-US" sz="2200" smtClean="0"/>
              <a:t>-</a:t>
            </a:r>
            <a:r>
              <a:rPr lang="ru-RU" sz="2200" smtClean="0"/>
              <a:t>блоков</a:t>
            </a:r>
          </a:p>
          <a:p>
            <a:pPr eaLnBrk="1" hangingPunct="1"/>
            <a:r>
              <a:rPr lang="ru-RU" sz="2200" smtClean="0"/>
              <a:t>Из за большей гибкости она позволяет накладывать более слабые условия на взаимодействия потоков</a:t>
            </a:r>
          </a:p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Lock</a:t>
            </a:r>
            <a:r>
              <a:rPr lang="en-US" sz="2200" smtClean="0"/>
              <a:t>’</a:t>
            </a:r>
            <a:r>
              <a:rPr lang="ru-RU" sz="2200" smtClean="0"/>
              <a:t>и тяжелее отлаживать и диагностировать проблемы, ведь с точки зрения </a:t>
            </a:r>
            <a:r>
              <a:rPr lang="en-US" sz="2200" smtClean="0">
                <a:solidFill>
                  <a:schemeClr val="tx2"/>
                </a:solidFill>
              </a:rPr>
              <a:t>JVM</a:t>
            </a:r>
            <a:r>
              <a:rPr lang="en-US" sz="2200" smtClean="0"/>
              <a:t> </a:t>
            </a:r>
            <a:r>
              <a:rPr lang="ru-RU" sz="2200" smtClean="0"/>
              <a:t>это рядовые объекты. Для </a:t>
            </a:r>
            <a:r>
              <a:rPr lang="en-US" sz="2200" smtClean="0">
                <a:solidFill>
                  <a:schemeClr val="tx2"/>
                </a:solidFill>
              </a:rPr>
              <a:t>synchronized</a:t>
            </a:r>
            <a:r>
              <a:rPr lang="en-US" sz="2200" smtClean="0"/>
              <a:t>-</a:t>
            </a:r>
            <a:r>
              <a:rPr lang="ru-RU" sz="2200" smtClean="0"/>
              <a:t>блокировок всегда можно запросить у </a:t>
            </a:r>
            <a:r>
              <a:rPr lang="en-US" sz="2200" smtClean="0">
                <a:solidFill>
                  <a:schemeClr val="tx2"/>
                </a:solidFill>
              </a:rPr>
              <a:t>JVM Thread dump</a:t>
            </a:r>
            <a:r>
              <a:rPr lang="ru-RU" sz="2200" smtClean="0"/>
              <a:t>, который покажет все потоки и взятые ими </a:t>
            </a:r>
            <a:r>
              <a:rPr lang="en-US" sz="2200" smtClean="0">
                <a:solidFill>
                  <a:schemeClr val="tx2"/>
                </a:solidFill>
              </a:rPr>
              <a:t>synchronized</a:t>
            </a:r>
            <a:r>
              <a:rPr lang="en-US" sz="2200" smtClean="0"/>
              <a:t>-</a:t>
            </a:r>
            <a:r>
              <a:rPr lang="ru-RU" sz="2200" smtClean="0"/>
              <a:t>блокировки.</a:t>
            </a:r>
          </a:p>
          <a:p>
            <a:pPr eaLnBrk="1" hangingPunct="1"/>
            <a:endParaRPr lang="en-US" smtClean="0"/>
          </a:p>
        </p:txBody>
      </p:sp>
      <p:pic>
        <p:nvPicPr>
          <p:cNvPr id="17410" name="Picture 5" descr="http://best-java-apps.ru/java-images/filelock_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836613"/>
            <a:ext cx="1152525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Lock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57200" y="241300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  <a:defRPr/>
            </a:pPr>
            <a:endParaRPr lang="en-US" sz="28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ExecutorService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pPr eaLnBrk="1" hangingPunct="1"/>
            <a:r>
              <a:rPr lang="ru-RU" sz="2200" smtClean="0"/>
              <a:t>Представляет собой расширение </a:t>
            </a:r>
            <a:r>
              <a:rPr lang="en-US" sz="2200" smtClean="0">
                <a:solidFill>
                  <a:schemeClr val="tx2"/>
                </a:solidFill>
              </a:rPr>
              <a:t>Executor</a:t>
            </a:r>
            <a:r>
              <a:rPr lang="en-US" sz="2200" smtClean="0"/>
              <a:t>’</a:t>
            </a:r>
            <a:r>
              <a:rPr lang="ru-RU" sz="2200" smtClean="0"/>
              <a:t>а с дополнительными возможностями</a:t>
            </a:r>
          </a:p>
          <a:p>
            <a:pPr eaLnBrk="1" hangingPunct="1"/>
            <a:r>
              <a:rPr lang="ru-RU" sz="2200" smtClean="0"/>
              <a:t>Способен создавать объекты </a:t>
            </a:r>
            <a:r>
              <a:rPr lang="en-US" sz="2200" smtClean="0">
                <a:solidFill>
                  <a:schemeClr val="tx2"/>
                </a:solidFill>
              </a:rPr>
              <a:t>Future&lt;T&gt;</a:t>
            </a:r>
            <a:r>
              <a:rPr lang="ru-RU" sz="2200" smtClean="0"/>
              <a:t>, представляющие собой результаты выполнения асинхронных операций</a:t>
            </a:r>
            <a:endParaRPr lang="en-US" sz="2200" smtClean="0"/>
          </a:p>
          <a:p>
            <a:pPr eaLnBrk="1" hangingPunct="1"/>
            <a:r>
              <a:rPr lang="ru-RU" sz="2200" smtClean="0"/>
              <a:t>Основные методы: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Submit(…) </a:t>
            </a:r>
            <a:r>
              <a:rPr lang="en-US" smtClean="0"/>
              <a:t>–</a:t>
            </a:r>
            <a:r>
              <a:rPr lang="ru-RU" smtClean="0"/>
              <a:t> различные варианты этого метода принимают задачу на выполнение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invokeAll()-</a:t>
            </a:r>
            <a:r>
              <a:rPr lang="en-US" smtClean="0"/>
              <a:t>  </a:t>
            </a:r>
            <a:r>
              <a:rPr lang="ru-RU" smtClean="0"/>
              <a:t>метод выполнит переданный в него список задач и вернет управление тогда, когда все задачи будут завершены или наступит таймаут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invokeAny()-</a:t>
            </a:r>
            <a:r>
              <a:rPr lang="en-US" smtClean="0"/>
              <a:t>  </a:t>
            </a:r>
            <a:r>
              <a:rPr lang="ru-RU" smtClean="0"/>
              <a:t>метод выполнит переданный в него список задач и вернет управление тогда, когда хотя бы одна задача будет завершена или наступит таймаут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shutdown() </a:t>
            </a:r>
            <a:r>
              <a:rPr lang="en-US" smtClean="0"/>
              <a:t>– </a:t>
            </a:r>
            <a:r>
              <a:rPr lang="ru-RU" smtClean="0"/>
              <a:t> при вызове этого метода </a:t>
            </a:r>
            <a:r>
              <a:rPr lang="en-US" smtClean="0"/>
              <a:t>ExecutorService </a:t>
            </a:r>
            <a:r>
              <a:rPr lang="ru-RU" smtClean="0"/>
              <a:t>закончит выполнение текущих задач, но новых принимать уже не будет </a:t>
            </a:r>
          </a:p>
          <a:p>
            <a:pPr eaLnBrk="1" hangingPunct="1"/>
            <a:r>
              <a:rPr lang="ru-RU" sz="2200" smtClean="0"/>
              <a:t>Многие </a:t>
            </a:r>
            <a:r>
              <a:rPr lang="en-US" sz="2200" smtClean="0">
                <a:solidFill>
                  <a:schemeClr val="tx2"/>
                </a:solidFill>
              </a:rPr>
              <a:t>Executor</a:t>
            </a:r>
            <a:r>
              <a:rPr lang="en-US" sz="2200" smtClean="0"/>
              <a:t>’</a:t>
            </a:r>
            <a:r>
              <a:rPr lang="ru-RU" sz="2200" smtClean="0"/>
              <a:t>ы, возвращаемые фабрикой </a:t>
            </a:r>
            <a:r>
              <a:rPr lang="en-US" sz="2200" smtClean="0">
                <a:solidFill>
                  <a:schemeClr val="tx2"/>
                </a:solidFill>
              </a:rPr>
              <a:t>Executors</a:t>
            </a:r>
            <a:r>
              <a:rPr lang="en-US" sz="2200" smtClean="0"/>
              <a:t> </a:t>
            </a:r>
            <a:r>
              <a:rPr lang="ru-RU" sz="2200" smtClean="0"/>
              <a:t>на самом деле являются реализациями </a:t>
            </a:r>
            <a:r>
              <a:rPr lang="en-US" sz="2200" smtClean="0">
                <a:solidFill>
                  <a:schemeClr val="tx2"/>
                </a:solidFill>
              </a:rPr>
              <a:t>ExecutorService</a:t>
            </a:r>
            <a:r>
              <a:rPr lang="ru-RU" sz="2200" smtClean="0"/>
              <a:t> </a:t>
            </a:r>
            <a:endParaRPr lang="en-US" sz="2200" smtClean="0"/>
          </a:p>
          <a:p>
            <a:pPr lvl="1" eaLnBrk="1" hangingPunct="1"/>
            <a:endParaRPr lang="ru-RU" sz="2200" smtClean="0"/>
          </a:p>
          <a:p>
            <a:pPr eaLnBrk="1" hangingPunct="1"/>
            <a:endParaRPr lang="ru-RU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Future&lt;T&gt;</a:t>
            </a:r>
            <a:endParaRPr lang="ru-RU" smtClean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35975" cy="5761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Future</a:t>
            </a:r>
            <a:r>
              <a:rPr lang="en-US" sz="2400" smtClean="0"/>
              <a:t> – </a:t>
            </a:r>
            <a:r>
              <a:rPr lang="ru-RU" sz="2400" smtClean="0"/>
              <a:t>интерфейс, семантически обозначающий результат выполнения асинхронной операции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Тип-параметр – это тип результата операции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Важные методы интерфейса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Courier New" pitchFamily="49" charset="0"/>
              </a:rPr>
              <a:t>get()</a:t>
            </a:r>
            <a:r>
              <a:rPr lang="en-US" sz="2400" smtClean="0"/>
              <a:t> </a:t>
            </a:r>
            <a:r>
              <a:rPr lang="ru-RU" sz="2400" smtClean="0"/>
              <a:t>позволяет получить результат операции, блокируя, если результата еще нет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Courier New" pitchFamily="49" charset="0"/>
              </a:rPr>
              <a:t>cancel()</a:t>
            </a:r>
            <a:r>
              <a:rPr lang="en-US" sz="2400" smtClean="0"/>
              <a:t> </a:t>
            </a:r>
            <a:r>
              <a:rPr lang="ru-RU" sz="2400" smtClean="0"/>
              <a:t>останавливает выполнение задачи, если только она еще не завершена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Courier New" pitchFamily="49" charset="0"/>
              </a:rPr>
              <a:t>isDone()</a:t>
            </a:r>
            <a:r>
              <a:rPr lang="en-US" sz="2400" smtClean="0"/>
              <a:t> </a:t>
            </a:r>
            <a:r>
              <a:rPr lang="ru-RU" sz="2400" smtClean="0"/>
              <a:t>позволяет определить, завершена ли задача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Все операции в рамках выполнения задачи </a:t>
            </a:r>
            <a:r>
              <a:rPr lang="en-US" sz="2400" smtClean="0"/>
              <a:t>happens-before </a:t>
            </a:r>
            <a:r>
              <a:rPr lang="ru-RU" sz="2400" smtClean="0"/>
              <a:t>любых операций после вызова метода </a:t>
            </a:r>
            <a:r>
              <a:rPr lang="en-US" sz="2400" smtClean="0"/>
              <a:t>get()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Самой распространенной реализацией </a:t>
            </a:r>
            <a:r>
              <a:rPr lang="en-US" sz="2400" smtClean="0">
                <a:solidFill>
                  <a:schemeClr val="tx2"/>
                </a:solidFill>
              </a:rPr>
              <a:t>Future</a:t>
            </a:r>
            <a:r>
              <a:rPr lang="en-US" sz="2400" smtClean="0"/>
              <a:t> </a:t>
            </a:r>
            <a:r>
              <a:rPr lang="ru-RU" sz="2400" smtClean="0"/>
              <a:t>является </a:t>
            </a:r>
            <a:r>
              <a:rPr lang="en-US" sz="2400" smtClean="0">
                <a:solidFill>
                  <a:schemeClr val="tx2"/>
                </a:solidFill>
              </a:rPr>
              <a:t>FutureTask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FutureTask</a:t>
            </a:r>
            <a:r>
              <a:rPr lang="en-US" sz="2400" smtClean="0"/>
              <a:t> </a:t>
            </a:r>
            <a:r>
              <a:rPr lang="ru-RU" sz="2400" smtClean="0"/>
              <a:t>также реализует </a:t>
            </a:r>
            <a:r>
              <a:rPr lang="en-US" sz="2400" smtClean="0"/>
              <a:t>Runnable</a:t>
            </a:r>
            <a:r>
              <a:rPr lang="ru-RU" sz="2400" smtClean="0"/>
              <a:t>, так что его экземпляры удобно передавать в </a:t>
            </a:r>
            <a:r>
              <a:rPr lang="en-US" sz="2400" smtClean="0">
                <a:solidFill>
                  <a:schemeClr val="tx2"/>
                </a:solidFill>
              </a:rPr>
              <a:t>Thread</a:t>
            </a:r>
            <a:r>
              <a:rPr lang="en-US" sz="2400" smtClean="0"/>
              <a:t> </a:t>
            </a:r>
            <a:r>
              <a:rPr lang="ru-RU" sz="2400" smtClean="0"/>
              <a:t>или </a:t>
            </a:r>
            <a:r>
              <a:rPr lang="en-US" sz="2400" smtClean="0">
                <a:solidFill>
                  <a:schemeClr val="tx2"/>
                </a:solidFill>
              </a:rPr>
              <a:t>Executor</a:t>
            </a:r>
            <a:endParaRPr lang="ru-RU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620713"/>
            <a:ext cx="7561263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Future&lt;T&gt;</a:t>
            </a:r>
            <a:r>
              <a:rPr lang="ru-RU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- Пример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Примитивы синхронизации</a:t>
            </a:r>
          </a:p>
          <a:p>
            <a:pPr eaLnBrk="1" hangingPunct="1"/>
            <a:r>
              <a:rPr lang="en-US" sz="2800" smtClean="0"/>
              <a:t>Thread-safe </a:t>
            </a:r>
            <a:r>
              <a:rPr lang="ru-RU" sz="2800" smtClean="0"/>
              <a:t>коллекции</a:t>
            </a:r>
          </a:p>
          <a:p>
            <a:pPr eaLnBrk="1" hangingPunct="1"/>
            <a:r>
              <a:rPr lang="ru-RU" sz="2800" smtClean="0"/>
              <a:t>Планировщики и пулы потоков</a:t>
            </a:r>
            <a:endParaRPr lang="en-US" sz="2800" smtClean="0"/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Fork/Join Framework</a:t>
            </a:r>
            <a:endParaRPr lang="ru-RU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smtClean="0"/>
              <a:t>Утилитные классы</a:t>
            </a:r>
          </a:p>
          <a:p>
            <a:pPr eaLnBrk="1" hangingPunct="1"/>
            <a:endParaRPr lang="ru-RU" sz="28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229600" cy="2665413"/>
          </a:xfrm>
        </p:spPr>
        <p:txBody>
          <a:bodyPr/>
          <a:lstStyle/>
          <a:p>
            <a:pPr eaLnBrk="1" hangingPunct="1"/>
            <a:r>
              <a:rPr lang="en-US" sz="2400" smtClean="0"/>
              <a:t>Fork/Join</a:t>
            </a:r>
            <a:r>
              <a:rPr lang="ru-RU" sz="2400" smtClean="0"/>
              <a:t> – это подход к написанию многопоточных программ, основанный на следующем рекурсивном алгоритме:</a:t>
            </a:r>
          </a:p>
          <a:p>
            <a:pPr lvl="1" eaLnBrk="1" hangingPunct="1"/>
            <a:r>
              <a:rPr lang="ru-RU" smtClean="0"/>
              <a:t>Если задача достаточно мала – выполнить её</a:t>
            </a:r>
          </a:p>
          <a:p>
            <a:pPr lvl="1" eaLnBrk="1" hangingPunct="1"/>
            <a:r>
              <a:rPr lang="ru-RU" smtClean="0"/>
              <a:t>Если нет – разбить на несколько и выполнять их, а результаты агрегировать</a:t>
            </a:r>
          </a:p>
          <a:p>
            <a:pPr lvl="1" eaLnBrk="1" hangingPunct="1"/>
            <a:r>
              <a:rPr lang="ru-RU" smtClean="0"/>
              <a:t>Для подзадач вернуться к пункту 1.</a:t>
            </a:r>
          </a:p>
          <a:p>
            <a:pPr eaLnBrk="1" hangingPunct="1"/>
            <a:r>
              <a:rPr lang="ru-RU" sz="2400" smtClean="0"/>
              <a:t>Этот подход отлично работает для большого количества однотипных задач</a:t>
            </a:r>
          </a:p>
          <a:p>
            <a:pPr eaLnBrk="1" hangingPunct="1"/>
            <a:endParaRPr lang="ru-RU" sz="2400" smtClean="0"/>
          </a:p>
        </p:txBody>
      </p:sp>
      <p:pic>
        <p:nvPicPr>
          <p:cNvPr id="54274" name="Picture 5" descr="Divide and Conqu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3213100"/>
            <a:ext cx="3810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179388" y="3644900"/>
            <a:ext cx="4608512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2400"/>
              <a:t>Схема справа представляет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2400"/>
              <a:t>собой типовое дерево задач,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2400"/>
              <a:t>полученное в результате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2400"/>
              <a:t>декомпозиции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ru-RU" sz="240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Fork/Join</a:t>
            </a:r>
            <a:endParaRPr lang="ru-RU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Fork/Join Framework</a:t>
            </a:r>
            <a:endParaRPr lang="ru-RU" smtClean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 eaLnBrk="1" hangingPunct="1"/>
            <a:r>
              <a:rPr lang="ru-RU" sz="3000" smtClean="0"/>
              <a:t>Начиная с </a:t>
            </a:r>
            <a:r>
              <a:rPr lang="en-US" sz="3000" smtClean="0"/>
              <a:t>Java 7 </a:t>
            </a:r>
            <a:r>
              <a:rPr lang="ru-RU" sz="3000" smtClean="0"/>
              <a:t>в стандартные библиотеки </a:t>
            </a:r>
            <a:r>
              <a:rPr lang="en-US" sz="3000" smtClean="0"/>
              <a:t>Java </a:t>
            </a:r>
            <a:r>
              <a:rPr lang="ru-RU" sz="3000" smtClean="0"/>
              <a:t>включен </a:t>
            </a:r>
            <a:r>
              <a:rPr lang="en-US" sz="3000" smtClean="0">
                <a:solidFill>
                  <a:schemeClr val="tx2"/>
                </a:solidFill>
              </a:rPr>
              <a:t>Fork/Join Framework</a:t>
            </a:r>
            <a:r>
              <a:rPr lang="en-US" sz="3000" smtClean="0"/>
              <a:t>, </a:t>
            </a:r>
            <a:r>
              <a:rPr lang="ru-RU" sz="3000" smtClean="0"/>
              <a:t>который предоставляет инфраструктуру для подобной декомпозиции</a:t>
            </a:r>
            <a:endParaRPr lang="en-US" sz="3000" smtClean="0"/>
          </a:p>
          <a:p>
            <a:pPr eaLnBrk="1" hangingPunct="1"/>
            <a:r>
              <a:rPr lang="ru-RU" sz="3000" smtClean="0"/>
              <a:t>Изначально он входил в </a:t>
            </a:r>
            <a:r>
              <a:rPr lang="en-US" sz="3000" smtClean="0">
                <a:solidFill>
                  <a:schemeClr val="tx2"/>
                </a:solidFill>
              </a:rPr>
              <a:t>JSR-166</a:t>
            </a:r>
            <a:r>
              <a:rPr lang="ru-RU" sz="3000" smtClean="0"/>
              <a:t>, который описывал практически все содержимое пакета </a:t>
            </a:r>
            <a:r>
              <a:rPr lang="en-US" sz="3000" smtClean="0"/>
              <a:t>j</a:t>
            </a:r>
            <a:r>
              <a:rPr lang="en-US" sz="3000" smtClean="0">
                <a:solidFill>
                  <a:schemeClr val="tx2"/>
                </a:solidFill>
              </a:rPr>
              <a:t>ava.util.concurrent</a:t>
            </a:r>
          </a:p>
          <a:p>
            <a:pPr eaLnBrk="1" hangingPunct="1"/>
            <a:r>
              <a:rPr lang="ru-RU" sz="3000" smtClean="0"/>
              <a:t>Тем не менее, ему потребовалось еще 6 лет, чтобы попасть в мейнстрим</a:t>
            </a:r>
          </a:p>
          <a:p>
            <a:pPr eaLnBrk="1" hangingPunct="1"/>
            <a:r>
              <a:rPr lang="ru-RU" sz="3000" smtClean="0"/>
              <a:t>При этом существует много сторонних реализаций </a:t>
            </a:r>
            <a:r>
              <a:rPr lang="en-US" sz="3000" smtClean="0">
                <a:solidFill>
                  <a:schemeClr val="tx2"/>
                </a:solidFill>
              </a:rPr>
              <a:t>Fork/Join</a:t>
            </a:r>
            <a:r>
              <a:rPr lang="ru-RU" sz="3000" smtClean="0"/>
              <a:t>, например </a:t>
            </a:r>
            <a:r>
              <a:rPr lang="ru-RU" sz="3000" smtClean="0">
                <a:solidFill>
                  <a:schemeClr val="tx2"/>
                </a:solidFill>
              </a:rPr>
              <a:t>Tymeac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8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Fork/Join Framework</a:t>
            </a:r>
            <a:r>
              <a:rPr lang="ru-RU" smtClean="0"/>
              <a:t> </a:t>
            </a:r>
            <a:r>
              <a:rPr lang="en-US" smtClean="0"/>
              <a:t>API</a:t>
            </a:r>
            <a:endParaRPr lang="ru-RU" smtClean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497887" cy="4897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Интерфейс </a:t>
            </a:r>
            <a:r>
              <a:rPr lang="en-US" sz="2400" smtClean="0">
                <a:solidFill>
                  <a:schemeClr val="tx2"/>
                </a:solidFill>
              </a:rPr>
              <a:t>ForkJoinTask&lt;T&gt;</a:t>
            </a:r>
            <a:r>
              <a:rPr lang="en-US" sz="2400" smtClean="0"/>
              <a:t> </a:t>
            </a:r>
            <a:r>
              <a:rPr lang="ru-RU" sz="2400" smtClean="0"/>
              <a:t>представляет  собой небольшую задачу как результат декомпозиции на этапе </a:t>
            </a:r>
            <a:r>
              <a:rPr lang="en-US" sz="2400" smtClean="0">
                <a:solidFill>
                  <a:schemeClr val="tx2"/>
                </a:solidFill>
              </a:rPr>
              <a:t>Fork</a:t>
            </a:r>
            <a:r>
              <a:rPr lang="ru-RU" sz="2400" smtClean="0"/>
              <a:t>. Есть две реализации: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RecursiveAction</a:t>
            </a:r>
            <a:r>
              <a:rPr lang="en-US" sz="2400" smtClean="0"/>
              <a:t> – </a:t>
            </a:r>
            <a:r>
              <a:rPr lang="ru-RU" sz="2400" smtClean="0"/>
              <a:t>не возвращает результат работы для этапа </a:t>
            </a:r>
            <a:r>
              <a:rPr lang="en-US" sz="2400" smtClean="0"/>
              <a:t>Join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RecursiveTask&lt;T&gt;</a:t>
            </a:r>
            <a:r>
              <a:rPr lang="en-US" sz="2400" smtClean="0"/>
              <a:t> - </a:t>
            </a:r>
            <a:r>
              <a:rPr lang="ru-RU" sz="2400" smtClean="0"/>
              <a:t>возвращает результата типа </a:t>
            </a:r>
            <a:r>
              <a:rPr lang="en-US" sz="2400" smtClean="0">
                <a:solidFill>
                  <a:schemeClr val="tx2"/>
                </a:solidFill>
              </a:rPr>
              <a:t>T</a:t>
            </a:r>
            <a:r>
              <a:rPr lang="en-US" sz="2400" smtClean="0"/>
              <a:t> </a:t>
            </a:r>
            <a:r>
              <a:rPr lang="ru-RU" sz="2400" smtClean="0"/>
              <a:t>для использования на этапе </a:t>
            </a:r>
            <a:r>
              <a:rPr lang="en-US" sz="2400" smtClean="0">
                <a:solidFill>
                  <a:schemeClr val="tx2"/>
                </a:solidFill>
              </a:rPr>
              <a:t>Join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ForkJoinPool</a:t>
            </a:r>
            <a:r>
              <a:rPr lang="en-US" sz="2400" smtClean="0"/>
              <a:t> – </a:t>
            </a:r>
            <a:r>
              <a:rPr lang="ru-RU" sz="2400" smtClean="0"/>
              <a:t>реализация </a:t>
            </a:r>
            <a:r>
              <a:rPr lang="en-US" sz="2400" smtClean="0">
                <a:solidFill>
                  <a:schemeClr val="tx2"/>
                </a:solidFill>
              </a:rPr>
              <a:t>Executor</a:t>
            </a:r>
            <a:r>
              <a:rPr lang="en-US" sz="2400" smtClean="0"/>
              <a:t>’</a:t>
            </a:r>
            <a:r>
              <a:rPr lang="ru-RU" sz="2400" smtClean="0"/>
              <a:t>а для </a:t>
            </a:r>
            <a:r>
              <a:rPr lang="en-US" sz="2400" smtClean="0">
                <a:solidFill>
                  <a:schemeClr val="tx2"/>
                </a:solidFill>
              </a:rPr>
              <a:t>ForkJoinTask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В конструкторе ему можно задать размер пула, по умолчанию он равен количеству процессоров в системе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 каждым потоком связана очередь задач, пополняемая вызовами </a:t>
            </a:r>
            <a:r>
              <a:rPr lang="en-US" sz="2400" smtClean="0">
                <a:solidFill>
                  <a:schemeClr val="tx2"/>
                </a:solidFill>
              </a:rPr>
              <a:t>fork()</a:t>
            </a:r>
            <a:endParaRPr lang="ru-RU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Поток исполняет их, начиная с самых новых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Если очередь заканчивается, то поток старается украсть задачи из очередей других потоков пула</a:t>
            </a:r>
          </a:p>
          <a:p>
            <a:pPr eaLnBrk="1" hangingPunct="1">
              <a:lnSpc>
                <a:spcPct val="80000"/>
              </a:lnSpc>
            </a:pPr>
            <a:endParaRPr lang="ru-RU" sz="24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smtClean="0"/>
          </a:p>
        </p:txBody>
      </p:sp>
      <p:sp>
        <p:nvSpPr>
          <p:cNvPr id="57347" name="Rectangle 3"/>
          <p:cNvSpPr txBox="1">
            <a:spLocks noChangeArrowheads="1"/>
          </p:cNvSpPr>
          <p:nvPr/>
        </p:nvSpPr>
        <p:spPr bwMode="auto">
          <a:xfrm>
            <a:off x="0" y="1989138"/>
            <a:ext cx="43561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None/>
            </a:pPr>
            <a:endParaRPr lang="en-US" sz="22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Fork/Join Framework - 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Пример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936625"/>
          </a:xfrm>
        </p:spPr>
        <p:txBody>
          <a:bodyPr/>
          <a:lstStyle/>
          <a:p>
            <a:pPr eaLnBrk="1" hangingPunct="1"/>
            <a:r>
              <a:rPr lang="ru-RU" sz="2400" smtClean="0"/>
              <a:t>Пример вычисляет </a:t>
            </a:r>
            <a:r>
              <a:rPr lang="en-US" sz="2400" smtClean="0"/>
              <a:t>N-</a:t>
            </a:r>
            <a:r>
              <a:rPr lang="ru-RU" sz="2400" smtClean="0"/>
              <a:t>ый член последовательности Фибоначи методом </a:t>
            </a:r>
            <a:r>
              <a:rPr lang="en-US" sz="2400" smtClean="0">
                <a:solidFill>
                  <a:schemeClr val="tx2"/>
                </a:solidFill>
              </a:rPr>
              <a:t>Fork/Join</a:t>
            </a:r>
            <a:endParaRPr lang="ru-RU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400" smtClean="0"/>
              <a:t>Одна часть выполняется в текущем потоке, вторая – шедулится на </a:t>
            </a:r>
            <a:r>
              <a:rPr lang="en-US" sz="2400" smtClean="0">
                <a:solidFill>
                  <a:schemeClr val="tx2"/>
                </a:solidFill>
              </a:rPr>
              <a:t>Thread pool</a:t>
            </a:r>
            <a:endParaRPr lang="ru-RU" sz="2400" smtClean="0">
              <a:solidFill>
                <a:schemeClr val="tx2"/>
              </a:solidFill>
            </a:endParaRP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133600"/>
            <a:ext cx="4681538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Примитивы синхронизации</a:t>
            </a:r>
          </a:p>
          <a:p>
            <a:pPr eaLnBrk="1" hangingPunct="1"/>
            <a:r>
              <a:rPr lang="en-US" sz="2800" smtClean="0"/>
              <a:t>Thread-safe </a:t>
            </a:r>
            <a:r>
              <a:rPr lang="ru-RU" sz="2800" smtClean="0"/>
              <a:t>коллекции</a:t>
            </a:r>
          </a:p>
          <a:p>
            <a:pPr eaLnBrk="1" hangingPunct="1"/>
            <a:r>
              <a:rPr lang="ru-RU" sz="2800" smtClean="0"/>
              <a:t>Планировщики и пулы потоков</a:t>
            </a:r>
            <a:endParaRPr lang="en-US" sz="2800" smtClean="0"/>
          </a:p>
          <a:p>
            <a:pPr eaLnBrk="1" hangingPunct="1"/>
            <a:r>
              <a:rPr lang="en-US" sz="2800" smtClean="0"/>
              <a:t>Fork/Join Framework</a:t>
            </a:r>
            <a:endParaRPr lang="ru-RU" sz="2800" smtClean="0"/>
          </a:p>
          <a:p>
            <a:pPr eaLnBrk="1" hangingPunct="1"/>
            <a:r>
              <a:rPr lang="ru-RU" sz="2800" smtClean="0">
                <a:solidFill>
                  <a:schemeClr val="tx2"/>
                </a:solidFill>
              </a:rPr>
              <a:t>Утилитные классы</a:t>
            </a:r>
          </a:p>
          <a:p>
            <a:pPr eaLnBrk="1" hangingPunct="1"/>
            <a:endParaRPr lang="ru-RU" sz="28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ThreadLocal&lt;T&gt;</a:t>
            </a:r>
            <a:endParaRPr lang="ru-RU" smtClean="0"/>
          </a:p>
        </p:txBody>
      </p:sp>
      <p:sp>
        <p:nvSpPr>
          <p:cNvPr id="61442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620713"/>
            <a:ext cx="8658225" cy="5400675"/>
          </a:xfrm>
        </p:spPr>
        <p:txBody>
          <a:bodyPr/>
          <a:lstStyle/>
          <a:p>
            <a:pPr eaLnBrk="1" hangingPunct="1"/>
            <a:r>
              <a:rPr lang="en-US" sz="2300" smtClean="0">
                <a:solidFill>
                  <a:schemeClr val="tx2"/>
                </a:solidFill>
              </a:rPr>
              <a:t>ThreadLocal</a:t>
            </a:r>
            <a:r>
              <a:rPr lang="en-US" sz="2300" smtClean="0"/>
              <a:t> – </a:t>
            </a:r>
            <a:r>
              <a:rPr lang="ru-RU" sz="2300" smtClean="0"/>
              <a:t>типизированный контейнер для объектов, ассоциирующий содержимое с текущим потоком.</a:t>
            </a:r>
          </a:p>
          <a:p>
            <a:pPr eaLnBrk="1" hangingPunct="1"/>
            <a:r>
              <a:rPr lang="ru-RU" sz="2300" smtClean="0"/>
              <a:t>Проще говоря, </a:t>
            </a:r>
            <a:r>
              <a:rPr lang="en-US" sz="2300" smtClean="0">
                <a:solidFill>
                  <a:schemeClr val="tx2"/>
                </a:solidFill>
              </a:rPr>
              <a:t>ThreadLocal</a:t>
            </a:r>
            <a:r>
              <a:rPr lang="en-US" sz="2300" smtClean="0"/>
              <a:t> </a:t>
            </a:r>
            <a:r>
              <a:rPr lang="ru-RU" sz="2300" smtClean="0"/>
              <a:t>возвращает каждому потоку свой экземпляр объекта</a:t>
            </a:r>
            <a:endParaRPr lang="en-US" sz="2300" smtClean="0"/>
          </a:p>
          <a:p>
            <a:pPr eaLnBrk="1" hangingPunct="1"/>
            <a:r>
              <a:rPr lang="ru-RU" sz="2300" smtClean="0"/>
              <a:t>Пример ниже иллюстрирует самую распространенную схему использования </a:t>
            </a:r>
            <a:r>
              <a:rPr lang="en-US" sz="2300" smtClean="0">
                <a:solidFill>
                  <a:schemeClr val="tx2"/>
                </a:solidFill>
              </a:rPr>
              <a:t>ThreadLocal</a:t>
            </a:r>
            <a:r>
              <a:rPr lang="en-US" sz="2300" smtClean="0"/>
              <a:t>:</a:t>
            </a:r>
            <a:r>
              <a:rPr lang="ru-RU" sz="2300" smtClean="0"/>
              <a:t> ассоциация объекта с потоком</a:t>
            </a:r>
          </a:p>
          <a:p>
            <a:pPr eaLnBrk="1" hangingPunct="1"/>
            <a:r>
              <a:rPr lang="ru-RU" sz="2300" smtClean="0"/>
              <a:t>В данном случае с потоком ассоциируется уникальный идентификатор</a:t>
            </a:r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3213100"/>
            <a:ext cx="56165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Lock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50825" y="620713"/>
            <a:ext cx="5184775" cy="2427287"/>
          </a:xfrm>
        </p:spPr>
        <p:txBody>
          <a:bodyPr/>
          <a:lstStyle/>
          <a:p>
            <a:pPr eaLnBrk="1" hangingPunct="1"/>
            <a:r>
              <a:rPr lang="ru-RU" smtClean="0"/>
              <a:t>Рассмотрим реализацию </a:t>
            </a:r>
            <a:r>
              <a:rPr lang="en-US" smtClean="0"/>
              <a:t>thread-safe </a:t>
            </a:r>
            <a:r>
              <a:rPr lang="ru-RU" smtClean="0"/>
              <a:t>счетчика с использованием </a:t>
            </a:r>
            <a:r>
              <a:rPr lang="en-US" smtClean="0">
                <a:solidFill>
                  <a:schemeClr val="tx2"/>
                </a:solidFill>
              </a:rPr>
              <a:t>Lock</a:t>
            </a:r>
          </a:p>
          <a:p>
            <a:pPr eaLnBrk="1" hangingPunct="1"/>
            <a:r>
              <a:rPr lang="ru-RU" smtClean="0"/>
              <a:t>В отличие от </a:t>
            </a:r>
            <a:r>
              <a:rPr lang="en-US" smtClean="0">
                <a:solidFill>
                  <a:schemeClr val="tx2"/>
                </a:solidFill>
              </a:rPr>
              <a:t>synchronized</a:t>
            </a:r>
            <a:r>
              <a:rPr lang="ru-RU" smtClean="0"/>
              <a:t> </a:t>
            </a:r>
            <a:r>
              <a:rPr lang="en-US" smtClean="0">
                <a:solidFill>
                  <a:schemeClr val="tx2"/>
                </a:solidFill>
              </a:rPr>
              <a:t>Lock</a:t>
            </a:r>
            <a:r>
              <a:rPr lang="en-US" smtClean="0"/>
              <a:t> </a:t>
            </a:r>
            <a:r>
              <a:rPr lang="ru-RU" smtClean="0"/>
              <a:t>является не средством языка, а обычным объектом с набором методов</a:t>
            </a:r>
          </a:p>
          <a:p>
            <a:pPr eaLnBrk="1" hangingPunct="1"/>
            <a:r>
              <a:rPr lang="ru-RU" smtClean="0"/>
              <a:t>В этом случае критическую секцию ограничивают операции </a:t>
            </a:r>
            <a:r>
              <a:rPr lang="en-US" smtClean="0">
                <a:latin typeface="Courier New" pitchFamily="49" charset="0"/>
              </a:rPr>
              <a:t>lock()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urier New" pitchFamily="49" charset="0"/>
              </a:rPr>
              <a:t>unlock()</a:t>
            </a:r>
          </a:p>
          <a:p>
            <a:pPr eaLnBrk="1" hangingPunct="1"/>
            <a:endParaRPr lang="en-US" smtClean="0"/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549275"/>
            <a:ext cx="32988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179388" y="2708275"/>
            <a:ext cx="878522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>
                <a:latin typeface="Arial Narrow" pitchFamily="34" charset="0"/>
              </a:rPr>
              <a:t>Вызов </a:t>
            </a:r>
            <a:r>
              <a:rPr lang="en-US">
                <a:latin typeface="Arial Narrow" pitchFamily="34" charset="0"/>
              </a:rPr>
              <a:t>lock() </a:t>
            </a:r>
            <a:r>
              <a:rPr lang="ru-RU">
                <a:latin typeface="Arial Narrow" pitchFamily="34" charset="0"/>
              </a:rPr>
              <a:t>блокирует, если </a:t>
            </a:r>
            <a:r>
              <a:rPr lang="en-US">
                <a:latin typeface="Arial Narrow" pitchFamily="34" charset="0"/>
              </a:rPr>
              <a:t>Lock </a:t>
            </a:r>
            <a:r>
              <a:rPr lang="ru-RU">
                <a:latin typeface="Arial Narrow" pitchFamily="34" charset="0"/>
              </a:rPr>
              <a:t>в данный момент занят, поэтому удобно использовать метод </a:t>
            </a:r>
            <a:r>
              <a:rPr lang="en-US">
                <a:latin typeface="Courier New" pitchFamily="49" charset="0"/>
              </a:rPr>
              <a:t>tryLock()</a:t>
            </a:r>
            <a:r>
              <a:rPr lang="ru-RU">
                <a:latin typeface="Arial Narrow" pitchFamily="34" charset="0"/>
              </a:rPr>
              <a:t>, который сразу вернет управление и результат</a:t>
            </a: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>
                <a:latin typeface="Arial Narrow" pitchFamily="34" charset="0"/>
              </a:rPr>
              <a:t>При использовании </a:t>
            </a:r>
            <a:r>
              <a:rPr lang="en-US">
                <a:latin typeface="Arial Narrow" pitchFamily="34" charset="0"/>
              </a:rPr>
              <a:t>Lock </a:t>
            </a:r>
            <a:r>
              <a:rPr lang="ru-RU">
                <a:latin typeface="Arial Narrow" pitchFamily="34" charset="0"/>
              </a:rPr>
              <a:t>не будут работать стандартные методы </a:t>
            </a:r>
            <a:r>
              <a:rPr lang="en-US">
                <a:latin typeface="Courier New" pitchFamily="49" charset="0"/>
              </a:rPr>
              <a:t>wait()</a:t>
            </a:r>
            <a:r>
              <a:rPr lang="en-US">
                <a:latin typeface="Arial Narrow" pitchFamily="34" charset="0"/>
              </a:rPr>
              <a:t>, </a:t>
            </a:r>
            <a:r>
              <a:rPr lang="en-US">
                <a:latin typeface="Courier New" pitchFamily="49" charset="0"/>
              </a:rPr>
              <a:t>notify()</a:t>
            </a:r>
            <a:r>
              <a:rPr lang="en-US">
                <a:latin typeface="Arial Narrow" pitchFamily="34" charset="0"/>
              </a:rPr>
              <a:t> </a:t>
            </a:r>
            <a:r>
              <a:rPr lang="ru-RU">
                <a:latin typeface="Arial Narrow" pitchFamily="34" charset="0"/>
              </a:rPr>
              <a:t>и </a:t>
            </a:r>
            <a:r>
              <a:rPr lang="en-US">
                <a:latin typeface="Courier New" pitchFamily="49" charset="0"/>
              </a:rPr>
              <a:t>notifyAll()</a:t>
            </a:r>
            <a:r>
              <a:rPr lang="ru-RU">
                <a:latin typeface="Arial Narrow" pitchFamily="34" charset="0"/>
              </a:rPr>
              <a:t>, ведь монитор как таковой не используется</a:t>
            </a:r>
            <a:endParaRPr lang="en-US">
              <a:latin typeface="Arial Narrow" pitchFamily="34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>
                <a:latin typeface="Arial Narrow" pitchFamily="34" charset="0"/>
              </a:rPr>
              <a:t>Вместо них используются реализации интерфейса </a:t>
            </a:r>
            <a:r>
              <a:rPr lang="en-US">
                <a:latin typeface="Arial Narrow" pitchFamily="34" charset="0"/>
              </a:rPr>
              <a:t>Condition</a:t>
            </a:r>
            <a:r>
              <a:rPr lang="ru-RU">
                <a:latin typeface="Arial Narrow" pitchFamily="34" charset="0"/>
              </a:rPr>
              <a:t>, ассоциированные с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Lock</a:t>
            </a:r>
            <a:r>
              <a:rPr lang="en-US">
                <a:latin typeface="Arial Narrow" pitchFamily="34" charset="0"/>
              </a:rPr>
              <a:t>: </a:t>
            </a:r>
            <a:r>
              <a:rPr lang="ru-RU">
                <a:latin typeface="Arial Narrow" pitchFamily="34" charset="0"/>
              </a:rPr>
              <a:t>необходимо вызвать </a:t>
            </a:r>
            <a:r>
              <a:rPr lang="en-US">
                <a:latin typeface="Courier New" pitchFamily="49" charset="0"/>
              </a:rPr>
              <a:t>Lock.newCondition()</a:t>
            </a:r>
            <a:r>
              <a:rPr lang="en-US">
                <a:latin typeface="Arial Narrow" pitchFamily="34" charset="0"/>
              </a:rPr>
              <a:t> </a:t>
            </a:r>
            <a:r>
              <a:rPr lang="ru-RU">
                <a:latin typeface="Arial Narrow" pitchFamily="34" charset="0"/>
              </a:rPr>
              <a:t>и уже у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Condition</a:t>
            </a:r>
            <a:r>
              <a:rPr lang="en-US">
                <a:latin typeface="Arial Narrow" pitchFamily="34" charset="0"/>
              </a:rPr>
              <a:t> </a:t>
            </a:r>
            <a:r>
              <a:rPr lang="ru-RU">
                <a:latin typeface="Arial Narrow" pitchFamily="34" charset="0"/>
              </a:rPr>
              <a:t>вызывать методы </a:t>
            </a:r>
            <a:r>
              <a:rPr lang="en-US">
                <a:latin typeface="Courier New" pitchFamily="49" charset="0"/>
              </a:rPr>
              <a:t>await()</a:t>
            </a:r>
            <a:r>
              <a:rPr lang="en-US">
                <a:latin typeface="Arial Narrow" pitchFamily="34" charset="0"/>
              </a:rPr>
              <a:t>, </a:t>
            </a:r>
            <a:r>
              <a:rPr lang="en-US">
                <a:latin typeface="Courier New" pitchFamily="49" charset="0"/>
              </a:rPr>
              <a:t>signal()</a:t>
            </a:r>
            <a:r>
              <a:rPr lang="en-US">
                <a:latin typeface="Arial Narrow" pitchFamily="34" charset="0"/>
              </a:rPr>
              <a:t> </a:t>
            </a:r>
            <a:r>
              <a:rPr lang="ru-RU">
                <a:latin typeface="Arial Narrow" pitchFamily="34" charset="0"/>
              </a:rPr>
              <a:t>и </a:t>
            </a:r>
            <a:r>
              <a:rPr lang="en-US">
                <a:latin typeface="Courier New" pitchFamily="49" charset="0"/>
              </a:rPr>
              <a:t>signalAll()</a:t>
            </a:r>
            <a:endParaRPr lang="ru-RU">
              <a:latin typeface="Courier New" pitchFamily="49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>
                <a:latin typeface="Arial Narrow" pitchFamily="34" charset="0"/>
              </a:rPr>
              <a:t>С одним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Lock</a:t>
            </a:r>
            <a:r>
              <a:rPr lang="en-US">
                <a:latin typeface="Arial Narrow" pitchFamily="34" charset="0"/>
              </a:rPr>
              <a:t> </a:t>
            </a:r>
            <a:r>
              <a:rPr lang="ru-RU">
                <a:latin typeface="Arial Narrow" pitchFamily="34" charset="0"/>
              </a:rPr>
              <a:t>можно ассоциировать несколько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Condition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Semaphore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323850" y="765175"/>
            <a:ext cx="4895850" cy="2519363"/>
          </a:xfrm>
        </p:spPr>
        <p:txBody>
          <a:bodyPr/>
          <a:lstStyle/>
          <a:p>
            <a:pPr eaLnBrk="1" hangingPunct="1"/>
            <a:r>
              <a:rPr lang="ru-RU" sz="2400" smtClean="0"/>
              <a:t>Объект, позволяющий войти в заданный участок кода не более чем </a:t>
            </a:r>
            <a:r>
              <a:rPr lang="ru-RU" sz="2400" i="1" smtClean="0"/>
              <a:t>n</a:t>
            </a:r>
            <a:r>
              <a:rPr lang="en-US" sz="2400" smtClean="0"/>
              <a:t> </a:t>
            </a:r>
            <a:r>
              <a:rPr lang="ru-RU" sz="2400" smtClean="0"/>
              <a:t>потокам</a:t>
            </a:r>
            <a:r>
              <a:rPr lang="en-US" sz="2400" smtClean="0"/>
              <a:t> </a:t>
            </a:r>
            <a:r>
              <a:rPr lang="ru-RU" sz="2400" smtClean="0"/>
              <a:t>одновременно</a:t>
            </a:r>
          </a:p>
          <a:p>
            <a:pPr eaLnBrk="1" hangingPunct="1"/>
            <a:r>
              <a:rPr lang="en-US" sz="2400" smtClean="0"/>
              <a:t>N </a:t>
            </a:r>
            <a:r>
              <a:rPr lang="ru-RU" sz="2400" smtClean="0"/>
              <a:t>определяется параметром конструктора</a:t>
            </a:r>
          </a:p>
          <a:p>
            <a:pPr eaLnBrk="1" hangingPunct="1"/>
            <a:r>
              <a:rPr lang="ru-RU" sz="2400" smtClean="0"/>
              <a:t>При </a:t>
            </a:r>
            <a:r>
              <a:rPr lang="en-US" sz="2400" smtClean="0"/>
              <a:t>N=1 </a:t>
            </a:r>
            <a:r>
              <a:rPr lang="ru-RU" sz="2400" smtClean="0"/>
              <a:t>по действию аналогичен </a:t>
            </a:r>
            <a:r>
              <a:rPr lang="en-US" sz="2400" smtClean="0">
                <a:solidFill>
                  <a:schemeClr val="tx2"/>
                </a:solidFill>
              </a:rPr>
              <a:t>Lock</a:t>
            </a:r>
          </a:p>
          <a:p>
            <a:pPr eaLnBrk="1" hangingPunct="1"/>
            <a:r>
              <a:rPr lang="ru-RU" sz="2400" smtClean="0">
                <a:solidFill>
                  <a:schemeClr val="tx2"/>
                </a:solidFill>
              </a:rPr>
              <a:t>Fairness</a:t>
            </a:r>
            <a:r>
              <a:rPr lang="ru-RU" sz="2400" smtClean="0"/>
              <a:t> – гарантия очередности потоков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53DA3E-9A74-4667-91F4-F8931B3A68F6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sp>
        <p:nvSpPr>
          <p:cNvPr id="63492" name="Content Placeholder 2"/>
          <p:cNvSpPr txBox="1">
            <a:spLocks/>
          </p:cNvSpPr>
          <p:nvPr/>
        </p:nvSpPr>
        <p:spPr bwMode="gray">
          <a:xfrm>
            <a:off x="250825" y="3789363"/>
            <a:ext cx="46815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149725"/>
            <a:ext cx="48942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9" descr="Semapho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25" y="620713"/>
            <a:ext cx="3217863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Verdana" pitchFamily="34" charset="0"/>
                <a:cs typeface="Calibri" pitchFamily="34" charset="0"/>
              </a:rPr>
              <a:t>CountDownLatch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4AAB8-B5A0-43B5-83F7-B7404BEAE287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  <p:sp>
        <p:nvSpPr>
          <p:cNvPr id="64515" name="AutoShape 2" descr="mk:@MSITStore:D:\income\scjp-sun-certified-programmer-for-java-5-study-guide-exam-310-055-certification-press-study-guides.9780072253603.20335.chm::/10909/images/fig722_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395288" y="2565400"/>
            <a:ext cx="4897437" cy="3240088"/>
          </a:xfrm>
        </p:spPr>
        <p:txBody>
          <a:bodyPr/>
          <a:lstStyle/>
          <a:p>
            <a:pPr eaLnBrk="1" hangingPunct="1"/>
            <a:r>
              <a:rPr lang="ru-RU" sz="2300" smtClean="0">
                <a:cs typeface="Calibri" pitchFamily="34" charset="0"/>
              </a:rPr>
              <a:t>Он предоставляет две основные операции:</a:t>
            </a:r>
          </a:p>
          <a:p>
            <a:pPr marL="742950" lvl="1" indent="-285750" eaLnBrk="1" hangingPunct="1"/>
            <a:r>
              <a:rPr lang="en-US" sz="2300" smtClean="0">
                <a:latin typeface="Courier New" pitchFamily="49" charset="0"/>
                <a:cs typeface="Calibri" pitchFamily="34" charset="0"/>
              </a:rPr>
              <a:t>countDown()</a:t>
            </a:r>
            <a:r>
              <a:rPr lang="ru-RU" sz="2300" smtClean="0">
                <a:cs typeface="Calibri" pitchFamily="34" charset="0"/>
              </a:rPr>
              <a:t> – уменьшает значение счетчика на единицу</a:t>
            </a:r>
            <a:endParaRPr lang="en-US" sz="2300" smtClean="0">
              <a:cs typeface="Calibri" pitchFamily="34" charset="0"/>
            </a:endParaRPr>
          </a:p>
          <a:p>
            <a:pPr marL="742950" lvl="1" indent="-285750" eaLnBrk="1" hangingPunct="1"/>
            <a:r>
              <a:rPr lang="en-US" sz="2300" smtClean="0">
                <a:latin typeface="Courier New" pitchFamily="49" charset="0"/>
                <a:cs typeface="Calibri" pitchFamily="34" charset="0"/>
              </a:rPr>
              <a:t>await()</a:t>
            </a:r>
            <a:r>
              <a:rPr lang="en-US" sz="2300" smtClean="0">
                <a:cs typeface="Calibri" pitchFamily="34" charset="0"/>
              </a:rPr>
              <a:t> – </a:t>
            </a:r>
            <a:r>
              <a:rPr lang="ru-RU" sz="2300" smtClean="0">
                <a:cs typeface="Calibri" pitchFamily="34" charset="0"/>
              </a:rPr>
              <a:t>текущий поток будет заблокирован пока значение счетчика не упадет до нуля</a:t>
            </a:r>
            <a:endParaRPr lang="en-US" sz="2300" smtClean="0">
              <a:cs typeface="Calibri" pitchFamily="34" charset="0"/>
            </a:endParaRPr>
          </a:p>
          <a:p>
            <a:pPr eaLnBrk="1" hangingPunct="1"/>
            <a:r>
              <a:rPr lang="ru-RU" sz="2300" smtClean="0">
                <a:cs typeface="Calibri" pitchFamily="34" charset="0"/>
              </a:rPr>
              <a:t>Перезапустить </a:t>
            </a:r>
            <a:r>
              <a:rPr lang="en-US" sz="2300" smtClean="0">
                <a:solidFill>
                  <a:schemeClr val="tx2"/>
                </a:solidFill>
                <a:cs typeface="Calibri" pitchFamily="34" charset="0"/>
              </a:rPr>
              <a:t>CountDownLatch</a:t>
            </a:r>
            <a:r>
              <a:rPr lang="ru-RU" sz="2300" smtClean="0">
                <a:cs typeface="Calibri" pitchFamily="34" charset="0"/>
              </a:rPr>
              <a:t> нельзя</a:t>
            </a:r>
          </a:p>
          <a:p>
            <a:pPr eaLnBrk="1" hangingPunct="1"/>
            <a:endParaRPr lang="en-US" sz="230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64517" name="Picture 9" descr="CountdownLa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2420938"/>
            <a:ext cx="3349625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Content Placeholder 2"/>
          <p:cNvSpPr>
            <a:spLocks/>
          </p:cNvSpPr>
          <p:nvPr/>
        </p:nvSpPr>
        <p:spPr bwMode="gray">
          <a:xfrm>
            <a:off x="395288" y="620713"/>
            <a:ext cx="84978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300">
                <a:latin typeface="Arial Narrow" pitchFamily="34" charset="0"/>
                <a:cs typeface="Calibri" pitchFamily="34" charset="0"/>
              </a:rPr>
              <a:t>Утилитный класс для синхронизации действий потоков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300">
                <a:latin typeface="Arial Narrow" pitchFamily="34" charset="0"/>
                <a:cs typeface="Calibri" pitchFamily="34" charset="0"/>
              </a:rPr>
              <a:t>Представляет собой барьер, на котором потоки ждут некоторого события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300">
                <a:latin typeface="Arial Narrow" pitchFamily="34" charset="0"/>
                <a:cs typeface="Calibri" pitchFamily="34" charset="0"/>
              </a:rPr>
              <a:t>В основе лежит счетчик, который можно уменьшать от начального значения до нуля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708275"/>
            <a:ext cx="388937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620713"/>
            <a:ext cx="417671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CountDownLatch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- Пример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CyclicBarrier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15350" cy="1800225"/>
          </a:xfrm>
        </p:spPr>
        <p:txBody>
          <a:bodyPr/>
          <a:lstStyle/>
          <a:p>
            <a:pPr eaLnBrk="1" hangingPunct="1"/>
            <a:r>
              <a:rPr lang="ru-RU" sz="2400" smtClean="0"/>
              <a:t>Позволяет </a:t>
            </a:r>
            <a:r>
              <a:rPr lang="en-US" sz="2400" smtClean="0"/>
              <a:t>N </a:t>
            </a:r>
            <a:r>
              <a:rPr lang="ru-RU" sz="2400" smtClean="0"/>
              <a:t>потокам дождаться друг друга в некоторой точке выполнения</a:t>
            </a:r>
          </a:p>
          <a:p>
            <a:pPr eaLnBrk="1" hangingPunct="1"/>
            <a:r>
              <a:rPr lang="en-US" sz="2400" smtClean="0"/>
              <a:t>N</a:t>
            </a:r>
            <a:r>
              <a:rPr lang="ru-RU" sz="2400" smtClean="0"/>
              <a:t> задается параметром конструктора</a:t>
            </a:r>
          </a:p>
          <a:p>
            <a:pPr eaLnBrk="1" hangingPunct="1"/>
            <a:r>
              <a:rPr lang="ru-RU" sz="2400" smtClean="0"/>
              <a:t>Как только все </a:t>
            </a:r>
            <a:r>
              <a:rPr lang="en-US" sz="2400" smtClean="0"/>
              <a:t>N </a:t>
            </a:r>
            <a:r>
              <a:rPr lang="ru-RU" sz="2400" smtClean="0"/>
              <a:t>потоков вызовут </a:t>
            </a:r>
            <a:r>
              <a:rPr lang="en-US" sz="2400" smtClean="0">
                <a:latin typeface="Courier New" pitchFamily="49" charset="0"/>
              </a:rPr>
              <a:t>await()</a:t>
            </a:r>
            <a:r>
              <a:rPr lang="en-US" sz="2400" smtClean="0"/>
              <a:t> </a:t>
            </a:r>
            <a:r>
              <a:rPr lang="ru-RU" sz="2400" smtClean="0"/>
              <a:t>их разом отпустит</a:t>
            </a:r>
          </a:p>
        </p:txBody>
      </p:sp>
      <p:pic>
        <p:nvPicPr>
          <p:cNvPr id="66563" name="Picture 5" descr="CyclicBarri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2492375"/>
            <a:ext cx="35623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4" name="Rectangle 6"/>
          <p:cNvSpPr>
            <a:spLocks noChangeArrowheads="1"/>
          </p:cNvSpPr>
          <p:nvPr/>
        </p:nvSpPr>
        <p:spPr bwMode="gray">
          <a:xfrm>
            <a:off x="323850" y="2276475"/>
            <a:ext cx="44640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Опционально можно задать некий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Runnable</a:t>
            </a:r>
            <a:r>
              <a:rPr lang="en-US" sz="2400">
                <a:latin typeface="Arial Narrow" pitchFamily="34" charset="0"/>
              </a:rPr>
              <a:t>, </a:t>
            </a:r>
            <a:r>
              <a:rPr lang="ru-RU" sz="2400">
                <a:latin typeface="Arial Narrow" pitchFamily="34" charset="0"/>
              </a:rPr>
              <a:t>который будет выполнен в момент разблокировки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CyclicBarrier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можно перезапустить методом </a:t>
            </a:r>
            <a:r>
              <a:rPr lang="en-US" sz="2400">
                <a:latin typeface="Courier New" pitchFamily="49" charset="0"/>
              </a:rPr>
              <a:t>reset()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CyclicBarrier - 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Пример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E448C5-A79D-4AC7-B007-ABA11CDED09C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  <p:sp>
        <p:nvSpPr>
          <p:cNvPr id="67587" name="AutoShape 2" descr="mk:@MSITStore:D:\income\scjp-sun-certified-programmer-for-java-5-study-guide-exam-310-055-certification-press-study-guides.9780072253603.20335.chm::/10909/images/fig722_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75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08050"/>
            <a:ext cx="6337300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Library</a:t>
            </a:r>
            <a:endParaRPr lang="ru-RU" dirty="0"/>
          </a:p>
        </p:txBody>
      </p:sp>
      <p:sp>
        <p:nvSpPr>
          <p:cNvPr id="68610" name="Content Placeholder 2"/>
          <p:cNvSpPr>
            <a:spLocks noGrp="1"/>
          </p:cNvSpPr>
          <p:nvPr>
            <p:ph idx="4294967295"/>
          </p:nvPr>
        </p:nvSpPr>
        <p:spPr>
          <a:xfrm>
            <a:off x="250825" y="620713"/>
            <a:ext cx="8586788" cy="54006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smtClean="0"/>
              <a:t>Brian Goetz. Java concurrency in practice</a:t>
            </a:r>
          </a:p>
          <a:p>
            <a:pPr eaLnBrk="1" hangingPunct="1">
              <a:lnSpc>
                <a:spcPct val="100000"/>
              </a:lnSpc>
            </a:pPr>
            <a:endParaRPr lang="en-US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Java Language Specification, </a:t>
            </a:r>
            <a:r>
              <a:rPr lang="ru-RU" sz="2800" smtClean="0"/>
              <a:t>глава 17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   </a:t>
            </a:r>
            <a:r>
              <a:rPr lang="en-US" smtClean="0">
                <a:hlinkClick r:id="rId2"/>
              </a:rPr>
              <a:t>http://docs.oracle.com/javase/specs/jls/se7/html/jls-17.html</a:t>
            </a:r>
            <a:endParaRPr lang="ru-RU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Maurice Herlihy , Nir Shavit</a:t>
            </a:r>
            <a:r>
              <a:rPr lang="ru-RU" sz="2800" smtClean="0"/>
              <a:t>.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en-US" sz="2800" smtClean="0"/>
              <a:t>The art of multiprocessor programming</a:t>
            </a:r>
            <a:endParaRPr lang="ru-RU" sz="2800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Статьи </a:t>
            </a:r>
            <a:r>
              <a:rPr lang="en-US" sz="2800" smtClean="0"/>
              <a:t>Brian’</a:t>
            </a:r>
            <a:r>
              <a:rPr lang="ru-RU" sz="2800" smtClean="0"/>
              <a:t>а </a:t>
            </a:r>
            <a:r>
              <a:rPr lang="en-US" sz="2800" smtClean="0"/>
              <a:t>Goetz’</a:t>
            </a:r>
            <a:r>
              <a:rPr lang="ru-RU" sz="2800" smtClean="0"/>
              <a:t>а на </a:t>
            </a:r>
            <a:r>
              <a:rPr lang="en-US" sz="2800" smtClean="0">
                <a:hlinkClick r:id="rId3"/>
              </a:rPr>
              <a:t>http://www.ibm.com/developerworks</a:t>
            </a:r>
            <a:r>
              <a:rPr lang="ru-RU" sz="2800" smtClean="0"/>
              <a:t>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mtClean="0"/>
              <a:t>    (например </a:t>
            </a:r>
            <a:r>
              <a:rPr lang="en-US" smtClean="0">
                <a:hlinkClick r:id="rId4"/>
              </a:rPr>
              <a:t>http://www.ibm.com/developerworks/ru/library/j-jtp10185/index.html</a:t>
            </a:r>
            <a:r>
              <a:rPr lang="ru-RU" smtClean="0"/>
              <a:t>)</a:t>
            </a:r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E58A8B1-7475-4251-88A2-D5A98868125D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45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549275"/>
            <a:ext cx="157162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8" descr="ANd9GcQvGUEqyXFtt_t5wDoCXByllSwcWa82FudBi2CBE1L4T88keZK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8488" y="2781300"/>
            <a:ext cx="1571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Lock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507412" cy="5400675"/>
          </a:xfrm>
        </p:spPr>
        <p:txBody>
          <a:bodyPr/>
          <a:lstStyle/>
          <a:p>
            <a:pPr eaLnBrk="1" hangingPunct="1"/>
            <a:r>
              <a:rPr lang="ru-RU" sz="2200" smtClean="0"/>
              <a:t>Наиболее распространенный паттерн </a:t>
            </a:r>
          </a:p>
          <a:p>
            <a:pPr eaLnBrk="1" hangingPunct="1">
              <a:buFont typeface="Arial" charset="0"/>
              <a:buNone/>
            </a:pPr>
            <a:r>
              <a:rPr lang="ru-RU" sz="2200" smtClean="0"/>
              <a:t>     для работы с </a:t>
            </a:r>
            <a:r>
              <a:rPr lang="en-US" sz="2200" smtClean="0">
                <a:solidFill>
                  <a:schemeClr val="tx2"/>
                </a:solidFill>
              </a:rPr>
              <a:t>Lock’</a:t>
            </a:r>
            <a:r>
              <a:rPr lang="ru-RU" sz="2200" smtClean="0"/>
              <a:t>ами  представлен </a:t>
            </a:r>
          </a:p>
          <a:p>
            <a:pPr eaLnBrk="1" hangingPunct="1">
              <a:buFont typeface="Arial" charset="0"/>
              <a:buNone/>
            </a:pPr>
            <a:r>
              <a:rPr lang="ru-RU" sz="2200" smtClean="0"/>
              <a:t>    справа</a:t>
            </a:r>
          </a:p>
          <a:p>
            <a:pPr eaLnBrk="1" hangingPunct="1"/>
            <a:r>
              <a:rPr lang="ru-RU" sz="2200" smtClean="0"/>
              <a:t>Он гарантирует, что </a:t>
            </a:r>
            <a:r>
              <a:rPr lang="en-US" sz="2200" smtClean="0">
                <a:solidFill>
                  <a:schemeClr val="tx2"/>
                </a:solidFill>
              </a:rPr>
              <a:t>Lock</a:t>
            </a:r>
            <a:r>
              <a:rPr lang="en-US" sz="2200" smtClean="0"/>
              <a:t> </a:t>
            </a:r>
            <a:r>
              <a:rPr lang="ru-RU" sz="2200" smtClean="0"/>
              <a:t>будет отпущен в</a:t>
            </a:r>
          </a:p>
          <a:p>
            <a:pPr eaLnBrk="1" hangingPunct="1">
              <a:buFont typeface="Arial" charset="0"/>
              <a:buNone/>
            </a:pPr>
            <a:r>
              <a:rPr lang="ru-RU" sz="2200" smtClean="0"/>
              <a:t>     любом случае, даже если при работе с </a:t>
            </a:r>
          </a:p>
          <a:p>
            <a:pPr eaLnBrk="1" hangingPunct="1">
              <a:buFont typeface="Arial" charset="0"/>
              <a:buNone/>
            </a:pPr>
            <a:r>
              <a:rPr lang="ru-RU" sz="2200" smtClean="0"/>
              <a:t>     ресурсом будет выброшено исключение</a:t>
            </a:r>
          </a:p>
          <a:p>
            <a:pPr eaLnBrk="1" hangingPunct="1"/>
            <a:r>
              <a:rPr lang="ru-RU" sz="2200" smtClean="0"/>
              <a:t>Для </a:t>
            </a:r>
            <a:r>
              <a:rPr lang="en-US" sz="2200" smtClean="0">
                <a:solidFill>
                  <a:schemeClr val="tx2"/>
                </a:solidFill>
              </a:rPr>
              <a:t>synchronized</a:t>
            </a:r>
            <a:r>
              <a:rPr lang="en-US" sz="2200" smtClean="0"/>
              <a:t> </a:t>
            </a:r>
            <a:r>
              <a:rPr lang="ru-RU" sz="2200" smtClean="0"/>
              <a:t>этот подход неактуален –  там средствами языка предоставляется гарантия, что мьютекс будет отпущен</a:t>
            </a:r>
          </a:p>
          <a:p>
            <a:pPr eaLnBrk="1" hangingPunct="1"/>
            <a:r>
              <a:rPr lang="ru-RU" sz="2200" smtClean="0"/>
              <a:t>Этот паттерн весьма полезен в любой ситуации, требующей обязательного освобождения ресурсов</a:t>
            </a:r>
          </a:p>
          <a:p>
            <a:pPr eaLnBrk="1" hangingPunct="1"/>
            <a:r>
              <a:rPr lang="ru-RU" sz="2200" smtClean="0"/>
              <a:t>Широко используются две основные реализации </a:t>
            </a:r>
            <a:r>
              <a:rPr lang="en-US" sz="2200" smtClean="0">
                <a:solidFill>
                  <a:schemeClr val="tx2"/>
                </a:solidFill>
              </a:rPr>
              <a:t>Lock</a:t>
            </a:r>
            <a:r>
              <a:rPr lang="en-US" sz="2200" smtClean="0"/>
              <a:t>:</a:t>
            </a:r>
          </a:p>
          <a:p>
            <a:pPr lvl="1" eaLnBrk="1" hangingPunct="1"/>
            <a:r>
              <a:rPr lang="en-US" sz="2200" smtClean="0">
                <a:solidFill>
                  <a:schemeClr val="tx2"/>
                </a:solidFill>
              </a:rPr>
              <a:t>ReentrantLock </a:t>
            </a:r>
            <a:r>
              <a:rPr lang="ru-RU" sz="2200" smtClean="0">
                <a:solidFill>
                  <a:schemeClr val="tx2"/>
                </a:solidFill>
              </a:rPr>
              <a:t> </a:t>
            </a:r>
            <a:r>
              <a:rPr lang="ru-RU" sz="2200" smtClean="0"/>
              <a:t>допускает вложенные критические секции </a:t>
            </a:r>
          </a:p>
          <a:p>
            <a:pPr lvl="1" eaLnBrk="1" hangingPunct="1"/>
            <a:r>
              <a:rPr lang="en-US" sz="2200" smtClean="0">
                <a:solidFill>
                  <a:schemeClr val="tx2"/>
                </a:solidFill>
              </a:rPr>
              <a:t>ReadWriteLock</a:t>
            </a:r>
            <a:r>
              <a:rPr lang="en-US" sz="2200" smtClean="0"/>
              <a:t> </a:t>
            </a:r>
            <a:r>
              <a:rPr lang="ru-RU" sz="2200" smtClean="0"/>
              <a:t>имеет разные механизмы блокировки на чтение и запись, позволяя уменьшить накладные расходы</a:t>
            </a:r>
            <a:endParaRPr lang="en-US" sz="2200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692150"/>
            <a:ext cx="338455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Lock fairness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23850" y="692150"/>
            <a:ext cx="8374063" cy="5761038"/>
          </a:xfrm>
        </p:spPr>
        <p:txBody>
          <a:bodyPr/>
          <a:lstStyle/>
          <a:p>
            <a:pPr eaLnBrk="1" hangingPunct="1"/>
            <a:r>
              <a:rPr lang="en-US" sz="2100" smtClean="0">
                <a:solidFill>
                  <a:schemeClr val="tx2"/>
                </a:solidFill>
              </a:rPr>
              <a:t>Fairness</a:t>
            </a:r>
            <a:r>
              <a:rPr lang="ru-RU" sz="2100" smtClean="0"/>
              <a:t> (равнодоступность)</a:t>
            </a:r>
            <a:r>
              <a:rPr lang="en-US" sz="2100" smtClean="0"/>
              <a:t> </a:t>
            </a:r>
            <a:r>
              <a:rPr lang="ru-RU" sz="2100" smtClean="0"/>
              <a:t>– свойство </a:t>
            </a:r>
            <a:r>
              <a:rPr lang="en-US" sz="2100" smtClean="0">
                <a:solidFill>
                  <a:schemeClr val="tx2"/>
                </a:solidFill>
              </a:rPr>
              <a:t>Lock</a:t>
            </a:r>
            <a:r>
              <a:rPr lang="en-US" sz="2100" smtClean="0"/>
              <a:t>’a</a:t>
            </a:r>
            <a:r>
              <a:rPr lang="ru-RU" sz="2100" smtClean="0"/>
              <a:t>, при котором при освобождении управление отдается тому из ожидающих потоков, который ждет дольше всех</a:t>
            </a:r>
          </a:p>
          <a:p>
            <a:pPr eaLnBrk="1" hangingPunct="1"/>
            <a:r>
              <a:rPr lang="en-US" sz="2100" smtClean="0">
                <a:solidFill>
                  <a:schemeClr val="tx2"/>
                </a:solidFill>
              </a:rPr>
              <a:t>Fairness</a:t>
            </a:r>
            <a:r>
              <a:rPr lang="en-US" sz="2100" smtClean="0"/>
              <a:t> </a:t>
            </a:r>
            <a:r>
              <a:rPr lang="ru-RU" sz="2100" smtClean="0"/>
              <a:t>не распространяется на действия собственно планировщика потоков</a:t>
            </a:r>
          </a:p>
          <a:p>
            <a:pPr eaLnBrk="1" hangingPunct="1"/>
            <a:r>
              <a:rPr lang="en-US" sz="2100" smtClean="0">
                <a:solidFill>
                  <a:schemeClr val="tx2"/>
                </a:solidFill>
              </a:rPr>
              <a:t>Fair Locks</a:t>
            </a:r>
            <a:r>
              <a:rPr lang="en-US" sz="2100" smtClean="0"/>
              <a:t> </a:t>
            </a:r>
            <a:r>
              <a:rPr lang="ru-RU" sz="2100" smtClean="0"/>
              <a:t>менее производительны, но более предсказуемы, чем </a:t>
            </a:r>
            <a:r>
              <a:rPr lang="en-US" sz="2100" smtClean="0">
                <a:solidFill>
                  <a:schemeClr val="tx2"/>
                </a:solidFill>
              </a:rPr>
              <a:t>Unfair</a:t>
            </a:r>
          </a:p>
          <a:p>
            <a:pPr eaLnBrk="1" hangingPunct="1"/>
            <a:r>
              <a:rPr lang="ru-RU" sz="2100" smtClean="0"/>
              <a:t> В действительности равнодоступность блокировок -  очень сильное требование и достигается за счет значительных потерь в производительности</a:t>
            </a:r>
            <a:endParaRPr lang="en-US" sz="2100" smtClean="0"/>
          </a:p>
          <a:p>
            <a:pPr eaLnBrk="1" hangingPunct="1"/>
            <a:r>
              <a:rPr lang="ru-RU" sz="2100" smtClean="0"/>
              <a:t>Учет использования системных ресурсов и синхронизация, необходимые для обеспечения равнодоступности означают, что соперничающие равнодоступные блокировки будут иметь гораздо более низкую пропускную способность, чем неравнодоступные</a:t>
            </a:r>
            <a:endParaRPr lang="en-US" sz="2100" smtClean="0"/>
          </a:p>
          <a:p>
            <a:pPr eaLnBrk="1" hangingPunct="1"/>
            <a:r>
              <a:rPr lang="ru-RU" sz="2100" smtClean="0"/>
              <a:t>По умолчанию следует установить для равнодоступности значение </a:t>
            </a:r>
            <a:r>
              <a:rPr lang="ru-RU" sz="2100" smtClean="0">
                <a:solidFill>
                  <a:schemeClr val="tx2"/>
                </a:solidFill>
              </a:rPr>
              <a:t>false</a:t>
            </a:r>
            <a:r>
              <a:rPr lang="ru-RU" sz="2100" smtClean="0"/>
              <a:t>, если для правильности вашего алгоритма не критично, чтобы потоки обслуживались точно в порядке очереди.</a:t>
            </a:r>
            <a:endParaRPr lang="en-US" sz="2100" smtClean="0"/>
          </a:p>
          <a:p>
            <a:pPr eaLnBrk="1" hangingPunct="1"/>
            <a:r>
              <a:rPr lang="ru-RU" sz="2100" smtClean="0"/>
              <a:t>Блокировки на </a:t>
            </a:r>
            <a:r>
              <a:rPr lang="en-US" sz="2100" smtClean="0">
                <a:solidFill>
                  <a:schemeClr val="tx2"/>
                </a:solidFill>
              </a:rPr>
              <a:t>synchronized</a:t>
            </a:r>
            <a:r>
              <a:rPr lang="en-US" sz="2100" smtClean="0"/>
              <a:t> </a:t>
            </a:r>
            <a:r>
              <a:rPr lang="ru-RU" sz="2100" smtClean="0"/>
              <a:t>изначально </a:t>
            </a:r>
            <a:r>
              <a:rPr lang="en-US" sz="2100" smtClean="0">
                <a:solidFill>
                  <a:schemeClr val="tx2"/>
                </a:solidFill>
              </a:rPr>
              <a:t>unfair </a:t>
            </a:r>
            <a:r>
              <a:rPr lang="ru-RU" sz="2100" smtClean="0"/>
              <a:t>и нет способа изменить это поведение</a:t>
            </a:r>
            <a:endParaRPr lang="en-US" sz="21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Lock – </a:t>
            </a:r>
            <a:r>
              <a:rPr lang="ru-RU" smtClean="0"/>
              <a:t>масштабируемость</a:t>
            </a:r>
            <a:endParaRPr lang="en-US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50825" y="549275"/>
            <a:ext cx="8789988" cy="2735263"/>
          </a:xfrm>
        </p:spPr>
        <p:txBody>
          <a:bodyPr/>
          <a:lstStyle/>
          <a:p>
            <a:pPr eaLnBrk="1" hangingPunct="1"/>
            <a:r>
              <a:rPr lang="ru-RU" sz="2200" smtClean="0"/>
              <a:t>Тест для измерения относительной масштабируемости </a:t>
            </a:r>
            <a:r>
              <a:rPr lang="ru-RU" sz="2200" smtClean="0">
                <a:solidFill>
                  <a:schemeClr val="tx2"/>
                </a:solidFill>
                <a:cs typeface="Courier New" pitchFamily="49" charset="0"/>
              </a:rPr>
              <a:t>synchronized</a:t>
            </a:r>
            <a:r>
              <a:rPr lang="ru-RU" sz="2200" smtClean="0"/>
              <a:t> в сравнении с </a:t>
            </a:r>
            <a:r>
              <a:rPr lang="ru-RU" sz="2200" smtClean="0">
                <a:cs typeface="Courier New" pitchFamily="49" charset="0"/>
              </a:rPr>
              <a:t>Lock</a:t>
            </a:r>
            <a:r>
              <a:rPr lang="ru-RU" sz="2200" smtClean="0"/>
              <a:t>, использует генератор псевдослучайных чисел (PRNG). </a:t>
            </a:r>
          </a:p>
          <a:p>
            <a:pPr eaLnBrk="1" hangingPunct="1"/>
            <a:r>
              <a:rPr lang="ru-RU" sz="2200" smtClean="0"/>
              <a:t>Диаграммы показывают пропускную способность в вызовах в секунду, нормализованную до случая synchronized с одним потоком для различных реализаций.</a:t>
            </a:r>
          </a:p>
          <a:p>
            <a:pPr eaLnBrk="1" hangingPunct="1"/>
            <a:r>
              <a:rPr lang="ru-RU" sz="2200" smtClean="0"/>
              <a:t>Как видно, реализация основанная на </a:t>
            </a:r>
            <a:r>
              <a:rPr lang="en-US" sz="2200" smtClean="0">
                <a:solidFill>
                  <a:schemeClr val="tx2"/>
                </a:solidFill>
                <a:cs typeface="Courier New" pitchFamily="49" charset="0"/>
              </a:rPr>
              <a:t>Lock</a:t>
            </a:r>
            <a:r>
              <a:rPr lang="en-US" sz="2200" smtClean="0"/>
              <a:t> </a:t>
            </a:r>
            <a:r>
              <a:rPr lang="ru-RU" sz="2200" smtClean="0"/>
              <a:t>гораздо лучше масштабируется</a:t>
            </a:r>
          </a:p>
          <a:p>
            <a:pPr eaLnBrk="1" hangingPunct="1"/>
            <a:r>
              <a:rPr lang="ru-RU" sz="2200" smtClean="0"/>
              <a:t>Тест наглядно показывает, что </a:t>
            </a:r>
            <a:r>
              <a:rPr lang="en-US" sz="2200" smtClean="0">
                <a:solidFill>
                  <a:schemeClr val="tx2"/>
                </a:solidFill>
                <a:cs typeface="Courier New" pitchFamily="49" charset="0"/>
              </a:rPr>
              <a:t>Fair Lock</a:t>
            </a:r>
            <a:r>
              <a:rPr lang="en-US" sz="2200" smtClean="0"/>
              <a:t> – </a:t>
            </a:r>
            <a:r>
              <a:rPr lang="ru-RU" sz="2200" smtClean="0"/>
              <a:t>достаточно дорогое удовольствие</a:t>
            </a:r>
            <a:endParaRPr lang="en-US" sz="2200" smtClean="0"/>
          </a:p>
        </p:txBody>
      </p:sp>
      <p:pic>
        <p:nvPicPr>
          <p:cNvPr id="24579" name="Picture 8" descr="Рисунок 3. Относительная пропускная способность при синхронизации, barging Lock и fair Lock, четыре процессор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997200"/>
            <a:ext cx="446405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0" descr="Рисунок 4. Относительная пропускная способность при синхронизации, barging Lock и fair Lock, один процессор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997200"/>
            <a:ext cx="4321175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20713"/>
            <a:ext cx="8532813" cy="3240087"/>
          </a:xfrm>
        </p:spPr>
        <p:txBody>
          <a:bodyPr/>
          <a:lstStyle/>
          <a:p>
            <a:pPr eaLnBrk="1" hangingPunct="1"/>
            <a:r>
              <a:rPr lang="ru-RU" sz="2200" smtClean="0"/>
              <a:t>Как обеспечить </a:t>
            </a:r>
            <a:r>
              <a:rPr lang="en-US" sz="2200" smtClean="0">
                <a:solidFill>
                  <a:schemeClr val="tx2"/>
                </a:solidFill>
              </a:rPr>
              <a:t>atomicity</a:t>
            </a:r>
            <a:r>
              <a:rPr lang="en-US" sz="2200" smtClean="0"/>
              <a:t> </a:t>
            </a:r>
            <a:r>
              <a:rPr lang="ru-RU" sz="2200" smtClean="0"/>
              <a:t>и </a:t>
            </a:r>
            <a:r>
              <a:rPr lang="en-US" sz="2200" smtClean="0">
                <a:solidFill>
                  <a:schemeClr val="tx2"/>
                </a:solidFill>
              </a:rPr>
              <a:t>visibility</a:t>
            </a:r>
            <a:r>
              <a:rPr lang="en-US" sz="2200" smtClean="0"/>
              <a:t> </a:t>
            </a:r>
            <a:r>
              <a:rPr lang="ru-RU" sz="2200" smtClean="0"/>
              <a:t>без </a:t>
            </a:r>
            <a:r>
              <a:rPr lang="en-US" sz="2200" smtClean="0">
                <a:solidFill>
                  <a:schemeClr val="tx2"/>
                </a:solidFill>
              </a:rPr>
              <a:t>memory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tx2"/>
                </a:solidFill>
              </a:rPr>
              <a:t>barrier</a:t>
            </a:r>
            <a:r>
              <a:rPr lang="en-US" sz="2200" smtClean="0"/>
              <a:t>’a?</a:t>
            </a:r>
          </a:p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Compare-and-set</a:t>
            </a:r>
            <a:r>
              <a:rPr lang="en-US" sz="2200" smtClean="0"/>
              <a:t> (compare-and-swap, CAS) – </a:t>
            </a:r>
            <a:r>
              <a:rPr lang="ru-RU" sz="2200" smtClean="0"/>
              <a:t>инструкция, поддерживаемая на уровне процессора (lock</a:t>
            </a:r>
            <a:r>
              <a:rPr lang="en-US" sz="2200" smtClean="0"/>
              <a:t>:</a:t>
            </a:r>
            <a:r>
              <a:rPr lang="ru-RU" sz="2200" smtClean="0"/>
              <a:t>cmpxchg)</a:t>
            </a:r>
          </a:p>
          <a:p>
            <a:pPr eaLnBrk="1" hangingPunct="1"/>
            <a:r>
              <a:rPr lang="ru-RU" sz="2200" smtClean="0"/>
              <a:t>Она позволяет сравнить значение с содержимым памяти и при совпадении выполнить запись</a:t>
            </a:r>
          </a:p>
          <a:p>
            <a:pPr eaLnBrk="1" hangingPunct="1"/>
            <a:r>
              <a:rPr lang="ru-RU" sz="2200" smtClean="0"/>
              <a:t>Эта инструкция позволяет применять оптимистичные блокировки без переключения контекста потока при занятом ресурсе</a:t>
            </a:r>
            <a:endParaRPr lang="en-US" sz="2200" smtClean="0"/>
          </a:p>
          <a:p>
            <a:pPr eaLnBrk="1" hangingPunct="1"/>
            <a:r>
              <a:rPr lang="ru-RU" sz="2200" smtClean="0"/>
              <a:t>Все </a:t>
            </a:r>
            <a:r>
              <a:rPr lang="en-US" sz="2200" smtClean="0">
                <a:solidFill>
                  <a:schemeClr val="tx2"/>
                </a:solidFill>
                <a:cs typeface="Arial" charset="0"/>
              </a:rPr>
              <a:t>Atomic</a:t>
            </a:r>
            <a:r>
              <a:rPr lang="en-US" sz="2200" smtClean="0"/>
              <a:t>-</a:t>
            </a:r>
            <a:r>
              <a:rPr lang="ru-RU" sz="2200" smtClean="0"/>
              <a:t>обертки содержат метод</a:t>
            </a:r>
            <a:r>
              <a:rPr lang="en-US" sz="2200" smtClean="0"/>
              <a:t> </a:t>
            </a:r>
            <a:r>
              <a:rPr lang="en-US" sz="2200" smtClean="0">
                <a:latin typeface="Courier New" pitchFamily="49" charset="0"/>
              </a:rPr>
              <a:t>compareAndSet(…)</a:t>
            </a:r>
          </a:p>
          <a:p>
            <a:pPr eaLnBrk="1" hangingPunct="1"/>
            <a:endParaRPr lang="ru-RU" sz="2200" smtClean="0"/>
          </a:p>
        </p:txBody>
      </p:sp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3573463"/>
            <a:ext cx="3889375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6"/>
          <p:cNvSpPr>
            <a:spLocks noChangeArrowheads="1"/>
          </p:cNvSpPr>
          <p:nvPr/>
        </p:nvSpPr>
        <p:spPr bwMode="gray">
          <a:xfrm>
            <a:off x="323850" y="3500438"/>
            <a:ext cx="44640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Принцип работы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CAS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ru-RU" sz="2200">
                <a:latin typeface="Arial Narrow" pitchFamily="34" charset="0"/>
              </a:rPr>
              <a:t>в псевдокоде: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CAS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ru-RU" sz="2200">
                <a:latin typeface="Arial Narrow" pitchFamily="34" charset="0"/>
              </a:rPr>
              <a:t>на многопроцессорных машинах будет дороже из-за аппаратной реализации атомарности операции 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Compare-And-Set</a:t>
            </a:r>
            <a:endParaRPr lang="ru-RU" sz="280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Atomic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wrappers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5119A-7EA4-4DF7-B9F9-68BFC2E740B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gray">
          <a:xfrm>
            <a:off x="179388" y="620713"/>
            <a:ext cx="957738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Обертки над примитивными типами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AtomicInteger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AtomicLong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AtomicBoolean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AtomicReference&lt;T&gt;</a:t>
            </a:r>
            <a:endParaRPr lang="ru-RU" sz="2200">
              <a:latin typeface="Courier New" pitchFamily="49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Предоставляют реализации </a:t>
            </a:r>
            <a:r>
              <a:rPr lang="en-US" sz="2200">
                <a:latin typeface="Arial Narrow" pitchFamily="34" charset="0"/>
              </a:rPr>
              <a:t>CAS-</a:t>
            </a:r>
            <a:r>
              <a:rPr lang="ru-RU" sz="2200">
                <a:latin typeface="Arial Narrow" pitchFamily="34" charset="0"/>
              </a:rPr>
              <a:t>операций</a:t>
            </a:r>
            <a:endParaRPr lang="en-US" sz="220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Содержат набор полезных атомарных операций</a:t>
            </a:r>
            <a:endParaRPr lang="en-US" sz="2200">
              <a:latin typeface="Arial Narrow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boolean compareAndSet(int expect, int update)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int incrementAndGet()</a:t>
            </a:r>
            <a:endParaRPr lang="ru-RU" sz="22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int getAndIncrement()</a:t>
            </a:r>
            <a:endParaRPr lang="ru-RU" sz="22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int getAndSet(int newValue)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int addAndGet(int delta)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latin typeface="Courier New" pitchFamily="49" charset="0"/>
              </a:rPr>
              <a:t>boolean weakCompareAndSet(int expect, int update)</a:t>
            </a:r>
          </a:p>
          <a:p>
            <a:pPr marL="742950" lvl="1" indent="-2857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2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7948</TotalTime>
  <Words>2107</Words>
  <Application>Microsoft Office PowerPoint</Application>
  <PresentationFormat>Экран (4:3)</PresentationFormat>
  <Paragraphs>323</Paragraphs>
  <Slides>45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Шаблон оформления</vt:lpstr>
      </vt:variant>
      <vt:variant>
        <vt:i4>3</vt:i4>
      </vt:variant>
      <vt:variant>
        <vt:lpstr>Заголовки слайдов</vt:lpstr>
      </vt:variant>
      <vt:variant>
        <vt:i4>45</vt:i4>
      </vt:variant>
    </vt:vector>
  </HeadingPairs>
  <TitlesOfParts>
    <vt:vector size="56" baseType="lpstr">
      <vt:lpstr>Tele-GroteskNor</vt:lpstr>
      <vt:lpstr>Arial</vt:lpstr>
      <vt:lpstr>Arial Narrow</vt:lpstr>
      <vt:lpstr>Wingdings</vt:lpstr>
      <vt:lpstr>Tele-GroteskFet</vt:lpstr>
      <vt:lpstr>Courier New</vt:lpstr>
      <vt:lpstr>Calibri</vt:lpstr>
      <vt:lpstr>Verdana</vt:lpstr>
      <vt:lpstr>lecture template</vt:lpstr>
      <vt:lpstr>lecture template</vt:lpstr>
      <vt:lpstr>lecture template</vt:lpstr>
      <vt:lpstr>Java Lecture #05  Concurrency</vt:lpstr>
      <vt:lpstr>Agenda</vt:lpstr>
      <vt:lpstr>Lock</vt:lpstr>
      <vt:lpstr>Lock</vt:lpstr>
      <vt:lpstr>Lock</vt:lpstr>
      <vt:lpstr>Lock fairness</vt:lpstr>
      <vt:lpstr>Lock – масштабируемость</vt:lpstr>
      <vt:lpstr>Слайд 8</vt:lpstr>
      <vt:lpstr>Atomic wrappers</vt:lpstr>
      <vt:lpstr>Atomic wrappers - пример</vt:lpstr>
      <vt:lpstr>Agenda</vt:lpstr>
      <vt:lpstr>Collections.synchronized…()</vt:lpstr>
      <vt:lpstr>Legacy implementations</vt:lpstr>
      <vt:lpstr>Java.util.concurrent – новые интерфейсы</vt:lpstr>
      <vt:lpstr>java.util.ConcurrentMap</vt:lpstr>
      <vt:lpstr>java.util.ConcurrentMap</vt:lpstr>
      <vt:lpstr>ConcurrentHashMap</vt:lpstr>
      <vt:lpstr>ConcurrentHashMap</vt:lpstr>
      <vt:lpstr>ConcurrentHashMap vs HashTable</vt:lpstr>
      <vt:lpstr>Blocking Queues</vt:lpstr>
      <vt:lpstr>Blocking queues: API reference</vt:lpstr>
      <vt:lpstr>Copy-on-write</vt:lpstr>
      <vt:lpstr>Copy-on-write - Реализация</vt:lpstr>
      <vt:lpstr>Skip Lists</vt:lpstr>
      <vt:lpstr>Итераторы</vt:lpstr>
      <vt:lpstr>Итераторы</vt:lpstr>
      <vt:lpstr>Agenda</vt:lpstr>
      <vt:lpstr>Callable</vt:lpstr>
      <vt:lpstr>Executor </vt:lpstr>
      <vt:lpstr>ExecutorService</vt:lpstr>
      <vt:lpstr>Future&lt;T&gt;</vt:lpstr>
      <vt:lpstr>Слайд 32</vt:lpstr>
      <vt:lpstr>Agenda</vt:lpstr>
      <vt:lpstr>Слайд 34</vt:lpstr>
      <vt:lpstr>Fork/Join Framework</vt:lpstr>
      <vt:lpstr>Fork/Join Framework API</vt:lpstr>
      <vt:lpstr>Fork/Join Framework - Пример</vt:lpstr>
      <vt:lpstr>Agenda</vt:lpstr>
      <vt:lpstr>ThreadLocal&lt;T&gt;</vt:lpstr>
      <vt:lpstr>Semaphore</vt:lpstr>
      <vt:lpstr>CountDownLatch</vt:lpstr>
      <vt:lpstr>CountDownLatch - Пример</vt:lpstr>
      <vt:lpstr>CyclicBarrier</vt:lpstr>
      <vt:lpstr>CyclicBarrier - Пример</vt:lpstr>
      <vt:lpstr>Library</vt:lpstr>
    </vt:vector>
  </TitlesOfParts>
  <Company>Microsoft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Евгений Науменко</cp:lastModifiedBy>
  <cp:revision>561</cp:revision>
  <cp:lastPrinted>2008-10-06T12:12:35Z</cp:lastPrinted>
  <dcterms:created xsi:type="dcterms:W3CDTF">2011-07-27T18:24:16Z</dcterms:created>
  <dcterms:modified xsi:type="dcterms:W3CDTF">2012-09-20T05:07:37Z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