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5"/>
  </p:notesMasterIdLst>
  <p:handoutMasterIdLst>
    <p:handoutMasterId r:id="rId46"/>
  </p:handoutMasterIdLst>
  <p:sldIdLst>
    <p:sldId id="513" r:id="rId2"/>
    <p:sldId id="363" r:id="rId3"/>
    <p:sldId id="379" r:id="rId4"/>
    <p:sldId id="471" r:id="rId5"/>
    <p:sldId id="521" r:id="rId6"/>
    <p:sldId id="474" r:id="rId7"/>
    <p:sldId id="473" r:id="rId8"/>
    <p:sldId id="480" r:id="rId9"/>
    <p:sldId id="514" r:id="rId10"/>
    <p:sldId id="515" r:id="rId11"/>
    <p:sldId id="483" r:id="rId12"/>
    <p:sldId id="482" r:id="rId13"/>
    <p:sldId id="479" r:id="rId14"/>
    <p:sldId id="517" r:id="rId15"/>
    <p:sldId id="484" r:id="rId16"/>
    <p:sldId id="518" r:id="rId17"/>
    <p:sldId id="520" r:id="rId18"/>
    <p:sldId id="522" r:id="rId19"/>
    <p:sldId id="485" r:id="rId20"/>
    <p:sldId id="523" r:id="rId21"/>
    <p:sldId id="491" r:id="rId22"/>
    <p:sldId id="524" r:id="rId23"/>
    <p:sldId id="525" r:id="rId24"/>
    <p:sldId id="476" r:id="rId25"/>
    <p:sldId id="490" r:id="rId26"/>
    <p:sldId id="504" r:id="rId27"/>
    <p:sldId id="486" r:id="rId28"/>
    <p:sldId id="475" r:id="rId29"/>
    <p:sldId id="487" r:id="rId30"/>
    <p:sldId id="507" r:id="rId31"/>
    <p:sldId id="472" r:id="rId32"/>
    <p:sldId id="509" r:id="rId33"/>
    <p:sldId id="496" r:id="rId34"/>
    <p:sldId id="495" r:id="rId35"/>
    <p:sldId id="494" r:id="rId36"/>
    <p:sldId id="497" r:id="rId37"/>
    <p:sldId id="498" r:id="rId38"/>
    <p:sldId id="500" r:id="rId39"/>
    <p:sldId id="503" r:id="rId40"/>
    <p:sldId id="512" r:id="rId41"/>
    <p:sldId id="501" r:id="rId42"/>
    <p:sldId id="502" r:id="rId43"/>
    <p:sldId id="499" r:id="rId44"/>
  </p:sldIdLst>
  <p:sldSz cx="9144000" cy="6858000" type="screen4x3"/>
  <p:notesSz cx="6799263" cy="9931400"/>
  <p:defaultTextStyle>
    <a:defPPr>
      <a:defRPr lang="de-DE"/>
    </a:defPPr>
    <a:lvl1pPr algn="l" rtl="0" fontAlgn="base">
      <a:spcBef>
        <a:spcPct val="0"/>
      </a:spcBef>
      <a:spcAft>
        <a:spcPct val="0"/>
      </a:spcAft>
      <a:defRPr sz="2100" kern="1200">
        <a:solidFill>
          <a:schemeClr val="tx1"/>
        </a:solidFill>
        <a:latin typeface="Tele-GroteskNor"/>
        <a:ea typeface="+mn-ea"/>
        <a:cs typeface="Arial" charset="0"/>
      </a:defRPr>
    </a:lvl1pPr>
    <a:lvl2pPr marL="457200" algn="l" rtl="0" fontAlgn="base">
      <a:spcBef>
        <a:spcPct val="0"/>
      </a:spcBef>
      <a:spcAft>
        <a:spcPct val="0"/>
      </a:spcAft>
      <a:defRPr sz="2100" kern="1200">
        <a:solidFill>
          <a:schemeClr val="tx1"/>
        </a:solidFill>
        <a:latin typeface="Tele-GroteskNor"/>
        <a:ea typeface="+mn-ea"/>
        <a:cs typeface="Arial" charset="0"/>
      </a:defRPr>
    </a:lvl2pPr>
    <a:lvl3pPr marL="914400" algn="l" rtl="0" fontAlgn="base">
      <a:spcBef>
        <a:spcPct val="0"/>
      </a:spcBef>
      <a:spcAft>
        <a:spcPct val="0"/>
      </a:spcAft>
      <a:defRPr sz="2100" kern="1200">
        <a:solidFill>
          <a:schemeClr val="tx1"/>
        </a:solidFill>
        <a:latin typeface="Tele-GroteskNor"/>
        <a:ea typeface="+mn-ea"/>
        <a:cs typeface="Arial" charset="0"/>
      </a:defRPr>
    </a:lvl3pPr>
    <a:lvl4pPr marL="1371600" algn="l" rtl="0" fontAlgn="base">
      <a:spcBef>
        <a:spcPct val="0"/>
      </a:spcBef>
      <a:spcAft>
        <a:spcPct val="0"/>
      </a:spcAft>
      <a:defRPr sz="2100" kern="1200">
        <a:solidFill>
          <a:schemeClr val="tx1"/>
        </a:solidFill>
        <a:latin typeface="Tele-GroteskNor"/>
        <a:ea typeface="+mn-ea"/>
        <a:cs typeface="Arial" charset="0"/>
      </a:defRPr>
    </a:lvl4pPr>
    <a:lvl5pPr marL="1828800" algn="l" rtl="0" fontAlgn="base">
      <a:spcBef>
        <a:spcPct val="0"/>
      </a:spcBef>
      <a:spcAft>
        <a:spcPct val="0"/>
      </a:spcAft>
      <a:defRPr sz="2100" kern="1200">
        <a:solidFill>
          <a:schemeClr val="tx1"/>
        </a:solidFill>
        <a:latin typeface="Tele-GroteskNor"/>
        <a:ea typeface="+mn-ea"/>
        <a:cs typeface="Arial" charset="0"/>
      </a:defRPr>
    </a:lvl5pPr>
    <a:lvl6pPr marL="2286000" algn="l" defTabSz="914400" rtl="0" eaLnBrk="1" latinLnBrk="0" hangingPunct="1">
      <a:defRPr sz="2100" kern="1200">
        <a:solidFill>
          <a:schemeClr val="tx1"/>
        </a:solidFill>
        <a:latin typeface="Tele-GroteskNor"/>
        <a:ea typeface="+mn-ea"/>
        <a:cs typeface="Arial" charset="0"/>
      </a:defRPr>
    </a:lvl6pPr>
    <a:lvl7pPr marL="2743200" algn="l" defTabSz="914400" rtl="0" eaLnBrk="1" latinLnBrk="0" hangingPunct="1">
      <a:defRPr sz="2100" kern="1200">
        <a:solidFill>
          <a:schemeClr val="tx1"/>
        </a:solidFill>
        <a:latin typeface="Tele-GroteskNor"/>
        <a:ea typeface="+mn-ea"/>
        <a:cs typeface="Arial" charset="0"/>
      </a:defRPr>
    </a:lvl7pPr>
    <a:lvl8pPr marL="3200400" algn="l" defTabSz="914400" rtl="0" eaLnBrk="1" latinLnBrk="0" hangingPunct="1">
      <a:defRPr sz="2100" kern="1200">
        <a:solidFill>
          <a:schemeClr val="tx1"/>
        </a:solidFill>
        <a:latin typeface="Tele-GroteskNor"/>
        <a:ea typeface="+mn-ea"/>
        <a:cs typeface="Arial" charset="0"/>
      </a:defRPr>
    </a:lvl8pPr>
    <a:lvl9pPr marL="3657600" algn="l" defTabSz="914400" rtl="0" eaLnBrk="1" latinLnBrk="0" hangingPunct="1">
      <a:defRPr sz="2100" kern="1200">
        <a:solidFill>
          <a:schemeClr val="tx1"/>
        </a:solidFill>
        <a:latin typeface="Tele-GroteskNor"/>
        <a:ea typeface="+mn-ea"/>
        <a:cs typeface="Arial" charset="0"/>
      </a:defRPr>
    </a:lvl9pPr>
  </p:defaultTextStyle>
  <p:extLst>
    <p:ext uri="{521415D9-36F7-43E2-AB2F-B90AF26B5E84}">
      <p14:sectionLst xmlns:p14="http://schemas.microsoft.com/office/powerpoint/2010/main">
        <p14:section name="Default Section" id="{7CE00611-5B2A-4B52-9683-BE19E0781D8A}">
          <p14:sldIdLst>
            <p14:sldId id="513"/>
            <p14:sldId id="363"/>
            <p14:sldId id="379"/>
          </p14:sldIdLst>
        </p14:section>
        <p14:section name="OWASP Top 10" id="{DAA5AB1D-ECA6-44F8-9177-2837B2EDBA3B}">
          <p14:sldIdLst>
            <p14:sldId id="471"/>
            <p14:sldId id="521"/>
            <p14:sldId id="474"/>
            <p14:sldId id="473"/>
            <p14:sldId id="480"/>
            <p14:sldId id="514"/>
            <p14:sldId id="515"/>
            <p14:sldId id="483"/>
            <p14:sldId id="482"/>
            <p14:sldId id="479"/>
            <p14:sldId id="517"/>
            <p14:sldId id="484"/>
            <p14:sldId id="518"/>
            <p14:sldId id="520"/>
            <p14:sldId id="522"/>
            <p14:sldId id="485"/>
            <p14:sldId id="523"/>
          </p14:sldIdLst>
        </p14:section>
        <p14:section name="Средства защиты на стороне браузера" id="{40422954-C5C6-4B30-9B55-152CBC61DF34}">
          <p14:sldIdLst>
            <p14:sldId id="491"/>
            <p14:sldId id="524"/>
            <p14:sldId id="525"/>
            <p14:sldId id="476"/>
            <p14:sldId id="490"/>
          </p14:sldIdLst>
        </p14:section>
        <p14:section name="Криптография" id="{BE888372-D0DF-4F2B-81E8-BDD8B9F7BE3B}">
          <p14:sldIdLst>
            <p14:sldId id="504"/>
            <p14:sldId id="486"/>
            <p14:sldId id="475"/>
            <p14:sldId id="487"/>
            <p14:sldId id="507"/>
          </p14:sldIdLst>
        </p14:section>
        <p14:section name="Java security frameworks" id="{C599FFED-1C0A-4E6F-847E-20E75982A359}">
          <p14:sldIdLst>
            <p14:sldId id="472"/>
            <p14:sldId id="509"/>
          </p14:sldIdLst>
        </p14:section>
        <p14:section name="Практика" id="{9B29DB2B-69DE-4D95-8E22-C98E45899D13}">
          <p14:sldIdLst>
            <p14:sldId id="496"/>
            <p14:sldId id="495"/>
            <p14:sldId id="494"/>
            <p14:sldId id="497"/>
            <p14:sldId id="498"/>
            <p14:sldId id="500"/>
            <p14:sldId id="503"/>
            <p14:sldId id="512"/>
            <p14:sldId id="501"/>
            <p14:sldId id="502"/>
            <p14:sldId id="499"/>
          </p14:sldIdLst>
        </p14:section>
      </p14:sectionLst>
    </p:ext>
    <p:ext uri="{EFAFB233-063F-42B5-8137-9DF3F51BA10A}">
      <p15:sldGuideLst xmlns:p15="http://schemas.microsoft.com/office/powerpoint/2012/main">
        <p15:guide id="1" orient="horz" pos="3793">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A95A"/>
    <a:srgbClr val="DDD674"/>
    <a:srgbClr val="BABD5A"/>
    <a:srgbClr val="64B9E4"/>
    <a:srgbClr val="427BAB"/>
    <a:srgbClr val="CCCCCC"/>
    <a:srgbClr val="262626"/>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98" autoAdjust="0"/>
    <p:restoredTop sz="63878" autoAdjust="0"/>
  </p:normalViewPr>
  <p:slideViewPr>
    <p:cSldViewPr>
      <p:cViewPr varScale="1">
        <p:scale>
          <a:sx n="83" d="100"/>
          <a:sy n="83" d="100"/>
        </p:scale>
        <p:origin x="2322" y="102"/>
      </p:cViewPr>
      <p:guideLst>
        <p:guide orient="horz" pos="3793"/>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1" name="Rectangle 3"/>
          <p:cNvSpPr>
            <a:spLocks noGrp="1" noChangeArrowheads="1"/>
          </p:cNvSpPr>
          <p:nvPr>
            <p:ph type="dt" sz="quarter" idx="1"/>
          </p:nvPr>
        </p:nvSpPr>
        <p:spPr bwMode="auto">
          <a:xfrm>
            <a:off x="2959100" y="9525"/>
            <a:ext cx="3302000" cy="12858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defTabSz="452438" eaLnBrk="0" hangingPunct="0">
              <a:lnSpc>
                <a:spcPct val="68000"/>
              </a:lnSpc>
              <a:spcBef>
                <a:spcPct val="0"/>
              </a:spcBef>
              <a:buClr>
                <a:srgbClr val="FFFFFF"/>
              </a:buClr>
              <a:buSzPct val="100000"/>
              <a:buFont typeface="Tele-GroteskFet" pitchFamily="2" charset="0"/>
              <a:buNone/>
              <a:defRPr sz="600">
                <a:latin typeface="Tele-GroteskNor" pitchFamily="2" charset="0"/>
                <a:cs typeface="Arial" charset="0"/>
              </a:defRPr>
            </a:lvl1pPr>
          </a:lstStyle>
          <a:p>
            <a:pPr>
              <a:defRPr/>
            </a:pPr>
            <a:fld id="{5DF47B06-6EC6-4E55-8B79-C01EA9BF0BC1}" type="datetime1">
              <a:rPr lang="ru-RU"/>
              <a:pPr>
                <a:defRPr/>
              </a:pPr>
              <a:t>11.09.2019</a:t>
            </a:fld>
            <a:endParaRPr lang="de-DE"/>
          </a:p>
        </p:txBody>
      </p:sp>
      <p:sp>
        <p:nvSpPr>
          <p:cNvPr id="27653" name="Rectangle 5"/>
          <p:cNvSpPr>
            <a:spLocks noGrp="1" noChangeArrowheads="1"/>
          </p:cNvSpPr>
          <p:nvPr>
            <p:ph type="sldNum" sz="quarter" idx="3"/>
          </p:nvPr>
        </p:nvSpPr>
        <p:spPr bwMode="auto">
          <a:xfrm>
            <a:off x="2959100" y="203200"/>
            <a:ext cx="3302000" cy="128588"/>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defTabSz="452438" eaLnBrk="0" hangingPunct="0">
              <a:lnSpc>
                <a:spcPct val="68000"/>
              </a:lnSpc>
              <a:spcBef>
                <a:spcPct val="0"/>
              </a:spcBef>
              <a:buClr>
                <a:srgbClr val="FFFFFF"/>
              </a:buClr>
              <a:buSzPct val="100000"/>
              <a:buFont typeface="Tele-GroteskFet" pitchFamily="2" charset="0"/>
              <a:buNone/>
              <a:defRPr sz="600">
                <a:latin typeface="Tele-GroteskNor" pitchFamily="2" charset="0"/>
                <a:cs typeface="Arial" charset="0"/>
              </a:defRPr>
            </a:lvl1pPr>
          </a:lstStyle>
          <a:p>
            <a:pPr>
              <a:defRPr/>
            </a:pPr>
            <a:fld id="{D9F40994-9FF6-4152-BF9F-607F7DCD4FF0}" type="slidenum">
              <a:rPr lang="de-DE"/>
              <a:pPr>
                <a:defRPr/>
              </a:pPr>
              <a:t>‹#›</a:t>
            </a:fld>
            <a:endParaRPr lang="de-DE"/>
          </a:p>
        </p:txBody>
      </p:sp>
      <p:sp>
        <p:nvSpPr>
          <p:cNvPr id="6152" name="Rectangle 8"/>
          <p:cNvSpPr>
            <a:spLocks noGrp="1" noChangeArrowheads="1"/>
          </p:cNvSpPr>
          <p:nvPr>
            <p:ph type="hdr" sz="quarter"/>
          </p:nvPr>
        </p:nvSpPr>
        <p:spPr bwMode="auto">
          <a:xfrm>
            <a:off x="2959100" y="106363"/>
            <a:ext cx="3302000" cy="128587"/>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bodyPr>
          <a:lstStyle>
            <a:lvl1pPr algn="r" defTabSz="452438" eaLnBrk="0" hangingPunct="0">
              <a:lnSpc>
                <a:spcPct val="68000"/>
              </a:lnSpc>
              <a:spcBef>
                <a:spcPct val="0"/>
              </a:spcBef>
              <a:buClr>
                <a:srgbClr val="FFFFFF"/>
              </a:buClr>
              <a:buSzPct val="100000"/>
              <a:buFont typeface="Tele-GroteskFet" pitchFamily="2" charset="0"/>
              <a:buNone/>
              <a:defRPr sz="600">
                <a:latin typeface="Tele-GroteskNor" pitchFamily="2" charset="0"/>
                <a:cs typeface="Arial" charset="0"/>
              </a:defRPr>
            </a:lvl1pPr>
          </a:lstStyle>
          <a:p>
            <a:pPr>
              <a:defRPr/>
            </a:pPr>
            <a:r>
              <a:rPr lang="de-DE"/>
              <a:t>–streng vertraulich, vertraulich, intern, öffentlich–                         Autor / Thema der Präsentation</a:t>
            </a:r>
          </a:p>
        </p:txBody>
      </p:sp>
      <p:pic>
        <p:nvPicPr>
          <p:cNvPr id="14341" name="Picture 11" descr="T_Kurzform_1K"/>
          <p:cNvPicPr>
            <a:picLocks noChangeAspect="1" noChangeArrowheads="1"/>
          </p:cNvPicPr>
          <p:nvPr/>
        </p:nvPicPr>
        <p:blipFill>
          <a:blip r:embed="rId2"/>
          <a:srcRect l="2551" t="23399" r="2734" b="23399"/>
          <a:stretch>
            <a:fillRect/>
          </a:stretch>
        </p:blipFill>
        <p:spPr bwMode="auto">
          <a:xfrm>
            <a:off x="585788" y="1588"/>
            <a:ext cx="1630362" cy="327025"/>
          </a:xfrm>
          <a:prstGeom prst="rect">
            <a:avLst/>
          </a:prstGeom>
          <a:noFill/>
          <a:ln w="9525">
            <a:noFill/>
            <a:miter lim="800000"/>
            <a:headEnd/>
            <a:tailEnd/>
          </a:ln>
        </p:spPr>
      </p:pic>
    </p:spTree>
    <p:extLst>
      <p:ext uri="{BB962C8B-B14F-4D97-AF65-F5344CB8AC3E}">
        <p14:creationId xmlns:p14="http://schemas.microsoft.com/office/powerpoint/2010/main" val="206541458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4"/>
          <p:cNvSpPr>
            <a:spLocks noGrp="1" noRot="1" noChangeAspect="1" noChangeArrowheads="1" noTextEdit="1"/>
          </p:cNvSpPr>
          <p:nvPr>
            <p:ph type="sldImg" idx="2"/>
          </p:nvPr>
        </p:nvSpPr>
        <p:spPr bwMode="auto">
          <a:xfrm>
            <a:off x="742950" y="820738"/>
            <a:ext cx="5316538" cy="39878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542925" y="5043488"/>
            <a:ext cx="5718175" cy="4302125"/>
          </a:xfrm>
          <a:prstGeom prst="rect">
            <a:avLst/>
          </a:prstGeom>
          <a:noFill/>
          <a:ln w="9525">
            <a:noFill/>
            <a:miter lim="800000"/>
            <a:headEnd/>
            <a:tailEnd/>
          </a:ln>
          <a:effectLst/>
        </p:spPr>
        <p:txBody>
          <a:bodyPr vert="horz" wrap="square" lIns="92168" tIns="46084" rIns="92168" bIns="46084"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27651" name="Rectangle 3"/>
          <p:cNvSpPr>
            <a:spLocks noGrp="1" noChangeArrowheads="1"/>
          </p:cNvSpPr>
          <p:nvPr>
            <p:ph type="dt" sz="quarter" idx="1"/>
          </p:nvPr>
        </p:nvSpPr>
        <p:spPr bwMode="auto">
          <a:xfrm>
            <a:off x="2959100" y="9525"/>
            <a:ext cx="3302000" cy="12858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defTabSz="452438" eaLnBrk="0" hangingPunct="0">
              <a:lnSpc>
                <a:spcPct val="68000"/>
              </a:lnSpc>
              <a:spcBef>
                <a:spcPct val="0"/>
              </a:spcBef>
              <a:buClr>
                <a:srgbClr val="FFFFFF"/>
              </a:buClr>
              <a:buSzPct val="100000"/>
              <a:buFont typeface="Tele-GroteskFet" pitchFamily="2" charset="0"/>
              <a:buNone/>
              <a:defRPr sz="600">
                <a:latin typeface="Tele-GroteskNor" pitchFamily="2" charset="0"/>
                <a:cs typeface="Arial" charset="0"/>
              </a:defRPr>
            </a:lvl1pPr>
          </a:lstStyle>
          <a:p>
            <a:pPr>
              <a:defRPr/>
            </a:pPr>
            <a:fld id="{72C8C346-9F4B-4007-BE6A-5E3DAF042E5E}" type="datetime1">
              <a:rPr lang="ru-RU"/>
              <a:pPr>
                <a:defRPr/>
              </a:pPr>
              <a:t>11.09.2019</a:t>
            </a:fld>
            <a:endParaRPr lang="de-DE"/>
          </a:p>
        </p:txBody>
      </p:sp>
      <p:sp>
        <p:nvSpPr>
          <p:cNvPr id="27653" name="Rectangle 5"/>
          <p:cNvSpPr>
            <a:spLocks noGrp="1" noChangeArrowheads="1"/>
          </p:cNvSpPr>
          <p:nvPr>
            <p:ph type="sldNum" sz="quarter" idx="3"/>
          </p:nvPr>
        </p:nvSpPr>
        <p:spPr bwMode="auto">
          <a:xfrm>
            <a:off x="2959100" y="203200"/>
            <a:ext cx="3302000" cy="128588"/>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defTabSz="452438" eaLnBrk="0" hangingPunct="0">
              <a:lnSpc>
                <a:spcPct val="68000"/>
              </a:lnSpc>
              <a:spcBef>
                <a:spcPct val="0"/>
              </a:spcBef>
              <a:buClr>
                <a:srgbClr val="FFFFFF"/>
              </a:buClr>
              <a:buSzPct val="100000"/>
              <a:buFont typeface="Tele-GroteskFet" pitchFamily="2" charset="0"/>
              <a:buNone/>
              <a:defRPr sz="600">
                <a:latin typeface="Tele-GroteskNor" pitchFamily="2" charset="0"/>
                <a:cs typeface="Arial" charset="0"/>
              </a:defRPr>
            </a:lvl1pPr>
          </a:lstStyle>
          <a:p>
            <a:pPr>
              <a:defRPr/>
            </a:pPr>
            <a:fld id="{30513AC9-8936-4EC1-9CBF-2618D12171B4}" type="slidenum">
              <a:rPr lang="de-DE"/>
              <a:pPr>
                <a:defRPr/>
              </a:pPr>
              <a:t>‹#›</a:t>
            </a:fld>
            <a:endParaRPr lang="de-DE"/>
          </a:p>
        </p:txBody>
      </p:sp>
      <p:sp>
        <p:nvSpPr>
          <p:cNvPr id="8208" name="Rectangle 16"/>
          <p:cNvSpPr>
            <a:spLocks noGrp="1" noChangeArrowheads="1"/>
          </p:cNvSpPr>
          <p:nvPr>
            <p:ph type="hdr" sz="quarter"/>
          </p:nvPr>
        </p:nvSpPr>
        <p:spPr bwMode="auto">
          <a:xfrm>
            <a:off x="2959100" y="106363"/>
            <a:ext cx="3302000" cy="128587"/>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bodyPr>
          <a:lstStyle>
            <a:lvl1pPr algn="r" defTabSz="452438" eaLnBrk="0" hangingPunct="0">
              <a:lnSpc>
                <a:spcPct val="68000"/>
              </a:lnSpc>
              <a:spcBef>
                <a:spcPct val="0"/>
              </a:spcBef>
              <a:buClr>
                <a:srgbClr val="FFFFFF"/>
              </a:buClr>
              <a:buSzPct val="100000"/>
              <a:buFont typeface="Tele-GroteskFet" pitchFamily="2" charset="0"/>
              <a:buNone/>
              <a:defRPr sz="600">
                <a:latin typeface="Tele-GroteskNor" pitchFamily="2" charset="0"/>
                <a:cs typeface="Arial" charset="0"/>
              </a:defRPr>
            </a:lvl1pPr>
          </a:lstStyle>
          <a:p>
            <a:pPr>
              <a:defRPr/>
            </a:pPr>
            <a:r>
              <a:rPr lang="de-DE"/>
              <a:t>–streng vertraulich, vertraulich, intern, öffentlich–                         Autor / Thema der Präsentation</a:t>
            </a:r>
          </a:p>
        </p:txBody>
      </p:sp>
      <p:pic>
        <p:nvPicPr>
          <p:cNvPr id="13319" name="Picture 17" descr="T_Kurzform_1K"/>
          <p:cNvPicPr>
            <a:picLocks noChangeAspect="1" noChangeArrowheads="1"/>
          </p:cNvPicPr>
          <p:nvPr/>
        </p:nvPicPr>
        <p:blipFill>
          <a:blip r:embed="rId2"/>
          <a:srcRect l="2551" t="23399" r="2734" b="23399"/>
          <a:stretch>
            <a:fillRect/>
          </a:stretch>
        </p:blipFill>
        <p:spPr bwMode="auto">
          <a:xfrm>
            <a:off x="585788" y="1588"/>
            <a:ext cx="1630362" cy="327025"/>
          </a:xfrm>
          <a:prstGeom prst="rect">
            <a:avLst/>
          </a:prstGeom>
          <a:noFill/>
          <a:ln w="9525">
            <a:noFill/>
            <a:miter lim="800000"/>
            <a:headEnd/>
            <a:tailEnd/>
          </a:ln>
        </p:spPr>
      </p:pic>
    </p:spTree>
    <p:extLst>
      <p:ext uri="{BB962C8B-B14F-4D97-AF65-F5344CB8AC3E}">
        <p14:creationId xmlns:p14="http://schemas.microsoft.com/office/powerpoint/2010/main" val="3105240231"/>
      </p:ext>
    </p:extLst>
  </p:cSld>
  <p:clrMap bg1="lt1" tx1="dk1" bg2="lt2" tx2="dk2" accent1="accent1" accent2="accent2" accent3="accent3" accent4="accent4" accent5="accent5" accent6="accent6" hlink="hlink" folHlink="folHlink"/>
  <p:hf sldNum="0" hdr="0" ftr="0"/>
  <p:notesStyle>
    <a:lvl1pPr marL="180975" indent="-180975" algn="l" rtl="0" eaLnBrk="0" fontAlgn="base" hangingPunct="0">
      <a:spcBef>
        <a:spcPct val="30000"/>
      </a:spcBef>
      <a:spcAft>
        <a:spcPct val="0"/>
      </a:spcAft>
      <a:buClr>
        <a:schemeClr val="tx2"/>
      </a:buClr>
      <a:buSzPct val="75000"/>
      <a:buFont typeface="Wingdings" pitchFamily="2" charset="2"/>
      <a:buChar char="§"/>
      <a:defRPr sz="1200" kern="1200">
        <a:solidFill>
          <a:schemeClr val="tx1"/>
        </a:solidFill>
        <a:latin typeface="Tele-GroteskNor" pitchFamily="2" charset="0"/>
        <a:ea typeface="+mn-ea"/>
        <a:cs typeface="+mn-cs"/>
      </a:defRPr>
    </a:lvl1pPr>
    <a:lvl2pPr marL="541338" indent="-203200" algn="l" rtl="0" eaLnBrk="0" fontAlgn="base" hangingPunct="0">
      <a:spcBef>
        <a:spcPct val="30000"/>
      </a:spcBef>
      <a:spcAft>
        <a:spcPct val="0"/>
      </a:spcAft>
      <a:buClr>
        <a:schemeClr val="tx2"/>
      </a:buClr>
      <a:buSzPct val="75000"/>
      <a:buFont typeface="Wingdings" pitchFamily="2" charset="2"/>
      <a:buChar char="§"/>
      <a:defRPr sz="1200" kern="1200">
        <a:solidFill>
          <a:schemeClr val="tx1"/>
        </a:solidFill>
        <a:latin typeface="Tele-GroteskNor" pitchFamily="2" charset="0"/>
        <a:ea typeface="+mn-ea"/>
        <a:cs typeface="+mn-cs"/>
      </a:defRPr>
    </a:lvl2pPr>
    <a:lvl3pPr marL="903288" indent="-192088" algn="l" rtl="0" eaLnBrk="0" fontAlgn="base" hangingPunct="0">
      <a:spcBef>
        <a:spcPct val="30000"/>
      </a:spcBef>
      <a:spcAft>
        <a:spcPct val="0"/>
      </a:spcAft>
      <a:buClr>
        <a:schemeClr val="tx2"/>
      </a:buClr>
      <a:buSzPct val="75000"/>
      <a:buFont typeface="Wingdings" pitchFamily="2" charset="2"/>
      <a:buChar char="§"/>
      <a:defRPr sz="1200" kern="1200">
        <a:solidFill>
          <a:schemeClr val="tx1"/>
        </a:solidFill>
        <a:latin typeface="Tele-GroteskNor" pitchFamily="2" charset="0"/>
        <a:ea typeface="+mn-ea"/>
        <a:cs typeface="+mn-cs"/>
      </a:defRPr>
    </a:lvl3pPr>
    <a:lvl4pPr marL="1263650" indent="-190500" algn="l" rtl="0" eaLnBrk="0" fontAlgn="base" hangingPunct="0">
      <a:spcBef>
        <a:spcPct val="30000"/>
      </a:spcBef>
      <a:spcAft>
        <a:spcPct val="0"/>
      </a:spcAft>
      <a:buClr>
        <a:schemeClr val="tx2"/>
      </a:buClr>
      <a:buSzPct val="75000"/>
      <a:buFont typeface="Wingdings" pitchFamily="2" charset="2"/>
      <a:buChar char="§"/>
      <a:defRPr sz="1200" kern="1200">
        <a:solidFill>
          <a:schemeClr val="tx1"/>
        </a:solidFill>
        <a:latin typeface="Tele-GroteskNor" pitchFamily="2" charset="0"/>
        <a:ea typeface="+mn-ea"/>
        <a:cs typeface="+mn-cs"/>
      </a:defRPr>
    </a:lvl4pPr>
    <a:lvl5pPr marL="1625600" indent="-192088" algn="l" rtl="0" eaLnBrk="0" fontAlgn="base" hangingPunct="0">
      <a:spcBef>
        <a:spcPct val="30000"/>
      </a:spcBef>
      <a:spcAft>
        <a:spcPct val="0"/>
      </a:spcAft>
      <a:buClr>
        <a:schemeClr val="tx2"/>
      </a:buClr>
      <a:buSzPct val="75000"/>
      <a:buFont typeface="Wingdings" pitchFamily="2" charset="2"/>
      <a:buChar char="§"/>
      <a:defRPr sz="1200" kern="1200">
        <a:solidFill>
          <a:schemeClr val="tx1"/>
        </a:solidFill>
        <a:latin typeface="Tele-GroteskNor"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owasp.org/index.php/Category:OWASP_Top_Ten_2017_Project"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owasp.org/index.php/Top_10-2017_A6-Security_Misconfiguration"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www.grahamcluley.com/facebook-remote-code-execution-vulnerability-earns-researcher-40000/" TargetMode="External"/><Relationship Id="rId5" Type="http://schemas.openxmlformats.org/officeDocument/2006/relationships/hyperlink" Target="https://imagetragick.com/" TargetMode="External"/><Relationship Id="rId4" Type="http://schemas.openxmlformats.org/officeDocument/2006/relationships/hyperlink" Target="https://www.owasp.org/index.php/Top_10-2017_A9-Using_Components_with_Known_Vulnerabilities"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wasp.blogspot.com/2017/08/owasp-top-10-2017-project-update.html"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www.owasp.org/index.php/Top_10-2017_A10-Insufficient_Logging&amp;Monitoring" TargetMode="External"/><Relationship Id="rId5" Type="http://schemas.openxmlformats.org/officeDocument/2006/relationships/hyperlink" Target="https://www.owasp.org/index.php/OWASP_Zed_Attack_Proxy_Project" TargetMode="External"/><Relationship Id="rId4" Type="http://schemas.openxmlformats.org/officeDocument/2006/relationships/hyperlink" Target="https://www.owasp.org/index.php/Category:Vulnerability_Scanning_Tools"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owasp.org/index.php/Top_10-2017_Release_Notes"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owasp.org/index.php/Top_10_2013-A8-Cross-Site_Request_Forgery_(CSRF)"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owasp.org/index.php/Top_10_2013-A10-Unvalidated_Redirects_and_Forward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eveloper.mozilla.org/en-US/docs/Web/Security/Same-origin_policy"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s://ru.wikipedia.org/wiki/IDN" TargetMode="External"/><Relationship Id="rId3" Type="http://schemas.openxmlformats.org/officeDocument/2006/relationships/hyperlink" Target="https://ru.wikipedia.org/wiki/Cross-origin_resource_sharing#cite_note-2" TargetMode="External"/><Relationship Id="rId7" Type="http://schemas.openxmlformats.org/officeDocument/2006/relationships/hyperlink" Target="https://ru.wikipedia.org/wiki/Cross-origin_resource_sharing#cite_note-6" TargetMode="External"/><Relationship Id="rId12" Type="http://schemas.openxmlformats.org/officeDocument/2006/relationships/hyperlink" Target="https://developer.mozilla.org/en-US/docs/Web/HTTP/CORS"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ru.wikipedia.org/wiki/Cross-origin_resource_sharing#cite_note-5" TargetMode="External"/><Relationship Id="rId11" Type="http://schemas.openxmlformats.org/officeDocument/2006/relationships/hyperlink" Target="https://developer.mozilla.org/en-US/docs/Glossary/HTTP" TargetMode="External"/><Relationship Id="rId5" Type="http://schemas.openxmlformats.org/officeDocument/2006/relationships/hyperlink" Target="https://ru.wikipedia.org/wiki/Cross-origin_resource_sharing#cite_note-4" TargetMode="External"/><Relationship Id="rId10" Type="http://schemas.openxmlformats.org/officeDocument/2006/relationships/hyperlink" Target="https://developer.mozilla.org/en-US/docs/Glossary/CORS" TargetMode="External"/><Relationship Id="rId4" Type="http://schemas.openxmlformats.org/officeDocument/2006/relationships/hyperlink" Target="https://ru.wikipedia.org/wiki/Cross-origin_resource_sharing#cite_note-3" TargetMode="External"/><Relationship Id="rId9" Type="http://schemas.openxmlformats.org/officeDocument/2006/relationships/hyperlink" Target="https://ru.wikipedia.org/wiki/Cross-origin_resource_sharing#cite_note-7"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ru.wikipedia.org/w/index.php?title=JavaScript_syntax&amp;action=edit&amp;redlink=1"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s://ru.wikipedia.org/wiki/JSONP" TargetMode="External"/><Relationship Id="rId5" Type="http://schemas.openxmlformats.org/officeDocument/2006/relationships/hyperlink" Target="https://ru.wikipedia.org/wiki/Callback_(%D0%BF%D1%80%D0%BE%D0%B3%D1%80%D0%B0%D0%BC%D0%BC%D0%B8%D1%80%D0%BE%D0%B2%D0%B0%D0%BD%D0%B8%D0%B5)" TargetMode="External"/><Relationship Id="rId4" Type="http://schemas.openxmlformats.org/officeDocument/2006/relationships/hyperlink" Target="https://ru.wikipedia.org/wiki/JSONP#cite_note-5"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ru.wikipedia.org/wiki/%D0%A3%D1%82%D0%B5%D1%87%D0%BA%D0%B0_%D0%BF%D0%B0%D0%BC%D1%8F%D1%82%D0%B8" TargetMode="External"/><Relationship Id="rId2" Type="http://schemas.openxmlformats.org/officeDocument/2006/relationships/slide" Target="../slides/slide24.xml"/><Relationship Id="rId1" Type="http://schemas.openxmlformats.org/officeDocument/2006/relationships/notesMaster" Target="../notesMasters/notesMaster1.xml"/><Relationship Id="rId5" Type="http://schemas.openxmlformats.org/officeDocument/2006/relationships/hyperlink" Target="https://www.howtogeek.com/104337/hacker-geek-os-fingerprinting-with-ttl-and-tcp-window-sizes/" TargetMode="External"/><Relationship Id="rId4" Type="http://schemas.openxmlformats.org/officeDocument/2006/relationships/hyperlink" Target="https://www.viva64.com/ru/t/0042/"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2018.zeronights.ru/wp-content/uploads/materials/10%20ZN2018%20WV%20-%20Spel%20injection%20.pdf" TargetMode="External"/><Relationship Id="rId3" Type="http://schemas.openxmlformats.org/officeDocument/2006/relationships/hyperlink" Target="https://www.owasp.org/index.php/Source_Code_Analysis_Tools" TargetMode="External"/><Relationship Id="rId7" Type="http://schemas.openxmlformats.org/officeDocument/2006/relationships/hyperlink" Target="https://habr.com/ru/company/dsec/blog/433034/"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www.owasp.org/index.php/Expression_Language_Injection" TargetMode="External"/><Relationship Id="rId5" Type="http://schemas.openxmlformats.org/officeDocument/2006/relationships/hyperlink" Target="https://www.owasp.org/index.php/Top_10-2017_A1-Injection" TargetMode="External"/><Relationship Id="rId4" Type="http://schemas.openxmlformats.org/officeDocument/2006/relationships/hyperlink" Target="https://www.owasp.org/index.php/Category:Vulnerability_Scanning_Tools"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owasp.org/index.php/Credential_stuffing"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www.owasp.org/index.php/Top_10-2017_A2-Broken_Authentication" TargetMode="External"/><Relationship Id="rId4" Type="http://schemas.openxmlformats.org/officeDocument/2006/relationships/hyperlink" Target="https://www.owasp.org/index.php/Top_10-2017_A3-Sensitive_Data_Exposure"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owasp.org/index.php/Top_10-2017_A3-Sensitive_Data_Exposur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Document_type_definition"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www.owasp.org/index.php/Top_10-2017_A4-XML_External_Entities_(XXE)" TargetMode="External"/><Relationship Id="rId4" Type="http://schemas.openxmlformats.org/officeDocument/2006/relationships/hyperlink" Target="https://www.owasp.org/index.php/XML_External_Entity_(XXE)_Prevention_Cheat_Sheet"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owasp.org/index.php/Top_10-2017_A5-Broken_Access_Contro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owasp.org/index.php/Top_10-2017_A9-Using_Components_with_Known_Vulnerabilities"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www.owasp.org/index.php/Top_10-2017_A6-Security_Misconfiguration"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owasp.org/index.php/Top_10-2017_A7-Cross-Site_Scripting_(XS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owasp.org/index.php/Top_10-2017_A8-Insecure_Deserialization"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speakerdeck.com/pwntester/surviving-the-java-deserialization-apocalypse" TargetMode="External"/><Relationship Id="rId4" Type="http://schemas.openxmlformats.org/officeDocument/2006/relationships/hyperlink" Target="http://gursevkalra.blogspot.com/2016/01/ysoserial-commonscollections1-exploit.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https://www.owasp.org/index.php/Category:OWASP_Top_Ten_2017_Project</a:t>
            </a:r>
            <a:endParaRPr lang="ru-RU" dirty="0"/>
          </a:p>
        </p:txBody>
      </p:sp>
      <p:sp>
        <p:nvSpPr>
          <p:cNvPr id="4" name="Date Placeholder 3"/>
          <p:cNvSpPr>
            <a:spLocks noGrp="1"/>
          </p:cNvSpPr>
          <p:nvPr>
            <p:ph type="dt" sz="quarter" idx="10"/>
          </p:nvPr>
        </p:nvSpPr>
        <p:spPr/>
        <p:txBody>
          <a:bodyPr/>
          <a:lstStyle/>
          <a:p>
            <a:pPr>
              <a:defRPr/>
            </a:pPr>
            <a:fld id="{72C8C346-9F4B-4007-BE6A-5E3DAF042E5E}" type="datetime1">
              <a:rPr lang="ru-RU" smtClean="0"/>
              <a:pPr>
                <a:defRPr/>
              </a:pPr>
              <a:t>11.09.2019</a:t>
            </a:fld>
            <a:endParaRPr lang="de-DE"/>
          </a:p>
        </p:txBody>
      </p:sp>
    </p:spTree>
    <p:extLst>
      <p:ext uri="{BB962C8B-B14F-4D97-AF65-F5344CB8AC3E}">
        <p14:creationId xmlns:p14="http://schemas.microsoft.com/office/powerpoint/2010/main" val="2518758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Components, such as libraries, frameworks, and other software modules, run with the same privileges as the application. If a vulnerable component is exploited, such an attack can facilitate serious data loss or server takeover. Applications and APIs using components with known vulnerabilities may undermine application defenses and enable various attacks and impacts.</a:t>
            </a:r>
            <a:endParaRPr lang="ru-RU" dirty="0"/>
          </a:p>
          <a:p>
            <a:endParaRPr lang="ru-RU" dirty="0"/>
          </a:p>
          <a:p>
            <a:r>
              <a:rPr lang="en-US" sz="1200" b="0" i="0" kern="1200" dirty="0">
                <a:solidFill>
                  <a:schemeClr val="tx1"/>
                </a:solidFill>
                <a:effectLst/>
                <a:latin typeface="Tele-GroteskNor" pitchFamily="2" charset="0"/>
                <a:ea typeface="+mn-ea"/>
                <a:cs typeface="+mn-cs"/>
              </a:rPr>
              <a:t>Is the Application Vulnerable?</a:t>
            </a:r>
          </a:p>
          <a:p>
            <a:pPr lvl="1"/>
            <a:r>
              <a:rPr lang="en-US" sz="1200" b="0" i="0" kern="1200" dirty="0">
                <a:solidFill>
                  <a:schemeClr val="tx1"/>
                </a:solidFill>
                <a:effectLst/>
                <a:latin typeface="Tele-GroteskNor" pitchFamily="2" charset="0"/>
                <a:ea typeface="+mn-ea"/>
                <a:cs typeface="+mn-cs"/>
              </a:rPr>
              <a:t>If you do not know the versions of all components you use (both client-side and server-side). This includes components you directly use as well as nested dependencies.</a:t>
            </a:r>
          </a:p>
          <a:p>
            <a:pPr lvl="1"/>
            <a:r>
              <a:rPr lang="en-US" sz="1200" b="0" i="0" kern="1200" dirty="0">
                <a:solidFill>
                  <a:schemeClr val="tx1"/>
                </a:solidFill>
                <a:effectLst/>
                <a:latin typeface="Tele-GroteskNor" pitchFamily="2" charset="0"/>
                <a:ea typeface="+mn-ea"/>
                <a:cs typeface="+mn-cs"/>
              </a:rPr>
              <a:t>If software is vulnerable, unsupported, or out of date. This includes the OS, web/application server, database management system (DBMS), applications, APIs and all components, runtime environments, and libraries.</a:t>
            </a:r>
          </a:p>
          <a:p>
            <a:pPr lvl="1"/>
            <a:r>
              <a:rPr lang="en-US" sz="1200" b="0" i="0" kern="1200" dirty="0">
                <a:solidFill>
                  <a:schemeClr val="tx1"/>
                </a:solidFill>
                <a:effectLst/>
                <a:latin typeface="Tele-GroteskNor" pitchFamily="2" charset="0"/>
                <a:ea typeface="+mn-ea"/>
                <a:cs typeface="+mn-cs"/>
              </a:rPr>
              <a:t>If you do not scan for vulnerabilities regularly and subscribe to security bulletins related to the components you use.</a:t>
            </a:r>
          </a:p>
          <a:p>
            <a:pPr lvl="1"/>
            <a:r>
              <a:rPr lang="en-US" sz="1200" b="0" i="0" kern="1200" dirty="0">
                <a:solidFill>
                  <a:schemeClr val="tx1"/>
                </a:solidFill>
                <a:effectLst/>
                <a:latin typeface="Tele-GroteskNor" pitchFamily="2" charset="0"/>
                <a:ea typeface="+mn-ea"/>
                <a:cs typeface="+mn-cs"/>
              </a:rPr>
              <a:t>If you do not fix or upgrade the underlying platform, frameworks, and dependencies in a risk-based, timely fashion. This commonly happens in environments when patching is a monthly or quarterly task under change control, which leaves organizations open to many days or months of unnecessary exposure to fixed vulnerabilities.</a:t>
            </a:r>
          </a:p>
          <a:p>
            <a:pPr lvl="1"/>
            <a:r>
              <a:rPr lang="en-US" sz="1200" b="0" i="0" kern="1200" dirty="0">
                <a:solidFill>
                  <a:schemeClr val="tx1"/>
                </a:solidFill>
                <a:effectLst/>
                <a:latin typeface="Tele-GroteskNor" pitchFamily="2" charset="0"/>
                <a:ea typeface="+mn-ea"/>
                <a:cs typeface="+mn-cs"/>
              </a:rPr>
              <a:t>If software developers do not test the compatibility of updated, upgraded, or patched libraries.</a:t>
            </a:r>
          </a:p>
          <a:p>
            <a:pPr lvl="1"/>
            <a:r>
              <a:rPr lang="en-US" sz="1200" b="0" i="0" kern="1200" dirty="0">
                <a:solidFill>
                  <a:schemeClr val="tx1"/>
                </a:solidFill>
                <a:effectLst/>
                <a:latin typeface="Tele-GroteskNor" pitchFamily="2" charset="0"/>
                <a:ea typeface="+mn-ea"/>
                <a:cs typeface="+mn-cs"/>
              </a:rPr>
              <a:t>If you do not secure the components' configurations (see </a:t>
            </a:r>
            <a:r>
              <a:rPr lang="en-US" sz="1200" b="1" i="0" u="none" strike="noStrike" kern="1200" dirty="0">
                <a:solidFill>
                  <a:schemeClr val="tx1"/>
                </a:solidFill>
                <a:effectLst/>
                <a:latin typeface="Tele-GroteskNor" pitchFamily="2" charset="0"/>
                <a:ea typeface="+mn-ea"/>
                <a:cs typeface="+mn-cs"/>
                <a:hlinkClick r:id="rId3" tooltip="Top 10-2017 A6-Security Misconfiguration"/>
              </a:rPr>
              <a:t> A6:2017-Security Misconfiguration</a:t>
            </a:r>
            <a:r>
              <a:rPr lang="en-US" sz="1200" b="0" i="0" kern="1200" dirty="0">
                <a:solidFill>
                  <a:schemeClr val="tx1"/>
                </a:solidFill>
                <a:effectLst/>
                <a:latin typeface="Tele-GroteskNor" pitchFamily="2" charset="0"/>
                <a:ea typeface="+mn-ea"/>
                <a:cs typeface="+mn-cs"/>
              </a:rPr>
              <a:t>).</a:t>
            </a:r>
          </a:p>
          <a:p>
            <a:pPr marL="0" indent="0">
              <a:buNone/>
            </a:pPr>
            <a:endParaRPr lang="ru-RU" dirty="0"/>
          </a:p>
          <a:p>
            <a:r>
              <a:rPr lang="en-US" dirty="0">
                <a:hlinkClick r:id="rId4"/>
              </a:rPr>
              <a:t>https://www.owasp.org/index.php/Top_10-2017_A9-Using_Components_with_Known_Vulnerabilities</a:t>
            </a:r>
            <a:endParaRPr lang="en-US" dirty="0"/>
          </a:p>
          <a:p>
            <a:r>
              <a:rPr lang="en-US" dirty="0">
                <a:hlinkClick r:id="rId5"/>
              </a:rPr>
              <a:t>https://imagetragick.com/</a:t>
            </a:r>
            <a:endParaRPr lang="en-US" dirty="0"/>
          </a:p>
          <a:p>
            <a:r>
              <a:rPr lang="en-US" dirty="0">
                <a:hlinkClick r:id="rId6"/>
              </a:rPr>
              <a:t>https://www.grahamcluley.com/facebook-remote-code-execution-vulnerability-earns-researcher-40000/</a:t>
            </a:r>
            <a:endParaRPr lang="ru-RU" dirty="0"/>
          </a:p>
        </p:txBody>
      </p:sp>
      <p:sp>
        <p:nvSpPr>
          <p:cNvPr id="4" name="Дата 3"/>
          <p:cNvSpPr>
            <a:spLocks noGrp="1"/>
          </p:cNvSpPr>
          <p:nvPr>
            <p:ph type="dt" sz="quarter" idx="10"/>
          </p:nvPr>
        </p:nvSpPr>
        <p:spPr/>
        <p:txBody>
          <a:bodyPr/>
          <a:lstStyle/>
          <a:p>
            <a:pPr>
              <a:defRPr/>
            </a:pPr>
            <a:fld id="{72C8C346-9F4B-4007-BE6A-5E3DAF042E5E}" type="datetime1">
              <a:rPr lang="ru-RU" smtClean="0"/>
              <a:pPr>
                <a:defRPr/>
              </a:pPr>
              <a:t>11.09.2019</a:t>
            </a:fld>
            <a:endParaRPr lang="de-DE"/>
          </a:p>
        </p:txBody>
      </p:sp>
    </p:spTree>
    <p:extLst>
      <p:ext uri="{BB962C8B-B14F-4D97-AF65-F5344CB8AC3E}">
        <p14:creationId xmlns:p14="http://schemas.microsoft.com/office/powerpoint/2010/main" val="677123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0975" marR="0" lvl="0" indent="-180975" algn="l" defTabSz="914400" rtl="0" eaLnBrk="0" fontAlgn="base" latinLnBrk="0" hangingPunct="0">
              <a:lnSpc>
                <a:spcPct val="100000"/>
              </a:lnSpc>
              <a:spcBef>
                <a:spcPct val="30000"/>
              </a:spcBef>
              <a:spcAft>
                <a:spcPct val="0"/>
              </a:spcAft>
              <a:buClr>
                <a:schemeClr val="tx2"/>
              </a:buClr>
              <a:buSzPct val="75000"/>
              <a:buFont typeface="Wingdings" pitchFamily="2" charset="2"/>
              <a:buChar char="§"/>
              <a:tabLst/>
              <a:defRPr/>
            </a:pPr>
            <a:r>
              <a:rPr lang="en-US" sz="1200" b="0" i="0" kern="1200" dirty="0">
                <a:solidFill>
                  <a:schemeClr val="tx1"/>
                </a:solidFill>
                <a:effectLst/>
                <a:latin typeface="Tele-GroteskNor" pitchFamily="2" charset="0"/>
                <a:ea typeface="+mn-ea"/>
                <a:cs typeface="+mn-cs"/>
              </a:rPr>
              <a:t>This issue is included in the Top 10 based on an </a:t>
            </a:r>
            <a:r>
              <a:rPr lang="en-US" sz="1200" b="0" i="0" u="none" strike="noStrike" kern="1200" dirty="0">
                <a:solidFill>
                  <a:schemeClr val="tx1"/>
                </a:solidFill>
                <a:effectLst/>
                <a:latin typeface="Tele-GroteskNor" pitchFamily="2" charset="0"/>
                <a:ea typeface="+mn-ea"/>
                <a:cs typeface="+mn-cs"/>
                <a:hlinkClick r:id="rId3"/>
              </a:rPr>
              <a:t>industry survey</a:t>
            </a:r>
            <a:r>
              <a:rPr lang="en-US" sz="1200" b="0" i="0" kern="1200" dirty="0">
                <a:solidFill>
                  <a:schemeClr val="tx1"/>
                </a:solidFill>
                <a:effectLst/>
                <a:latin typeface="Tele-GroteskNor" pitchFamily="2" charset="0"/>
                <a:ea typeface="+mn-ea"/>
                <a:cs typeface="+mn-cs"/>
              </a:rPr>
              <a:t>.</a:t>
            </a:r>
            <a:r>
              <a:rPr lang="ru-RU" sz="1200" b="0" i="0" kern="1200" baseline="0" dirty="0">
                <a:solidFill>
                  <a:schemeClr val="tx1"/>
                </a:solidFill>
                <a:effectLst/>
                <a:latin typeface="Tele-GroteskNor" pitchFamily="2" charset="0"/>
                <a:ea typeface="+mn-ea"/>
                <a:cs typeface="+mn-cs"/>
              </a:rPr>
              <a:t> </a:t>
            </a:r>
            <a:r>
              <a:rPr lang="en-US" sz="1200" b="0" i="0" kern="1200" dirty="0">
                <a:solidFill>
                  <a:schemeClr val="tx1"/>
                </a:solidFill>
                <a:effectLst/>
                <a:latin typeface="Tele-GroteskNor" pitchFamily="2" charset="0"/>
                <a:ea typeface="+mn-ea"/>
                <a:cs typeface="+mn-cs"/>
              </a:rPr>
              <a:t>One strategy for determining if you have sufficient monitoring is to examine the logs following penetration testing. The testers' actions should be recorded sufficiently to understand what damages they may have inflicted.</a:t>
            </a:r>
            <a:endParaRPr lang="ru-RU" sz="1200" b="0" i="0" kern="1200" dirty="0">
              <a:solidFill>
                <a:schemeClr val="tx1"/>
              </a:solidFill>
              <a:effectLst/>
              <a:latin typeface="Tele-GroteskNor" pitchFamily="2" charset="0"/>
              <a:ea typeface="+mn-ea"/>
              <a:cs typeface="+mn-cs"/>
            </a:endParaRPr>
          </a:p>
          <a:p>
            <a:pPr marL="180975" marR="0" lvl="0" indent="-180975" algn="l" defTabSz="914400" rtl="0" eaLnBrk="0" fontAlgn="base" latinLnBrk="0" hangingPunct="0">
              <a:lnSpc>
                <a:spcPct val="100000"/>
              </a:lnSpc>
              <a:spcBef>
                <a:spcPct val="30000"/>
              </a:spcBef>
              <a:spcAft>
                <a:spcPct val="0"/>
              </a:spcAft>
              <a:buClr>
                <a:schemeClr val="tx2"/>
              </a:buClr>
              <a:buSzPct val="75000"/>
              <a:buFont typeface="Wingdings" pitchFamily="2" charset="2"/>
              <a:buChar char="§"/>
              <a:tabLst/>
              <a:defRPr/>
            </a:pPr>
            <a:endParaRPr lang="ru-RU" sz="1200" kern="1200" dirty="0">
              <a:solidFill>
                <a:schemeClr val="tx1"/>
              </a:solidFill>
              <a:effectLst/>
              <a:latin typeface="Tele-GroteskNor" pitchFamily="2" charset="0"/>
              <a:ea typeface="+mn-ea"/>
              <a:cs typeface="+mn-cs"/>
            </a:endParaRPr>
          </a:p>
          <a:p>
            <a:pPr marL="180975" marR="0" lvl="0" indent="-180975" algn="l" defTabSz="914400" rtl="0" eaLnBrk="0" fontAlgn="base" latinLnBrk="0" hangingPunct="0">
              <a:lnSpc>
                <a:spcPct val="100000"/>
              </a:lnSpc>
              <a:spcBef>
                <a:spcPct val="30000"/>
              </a:spcBef>
              <a:spcAft>
                <a:spcPct val="0"/>
              </a:spcAft>
              <a:buClr>
                <a:schemeClr val="tx2"/>
              </a:buClr>
              <a:buSzPct val="75000"/>
              <a:buFont typeface="Wingdings" pitchFamily="2" charset="2"/>
              <a:buChar char="§"/>
              <a:tabLst/>
              <a:defRPr/>
            </a:pPr>
            <a:r>
              <a:rPr lang="en-US" sz="1200" kern="1200" dirty="0">
                <a:solidFill>
                  <a:schemeClr val="tx1"/>
                </a:solidFill>
                <a:effectLst/>
                <a:latin typeface="Tele-GroteskNor" pitchFamily="2" charset="0"/>
                <a:ea typeface="+mn-ea"/>
                <a:cs typeface="+mn-cs"/>
              </a:rPr>
              <a:t>Is the Application Vulnerable?</a:t>
            </a:r>
            <a:endParaRPr lang="ru-RU" sz="1200" b="0" i="0" kern="1200" dirty="0">
              <a:solidFill>
                <a:schemeClr val="tx1"/>
              </a:solidFill>
              <a:effectLst/>
              <a:latin typeface="Tele-GroteskNor" pitchFamily="2" charset="0"/>
              <a:ea typeface="+mn-ea"/>
              <a:cs typeface="+mn-cs"/>
            </a:endParaRPr>
          </a:p>
          <a:p>
            <a:pPr lvl="1"/>
            <a:r>
              <a:rPr lang="en-US" sz="1200" b="0" i="0" kern="1200" dirty="0">
                <a:solidFill>
                  <a:schemeClr val="tx1"/>
                </a:solidFill>
                <a:effectLst/>
                <a:latin typeface="Tele-GroteskNor" pitchFamily="2" charset="0"/>
                <a:ea typeface="+mn-ea"/>
                <a:cs typeface="+mn-cs"/>
              </a:rPr>
              <a:t>Auditable events, such as logins, failed logins, and high-value transactions are not logged.</a:t>
            </a:r>
          </a:p>
          <a:p>
            <a:pPr lvl="1"/>
            <a:r>
              <a:rPr lang="en-US" sz="1200" b="0" i="0" kern="1200" dirty="0">
                <a:solidFill>
                  <a:schemeClr val="tx1"/>
                </a:solidFill>
                <a:effectLst/>
                <a:latin typeface="Tele-GroteskNor" pitchFamily="2" charset="0"/>
                <a:ea typeface="+mn-ea"/>
                <a:cs typeface="+mn-cs"/>
              </a:rPr>
              <a:t>Warnings and errors generate no, inadequate, or unclear log messages.</a:t>
            </a:r>
          </a:p>
          <a:p>
            <a:pPr lvl="1"/>
            <a:r>
              <a:rPr lang="en-US" sz="1200" b="0" i="0" kern="1200" dirty="0">
                <a:solidFill>
                  <a:schemeClr val="tx1"/>
                </a:solidFill>
                <a:effectLst/>
                <a:latin typeface="Tele-GroteskNor" pitchFamily="2" charset="0"/>
                <a:ea typeface="+mn-ea"/>
                <a:cs typeface="+mn-cs"/>
              </a:rPr>
              <a:t>Logs of applications and APIs are not monitored for suspicious activity.</a:t>
            </a:r>
          </a:p>
          <a:p>
            <a:pPr lvl="1"/>
            <a:r>
              <a:rPr lang="en-US" sz="1200" b="0" i="0" kern="1200" dirty="0">
                <a:solidFill>
                  <a:schemeClr val="tx1"/>
                </a:solidFill>
                <a:effectLst/>
                <a:latin typeface="Tele-GroteskNor" pitchFamily="2" charset="0"/>
                <a:ea typeface="+mn-ea"/>
                <a:cs typeface="+mn-cs"/>
              </a:rPr>
              <a:t>Logs are only stored locally.</a:t>
            </a:r>
          </a:p>
          <a:p>
            <a:pPr lvl="1"/>
            <a:r>
              <a:rPr lang="en-US" sz="1200" b="0" i="0" kern="1200" dirty="0">
                <a:solidFill>
                  <a:schemeClr val="tx1"/>
                </a:solidFill>
                <a:effectLst/>
                <a:latin typeface="Tele-GroteskNor" pitchFamily="2" charset="0"/>
                <a:ea typeface="+mn-ea"/>
                <a:cs typeface="+mn-cs"/>
              </a:rPr>
              <a:t>Appropriate alerting thresholds and response escalation processes are not in place or effective.</a:t>
            </a:r>
          </a:p>
          <a:p>
            <a:pPr lvl="1"/>
            <a:r>
              <a:rPr lang="en-US" sz="1200" b="0" i="0" kern="1200" dirty="0">
                <a:solidFill>
                  <a:schemeClr val="tx1"/>
                </a:solidFill>
                <a:effectLst/>
                <a:latin typeface="Tele-GroteskNor" pitchFamily="2" charset="0"/>
                <a:ea typeface="+mn-ea"/>
                <a:cs typeface="+mn-cs"/>
              </a:rPr>
              <a:t>Penetration testing and scans by </a:t>
            </a:r>
            <a:r>
              <a:rPr lang="en-US" sz="1200" b="0" i="0" u="none" strike="noStrike" kern="1200" dirty="0">
                <a:solidFill>
                  <a:schemeClr val="tx1"/>
                </a:solidFill>
                <a:effectLst/>
                <a:latin typeface="Tele-GroteskNor" pitchFamily="2" charset="0"/>
                <a:ea typeface="+mn-ea"/>
                <a:cs typeface="+mn-cs"/>
                <a:hlinkClick r:id="rId4" tooltip="Category:Vulnerability Scanning Tools"/>
              </a:rPr>
              <a:t>DAST</a:t>
            </a:r>
            <a:r>
              <a:rPr lang="en-US" sz="1200" b="0" i="0" kern="1200" dirty="0">
                <a:solidFill>
                  <a:schemeClr val="tx1"/>
                </a:solidFill>
                <a:effectLst/>
                <a:latin typeface="Tele-GroteskNor" pitchFamily="2" charset="0"/>
                <a:ea typeface="+mn-ea"/>
                <a:cs typeface="+mn-cs"/>
              </a:rPr>
              <a:t> tools (such as </a:t>
            </a:r>
            <a:r>
              <a:rPr lang="en-US" sz="1200" b="0" i="0" u="none" strike="noStrike" kern="1200" dirty="0">
                <a:solidFill>
                  <a:schemeClr val="tx1"/>
                </a:solidFill>
                <a:effectLst/>
                <a:latin typeface="Tele-GroteskNor" pitchFamily="2" charset="0"/>
                <a:ea typeface="+mn-ea"/>
                <a:cs typeface="+mn-cs"/>
                <a:hlinkClick r:id="rId5" tooltip="OWASP Zed Attack Proxy Project"/>
              </a:rPr>
              <a:t>OWASP ZAP</a:t>
            </a:r>
            <a:r>
              <a:rPr lang="en-US" sz="1200" b="0" i="0" kern="1200" dirty="0">
                <a:solidFill>
                  <a:schemeClr val="tx1"/>
                </a:solidFill>
                <a:effectLst/>
                <a:latin typeface="Tele-GroteskNor" pitchFamily="2" charset="0"/>
                <a:ea typeface="+mn-ea"/>
                <a:cs typeface="+mn-cs"/>
              </a:rPr>
              <a:t>) do not trigger alerts.</a:t>
            </a:r>
          </a:p>
          <a:p>
            <a:pPr lvl="1"/>
            <a:r>
              <a:rPr lang="en-US" sz="1200" b="0" i="0" kern="1200" dirty="0">
                <a:solidFill>
                  <a:schemeClr val="tx1"/>
                </a:solidFill>
                <a:effectLst/>
                <a:latin typeface="Tele-GroteskNor" pitchFamily="2" charset="0"/>
                <a:ea typeface="+mn-ea"/>
                <a:cs typeface="+mn-cs"/>
              </a:rPr>
              <a:t>The application is unable to detect, escalate, or alert for active attacks in real time or near real time.</a:t>
            </a:r>
            <a:endParaRPr lang="ru-RU" sz="1200" b="0" i="0" kern="1200" dirty="0">
              <a:solidFill>
                <a:schemeClr val="tx1"/>
              </a:solidFill>
              <a:effectLst/>
              <a:latin typeface="Tele-GroteskNor" pitchFamily="2" charset="0"/>
              <a:ea typeface="+mn-ea"/>
              <a:cs typeface="+mn-cs"/>
            </a:endParaRPr>
          </a:p>
          <a:p>
            <a:pPr marL="180975" marR="0" lvl="0" indent="-180975" algn="l" defTabSz="914400" rtl="0" eaLnBrk="0" fontAlgn="base" latinLnBrk="0" hangingPunct="0">
              <a:lnSpc>
                <a:spcPct val="100000"/>
              </a:lnSpc>
              <a:spcBef>
                <a:spcPct val="30000"/>
              </a:spcBef>
              <a:spcAft>
                <a:spcPct val="0"/>
              </a:spcAft>
              <a:buClr>
                <a:schemeClr val="tx2"/>
              </a:buClr>
              <a:buSzPct val="75000"/>
              <a:buFont typeface="Wingdings" pitchFamily="2" charset="2"/>
              <a:buChar char="§"/>
              <a:tabLst/>
              <a:defRPr/>
            </a:pPr>
            <a:endParaRPr lang="ru-RU" sz="1200" b="0" i="0" kern="1200" dirty="0">
              <a:solidFill>
                <a:schemeClr val="tx1"/>
              </a:solidFill>
              <a:effectLst/>
              <a:latin typeface="Tele-GroteskNor" pitchFamily="2" charset="0"/>
              <a:ea typeface="+mn-ea"/>
              <a:cs typeface="+mn-cs"/>
              <a:hlinkClick r:id="rId6"/>
            </a:endParaRPr>
          </a:p>
          <a:p>
            <a:pPr marL="180975" marR="0" lvl="0" indent="-180975" algn="l" defTabSz="914400" rtl="0" eaLnBrk="0" fontAlgn="base" latinLnBrk="0" hangingPunct="0">
              <a:lnSpc>
                <a:spcPct val="100000"/>
              </a:lnSpc>
              <a:spcBef>
                <a:spcPct val="30000"/>
              </a:spcBef>
              <a:spcAft>
                <a:spcPct val="0"/>
              </a:spcAft>
              <a:buClr>
                <a:schemeClr val="tx2"/>
              </a:buClr>
              <a:buSzPct val="75000"/>
              <a:buFont typeface="Wingdings" pitchFamily="2" charset="2"/>
              <a:buChar char="§"/>
              <a:tabLst/>
              <a:defRPr/>
            </a:pPr>
            <a:r>
              <a:rPr lang="en-US" dirty="0">
                <a:hlinkClick r:id="rId6"/>
              </a:rPr>
              <a:t>https://www.owasp.org/index.php/Top_10-2017_A10-Insufficient_Logging%26Monitoring</a:t>
            </a:r>
            <a:endParaRPr lang="en-US" sz="1200" b="0" i="0" kern="1200" dirty="0">
              <a:solidFill>
                <a:schemeClr val="tx1"/>
              </a:solidFill>
              <a:effectLst/>
              <a:latin typeface="Tele-GroteskNor" pitchFamily="2" charset="0"/>
              <a:ea typeface="+mn-ea"/>
              <a:cs typeface="+mn-cs"/>
            </a:endParaRPr>
          </a:p>
          <a:p>
            <a:endParaRPr lang="ru-RU" dirty="0"/>
          </a:p>
        </p:txBody>
      </p:sp>
      <p:sp>
        <p:nvSpPr>
          <p:cNvPr id="4" name="Date Placeholder 3"/>
          <p:cNvSpPr>
            <a:spLocks noGrp="1"/>
          </p:cNvSpPr>
          <p:nvPr>
            <p:ph type="dt" sz="quarter" idx="10"/>
          </p:nvPr>
        </p:nvSpPr>
        <p:spPr/>
        <p:txBody>
          <a:bodyPr/>
          <a:lstStyle/>
          <a:p>
            <a:pPr>
              <a:defRPr/>
            </a:pPr>
            <a:fld id="{72C8C346-9F4B-4007-BE6A-5E3DAF042E5E}" type="datetime1">
              <a:rPr lang="ru-RU" smtClean="0"/>
              <a:pPr>
                <a:defRPr/>
              </a:pPr>
              <a:t>11.09.2019</a:t>
            </a:fld>
            <a:endParaRPr lang="de-DE"/>
          </a:p>
        </p:txBody>
      </p:sp>
    </p:spTree>
    <p:extLst>
      <p:ext uri="{BB962C8B-B14F-4D97-AF65-F5344CB8AC3E}">
        <p14:creationId xmlns:p14="http://schemas.microsoft.com/office/powerpoint/2010/main" val="1285993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https://www.owasp.org/index.php/Top_10-2017_Release_Notes</a:t>
            </a:r>
            <a:endParaRPr lang="ru-RU" dirty="0"/>
          </a:p>
        </p:txBody>
      </p:sp>
      <p:sp>
        <p:nvSpPr>
          <p:cNvPr id="4" name="Date Placeholder 3"/>
          <p:cNvSpPr>
            <a:spLocks noGrp="1"/>
          </p:cNvSpPr>
          <p:nvPr>
            <p:ph type="dt" sz="quarter" idx="10"/>
          </p:nvPr>
        </p:nvSpPr>
        <p:spPr/>
        <p:txBody>
          <a:bodyPr/>
          <a:lstStyle/>
          <a:p>
            <a:pPr>
              <a:defRPr/>
            </a:pPr>
            <a:fld id="{72C8C346-9F4B-4007-BE6A-5E3DAF042E5E}" type="datetime1">
              <a:rPr lang="ru-RU" smtClean="0"/>
              <a:pPr>
                <a:defRPr/>
              </a:pPr>
              <a:t>11.09.2019</a:t>
            </a:fld>
            <a:endParaRPr lang="de-DE"/>
          </a:p>
        </p:txBody>
      </p:sp>
    </p:spTree>
    <p:extLst>
      <p:ext uri="{BB962C8B-B14F-4D97-AF65-F5344CB8AC3E}">
        <p14:creationId xmlns:p14="http://schemas.microsoft.com/office/powerpoint/2010/main" val="1977275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A CSRF attack forces a logged-on victim’s browser to send a forged HTTP request, including the victim’s session cookie and any other automatically included authentication information, to a vulnerable web application. Such an attack allows the attacker to force a victim’s browser to generate requests the vulnerable application thinks are legitimate requests from the victim.</a:t>
            </a:r>
          </a:p>
          <a:p>
            <a:r>
              <a:rPr lang="en-US" dirty="0">
                <a:hlinkClick r:id="rId3"/>
              </a:rPr>
              <a:t>https://www.owasp.org/index.php/Top_10_2013-A8-Cross-Site_Request_Forgery_(CSRF)</a:t>
            </a:r>
            <a:endParaRPr lang="ru-RU" dirty="0"/>
          </a:p>
        </p:txBody>
      </p:sp>
      <p:sp>
        <p:nvSpPr>
          <p:cNvPr id="4" name="Дата 3"/>
          <p:cNvSpPr>
            <a:spLocks noGrp="1"/>
          </p:cNvSpPr>
          <p:nvPr>
            <p:ph type="dt" sz="quarter" idx="10"/>
          </p:nvPr>
        </p:nvSpPr>
        <p:spPr/>
        <p:txBody>
          <a:bodyPr/>
          <a:lstStyle/>
          <a:p>
            <a:pPr>
              <a:defRPr/>
            </a:pPr>
            <a:fld id="{72C8C346-9F4B-4007-BE6A-5E3DAF042E5E}" type="datetime1">
              <a:rPr lang="ru-RU" smtClean="0"/>
              <a:pPr>
                <a:defRPr/>
              </a:pPr>
              <a:t>11.09.2019</a:t>
            </a:fld>
            <a:endParaRPr lang="de-DE"/>
          </a:p>
        </p:txBody>
      </p:sp>
    </p:spTree>
    <p:extLst>
      <p:ext uri="{BB962C8B-B14F-4D97-AF65-F5344CB8AC3E}">
        <p14:creationId xmlns:p14="http://schemas.microsoft.com/office/powerpoint/2010/main" val="3072608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ele-GroteskNor" pitchFamily="2" charset="0"/>
                <a:ea typeface="+mn-ea"/>
                <a:cs typeface="+mn-cs"/>
              </a:rPr>
              <a:t>Applications frequently redirect users to other pages, or use internal forwards in a similar manner. Sometimes the target page is specified in an </a:t>
            </a:r>
            <a:r>
              <a:rPr lang="en-US" sz="1200" b="0" i="0" kern="1200" dirty="0" err="1">
                <a:solidFill>
                  <a:schemeClr val="tx1"/>
                </a:solidFill>
                <a:effectLst/>
                <a:latin typeface="Tele-GroteskNor" pitchFamily="2" charset="0"/>
                <a:ea typeface="+mn-ea"/>
                <a:cs typeface="+mn-cs"/>
              </a:rPr>
              <a:t>unvalidated</a:t>
            </a:r>
            <a:r>
              <a:rPr lang="en-US" sz="1200" b="0" i="0" kern="1200" dirty="0">
                <a:solidFill>
                  <a:schemeClr val="tx1"/>
                </a:solidFill>
                <a:effectLst/>
                <a:latin typeface="Tele-GroteskNor" pitchFamily="2" charset="0"/>
                <a:ea typeface="+mn-ea"/>
                <a:cs typeface="+mn-cs"/>
              </a:rPr>
              <a:t> parameter, allowing attackers to choose the destination page.</a:t>
            </a:r>
            <a:r>
              <a:rPr lang="en-US" sz="1200" b="0" i="0" kern="1200" baseline="0" dirty="0">
                <a:solidFill>
                  <a:schemeClr val="tx1"/>
                </a:solidFill>
                <a:effectLst/>
                <a:latin typeface="Tele-GroteskNor" pitchFamily="2" charset="0"/>
                <a:ea typeface="+mn-ea"/>
                <a:cs typeface="+mn-cs"/>
              </a:rPr>
              <a:t> </a:t>
            </a:r>
            <a:r>
              <a:rPr lang="en-US" sz="1200" b="0" i="0" kern="1200" dirty="0">
                <a:solidFill>
                  <a:schemeClr val="tx1"/>
                </a:solidFill>
                <a:effectLst/>
                <a:latin typeface="Tele-GroteskNor" pitchFamily="2" charset="0"/>
                <a:ea typeface="+mn-ea"/>
                <a:cs typeface="+mn-cs"/>
              </a:rPr>
              <a:t>Detecting unchecked redirects is easy. Look for redirects where you can set the full URL. Unchecked forwards are harder, because they target internal pages.</a:t>
            </a:r>
            <a:endParaRPr lang="en-US" dirty="0">
              <a:hlinkClick r:id="rId3"/>
            </a:endParaRPr>
          </a:p>
          <a:p>
            <a:r>
              <a:rPr lang="en-US" dirty="0">
                <a:hlinkClick r:id="rId3"/>
              </a:rPr>
              <a:t>https://www.owasp.org/index.php/Top_10_2013-A10-Unvalidated_Redirects_and_Forwards</a:t>
            </a:r>
            <a:endParaRPr lang="ru-RU" dirty="0"/>
          </a:p>
        </p:txBody>
      </p:sp>
      <p:sp>
        <p:nvSpPr>
          <p:cNvPr id="4" name="Date Placeholder 3"/>
          <p:cNvSpPr>
            <a:spLocks noGrp="1"/>
          </p:cNvSpPr>
          <p:nvPr>
            <p:ph type="dt" sz="quarter" idx="10"/>
          </p:nvPr>
        </p:nvSpPr>
        <p:spPr/>
        <p:txBody>
          <a:bodyPr/>
          <a:lstStyle/>
          <a:p>
            <a:pPr>
              <a:defRPr/>
            </a:pPr>
            <a:fld id="{72C8C346-9F4B-4007-BE6A-5E3DAF042E5E}" type="datetime1">
              <a:rPr lang="ru-RU" smtClean="0"/>
              <a:pPr>
                <a:defRPr/>
              </a:pPr>
              <a:t>11.09.2019</a:t>
            </a:fld>
            <a:endParaRPr lang="de-DE"/>
          </a:p>
        </p:txBody>
      </p:sp>
    </p:spTree>
    <p:extLst>
      <p:ext uri="{BB962C8B-B14F-4D97-AF65-F5344CB8AC3E}">
        <p14:creationId xmlns:p14="http://schemas.microsoft.com/office/powerpoint/2010/main" val="37139015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SOP</a:t>
            </a:r>
            <a:r>
              <a:rPr lang="en-US" baseline="0" dirty="0"/>
              <a:t> in</a:t>
            </a:r>
            <a:r>
              <a:rPr lang="ru-RU" baseline="0" dirty="0"/>
              <a:t> </a:t>
            </a:r>
            <a:r>
              <a:rPr lang="en-US" baseline="0" dirty="0"/>
              <a:t>IE:</a:t>
            </a:r>
          </a:p>
          <a:p>
            <a:pPr lvl="1"/>
            <a:r>
              <a:rPr lang="en-US" sz="1200" b="0" i="0" kern="1200" dirty="0">
                <a:solidFill>
                  <a:schemeClr val="tx1"/>
                </a:solidFill>
                <a:effectLst/>
                <a:latin typeface="Tele-GroteskNor" pitchFamily="2" charset="0"/>
                <a:ea typeface="+mn-ea"/>
                <a:cs typeface="+mn-cs"/>
              </a:rPr>
              <a:t>Trust Zones: if both domains are in highly trusted zone </a:t>
            </a:r>
            <a:r>
              <a:rPr lang="en-US" sz="1200" b="0" i="0" kern="1200" dirty="0" err="1">
                <a:solidFill>
                  <a:schemeClr val="tx1"/>
                </a:solidFill>
                <a:effectLst/>
                <a:latin typeface="Tele-GroteskNor" pitchFamily="2" charset="0"/>
                <a:ea typeface="+mn-ea"/>
                <a:cs typeface="+mn-cs"/>
              </a:rPr>
              <a:t>e.g</a:t>
            </a:r>
            <a:r>
              <a:rPr lang="en-US" sz="1200" b="0" i="0" kern="1200" dirty="0">
                <a:solidFill>
                  <a:schemeClr val="tx1"/>
                </a:solidFill>
                <a:effectLst/>
                <a:latin typeface="Tele-GroteskNor" pitchFamily="2" charset="0"/>
                <a:ea typeface="+mn-ea"/>
                <a:cs typeface="+mn-cs"/>
              </a:rPr>
              <a:t>, corporate domains, then the same origin limitations are not applied</a:t>
            </a:r>
          </a:p>
          <a:p>
            <a:pPr lvl="1"/>
            <a:r>
              <a:rPr lang="en-US" sz="1200" b="0" i="0" kern="1200" dirty="0">
                <a:solidFill>
                  <a:schemeClr val="tx1"/>
                </a:solidFill>
                <a:effectLst/>
                <a:latin typeface="Tele-GroteskNor" pitchFamily="2" charset="0"/>
                <a:ea typeface="+mn-ea"/>
                <a:cs typeface="+mn-cs"/>
              </a:rPr>
              <a:t>Port: IE doesn't include port into Same Origin components, therefore http://company.com:81/index.html and http://company.com/index.html are considered from same origin and no restrictions are applied.</a:t>
            </a:r>
          </a:p>
          <a:p>
            <a:pPr lvl="1"/>
            <a:endParaRPr lang="en-US" dirty="0"/>
          </a:p>
          <a:p>
            <a:pPr lvl="1"/>
            <a:r>
              <a:rPr lang="en-US" dirty="0">
                <a:hlinkClick r:id="rId3"/>
              </a:rPr>
              <a:t>https://developer.mozilla.org/en-US/docs/Web/Security/Same-origin_policy</a:t>
            </a:r>
            <a:endParaRPr lang="en-US" dirty="0"/>
          </a:p>
          <a:p>
            <a:pPr marL="338138" lvl="1" indent="0">
              <a:buNone/>
            </a:pPr>
            <a:endParaRPr lang="ru-RU" dirty="0"/>
          </a:p>
          <a:p>
            <a:pPr marL="338138" lvl="1" indent="0">
              <a:buNone/>
            </a:pPr>
            <a:endParaRPr lang="en-US" dirty="0"/>
          </a:p>
        </p:txBody>
      </p:sp>
      <p:sp>
        <p:nvSpPr>
          <p:cNvPr id="4" name="Дата 3"/>
          <p:cNvSpPr>
            <a:spLocks noGrp="1"/>
          </p:cNvSpPr>
          <p:nvPr>
            <p:ph type="dt" sz="quarter" idx="10"/>
          </p:nvPr>
        </p:nvSpPr>
        <p:spPr/>
        <p:txBody>
          <a:bodyPr/>
          <a:lstStyle/>
          <a:p>
            <a:pPr>
              <a:defRPr/>
            </a:pPr>
            <a:fld id="{72C8C346-9F4B-4007-BE6A-5E3DAF042E5E}" type="datetime1">
              <a:rPr lang="ru-RU" smtClean="0"/>
              <a:pPr>
                <a:defRPr/>
              </a:pPr>
              <a:t>11.09.2019</a:t>
            </a:fld>
            <a:endParaRPr lang="de-DE"/>
          </a:p>
        </p:txBody>
      </p:sp>
    </p:spTree>
    <p:extLst>
      <p:ext uri="{BB962C8B-B14F-4D97-AF65-F5344CB8AC3E}">
        <p14:creationId xmlns:p14="http://schemas.microsoft.com/office/powerpoint/2010/main" val="1194914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CORS</a:t>
            </a:r>
            <a:r>
              <a:rPr lang="en-US" baseline="0" dirty="0"/>
              <a:t> is supported</a:t>
            </a:r>
            <a:r>
              <a:rPr lang="ru-RU" baseline="0" dirty="0"/>
              <a:t>:</a:t>
            </a:r>
          </a:p>
          <a:p>
            <a:pPr lvl="1"/>
            <a:r>
              <a:rPr lang="en-US" sz="1200" b="0" i="0" kern="1200" dirty="0">
                <a:solidFill>
                  <a:schemeClr val="tx1"/>
                </a:solidFill>
                <a:effectLst/>
                <a:latin typeface="Tele-GroteskNor" pitchFamily="2" charset="0"/>
                <a:ea typeface="+mn-ea"/>
                <a:cs typeface="+mn-cs"/>
              </a:rPr>
              <a:t>Gecko 1.9.1 (Firefox 3.5</a:t>
            </a:r>
            <a:r>
              <a:rPr lang="en-US" sz="1200" b="0" i="0" u="none" strike="noStrike" kern="1200" baseline="30000" dirty="0">
                <a:solidFill>
                  <a:schemeClr val="tx1"/>
                </a:solidFill>
                <a:effectLst/>
                <a:latin typeface="Tele-GroteskNor" pitchFamily="2" charset="0"/>
                <a:ea typeface="+mn-ea"/>
                <a:cs typeface="+mn-cs"/>
                <a:hlinkClick r:id="rId3"/>
              </a:rPr>
              <a:t>[2]</a:t>
            </a:r>
            <a:r>
              <a:rPr lang="en-US" sz="1200" b="0" i="0" kern="1200" dirty="0">
                <a:solidFill>
                  <a:schemeClr val="tx1"/>
                </a:solidFill>
                <a:effectLst/>
                <a:latin typeface="Tele-GroteskNor" pitchFamily="2" charset="0"/>
                <a:ea typeface="+mn-ea"/>
                <a:cs typeface="+mn-cs"/>
              </a:rPr>
              <a:t>, </a:t>
            </a:r>
            <a:r>
              <a:rPr lang="en-US" sz="1200" b="0" i="0" kern="1200" dirty="0" err="1">
                <a:solidFill>
                  <a:schemeClr val="tx1"/>
                </a:solidFill>
                <a:effectLst/>
                <a:latin typeface="Tele-GroteskNor" pitchFamily="2" charset="0"/>
                <a:ea typeface="+mn-ea"/>
                <a:cs typeface="+mn-cs"/>
              </a:rPr>
              <a:t>SeaMonkey</a:t>
            </a:r>
            <a:r>
              <a:rPr lang="en-US" sz="1200" b="0" i="0" kern="1200" dirty="0">
                <a:solidFill>
                  <a:schemeClr val="tx1"/>
                </a:solidFill>
                <a:effectLst/>
                <a:latin typeface="Tele-GroteskNor" pitchFamily="2" charset="0"/>
                <a:ea typeface="+mn-ea"/>
                <a:cs typeface="+mn-cs"/>
              </a:rPr>
              <a:t> 2.0) </a:t>
            </a:r>
            <a:r>
              <a:rPr lang="ru-RU" sz="1200" b="0" i="0" kern="1200" dirty="0">
                <a:solidFill>
                  <a:schemeClr val="tx1"/>
                </a:solidFill>
                <a:effectLst/>
                <a:latin typeface="Tele-GroteskNor" pitchFamily="2" charset="0"/>
                <a:ea typeface="+mn-ea"/>
                <a:cs typeface="+mn-cs"/>
              </a:rPr>
              <a:t>и выше.</a:t>
            </a:r>
          </a:p>
          <a:p>
            <a:pPr lvl="1"/>
            <a:r>
              <a:rPr lang="en-US" sz="1200" b="0" i="0" kern="1200" dirty="0" err="1">
                <a:solidFill>
                  <a:schemeClr val="tx1"/>
                </a:solidFill>
                <a:effectLst/>
                <a:latin typeface="Tele-GroteskNor" pitchFamily="2" charset="0"/>
                <a:ea typeface="+mn-ea"/>
                <a:cs typeface="+mn-cs"/>
              </a:rPr>
              <a:t>WebKit</a:t>
            </a:r>
            <a:r>
              <a:rPr lang="en-US" sz="1200" b="0" i="0" kern="1200" dirty="0">
                <a:solidFill>
                  <a:schemeClr val="tx1"/>
                </a:solidFill>
                <a:effectLst/>
                <a:latin typeface="Tele-GroteskNor" pitchFamily="2" charset="0"/>
                <a:ea typeface="+mn-ea"/>
                <a:cs typeface="+mn-cs"/>
              </a:rPr>
              <a:t> (Safari 4 </a:t>
            </a:r>
            <a:r>
              <a:rPr lang="ru-RU" sz="1200" b="0" i="0" kern="1200" dirty="0">
                <a:solidFill>
                  <a:schemeClr val="tx1"/>
                </a:solidFill>
                <a:effectLst/>
                <a:latin typeface="Tele-GroteskNor" pitchFamily="2" charset="0"/>
                <a:ea typeface="+mn-ea"/>
                <a:cs typeface="+mn-cs"/>
              </a:rPr>
              <a:t>и выше</a:t>
            </a:r>
            <a:r>
              <a:rPr lang="ru-RU" sz="1200" b="0" i="0" u="none" strike="noStrike" kern="1200" baseline="30000" dirty="0">
                <a:solidFill>
                  <a:schemeClr val="tx1"/>
                </a:solidFill>
                <a:effectLst/>
                <a:latin typeface="Tele-GroteskNor" pitchFamily="2" charset="0"/>
                <a:ea typeface="+mn-ea"/>
                <a:cs typeface="+mn-cs"/>
                <a:hlinkClick r:id="rId4"/>
              </a:rPr>
              <a:t>[3]</a:t>
            </a:r>
            <a:r>
              <a:rPr lang="ru-RU" sz="1200" b="0" i="0" kern="1200" dirty="0">
                <a:solidFill>
                  <a:schemeClr val="tx1"/>
                </a:solidFill>
                <a:effectLst/>
                <a:latin typeface="Tele-GroteskNor" pitchFamily="2" charset="0"/>
                <a:ea typeface="+mn-ea"/>
                <a:cs typeface="+mn-cs"/>
              </a:rPr>
              <a:t>, </a:t>
            </a:r>
            <a:r>
              <a:rPr lang="en-US" sz="1200" b="0" i="0" kern="1200" dirty="0">
                <a:solidFill>
                  <a:schemeClr val="tx1"/>
                </a:solidFill>
                <a:effectLst/>
                <a:latin typeface="Tele-GroteskNor" pitchFamily="2" charset="0"/>
                <a:ea typeface="+mn-ea"/>
                <a:cs typeface="+mn-cs"/>
              </a:rPr>
              <a:t>Google Chrome 3 </a:t>
            </a:r>
            <a:r>
              <a:rPr lang="ru-RU" sz="1200" b="0" i="0" kern="1200" dirty="0">
                <a:solidFill>
                  <a:schemeClr val="tx1"/>
                </a:solidFill>
                <a:effectLst/>
                <a:latin typeface="Tele-GroteskNor" pitchFamily="2" charset="0"/>
                <a:ea typeface="+mn-ea"/>
                <a:cs typeface="+mn-cs"/>
              </a:rPr>
              <a:t>и выше</a:t>
            </a:r>
            <a:r>
              <a:rPr lang="ru-RU" sz="1200" b="0" i="0" u="none" strike="noStrike" kern="1200" baseline="30000" dirty="0">
                <a:solidFill>
                  <a:schemeClr val="tx1"/>
                </a:solidFill>
                <a:effectLst/>
                <a:latin typeface="Tele-GroteskNor" pitchFamily="2" charset="0"/>
                <a:ea typeface="+mn-ea"/>
                <a:cs typeface="+mn-cs"/>
                <a:hlinkClick r:id="rId5"/>
              </a:rPr>
              <a:t>[4]</a:t>
            </a:r>
            <a:r>
              <a:rPr lang="ru-RU" sz="1200" b="0" i="0" kern="1200" dirty="0">
                <a:solidFill>
                  <a:schemeClr val="tx1"/>
                </a:solidFill>
                <a:effectLst/>
                <a:latin typeface="Tele-GroteskNor" pitchFamily="2" charset="0"/>
                <a:ea typeface="+mn-ea"/>
                <a:cs typeface="+mn-cs"/>
              </a:rPr>
              <a:t>, возможно более ранние).</a:t>
            </a:r>
          </a:p>
          <a:p>
            <a:pPr lvl="1"/>
            <a:r>
              <a:rPr lang="en-US" sz="1200" b="0" i="0" kern="1200" dirty="0">
                <a:solidFill>
                  <a:schemeClr val="tx1"/>
                </a:solidFill>
                <a:effectLst/>
                <a:latin typeface="Tele-GroteskNor" pitchFamily="2" charset="0"/>
                <a:ea typeface="+mn-ea"/>
                <a:cs typeface="+mn-cs"/>
              </a:rPr>
              <a:t>MSHTML/Trident 6.0 (Internet Explorer 10) </a:t>
            </a:r>
            <a:r>
              <a:rPr lang="ru-RU" sz="1200" b="0" i="0" kern="1200" dirty="0">
                <a:solidFill>
                  <a:schemeClr val="tx1"/>
                </a:solidFill>
                <a:effectLst/>
                <a:latin typeface="Tele-GroteskNor" pitchFamily="2" charset="0"/>
                <a:ea typeface="+mn-ea"/>
                <a:cs typeface="+mn-cs"/>
              </a:rPr>
              <a:t>имеет встроенную поддержку</a:t>
            </a:r>
            <a:r>
              <a:rPr lang="ru-RU" sz="1200" b="0" i="0" u="none" strike="noStrike" kern="1200" baseline="30000" dirty="0">
                <a:solidFill>
                  <a:schemeClr val="tx1"/>
                </a:solidFill>
                <a:effectLst/>
                <a:latin typeface="Tele-GroteskNor" pitchFamily="2" charset="0"/>
                <a:ea typeface="+mn-ea"/>
                <a:cs typeface="+mn-cs"/>
                <a:hlinkClick r:id="rId6"/>
              </a:rPr>
              <a:t>[5]</a:t>
            </a:r>
            <a:r>
              <a:rPr lang="ru-RU" sz="1200" b="0" i="0" kern="1200" dirty="0">
                <a:solidFill>
                  <a:schemeClr val="tx1"/>
                </a:solidFill>
                <a:effectLst/>
                <a:latin typeface="Tele-GroteskNor" pitchFamily="2" charset="0"/>
                <a:ea typeface="+mn-ea"/>
                <a:cs typeface="+mn-cs"/>
              </a:rPr>
              <a:t>, </a:t>
            </a:r>
            <a:r>
              <a:rPr lang="en-US" sz="1200" b="0" i="0" kern="1200" dirty="0">
                <a:solidFill>
                  <a:schemeClr val="tx1"/>
                </a:solidFill>
                <a:effectLst/>
                <a:latin typeface="Tele-GroteskNor" pitchFamily="2" charset="0"/>
                <a:ea typeface="+mn-ea"/>
                <a:cs typeface="+mn-cs"/>
              </a:rPr>
              <a:t>MSHTML/Trident 4.0 </a:t>
            </a:r>
            <a:r>
              <a:rPr lang="ru-RU" sz="1200" b="0" i="0" kern="1200" dirty="0">
                <a:solidFill>
                  <a:schemeClr val="tx1"/>
                </a:solidFill>
                <a:effectLst/>
                <a:latin typeface="Tele-GroteskNor" pitchFamily="2" charset="0"/>
                <a:ea typeface="+mn-ea"/>
                <a:cs typeface="+mn-cs"/>
              </a:rPr>
              <a:t>и 5.0 (</a:t>
            </a:r>
            <a:r>
              <a:rPr lang="en-US" sz="1200" b="0" i="0" kern="1200" dirty="0">
                <a:solidFill>
                  <a:schemeClr val="tx1"/>
                </a:solidFill>
                <a:effectLst/>
                <a:latin typeface="Tele-GroteskNor" pitchFamily="2" charset="0"/>
                <a:ea typeface="+mn-ea"/>
                <a:cs typeface="+mn-cs"/>
              </a:rPr>
              <a:t>Internet Explorer 8 </a:t>
            </a:r>
            <a:r>
              <a:rPr lang="ru-RU" sz="1200" b="0" i="0" kern="1200" dirty="0">
                <a:solidFill>
                  <a:schemeClr val="tx1"/>
                </a:solidFill>
                <a:effectLst/>
                <a:latin typeface="Tele-GroteskNor" pitchFamily="2" charset="0"/>
                <a:ea typeface="+mn-ea"/>
                <a:cs typeface="+mn-cs"/>
              </a:rPr>
              <a:t>и 9) предоставляет частичную поддержку через </a:t>
            </a:r>
            <a:r>
              <a:rPr lang="en-US" sz="1200" b="0" i="0" kern="1200" dirty="0" err="1">
                <a:solidFill>
                  <a:schemeClr val="tx1"/>
                </a:solidFill>
                <a:effectLst/>
                <a:latin typeface="Tele-GroteskNor" pitchFamily="2" charset="0"/>
                <a:ea typeface="+mn-ea"/>
                <a:cs typeface="+mn-cs"/>
              </a:rPr>
              <a:t>XDomainRequest</a:t>
            </a:r>
            <a:r>
              <a:rPr lang="en-US" sz="1200" b="0" i="0" kern="1200" dirty="0">
                <a:solidFill>
                  <a:schemeClr val="tx1"/>
                </a:solidFill>
                <a:effectLst/>
                <a:latin typeface="Tele-GroteskNor" pitchFamily="2" charset="0"/>
                <a:ea typeface="+mn-ea"/>
                <a:cs typeface="+mn-cs"/>
              </a:rPr>
              <a:t> </a:t>
            </a:r>
            <a:r>
              <a:rPr lang="ru-RU" sz="1200" b="0" i="0" kern="1200" dirty="0">
                <a:solidFill>
                  <a:schemeClr val="tx1"/>
                </a:solidFill>
                <a:effectLst/>
                <a:latin typeface="Tele-GroteskNor" pitchFamily="2" charset="0"/>
                <a:ea typeface="+mn-ea"/>
                <a:cs typeface="+mn-cs"/>
              </a:rPr>
              <a:t>объект. Браузеры </a:t>
            </a:r>
            <a:r>
              <a:rPr lang="en-US" sz="1200" b="0" i="0" kern="1200" dirty="0">
                <a:solidFill>
                  <a:schemeClr val="tx1"/>
                </a:solidFill>
                <a:effectLst/>
                <a:latin typeface="Tele-GroteskNor" pitchFamily="2" charset="0"/>
                <a:ea typeface="+mn-ea"/>
                <a:cs typeface="+mn-cs"/>
              </a:rPr>
              <a:t>Internet Explorer 10 </a:t>
            </a:r>
            <a:r>
              <a:rPr lang="ru-RU" sz="1200" b="0" i="0" kern="1200" dirty="0">
                <a:solidFill>
                  <a:schemeClr val="tx1"/>
                </a:solidFill>
                <a:effectLst/>
                <a:latin typeface="Tele-GroteskNor" pitchFamily="2" charset="0"/>
                <a:ea typeface="+mn-ea"/>
                <a:cs typeface="+mn-cs"/>
              </a:rPr>
              <a:t>и 11, согласно имеющимся баг-репортам </a:t>
            </a:r>
            <a:r>
              <a:rPr lang="ru-RU" sz="1200" b="0" i="0" u="none" strike="noStrike" kern="1200" baseline="30000" dirty="0">
                <a:solidFill>
                  <a:schemeClr val="tx1"/>
                </a:solidFill>
                <a:effectLst/>
                <a:latin typeface="Tele-GroteskNor" pitchFamily="2" charset="0"/>
                <a:ea typeface="+mn-ea"/>
                <a:cs typeface="+mn-cs"/>
                <a:hlinkClick r:id="rId7"/>
              </a:rPr>
              <a:t>[6]</a:t>
            </a:r>
            <a:r>
              <a:rPr lang="ru-RU" sz="1200" b="0" i="0" kern="1200" dirty="0">
                <a:solidFill>
                  <a:schemeClr val="tx1"/>
                </a:solidFill>
                <a:effectLst/>
                <a:latin typeface="Tele-GroteskNor" pitchFamily="2" charset="0"/>
                <a:ea typeface="+mn-ea"/>
                <a:cs typeface="+mn-cs"/>
              </a:rPr>
              <a:t>, не поддерживают </a:t>
            </a:r>
            <a:r>
              <a:rPr lang="en-US" sz="1200" b="0" i="0" kern="1200" dirty="0">
                <a:solidFill>
                  <a:schemeClr val="tx1"/>
                </a:solidFill>
                <a:effectLst/>
                <a:latin typeface="Tele-GroteskNor" pitchFamily="2" charset="0"/>
                <a:ea typeface="+mn-ea"/>
                <a:cs typeface="+mn-cs"/>
              </a:rPr>
              <a:t>CORS </a:t>
            </a:r>
            <a:r>
              <a:rPr lang="ru-RU" sz="1200" b="0" i="0" kern="1200" dirty="0">
                <a:solidFill>
                  <a:schemeClr val="tx1"/>
                </a:solidFill>
                <a:effectLst/>
                <a:latin typeface="Tele-GroteskNor" pitchFamily="2" charset="0"/>
                <a:ea typeface="+mn-ea"/>
                <a:cs typeface="+mn-cs"/>
              </a:rPr>
              <a:t>для интернациональных доменных имен (</a:t>
            </a:r>
            <a:r>
              <a:rPr lang="en-US" sz="1200" b="0" i="0" u="none" strike="noStrike" kern="1200" dirty="0">
                <a:solidFill>
                  <a:schemeClr val="tx1"/>
                </a:solidFill>
                <a:effectLst/>
                <a:latin typeface="Tele-GroteskNor" pitchFamily="2" charset="0"/>
                <a:ea typeface="+mn-ea"/>
                <a:cs typeface="+mn-cs"/>
                <a:hlinkClick r:id="rId8" tooltip="IDN"/>
              </a:rPr>
              <a:t>IDN</a:t>
            </a:r>
            <a:r>
              <a:rPr lang="en-US" sz="1200" b="0" i="0" kern="1200" dirty="0">
                <a:solidFill>
                  <a:schemeClr val="tx1"/>
                </a:solidFill>
                <a:effectLst/>
                <a:latin typeface="Tele-GroteskNor" pitchFamily="2" charset="0"/>
                <a:ea typeface="+mn-ea"/>
                <a:cs typeface="+mn-cs"/>
              </a:rPr>
              <a:t>), </a:t>
            </a:r>
            <a:r>
              <a:rPr lang="ru-RU" sz="1200" b="0" i="0" kern="1200" dirty="0">
                <a:solidFill>
                  <a:schemeClr val="tx1"/>
                </a:solidFill>
                <a:effectLst/>
                <a:latin typeface="Tele-GroteskNor" pitchFamily="2" charset="0"/>
                <a:ea typeface="+mn-ea"/>
                <a:cs typeface="+mn-cs"/>
              </a:rPr>
              <a:t>содержащих нелатинские символы.</a:t>
            </a:r>
          </a:p>
          <a:p>
            <a:pPr lvl="1"/>
            <a:r>
              <a:rPr lang="en-US" sz="1200" b="0" i="0" kern="1200" dirty="0">
                <a:solidFill>
                  <a:schemeClr val="tx1"/>
                </a:solidFill>
                <a:effectLst/>
                <a:latin typeface="Tele-GroteskNor" pitchFamily="2" charset="0"/>
                <a:ea typeface="+mn-ea"/>
                <a:cs typeface="+mn-cs"/>
              </a:rPr>
              <a:t>Presto </a:t>
            </a:r>
            <a:r>
              <a:rPr lang="ru-RU" sz="1200" b="0" i="0" kern="1200" dirty="0">
                <a:solidFill>
                  <a:schemeClr val="tx1"/>
                </a:solidFill>
                <a:effectLst/>
                <a:latin typeface="Tele-GroteskNor" pitchFamily="2" charset="0"/>
                <a:ea typeface="+mn-ea"/>
                <a:cs typeface="+mn-cs"/>
              </a:rPr>
              <a:t>браузеры (</a:t>
            </a:r>
            <a:r>
              <a:rPr lang="en-US" sz="1200" b="0" i="0" kern="1200" dirty="0">
                <a:solidFill>
                  <a:schemeClr val="tx1"/>
                </a:solidFill>
                <a:effectLst/>
                <a:latin typeface="Tele-GroteskNor" pitchFamily="2" charset="0"/>
                <a:ea typeface="+mn-ea"/>
                <a:cs typeface="+mn-cs"/>
              </a:rPr>
              <a:t>Opera) CORS </a:t>
            </a:r>
            <a:r>
              <a:rPr lang="ru-RU" sz="1200" b="0" i="0" kern="1200" dirty="0">
                <a:solidFill>
                  <a:schemeClr val="tx1"/>
                </a:solidFill>
                <a:effectLst/>
                <a:latin typeface="Tele-GroteskNor" pitchFamily="2" charset="0"/>
                <a:ea typeface="+mn-ea"/>
                <a:cs typeface="+mn-cs"/>
              </a:rPr>
              <a:t>реализован в </a:t>
            </a:r>
            <a:r>
              <a:rPr lang="en-US" sz="1200" b="0" i="0" kern="1200" dirty="0">
                <a:solidFill>
                  <a:schemeClr val="tx1"/>
                </a:solidFill>
                <a:effectLst/>
                <a:latin typeface="Tele-GroteskNor" pitchFamily="2" charset="0"/>
                <a:ea typeface="+mn-ea"/>
                <a:cs typeface="+mn-cs"/>
              </a:rPr>
              <a:t>Opera 12.00</a:t>
            </a:r>
            <a:r>
              <a:rPr lang="en-US" sz="1200" b="0" i="0" u="none" strike="noStrike" kern="1200" baseline="30000" dirty="0">
                <a:solidFill>
                  <a:schemeClr val="tx1"/>
                </a:solidFill>
                <a:effectLst/>
                <a:latin typeface="Tele-GroteskNor" pitchFamily="2" charset="0"/>
                <a:ea typeface="+mn-ea"/>
                <a:cs typeface="+mn-cs"/>
                <a:hlinkClick r:id="rId9"/>
              </a:rPr>
              <a:t>[7]</a:t>
            </a:r>
            <a:r>
              <a:rPr lang="en-US" sz="1200" b="0" i="0" kern="1200" dirty="0">
                <a:solidFill>
                  <a:schemeClr val="tx1"/>
                </a:solidFill>
                <a:effectLst/>
                <a:latin typeface="Tele-GroteskNor" pitchFamily="2" charset="0"/>
                <a:ea typeface="+mn-ea"/>
                <a:cs typeface="+mn-cs"/>
              </a:rPr>
              <a:t> </a:t>
            </a:r>
            <a:r>
              <a:rPr lang="ru-RU" sz="1200" b="0" i="0" kern="1200" dirty="0">
                <a:solidFill>
                  <a:schemeClr val="tx1"/>
                </a:solidFill>
                <a:effectLst/>
                <a:latin typeface="Tele-GroteskNor" pitchFamily="2" charset="0"/>
                <a:ea typeface="+mn-ea"/>
                <a:cs typeface="+mn-cs"/>
              </a:rPr>
              <a:t>и </a:t>
            </a:r>
            <a:r>
              <a:rPr lang="en-US" sz="1200" b="0" i="0" kern="1200" dirty="0">
                <a:solidFill>
                  <a:schemeClr val="tx1"/>
                </a:solidFill>
                <a:effectLst/>
                <a:latin typeface="Tele-GroteskNor" pitchFamily="2" charset="0"/>
                <a:ea typeface="+mn-ea"/>
                <a:cs typeface="+mn-cs"/>
              </a:rPr>
              <a:t>Opera Mobile 12, </a:t>
            </a:r>
            <a:r>
              <a:rPr lang="ru-RU" sz="1200" b="0" i="0" kern="1200" dirty="0">
                <a:solidFill>
                  <a:schemeClr val="tx1"/>
                </a:solidFill>
                <a:effectLst/>
                <a:latin typeface="Tele-GroteskNor" pitchFamily="2" charset="0"/>
                <a:ea typeface="+mn-ea"/>
                <a:cs typeface="+mn-cs"/>
              </a:rPr>
              <a:t>но не в </a:t>
            </a:r>
            <a:r>
              <a:rPr lang="en-US" sz="1200" b="0" i="0" kern="1200" dirty="0">
                <a:solidFill>
                  <a:schemeClr val="tx1"/>
                </a:solidFill>
                <a:effectLst/>
                <a:latin typeface="Tele-GroteskNor" pitchFamily="2" charset="0"/>
                <a:ea typeface="+mn-ea"/>
                <a:cs typeface="+mn-cs"/>
              </a:rPr>
              <a:t>Opera Mini</a:t>
            </a:r>
          </a:p>
          <a:p>
            <a:pPr marL="338138" lvl="1" indent="0">
              <a:buNone/>
            </a:pPr>
            <a:endParaRPr lang="en-US" sz="1200" b="0" i="0" kern="1200" dirty="0">
              <a:solidFill>
                <a:schemeClr val="tx1"/>
              </a:solidFill>
              <a:effectLst/>
              <a:latin typeface="Tele-GroteskNor" pitchFamily="2" charset="0"/>
              <a:ea typeface="+mn-ea"/>
              <a:cs typeface="+mn-cs"/>
            </a:endParaRPr>
          </a:p>
          <a:p>
            <a:pPr marL="338138" lvl="1" indent="0">
              <a:buNone/>
            </a:pPr>
            <a:r>
              <a:rPr lang="en-US" dirty="0"/>
              <a:t>Chrome:</a:t>
            </a:r>
          </a:p>
          <a:p>
            <a:pPr marL="338138" lvl="1" indent="0">
              <a:buNone/>
            </a:pPr>
            <a:endParaRPr lang="en-US" dirty="0"/>
          </a:p>
          <a:p>
            <a:pPr lvl="1"/>
            <a:r>
              <a:rPr lang="en-US" sz="1200" kern="1200" dirty="0">
                <a:solidFill>
                  <a:schemeClr val="tx1"/>
                </a:solidFill>
                <a:effectLst/>
                <a:latin typeface="Tele-GroteskNor" pitchFamily="2" charset="0"/>
                <a:ea typeface="+mn-ea"/>
                <a:cs typeface="+mn-cs"/>
              </a:rPr>
              <a:t>--disable-web-security --user-data-</a:t>
            </a:r>
            <a:r>
              <a:rPr lang="en-US" sz="1200" kern="1200" dirty="0" err="1">
                <a:solidFill>
                  <a:schemeClr val="tx1"/>
                </a:solidFill>
                <a:effectLst/>
                <a:latin typeface="Tele-GroteskNor" pitchFamily="2" charset="0"/>
                <a:ea typeface="+mn-ea"/>
                <a:cs typeface="+mn-cs"/>
              </a:rPr>
              <a:t>dir</a:t>
            </a:r>
            <a:r>
              <a:rPr lang="en-US" sz="1200" kern="1200" dirty="0">
                <a:solidFill>
                  <a:schemeClr val="tx1"/>
                </a:solidFill>
                <a:effectLst/>
                <a:latin typeface="Tele-GroteskNor" pitchFamily="2" charset="0"/>
                <a:ea typeface="+mn-ea"/>
                <a:cs typeface="+mn-cs"/>
              </a:rPr>
              <a:t>="[some directory here]“</a:t>
            </a:r>
          </a:p>
          <a:p>
            <a:pPr marL="338138" lvl="1" indent="0">
              <a:buNone/>
            </a:pPr>
            <a:endParaRPr lang="en-US" sz="1200" b="0" i="0" kern="1200" dirty="0">
              <a:solidFill>
                <a:schemeClr val="tx1"/>
              </a:solidFill>
              <a:effectLst/>
              <a:latin typeface="Tele-GroteskNor" pitchFamily="2" charset="0"/>
              <a:ea typeface="+mn-ea"/>
              <a:cs typeface="+mn-cs"/>
            </a:endParaRPr>
          </a:p>
          <a:p>
            <a:pPr marL="338138" lvl="1" indent="0">
              <a:buNone/>
            </a:pPr>
            <a:r>
              <a:rPr lang="en-US" sz="1200" b="0" i="0" kern="1200" dirty="0">
                <a:solidFill>
                  <a:schemeClr val="tx1"/>
                </a:solidFill>
                <a:effectLst/>
                <a:latin typeface="Tele-GroteskNor" pitchFamily="2" charset="0"/>
                <a:ea typeface="+mn-ea"/>
                <a:cs typeface="+mn-cs"/>
              </a:rPr>
              <a:t>Cross-Origin Resource Sharing (</a:t>
            </a:r>
            <a:r>
              <a:rPr lang="en-US" sz="1200" b="0" i="0" u="none" strike="noStrike" kern="1200" dirty="0">
                <a:solidFill>
                  <a:schemeClr val="tx1"/>
                </a:solidFill>
                <a:effectLst/>
                <a:latin typeface="Tele-GroteskNor" pitchFamily="2" charset="0"/>
                <a:ea typeface="+mn-ea"/>
                <a:cs typeface="+mn-cs"/>
                <a:hlinkClick r:id="rId10" tooltip="CORS: CORS (Cross-Origin Resource Sharing) is a system, consisting of transmitting HTTP headers, that determines whether browsers block frontend JavaScript code from accessing responses for cross-origin requests."/>
              </a:rPr>
              <a:t>CORS</a:t>
            </a:r>
            <a:r>
              <a:rPr lang="en-US" sz="1200" b="0" i="0" kern="1200" dirty="0">
                <a:solidFill>
                  <a:schemeClr val="tx1"/>
                </a:solidFill>
                <a:effectLst/>
                <a:latin typeface="Tele-GroteskNor" pitchFamily="2" charset="0"/>
                <a:ea typeface="+mn-ea"/>
                <a:cs typeface="+mn-cs"/>
              </a:rPr>
              <a:t>) is a mechanism that uses additional </a:t>
            </a:r>
            <a:r>
              <a:rPr lang="en-US" sz="1200" b="0" i="0" u="none" strike="noStrike" kern="1200" dirty="0">
                <a:solidFill>
                  <a:schemeClr val="tx1"/>
                </a:solidFill>
                <a:effectLst/>
                <a:latin typeface="Tele-GroteskNor" pitchFamily="2" charset="0"/>
                <a:ea typeface="+mn-ea"/>
                <a:cs typeface="+mn-cs"/>
                <a:hlinkClick r:id="rId11" tooltip="HTTP: The HyperText Transfer Protocol (HTTP) is the underlying network protocol that enables transfer of hypermedia documents on the Web, typically between a browser and a server so that humans can read them. The current version of the HTTP specification is called HTTP/2."/>
              </a:rPr>
              <a:t>HTTP</a:t>
            </a:r>
            <a:r>
              <a:rPr lang="en-US" sz="1200" b="0" i="0" kern="1200" dirty="0">
                <a:solidFill>
                  <a:schemeClr val="tx1"/>
                </a:solidFill>
                <a:effectLst/>
                <a:latin typeface="Tele-GroteskNor" pitchFamily="2" charset="0"/>
                <a:ea typeface="+mn-ea"/>
                <a:cs typeface="+mn-cs"/>
              </a:rPr>
              <a:t> headers to tell a browser to let a web application running at one origin (domain) have permission to access selected resources from a server at a different origin. </a:t>
            </a:r>
            <a:endParaRPr lang="en-US" sz="1200" kern="1200" dirty="0">
              <a:solidFill>
                <a:schemeClr val="tx1"/>
              </a:solidFill>
              <a:effectLst/>
              <a:latin typeface="Tele-GroteskNor" pitchFamily="2" charset="0"/>
              <a:ea typeface="+mn-ea"/>
              <a:cs typeface="+mn-cs"/>
            </a:endParaRPr>
          </a:p>
          <a:p>
            <a:pPr marL="338138" lvl="1" indent="0">
              <a:buNone/>
            </a:pPr>
            <a:r>
              <a:rPr lang="en-US" dirty="0">
                <a:hlinkClick r:id="rId12"/>
              </a:rPr>
              <a:t>https://developer.mozilla.org/en-US/docs/Web/HTTP/CORS</a:t>
            </a:r>
            <a:endParaRPr lang="en-US" dirty="0"/>
          </a:p>
          <a:p>
            <a:endParaRPr lang="ru-RU" dirty="0"/>
          </a:p>
        </p:txBody>
      </p:sp>
      <p:sp>
        <p:nvSpPr>
          <p:cNvPr id="4" name="Date Placeholder 3"/>
          <p:cNvSpPr>
            <a:spLocks noGrp="1"/>
          </p:cNvSpPr>
          <p:nvPr>
            <p:ph type="dt" sz="quarter" idx="10"/>
          </p:nvPr>
        </p:nvSpPr>
        <p:spPr/>
        <p:txBody>
          <a:bodyPr/>
          <a:lstStyle/>
          <a:p>
            <a:pPr>
              <a:defRPr/>
            </a:pPr>
            <a:fld id="{72C8C346-9F4B-4007-BE6A-5E3DAF042E5E}" type="datetime1">
              <a:rPr lang="ru-RU" smtClean="0"/>
              <a:pPr>
                <a:defRPr/>
              </a:pPr>
              <a:t>11.09.2019</a:t>
            </a:fld>
            <a:endParaRPr lang="de-DE"/>
          </a:p>
        </p:txBody>
      </p:sp>
    </p:spTree>
    <p:extLst>
      <p:ext uri="{BB962C8B-B14F-4D97-AF65-F5344CB8AC3E}">
        <p14:creationId xmlns:p14="http://schemas.microsoft.com/office/powerpoint/2010/main" val="2618969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ru-RU" sz="1200" b="0" i="0" kern="1200" dirty="0">
                <a:solidFill>
                  <a:schemeClr val="tx1"/>
                </a:solidFill>
                <a:effectLst/>
                <a:latin typeface="Tele-GroteskNor" pitchFamily="2" charset="0"/>
                <a:ea typeface="+mn-ea"/>
                <a:cs typeface="+mn-cs"/>
              </a:rPr>
              <a:t>JSON-данные в ответе стороннего сервера обычно создаются динамически, в зависимости от параметров запроса, переданных в URL.</a:t>
            </a:r>
            <a:r>
              <a:rPr lang="en-US" sz="1200" b="0" i="0" kern="1200" dirty="0">
                <a:solidFill>
                  <a:schemeClr val="tx1"/>
                </a:solidFill>
                <a:effectLst/>
                <a:latin typeface="Tele-GroteskNor" pitchFamily="2" charset="0"/>
                <a:ea typeface="+mn-ea"/>
                <a:cs typeface="+mn-cs"/>
              </a:rPr>
              <a:t> </a:t>
            </a:r>
            <a:r>
              <a:rPr lang="ru-RU" sz="1200" dirty="0">
                <a:cs typeface="Arial" charset="0"/>
              </a:rPr>
              <a:t>В основу технологии JSONP положен тот факт, что политика безопасности браузера не запрещает использовать HTML-элемент &lt;</a:t>
            </a:r>
            <a:r>
              <a:rPr lang="ru-RU" sz="1200" dirty="0" err="1">
                <a:cs typeface="Arial" charset="0"/>
              </a:rPr>
              <a:t>script</a:t>
            </a:r>
            <a:r>
              <a:rPr lang="ru-RU" sz="1200" dirty="0">
                <a:cs typeface="Arial" charset="0"/>
              </a:rPr>
              <a:t> </a:t>
            </a:r>
            <a:r>
              <a:rPr lang="ru-RU" sz="1200" dirty="0" err="1">
                <a:cs typeface="Arial" charset="0"/>
              </a:rPr>
              <a:t>type</a:t>
            </a:r>
            <a:r>
              <a:rPr lang="ru-RU" sz="1200" dirty="0">
                <a:cs typeface="Arial" charset="0"/>
              </a:rPr>
              <a:t>="</a:t>
            </a:r>
            <a:r>
              <a:rPr lang="ru-RU" sz="1200" dirty="0" err="1">
                <a:cs typeface="Arial" charset="0"/>
              </a:rPr>
              <a:t>text</a:t>
            </a:r>
            <a:r>
              <a:rPr lang="ru-RU" sz="1200" dirty="0">
                <a:cs typeface="Arial" charset="0"/>
              </a:rPr>
              <a:t>/</a:t>
            </a:r>
            <a:r>
              <a:rPr lang="ru-RU" sz="1200" dirty="0" err="1">
                <a:cs typeface="Arial" charset="0"/>
              </a:rPr>
              <a:t>javascript</a:t>
            </a:r>
            <a:r>
              <a:rPr lang="ru-RU" sz="1200" dirty="0">
                <a:cs typeface="Arial" charset="0"/>
              </a:rPr>
              <a:t>" </a:t>
            </a:r>
            <a:r>
              <a:rPr lang="ru-RU" sz="1200" dirty="0" err="1">
                <a:cs typeface="Arial" charset="0"/>
              </a:rPr>
              <a:t>src</a:t>
            </a:r>
            <a:r>
              <a:rPr lang="ru-RU" sz="1200" dirty="0">
                <a:cs typeface="Arial" charset="0"/>
              </a:rPr>
              <a:t>="…"/&gt; для обращения к серверам, отличным от сервера, с которого произошла загрузка страницы.</a:t>
            </a:r>
            <a:endParaRPr lang="en-US" sz="1200" dirty="0">
              <a:cs typeface="Arial" charset="0"/>
            </a:endParaRPr>
          </a:p>
          <a:p>
            <a:pPr marL="0" indent="0">
              <a:buNone/>
            </a:pPr>
            <a:r>
              <a:rPr lang="ru-RU" sz="1200" b="0" i="0" kern="1200" dirty="0">
                <a:solidFill>
                  <a:schemeClr val="tx1"/>
                </a:solidFill>
                <a:effectLst/>
                <a:latin typeface="Tele-GroteskNor" pitchFamily="2" charset="0"/>
                <a:ea typeface="+mn-ea"/>
                <a:cs typeface="+mn-cs"/>
              </a:rPr>
              <a:t>Предположим, </a:t>
            </a:r>
            <a:r>
              <a:rPr lang="ru-RU" sz="1200" b="0" i="0" kern="1200" dirty="0" err="1">
                <a:solidFill>
                  <a:schemeClr val="tx1"/>
                </a:solidFill>
                <a:effectLst/>
                <a:latin typeface="Tele-GroteskNor" pitchFamily="2" charset="0"/>
                <a:ea typeface="+mn-ea"/>
                <a:cs typeface="+mn-cs"/>
              </a:rPr>
              <a:t>UserId</a:t>
            </a:r>
            <a:r>
              <a:rPr lang="ru-RU" sz="1200" b="0" i="0" kern="1200" dirty="0">
                <a:solidFill>
                  <a:schemeClr val="tx1"/>
                </a:solidFill>
                <a:effectLst/>
                <a:latin typeface="Tele-GroteskNor" pitchFamily="2" charset="0"/>
                <a:ea typeface="+mn-ea"/>
                <a:cs typeface="+mn-cs"/>
              </a:rPr>
              <a:t> объекта </a:t>
            </a:r>
            <a:r>
              <a:rPr lang="ru-RU" sz="1200" b="0" i="0" kern="1200" dirty="0" err="1">
                <a:solidFill>
                  <a:schemeClr val="tx1"/>
                </a:solidFill>
                <a:effectLst/>
                <a:latin typeface="Tele-GroteskNor" pitchFamily="2" charset="0"/>
                <a:ea typeface="+mn-ea"/>
                <a:cs typeface="+mn-cs"/>
              </a:rPr>
              <a:t>Foo</a:t>
            </a:r>
            <a:r>
              <a:rPr lang="ru-RU" sz="1200" b="0" i="0" kern="1200" dirty="0">
                <a:solidFill>
                  <a:schemeClr val="tx1"/>
                </a:solidFill>
                <a:effectLst/>
                <a:latin typeface="Tele-GroteskNor" pitchFamily="2" charset="0"/>
                <a:ea typeface="+mn-ea"/>
                <a:cs typeface="+mn-cs"/>
              </a:rPr>
              <a:t> равен 1234. Браузер, запрашивающий URL http://server2.example.com/Users/1234, передав </a:t>
            </a:r>
            <a:r>
              <a:rPr lang="ru-RU" sz="1200" b="0" i="0" kern="1200" dirty="0" err="1">
                <a:solidFill>
                  <a:schemeClr val="tx1"/>
                </a:solidFill>
                <a:effectLst/>
                <a:latin typeface="Tele-GroteskNor" pitchFamily="2" charset="0"/>
                <a:ea typeface="+mn-ea"/>
                <a:cs typeface="+mn-cs"/>
              </a:rPr>
              <a:t>Id</a:t>
            </a:r>
            <a:r>
              <a:rPr lang="ru-RU" sz="1200" b="0" i="0" kern="1200" dirty="0">
                <a:solidFill>
                  <a:schemeClr val="tx1"/>
                </a:solidFill>
                <a:effectLst/>
                <a:latin typeface="Tele-GroteskNor" pitchFamily="2" charset="0"/>
                <a:ea typeface="+mn-ea"/>
                <a:cs typeface="+mn-cs"/>
              </a:rPr>
              <a:t> равный 1234, получит ответ следующего формата:</a:t>
            </a:r>
          </a:p>
          <a:p>
            <a:pPr marL="0" indent="0" rtl="0">
              <a:buNone/>
            </a:pPr>
            <a:r>
              <a:rPr lang="ru-RU" sz="1200" b="0" i="0" kern="1200" dirty="0">
                <a:solidFill>
                  <a:schemeClr val="tx1"/>
                </a:solidFill>
                <a:effectLst/>
                <a:latin typeface="Tele-GroteskNor" pitchFamily="2" charset="0"/>
                <a:ea typeface="+mn-ea"/>
                <a:cs typeface="+mn-cs"/>
              </a:rPr>
              <a:t>{ "</a:t>
            </a:r>
            <a:r>
              <a:rPr lang="ru-RU" sz="1200" b="0" i="0" kern="1200" dirty="0" err="1">
                <a:solidFill>
                  <a:schemeClr val="tx1"/>
                </a:solidFill>
                <a:effectLst/>
                <a:latin typeface="Tele-GroteskNor" pitchFamily="2" charset="0"/>
                <a:ea typeface="+mn-ea"/>
                <a:cs typeface="+mn-cs"/>
              </a:rPr>
              <a:t>Name</a:t>
            </a:r>
            <a:r>
              <a:rPr lang="ru-RU" sz="1200" b="0" i="0" kern="1200" dirty="0">
                <a:solidFill>
                  <a:schemeClr val="tx1"/>
                </a:solidFill>
                <a:effectLst/>
                <a:latin typeface="Tele-GroteskNor" pitchFamily="2" charset="0"/>
                <a:ea typeface="+mn-ea"/>
                <a:cs typeface="+mn-cs"/>
              </a:rPr>
              <a:t>": "</a:t>
            </a:r>
            <a:r>
              <a:rPr lang="ru-RU" sz="1200" b="0" i="0" kern="1200" dirty="0" err="1">
                <a:solidFill>
                  <a:schemeClr val="tx1"/>
                </a:solidFill>
                <a:effectLst/>
                <a:latin typeface="Tele-GroteskNor" pitchFamily="2" charset="0"/>
                <a:ea typeface="+mn-ea"/>
                <a:cs typeface="+mn-cs"/>
              </a:rPr>
              <a:t>Foo</a:t>
            </a:r>
            <a:r>
              <a:rPr lang="ru-RU" sz="1200" b="0" i="0" kern="1200" dirty="0">
                <a:solidFill>
                  <a:schemeClr val="tx1"/>
                </a:solidFill>
                <a:effectLst/>
                <a:latin typeface="Tele-GroteskNor" pitchFamily="2" charset="0"/>
                <a:ea typeface="+mn-ea"/>
                <a:cs typeface="+mn-cs"/>
              </a:rPr>
              <a:t>", "</a:t>
            </a:r>
            <a:r>
              <a:rPr lang="ru-RU" sz="1200" b="0" i="0" kern="1200" dirty="0" err="1">
                <a:solidFill>
                  <a:schemeClr val="tx1"/>
                </a:solidFill>
                <a:effectLst/>
                <a:latin typeface="Tele-GroteskNor" pitchFamily="2" charset="0"/>
                <a:ea typeface="+mn-ea"/>
                <a:cs typeface="+mn-cs"/>
              </a:rPr>
              <a:t>Id</a:t>
            </a:r>
            <a:r>
              <a:rPr lang="ru-RU" sz="1200" b="0" i="0" kern="1200" dirty="0">
                <a:solidFill>
                  <a:schemeClr val="tx1"/>
                </a:solidFill>
                <a:effectLst/>
                <a:latin typeface="Tele-GroteskNor" pitchFamily="2" charset="0"/>
                <a:ea typeface="+mn-ea"/>
                <a:cs typeface="+mn-cs"/>
              </a:rPr>
              <a:t>": 1234, "</a:t>
            </a:r>
            <a:r>
              <a:rPr lang="ru-RU" sz="1200" b="0" i="0" kern="1200" dirty="0" err="1">
                <a:solidFill>
                  <a:schemeClr val="tx1"/>
                </a:solidFill>
                <a:effectLst/>
                <a:latin typeface="Tele-GroteskNor" pitchFamily="2" charset="0"/>
                <a:ea typeface="+mn-ea"/>
                <a:cs typeface="+mn-cs"/>
              </a:rPr>
              <a:t>Rank</a:t>
            </a:r>
            <a:r>
              <a:rPr lang="ru-RU" sz="1200" b="0" i="0" kern="1200" dirty="0">
                <a:solidFill>
                  <a:schemeClr val="tx1"/>
                </a:solidFill>
                <a:effectLst/>
                <a:latin typeface="Tele-GroteskNor" pitchFamily="2" charset="0"/>
                <a:ea typeface="+mn-ea"/>
                <a:cs typeface="+mn-cs"/>
              </a:rPr>
              <a:t>": 7 }</a:t>
            </a:r>
          </a:p>
          <a:p>
            <a:pPr marL="0" indent="0">
              <a:buNone/>
            </a:pPr>
            <a:r>
              <a:rPr lang="ru-RU" sz="1200" b="0" i="0" kern="1200" dirty="0">
                <a:solidFill>
                  <a:schemeClr val="tx1"/>
                </a:solidFill>
                <a:effectLst/>
                <a:latin typeface="Tele-GroteskNor" pitchFamily="2" charset="0"/>
                <a:ea typeface="+mn-ea"/>
                <a:cs typeface="+mn-cs"/>
              </a:rPr>
              <a:t>JSON-данные в ответе стороннего сервера обычно создаются динамически, в зависимости от параметров запроса, переданных в URL.</a:t>
            </a:r>
          </a:p>
          <a:p>
            <a:pPr marL="0" indent="0">
              <a:buNone/>
            </a:pPr>
            <a:r>
              <a:rPr lang="ru-RU" sz="1200" b="0" i="0" kern="1200" dirty="0">
                <a:solidFill>
                  <a:schemeClr val="tx1"/>
                </a:solidFill>
                <a:effectLst/>
                <a:latin typeface="Tele-GroteskNor" pitchFamily="2" charset="0"/>
                <a:ea typeface="+mn-ea"/>
                <a:cs typeface="+mn-cs"/>
              </a:rPr>
              <a:t>Ниже HTML-элемент &lt;</a:t>
            </a:r>
            <a:r>
              <a:rPr lang="ru-RU" sz="1200" b="0" i="0" kern="1200" dirty="0" err="1">
                <a:solidFill>
                  <a:schemeClr val="tx1"/>
                </a:solidFill>
                <a:effectLst/>
                <a:latin typeface="Tele-GroteskNor" pitchFamily="2" charset="0"/>
                <a:ea typeface="+mn-ea"/>
                <a:cs typeface="+mn-cs"/>
              </a:rPr>
              <a:t>script</a:t>
            </a:r>
            <a:r>
              <a:rPr lang="ru-RU" sz="1200" b="0" i="0" kern="1200" dirty="0">
                <a:solidFill>
                  <a:schemeClr val="tx1"/>
                </a:solidFill>
                <a:effectLst/>
                <a:latin typeface="Tele-GroteskNor" pitchFamily="2" charset="0"/>
                <a:ea typeface="+mn-ea"/>
                <a:cs typeface="+mn-cs"/>
              </a:rPr>
              <a:t>&gt; указывает в качестве атрибута </a:t>
            </a:r>
            <a:r>
              <a:rPr lang="ru-RU" sz="1200" b="0" i="0" kern="1200" dirty="0" err="1">
                <a:solidFill>
                  <a:schemeClr val="tx1"/>
                </a:solidFill>
                <a:effectLst/>
                <a:latin typeface="Tele-GroteskNor" pitchFamily="2" charset="0"/>
                <a:ea typeface="+mn-ea"/>
                <a:cs typeface="+mn-cs"/>
              </a:rPr>
              <a:t>src</a:t>
            </a:r>
            <a:r>
              <a:rPr lang="ru-RU" sz="1200" b="0" i="0" kern="1200" dirty="0">
                <a:solidFill>
                  <a:schemeClr val="tx1"/>
                </a:solidFill>
                <a:effectLst/>
                <a:latin typeface="Tele-GroteskNor" pitchFamily="2" charset="0"/>
                <a:ea typeface="+mn-ea"/>
                <a:cs typeface="+mn-cs"/>
              </a:rPr>
              <a:t> ссылку, возвращающую JSON:</a:t>
            </a:r>
          </a:p>
          <a:p>
            <a:pPr marL="0" indent="0" rtl="0">
              <a:buNone/>
            </a:pPr>
            <a:r>
              <a:rPr lang="ru-RU" sz="1200" b="0" i="0" kern="1200" dirty="0">
                <a:solidFill>
                  <a:schemeClr val="tx1"/>
                </a:solidFill>
                <a:effectLst/>
                <a:latin typeface="Tele-GroteskNor" pitchFamily="2" charset="0"/>
                <a:ea typeface="+mn-ea"/>
                <a:cs typeface="+mn-cs"/>
              </a:rPr>
              <a:t>&lt;</a:t>
            </a:r>
            <a:r>
              <a:rPr lang="ru-RU" sz="1200" b="1" i="0" kern="1200" dirty="0" err="1">
                <a:solidFill>
                  <a:schemeClr val="tx1"/>
                </a:solidFill>
                <a:effectLst/>
                <a:latin typeface="Tele-GroteskNor" pitchFamily="2" charset="0"/>
                <a:ea typeface="+mn-ea"/>
                <a:cs typeface="+mn-cs"/>
              </a:rPr>
              <a:t>script</a:t>
            </a:r>
            <a:r>
              <a:rPr lang="ru-RU" sz="1200" b="0" i="0" kern="1200" dirty="0">
                <a:solidFill>
                  <a:schemeClr val="tx1"/>
                </a:solidFill>
                <a:effectLst/>
                <a:latin typeface="Tele-GroteskNor" pitchFamily="2" charset="0"/>
                <a:ea typeface="+mn-ea"/>
                <a:cs typeface="+mn-cs"/>
              </a:rPr>
              <a:t> </a:t>
            </a:r>
            <a:r>
              <a:rPr lang="ru-RU" sz="1200" b="0" i="0" kern="1200" dirty="0" err="1">
                <a:solidFill>
                  <a:schemeClr val="tx1"/>
                </a:solidFill>
                <a:effectLst/>
                <a:latin typeface="Tele-GroteskNor" pitchFamily="2" charset="0"/>
                <a:ea typeface="+mn-ea"/>
                <a:cs typeface="+mn-cs"/>
              </a:rPr>
              <a:t>type</a:t>
            </a:r>
            <a:r>
              <a:rPr lang="ru-RU" sz="1200" b="0" i="0" kern="1200" dirty="0">
                <a:solidFill>
                  <a:schemeClr val="tx1"/>
                </a:solidFill>
                <a:effectLst/>
                <a:latin typeface="Tele-GroteskNor" pitchFamily="2" charset="0"/>
                <a:ea typeface="+mn-ea"/>
                <a:cs typeface="+mn-cs"/>
              </a:rPr>
              <a:t>="</a:t>
            </a:r>
            <a:r>
              <a:rPr lang="ru-RU" sz="1200" b="0" i="0" kern="1200" dirty="0" err="1">
                <a:solidFill>
                  <a:schemeClr val="tx1"/>
                </a:solidFill>
                <a:effectLst/>
                <a:latin typeface="Tele-GroteskNor" pitchFamily="2" charset="0"/>
                <a:ea typeface="+mn-ea"/>
                <a:cs typeface="+mn-cs"/>
              </a:rPr>
              <a:t>application</a:t>
            </a:r>
            <a:r>
              <a:rPr lang="ru-RU" sz="1200" b="0" i="0" kern="1200" dirty="0">
                <a:solidFill>
                  <a:schemeClr val="tx1"/>
                </a:solidFill>
                <a:effectLst/>
                <a:latin typeface="Tele-GroteskNor" pitchFamily="2" charset="0"/>
                <a:ea typeface="+mn-ea"/>
                <a:cs typeface="+mn-cs"/>
              </a:rPr>
              <a:t>/</a:t>
            </a:r>
            <a:r>
              <a:rPr lang="ru-RU" sz="1200" b="0" i="0" kern="1200" dirty="0" err="1">
                <a:solidFill>
                  <a:schemeClr val="tx1"/>
                </a:solidFill>
                <a:effectLst/>
                <a:latin typeface="Tele-GroteskNor" pitchFamily="2" charset="0"/>
                <a:ea typeface="+mn-ea"/>
                <a:cs typeface="+mn-cs"/>
              </a:rPr>
              <a:t>javascript</a:t>
            </a:r>
            <a:r>
              <a:rPr lang="ru-RU" sz="1200" b="0" i="0" kern="1200" dirty="0">
                <a:solidFill>
                  <a:schemeClr val="tx1"/>
                </a:solidFill>
                <a:effectLst/>
                <a:latin typeface="Tele-GroteskNor" pitchFamily="2" charset="0"/>
                <a:ea typeface="+mn-ea"/>
                <a:cs typeface="+mn-cs"/>
              </a:rPr>
              <a:t>" </a:t>
            </a:r>
            <a:r>
              <a:rPr lang="ru-RU" sz="1200" b="0" i="0" kern="1200" dirty="0" err="1">
                <a:solidFill>
                  <a:schemeClr val="tx1"/>
                </a:solidFill>
                <a:effectLst/>
                <a:latin typeface="Tele-GroteskNor" pitchFamily="2" charset="0"/>
                <a:ea typeface="+mn-ea"/>
                <a:cs typeface="+mn-cs"/>
              </a:rPr>
              <a:t>src</a:t>
            </a:r>
            <a:r>
              <a:rPr lang="ru-RU" sz="1200" b="0" i="0" kern="1200" dirty="0">
                <a:solidFill>
                  <a:schemeClr val="tx1"/>
                </a:solidFill>
                <a:effectLst/>
                <a:latin typeface="Tele-GroteskNor" pitchFamily="2" charset="0"/>
                <a:ea typeface="+mn-ea"/>
                <a:cs typeface="+mn-cs"/>
              </a:rPr>
              <a:t>="http://server2.example.com/Users/1234"&gt; &lt;/</a:t>
            </a:r>
            <a:r>
              <a:rPr lang="ru-RU" sz="1200" b="1" i="0" kern="1200" dirty="0" err="1">
                <a:solidFill>
                  <a:schemeClr val="tx1"/>
                </a:solidFill>
                <a:effectLst/>
                <a:latin typeface="Tele-GroteskNor" pitchFamily="2" charset="0"/>
                <a:ea typeface="+mn-ea"/>
                <a:cs typeface="+mn-cs"/>
              </a:rPr>
              <a:t>script</a:t>
            </a:r>
            <a:r>
              <a:rPr lang="ru-RU" sz="1200" b="0" i="0" kern="1200" dirty="0">
                <a:solidFill>
                  <a:schemeClr val="tx1"/>
                </a:solidFill>
                <a:effectLst/>
                <a:latin typeface="Tele-GroteskNor" pitchFamily="2" charset="0"/>
                <a:ea typeface="+mn-ea"/>
                <a:cs typeface="+mn-cs"/>
              </a:rPr>
              <a:t>&gt;</a:t>
            </a:r>
          </a:p>
          <a:p>
            <a:pPr marL="0" indent="0">
              <a:buNone/>
            </a:pPr>
            <a:r>
              <a:rPr lang="ru-RU" sz="1200" b="0" i="0" kern="1200" dirty="0">
                <a:solidFill>
                  <a:schemeClr val="tx1"/>
                </a:solidFill>
                <a:effectLst/>
                <a:latin typeface="Tele-GroteskNor" pitchFamily="2" charset="0"/>
                <a:ea typeface="+mn-ea"/>
                <a:cs typeface="+mn-cs"/>
              </a:rPr>
              <a:t>В свою очередь, браузер скачает файл </a:t>
            </a:r>
            <a:r>
              <a:rPr lang="ru-RU" dirty="0" err="1"/>
              <a:t>script</a:t>
            </a:r>
            <a:r>
              <a:rPr lang="ru-RU" sz="1200" b="0" i="0" kern="1200" dirty="0">
                <a:solidFill>
                  <a:schemeClr val="tx1"/>
                </a:solidFill>
                <a:effectLst/>
                <a:latin typeface="Tele-GroteskNor" pitchFamily="2" charset="0"/>
                <a:ea typeface="+mn-ea"/>
                <a:cs typeface="+mn-cs"/>
              </a:rPr>
              <a:t>, разберёт его содержимое, интерпретирует сырые JSON-данные как </a:t>
            </a:r>
            <a:r>
              <a:rPr lang="ru-RU" sz="1200" b="0" i="0" u="none" strike="noStrike" kern="1200" dirty="0">
                <a:solidFill>
                  <a:schemeClr val="tx1"/>
                </a:solidFill>
                <a:effectLst/>
                <a:latin typeface="Tele-GroteskNor" pitchFamily="2" charset="0"/>
                <a:ea typeface="+mn-ea"/>
                <a:cs typeface="+mn-cs"/>
                <a:hlinkClick r:id="rId3" tooltip="JavaScript syntax (страница отсутствует)"/>
              </a:rPr>
              <a:t>блок</a:t>
            </a:r>
            <a:r>
              <a:rPr lang="ru-RU" sz="1200" b="0" i="0" kern="1200" dirty="0">
                <a:solidFill>
                  <a:schemeClr val="tx1"/>
                </a:solidFill>
                <a:effectLst/>
                <a:latin typeface="Tele-GroteskNor" pitchFamily="2" charset="0"/>
                <a:ea typeface="+mn-ea"/>
                <a:cs typeface="+mn-cs"/>
              </a:rPr>
              <a:t> и выкинет ошибку синтаксиса. Даже если данные были интерпретированы как литеральный объект </a:t>
            </a:r>
            <a:r>
              <a:rPr lang="ru-RU" sz="1200" b="0" i="0" kern="1200" dirty="0" err="1">
                <a:solidFill>
                  <a:schemeClr val="tx1"/>
                </a:solidFill>
                <a:effectLst/>
                <a:latin typeface="Tele-GroteskNor" pitchFamily="2" charset="0"/>
                <a:ea typeface="+mn-ea"/>
                <a:cs typeface="+mn-cs"/>
              </a:rPr>
              <a:t>JavaScript</a:t>
            </a:r>
            <a:r>
              <a:rPr lang="ru-RU" sz="1200" b="0" i="0" kern="1200" dirty="0">
                <a:solidFill>
                  <a:schemeClr val="tx1"/>
                </a:solidFill>
                <a:effectLst/>
                <a:latin typeface="Tele-GroteskNor" pitchFamily="2" charset="0"/>
                <a:ea typeface="+mn-ea"/>
                <a:cs typeface="+mn-cs"/>
              </a:rPr>
              <a:t>, к нему невозможно получить доступ из </a:t>
            </a:r>
            <a:r>
              <a:rPr lang="ru-RU" sz="1200" b="0" i="0" kern="1200" dirty="0" err="1">
                <a:solidFill>
                  <a:schemeClr val="tx1"/>
                </a:solidFill>
                <a:effectLst/>
                <a:latin typeface="Tele-GroteskNor" pitchFamily="2" charset="0"/>
                <a:ea typeface="+mn-ea"/>
                <a:cs typeface="+mn-cs"/>
              </a:rPr>
              <a:t>JavaScript</a:t>
            </a:r>
            <a:r>
              <a:rPr lang="ru-RU" sz="1200" b="0" i="0" kern="1200" dirty="0">
                <a:solidFill>
                  <a:schemeClr val="tx1"/>
                </a:solidFill>
                <a:effectLst/>
                <a:latin typeface="Tele-GroteskNor" pitchFamily="2" charset="0"/>
                <a:ea typeface="+mn-ea"/>
                <a:cs typeface="+mn-cs"/>
              </a:rPr>
              <a:t>, выполняемого в браузере, поскольку без присвоения переменной объектные литералы недоступны.</a:t>
            </a:r>
            <a:endParaRPr lang="en-US" sz="1200" b="0" i="0" kern="1200" dirty="0">
              <a:solidFill>
                <a:schemeClr val="tx1"/>
              </a:solidFill>
              <a:effectLst/>
              <a:latin typeface="Tele-GroteskNor" pitchFamily="2" charset="0"/>
              <a:ea typeface="+mn-ea"/>
              <a:cs typeface="+mn-cs"/>
            </a:endParaRPr>
          </a:p>
          <a:p>
            <a:pPr marL="0" indent="0">
              <a:buNone/>
            </a:pPr>
            <a:r>
              <a:rPr lang="ru-RU" sz="1200" b="0" i="0" kern="1200" dirty="0">
                <a:solidFill>
                  <a:schemeClr val="tx1"/>
                </a:solidFill>
                <a:effectLst/>
                <a:latin typeface="Tele-GroteskNor" pitchFamily="2" charset="0"/>
                <a:ea typeface="+mn-ea"/>
                <a:cs typeface="+mn-cs"/>
              </a:rPr>
              <a:t>В паттерне </a:t>
            </a:r>
            <a:r>
              <a:rPr lang="en-US" sz="1200" b="0" i="0" kern="1200" dirty="0">
                <a:solidFill>
                  <a:schemeClr val="tx1"/>
                </a:solidFill>
                <a:effectLst/>
                <a:latin typeface="Tele-GroteskNor" pitchFamily="2" charset="0"/>
                <a:ea typeface="+mn-ea"/>
                <a:cs typeface="+mn-cs"/>
              </a:rPr>
              <a:t>JSONP URL, </a:t>
            </a:r>
            <a:r>
              <a:rPr lang="ru-RU" sz="1200" b="0" i="0" kern="1200" dirty="0">
                <a:solidFill>
                  <a:schemeClr val="tx1"/>
                </a:solidFill>
                <a:effectLst/>
                <a:latin typeface="Tele-GroteskNor" pitchFamily="2" charset="0"/>
                <a:ea typeface="+mn-ea"/>
                <a:cs typeface="+mn-cs"/>
              </a:rPr>
              <a:t>на который указывает атрибут </a:t>
            </a:r>
            <a:r>
              <a:rPr lang="en-US" sz="1200" b="0" i="0" kern="1200" dirty="0" err="1">
                <a:solidFill>
                  <a:schemeClr val="tx1"/>
                </a:solidFill>
                <a:effectLst/>
                <a:latin typeface="Tele-GroteskNor" pitchFamily="2" charset="0"/>
                <a:ea typeface="+mn-ea"/>
                <a:cs typeface="+mn-cs"/>
              </a:rPr>
              <a:t>src</a:t>
            </a:r>
            <a:r>
              <a:rPr lang="en-US" sz="1200" b="0" i="0" kern="1200" dirty="0">
                <a:solidFill>
                  <a:schemeClr val="tx1"/>
                </a:solidFill>
                <a:effectLst/>
                <a:latin typeface="Tele-GroteskNor" pitchFamily="2" charset="0"/>
                <a:ea typeface="+mn-ea"/>
                <a:cs typeface="+mn-cs"/>
              </a:rPr>
              <a:t> </a:t>
            </a:r>
            <a:r>
              <a:rPr lang="ru-RU" sz="1200" b="0" i="0" kern="1200" dirty="0">
                <a:solidFill>
                  <a:schemeClr val="tx1"/>
                </a:solidFill>
                <a:effectLst/>
                <a:latin typeface="Tele-GroteskNor" pitchFamily="2" charset="0"/>
                <a:ea typeface="+mn-ea"/>
                <a:cs typeface="+mn-cs"/>
              </a:rPr>
              <a:t>тега &lt;</a:t>
            </a:r>
            <a:r>
              <a:rPr lang="en-US" sz="1200" b="0" i="0" kern="1200" dirty="0">
                <a:solidFill>
                  <a:schemeClr val="tx1"/>
                </a:solidFill>
                <a:effectLst/>
                <a:latin typeface="Tele-GroteskNor" pitchFamily="2" charset="0"/>
                <a:ea typeface="+mn-ea"/>
                <a:cs typeface="+mn-cs"/>
              </a:rPr>
              <a:t>script&gt;, </a:t>
            </a:r>
            <a:r>
              <a:rPr lang="ru-RU" sz="1200" b="0" i="0" kern="1200" dirty="0">
                <a:solidFill>
                  <a:schemeClr val="tx1"/>
                </a:solidFill>
                <a:effectLst/>
                <a:latin typeface="Tele-GroteskNor" pitchFamily="2" charset="0"/>
                <a:ea typeface="+mn-ea"/>
                <a:cs typeface="+mn-cs"/>
              </a:rPr>
              <a:t>возвращает данные </a:t>
            </a:r>
            <a:r>
              <a:rPr lang="en-US" sz="1200" b="0" i="0" kern="1200" dirty="0">
                <a:solidFill>
                  <a:schemeClr val="tx1"/>
                </a:solidFill>
                <a:effectLst/>
                <a:latin typeface="Tele-GroteskNor" pitchFamily="2" charset="0"/>
                <a:ea typeface="+mn-ea"/>
                <a:cs typeface="+mn-cs"/>
              </a:rPr>
              <a:t>JSON, </a:t>
            </a:r>
            <a:r>
              <a:rPr lang="ru-RU" sz="1200" b="0" i="0" kern="1200" dirty="0">
                <a:solidFill>
                  <a:schemeClr val="tx1"/>
                </a:solidFill>
                <a:effectLst/>
                <a:latin typeface="Tele-GroteskNor" pitchFamily="2" charset="0"/>
                <a:ea typeface="+mn-ea"/>
                <a:cs typeface="+mn-cs"/>
              </a:rPr>
              <a:t>обёрнутые в вызов функции. В подобном случае функция, уже определённая в среде </a:t>
            </a:r>
            <a:r>
              <a:rPr lang="en-US" sz="1200" b="0" i="0" kern="1200" dirty="0">
                <a:solidFill>
                  <a:schemeClr val="tx1"/>
                </a:solidFill>
                <a:effectLst/>
                <a:latin typeface="Tele-GroteskNor" pitchFamily="2" charset="0"/>
                <a:ea typeface="+mn-ea"/>
                <a:cs typeface="+mn-cs"/>
              </a:rPr>
              <a:t>JavaScript, </a:t>
            </a:r>
            <a:r>
              <a:rPr lang="ru-RU" sz="1200" b="0" i="0" kern="1200" dirty="0">
                <a:solidFill>
                  <a:schemeClr val="tx1"/>
                </a:solidFill>
                <a:effectLst/>
                <a:latin typeface="Tele-GroteskNor" pitchFamily="2" charset="0"/>
                <a:ea typeface="+mn-ea"/>
                <a:cs typeface="+mn-cs"/>
              </a:rPr>
              <a:t>может манипулировать </a:t>
            </a:r>
            <a:r>
              <a:rPr lang="en-US" sz="1200" b="0" i="0" kern="1200" dirty="0">
                <a:solidFill>
                  <a:schemeClr val="tx1"/>
                </a:solidFill>
                <a:effectLst/>
                <a:latin typeface="Tele-GroteskNor" pitchFamily="2" charset="0"/>
                <a:ea typeface="+mn-ea"/>
                <a:cs typeface="+mn-cs"/>
              </a:rPr>
              <a:t>JSON-</a:t>
            </a:r>
            <a:r>
              <a:rPr lang="ru-RU" sz="1200" b="0" i="0" kern="1200" dirty="0">
                <a:solidFill>
                  <a:schemeClr val="tx1"/>
                </a:solidFill>
                <a:effectLst/>
                <a:latin typeface="Tele-GroteskNor" pitchFamily="2" charset="0"/>
                <a:ea typeface="+mn-ea"/>
                <a:cs typeface="+mn-cs"/>
              </a:rPr>
              <a:t>данными. Начинка </a:t>
            </a:r>
            <a:r>
              <a:rPr lang="en-US" sz="1200" b="0" i="0" kern="1200" dirty="0">
                <a:solidFill>
                  <a:schemeClr val="tx1"/>
                </a:solidFill>
                <a:effectLst/>
                <a:latin typeface="Tele-GroteskNor" pitchFamily="2" charset="0"/>
                <a:ea typeface="+mn-ea"/>
                <a:cs typeface="+mn-cs"/>
              </a:rPr>
              <a:t>JSONP </a:t>
            </a:r>
            <a:r>
              <a:rPr lang="ru-RU" sz="1200" b="0" i="0" kern="1200" dirty="0">
                <a:solidFill>
                  <a:schemeClr val="tx1"/>
                </a:solidFill>
                <a:effectLst/>
                <a:latin typeface="Tele-GroteskNor" pitchFamily="2" charset="0"/>
                <a:ea typeface="+mn-ea"/>
                <a:cs typeface="+mn-cs"/>
              </a:rPr>
              <a:t>может выглядеть так:</a:t>
            </a:r>
          </a:p>
          <a:p>
            <a:pPr marL="0" indent="0" rtl="0">
              <a:buNone/>
            </a:pPr>
            <a:r>
              <a:rPr lang="en-US" sz="1200" b="0" i="0" kern="1200" dirty="0" err="1">
                <a:solidFill>
                  <a:schemeClr val="tx1"/>
                </a:solidFill>
                <a:effectLst/>
                <a:latin typeface="Tele-GroteskNor" pitchFamily="2" charset="0"/>
                <a:ea typeface="+mn-ea"/>
                <a:cs typeface="+mn-cs"/>
              </a:rPr>
              <a:t>functionCall</a:t>
            </a:r>
            <a:r>
              <a:rPr lang="en-US" sz="1200" b="0" i="0" kern="1200" dirty="0">
                <a:solidFill>
                  <a:schemeClr val="tx1"/>
                </a:solidFill>
                <a:effectLst/>
                <a:latin typeface="Tele-GroteskNor" pitchFamily="2" charset="0"/>
                <a:ea typeface="+mn-ea"/>
                <a:cs typeface="+mn-cs"/>
              </a:rPr>
              <a:t>({"Name": "Foo", "Id": 1234, "Rank": 7});</a:t>
            </a:r>
          </a:p>
          <a:p>
            <a:pPr marL="0" indent="0">
              <a:buNone/>
            </a:pPr>
            <a:r>
              <a:rPr lang="ru-RU" sz="1200" b="0" i="0" kern="1200" dirty="0">
                <a:solidFill>
                  <a:schemeClr val="tx1"/>
                </a:solidFill>
                <a:effectLst/>
                <a:latin typeface="Tele-GroteskNor" pitchFamily="2" charset="0"/>
                <a:ea typeface="+mn-ea"/>
                <a:cs typeface="+mn-cs"/>
              </a:rPr>
              <a:t>Вызов функции — это и есть «P» в слове JSONP — «</a:t>
            </a:r>
            <a:r>
              <a:rPr lang="ru-RU" sz="1200" b="0" i="0" kern="1200" dirty="0" err="1">
                <a:solidFill>
                  <a:schemeClr val="tx1"/>
                </a:solidFill>
                <a:effectLst/>
                <a:latin typeface="Tele-GroteskNor" pitchFamily="2" charset="0"/>
                <a:ea typeface="+mn-ea"/>
                <a:cs typeface="+mn-cs"/>
              </a:rPr>
              <a:t>padding</a:t>
            </a:r>
            <a:r>
              <a:rPr lang="ru-RU" sz="1200" b="0" i="0" kern="1200" dirty="0">
                <a:solidFill>
                  <a:schemeClr val="tx1"/>
                </a:solidFill>
                <a:effectLst/>
                <a:latin typeface="Tele-GroteskNor" pitchFamily="2" charset="0"/>
                <a:ea typeface="+mn-ea"/>
                <a:cs typeface="+mn-cs"/>
              </a:rPr>
              <a:t>» (набивка, «отступ») вокруг чистого JSON, или, согласно некоторым источникам</a:t>
            </a:r>
            <a:r>
              <a:rPr lang="ru-RU" sz="1200" b="0" i="0" u="none" strike="noStrike" kern="1200" baseline="30000" dirty="0">
                <a:solidFill>
                  <a:schemeClr val="tx1"/>
                </a:solidFill>
                <a:effectLst/>
                <a:latin typeface="Tele-GroteskNor" pitchFamily="2" charset="0"/>
                <a:ea typeface="+mn-ea"/>
                <a:cs typeface="+mn-cs"/>
                <a:hlinkClick r:id="rId4"/>
              </a:rPr>
              <a:t>[5]</a:t>
            </a:r>
            <a:r>
              <a:rPr lang="ru-RU" sz="1200" b="0" i="0" kern="1200" dirty="0">
                <a:solidFill>
                  <a:schemeClr val="tx1"/>
                </a:solidFill>
                <a:effectLst/>
                <a:latin typeface="Tele-GroteskNor" pitchFamily="2" charset="0"/>
                <a:ea typeface="+mn-ea"/>
                <a:cs typeface="+mn-cs"/>
              </a:rPr>
              <a:t>, — «префикс». По соглашению, браузер передаёт имя </a:t>
            </a:r>
            <a:r>
              <a:rPr lang="ru-RU" sz="1200" b="0" i="0" u="none" strike="noStrike" kern="1200" dirty="0">
                <a:solidFill>
                  <a:schemeClr val="tx1"/>
                </a:solidFill>
                <a:effectLst/>
                <a:latin typeface="Tele-GroteskNor" pitchFamily="2" charset="0"/>
                <a:ea typeface="+mn-ea"/>
                <a:cs typeface="+mn-cs"/>
                <a:hlinkClick r:id="rId5" tooltip="Callback (программирование)"/>
              </a:rPr>
              <a:t>функции обратного вызова</a:t>
            </a:r>
            <a:r>
              <a:rPr lang="ru-RU" sz="1200" b="0" i="0" kern="1200" dirty="0">
                <a:solidFill>
                  <a:schemeClr val="tx1"/>
                </a:solidFill>
                <a:effectLst/>
                <a:latin typeface="Tele-GroteskNor" pitchFamily="2" charset="0"/>
                <a:ea typeface="+mn-ea"/>
                <a:cs typeface="+mn-cs"/>
              </a:rPr>
              <a:t> как именованный параметр запроса, обычно используя имя </a:t>
            </a:r>
            <a:r>
              <a:rPr lang="ru-RU" sz="1200" b="0" i="0" kern="1200" dirty="0" err="1">
                <a:solidFill>
                  <a:schemeClr val="tx1"/>
                </a:solidFill>
                <a:effectLst/>
                <a:latin typeface="Tele-GroteskNor" pitchFamily="2" charset="0"/>
                <a:ea typeface="+mn-ea"/>
                <a:cs typeface="+mn-cs"/>
              </a:rPr>
              <a:t>jsonp</a:t>
            </a:r>
            <a:r>
              <a:rPr lang="ru-RU" sz="1200" b="0" i="0" kern="1200" dirty="0">
                <a:solidFill>
                  <a:schemeClr val="tx1"/>
                </a:solidFill>
                <a:effectLst/>
                <a:latin typeface="Tele-GroteskNor" pitchFamily="2" charset="0"/>
                <a:ea typeface="+mn-ea"/>
                <a:cs typeface="+mn-cs"/>
              </a:rPr>
              <a:t> или </a:t>
            </a:r>
            <a:r>
              <a:rPr lang="ru-RU" sz="1200" b="0" i="0" kern="1200" dirty="0" err="1">
                <a:solidFill>
                  <a:schemeClr val="tx1"/>
                </a:solidFill>
                <a:effectLst/>
                <a:latin typeface="Tele-GroteskNor" pitchFamily="2" charset="0"/>
                <a:ea typeface="+mn-ea"/>
                <a:cs typeface="+mn-cs"/>
              </a:rPr>
              <a:t>callback</a:t>
            </a:r>
            <a:r>
              <a:rPr lang="ru-RU" sz="1200" b="0" i="0" kern="1200" dirty="0">
                <a:solidFill>
                  <a:schemeClr val="tx1"/>
                </a:solidFill>
                <a:effectLst/>
                <a:latin typeface="Tele-GroteskNor" pitchFamily="2" charset="0"/>
                <a:ea typeface="+mn-ea"/>
                <a:cs typeface="+mn-cs"/>
              </a:rPr>
              <a:t> в запросе к серверу, то есть,</a:t>
            </a:r>
          </a:p>
          <a:p>
            <a:pPr marL="0" indent="0" rtl="0">
              <a:buNone/>
            </a:pPr>
            <a:r>
              <a:rPr lang="ru-RU" sz="1200" b="0" i="0" kern="1200" dirty="0">
                <a:solidFill>
                  <a:schemeClr val="tx1"/>
                </a:solidFill>
                <a:effectLst/>
                <a:latin typeface="Tele-GroteskNor" pitchFamily="2" charset="0"/>
                <a:ea typeface="+mn-ea"/>
                <a:cs typeface="+mn-cs"/>
              </a:rPr>
              <a:t>&lt;</a:t>
            </a:r>
            <a:r>
              <a:rPr lang="ru-RU" sz="1200" b="1" i="0" kern="1200" dirty="0" err="1">
                <a:solidFill>
                  <a:schemeClr val="tx1"/>
                </a:solidFill>
                <a:effectLst/>
                <a:latin typeface="Tele-GroteskNor" pitchFamily="2" charset="0"/>
                <a:ea typeface="+mn-ea"/>
                <a:cs typeface="+mn-cs"/>
              </a:rPr>
              <a:t>script</a:t>
            </a:r>
            <a:r>
              <a:rPr lang="ru-RU" sz="1200" b="0" i="0" kern="1200" dirty="0">
                <a:solidFill>
                  <a:schemeClr val="tx1"/>
                </a:solidFill>
                <a:effectLst/>
                <a:latin typeface="Tele-GroteskNor" pitchFamily="2" charset="0"/>
                <a:ea typeface="+mn-ea"/>
                <a:cs typeface="+mn-cs"/>
              </a:rPr>
              <a:t> </a:t>
            </a:r>
            <a:r>
              <a:rPr lang="ru-RU" sz="1200" b="0" i="0" kern="1200" dirty="0" err="1">
                <a:solidFill>
                  <a:schemeClr val="tx1"/>
                </a:solidFill>
                <a:effectLst/>
                <a:latin typeface="Tele-GroteskNor" pitchFamily="2" charset="0"/>
                <a:ea typeface="+mn-ea"/>
                <a:cs typeface="+mn-cs"/>
              </a:rPr>
              <a:t>type</a:t>
            </a:r>
            <a:r>
              <a:rPr lang="ru-RU" sz="1200" b="0" i="0" kern="1200" dirty="0">
                <a:solidFill>
                  <a:schemeClr val="tx1"/>
                </a:solidFill>
                <a:effectLst/>
                <a:latin typeface="Tele-GroteskNor" pitchFamily="2" charset="0"/>
                <a:ea typeface="+mn-ea"/>
                <a:cs typeface="+mn-cs"/>
              </a:rPr>
              <a:t>="</a:t>
            </a:r>
            <a:r>
              <a:rPr lang="ru-RU" sz="1200" b="0" i="0" kern="1200" dirty="0" err="1">
                <a:solidFill>
                  <a:schemeClr val="tx1"/>
                </a:solidFill>
                <a:effectLst/>
                <a:latin typeface="Tele-GroteskNor" pitchFamily="2" charset="0"/>
                <a:ea typeface="+mn-ea"/>
                <a:cs typeface="+mn-cs"/>
              </a:rPr>
              <a:t>text</a:t>
            </a:r>
            <a:r>
              <a:rPr lang="ru-RU" sz="1200" b="0" i="0" kern="1200" dirty="0">
                <a:solidFill>
                  <a:schemeClr val="tx1"/>
                </a:solidFill>
                <a:effectLst/>
                <a:latin typeface="Tele-GroteskNor" pitchFamily="2" charset="0"/>
                <a:ea typeface="+mn-ea"/>
                <a:cs typeface="+mn-cs"/>
              </a:rPr>
              <a:t>/</a:t>
            </a:r>
            <a:r>
              <a:rPr lang="ru-RU" sz="1200" b="0" i="0" kern="1200" dirty="0" err="1">
                <a:solidFill>
                  <a:schemeClr val="tx1"/>
                </a:solidFill>
                <a:effectLst/>
                <a:latin typeface="Tele-GroteskNor" pitchFamily="2" charset="0"/>
                <a:ea typeface="+mn-ea"/>
                <a:cs typeface="+mn-cs"/>
              </a:rPr>
              <a:t>javascript</a:t>
            </a:r>
            <a:r>
              <a:rPr lang="ru-RU" sz="1200" b="0" i="0" kern="1200" dirty="0">
                <a:solidFill>
                  <a:schemeClr val="tx1"/>
                </a:solidFill>
                <a:effectLst/>
                <a:latin typeface="Tele-GroteskNor" pitchFamily="2" charset="0"/>
                <a:ea typeface="+mn-ea"/>
                <a:cs typeface="+mn-cs"/>
              </a:rPr>
              <a:t>" </a:t>
            </a:r>
            <a:r>
              <a:rPr lang="ru-RU" sz="1200" b="0" i="0" kern="1200" dirty="0" err="1">
                <a:solidFill>
                  <a:schemeClr val="tx1"/>
                </a:solidFill>
                <a:effectLst/>
                <a:latin typeface="Tele-GroteskNor" pitchFamily="2" charset="0"/>
                <a:ea typeface="+mn-ea"/>
                <a:cs typeface="+mn-cs"/>
              </a:rPr>
              <a:t>src</a:t>
            </a:r>
            <a:r>
              <a:rPr lang="ru-RU" sz="1200" b="0" i="0" kern="1200" dirty="0">
                <a:solidFill>
                  <a:schemeClr val="tx1"/>
                </a:solidFill>
                <a:effectLst/>
                <a:latin typeface="Tele-GroteskNor" pitchFamily="2" charset="0"/>
                <a:ea typeface="+mn-ea"/>
                <a:cs typeface="+mn-cs"/>
              </a:rPr>
              <a:t>="http://server2.example.com/Users/1234?jsonp=parseResponse"&gt; &lt;/</a:t>
            </a:r>
            <a:r>
              <a:rPr lang="ru-RU" sz="1200" b="1" i="0" kern="1200" dirty="0" err="1">
                <a:solidFill>
                  <a:schemeClr val="tx1"/>
                </a:solidFill>
                <a:effectLst/>
                <a:latin typeface="Tele-GroteskNor" pitchFamily="2" charset="0"/>
                <a:ea typeface="+mn-ea"/>
                <a:cs typeface="+mn-cs"/>
              </a:rPr>
              <a:t>script</a:t>
            </a:r>
            <a:r>
              <a:rPr lang="ru-RU" sz="1200" b="0" i="0" kern="1200" dirty="0">
                <a:solidFill>
                  <a:schemeClr val="tx1"/>
                </a:solidFill>
                <a:effectLst/>
                <a:latin typeface="Tele-GroteskNor" pitchFamily="2" charset="0"/>
                <a:ea typeface="+mn-ea"/>
                <a:cs typeface="+mn-cs"/>
              </a:rPr>
              <a:t>&gt; </a:t>
            </a:r>
          </a:p>
          <a:p>
            <a:pPr marL="0" indent="0">
              <a:buNone/>
            </a:pPr>
            <a:r>
              <a:rPr lang="ru-RU" sz="1200" b="0" i="0" kern="1200" dirty="0">
                <a:solidFill>
                  <a:schemeClr val="tx1"/>
                </a:solidFill>
                <a:effectLst/>
                <a:latin typeface="Tele-GroteskNor" pitchFamily="2" charset="0"/>
                <a:ea typeface="+mn-ea"/>
                <a:cs typeface="+mn-cs"/>
              </a:rPr>
              <a:t>В данном примере начинка будет такова:</a:t>
            </a:r>
          </a:p>
          <a:p>
            <a:pPr marL="0" indent="0" rtl="0">
              <a:buNone/>
            </a:pPr>
            <a:r>
              <a:rPr lang="ru-RU" sz="1200" b="0" i="0" kern="1200" dirty="0" err="1">
                <a:solidFill>
                  <a:schemeClr val="tx1"/>
                </a:solidFill>
                <a:effectLst/>
                <a:latin typeface="Tele-GroteskNor" pitchFamily="2" charset="0"/>
                <a:ea typeface="+mn-ea"/>
                <a:cs typeface="+mn-cs"/>
              </a:rPr>
              <a:t>parseResponse</a:t>
            </a:r>
            <a:r>
              <a:rPr lang="ru-RU" sz="1200" b="0" i="0" kern="1200" dirty="0">
                <a:solidFill>
                  <a:schemeClr val="tx1"/>
                </a:solidFill>
                <a:effectLst/>
                <a:latin typeface="Tele-GroteskNor" pitchFamily="2" charset="0"/>
                <a:ea typeface="+mn-ea"/>
                <a:cs typeface="+mn-cs"/>
              </a:rPr>
              <a:t>({"</a:t>
            </a:r>
            <a:r>
              <a:rPr lang="ru-RU" sz="1200" b="0" i="0" kern="1200" dirty="0" err="1">
                <a:solidFill>
                  <a:schemeClr val="tx1"/>
                </a:solidFill>
                <a:effectLst/>
                <a:latin typeface="Tele-GroteskNor" pitchFamily="2" charset="0"/>
                <a:ea typeface="+mn-ea"/>
                <a:cs typeface="+mn-cs"/>
              </a:rPr>
              <a:t>Name</a:t>
            </a:r>
            <a:r>
              <a:rPr lang="ru-RU" sz="1200" b="0" i="0" kern="1200" dirty="0">
                <a:solidFill>
                  <a:schemeClr val="tx1"/>
                </a:solidFill>
                <a:effectLst/>
                <a:latin typeface="Tele-GroteskNor" pitchFamily="2" charset="0"/>
                <a:ea typeface="+mn-ea"/>
                <a:cs typeface="+mn-cs"/>
              </a:rPr>
              <a:t>": "</a:t>
            </a:r>
            <a:r>
              <a:rPr lang="ru-RU" sz="1200" b="0" i="0" kern="1200" dirty="0" err="1">
                <a:solidFill>
                  <a:schemeClr val="tx1"/>
                </a:solidFill>
                <a:effectLst/>
                <a:latin typeface="Tele-GroteskNor" pitchFamily="2" charset="0"/>
                <a:ea typeface="+mn-ea"/>
                <a:cs typeface="+mn-cs"/>
              </a:rPr>
              <a:t>Foo</a:t>
            </a:r>
            <a:r>
              <a:rPr lang="ru-RU" sz="1200" b="0" i="0" kern="1200" dirty="0">
                <a:solidFill>
                  <a:schemeClr val="tx1"/>
                </a:solidFill>
                <a:effectLst/>
                <a:latin typeface="Tele-GroteskNor" pitchFamily="2" charset="0"/>
                <a:ea typeface="+mn-ea"/>
                <a:cs typeface="+mn-cs"/>
              </a:rPr>
              <a:t>", "</a:t>
            </a:r>
            <a:r>
              <a:rPr lang="ru-RU" sz="1200" b="0" i="0" kern="1200" dirty="0" err="1">
                <a:solidFill>
                  <a:schemeClr val="tx1"/>
                </a:solidFill>
                <a:effectLst/>
                <a:latin typeface="Tele-GroteskNor" pitchFamily="2" charset="0"/>
                <a:ea typeface="+mn-ea"/>
                <a:cs typeface="+mn-cs"/>
              </a:rPr>
              <a:t>Id</a:t>
            </a:r>
            <a:r>
              <a:rPr lang="ru-RU" sz="1200" b="0" i="0" kern="1200" dirty="0">
                <a:solidFill>
                  <a:schemeClr val="tx1"/>
                </a:solidFill>
                <a:effectLst/>
                <a:latin typeface="Tele-GroteskNor" pitchFamily="2" charset="0"/>
                <a:ea typeface="+mn-ea"/>
                <a:cs typeface="+mn-cs"/>
              </a:rPr>
              <a:t>": 1234, "</a:t>
            </a:r>
            <a:r>
              <a:rPr lang="ru-RU" sz="1200" b="0" i="0" kern="1200" dirty="0" err="1">
                <a:solidFill>
                  <a:schemeClr val="tx1"/>
                </a:solidFill>
                <a:effectLst/>
                <a:latin typeface="Tele-GroteskNor" pitchFamily="2" charset="0"/>
                <a:ea typeface="+mn-ea"/>
                <a:cs typeface="+mn-cs"/>
              </a:rPr>
              <a:t>Rank</a:t>
            </a:r>
            <a:r>
              <a:rPr lang="ru-RU" sz="1200" b="0" i="0" kern="1200" dirty="0">
                <a:solidFill>
                  <a:schemeClr val="tx1"/>
                </a:solidFill>
                <a:effectLst/>
                <a:latin typeface="Tele-GroteskNor" pitchFamily="2" charset="0"/>
                <a:ea typeface="+mn-ea"/>
                <a:cs typeface="+mn-cs"/>
              </a:rPr>
              <a:t>": 7});</a:t>
            </a:r>
          </a:p>
          <a:p>
            <a:endParaRPr lang="en-US" dirty="0">
              <a:hlinkClick r:id="rId6"/>
            </a:endParaRPr>
          </a:p>
          <a:p>
            <a:r>
              <a:rPr lang="en-US" dirty="0">
                <a:hlinkClick r:id="rId6"/>
              </a:rPr>
              <a:t>https://ru.wikipedia.org/wiki/JSONP</a:t>
            </a:r>
            <a:endParaRPr lang="ru-RU" dirty="0"/>
          </a:p>
        </p:txBody>
      </p:sp>
      <p:sp>
        <p:nvSpPr>
          <p:cNvPr id="4" name="Date Placeholder 3"/>
          <p:cNvSpPr>
            <a:spLocks noGrp="1"/>
          </p:cNvSpPr>
          <p:nvPr>
            <p:ph type="dt" sz="quarter" idx="10"/>
          </p:nvPr>
        </p:nvSpPr>
        <p:spPr/>
        <p:txBody>
          <a:bodyPr/>
          <a:lstStyle/>
          <a:p>
            <a:pPr>
              <a:defRPr/>
            </a:pPr>
            <a:fld id="{72C8C346-9F4B-4007-BE6A-5E3DAF042E5E}" type="datetime1">
              <a:rPr lang="ru-RU" smtClean="0"/>
              <a:pPr>
                <a:defRPr/>
              </a:pPr>
              <a:t>11.09.2019</a:t>
            </a:fld>
            <a:endParaRPr lang="de-DE"/>
          </a:p>
        </p:txBody>
      </p:sp>
    </p:spTree>
    <p:extLst>
      <p:ext uri="{BB962C8B-B14F-4D97-AF65-F5344CB8AC3E}">
        <p14:creationId xmlns:p14="http://schemas.microsoft.com/office/powerpoint/2010/main" val="37283895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ru-RU" sz="1200" b="0" i="0" kern="1200" dirty="0">
                <a:solidFill>
                  <a:schemeClr val="tx1"/>
                </a:solidFill>
                <a:effectLst/>
                <a:latin typeface="Tele-GroteskNor" pitchFamily="2" charset="0"/>
                <a:ea typeface="+mn-ea"/>
                <a:cs typeface="+mn-cs"/>
              </a:rPr>
              <a:t>С помощью динамического тестирования могут быть получены следующие метрики:</a:t>
            </a:r>
          </a:p>
          <a:p>
            <a:pPr marL="180975" indent="-180975"/>
            <a:r>
              <a:rPr lang="ru-RU" sz="1200" b="0" i="0" kern="1200" dirty="0">
                <a:solidFill>
                  <a:schemeClr val="tx1"/>
                </a:solidFill>
                <a:effectLst/>
                <a:latin typeface="Tele-GroteskNor" pitchFamily="2" charset="0"/>
                <a:ea typeface="+mn-ea"/>
                <a:cs typeface="+mn-cs"/>
              </a:rPr>
              <a:t>используемые ресурсы - время выполнения программы в целом или ее отдельных модулей, количество внешних запросов (например, к базе данных), количество используемой оперативной памяти и других ресурсов;</a:t>
            </a:r>
          </a:p>
          <a:p>
            <a:pPr marL="180975" indent="-180975"/>
            <a:r>
              <a:rPr lang="ru-RU" sz="1200" b="0" i="0" kern="1200" dirty="0">
                <a:solidFill>
                  <a:schemeClr val="tx1"/>
                </a:solidFill>
                <a:effectLst/>
                <a:latin typeface="Tele-GroteskNor" pitchFamily="2" charset="0"/>
                <a:ea typeface="+mn-ea"/>
                <a:cs typeface="+mn-cs"/>
              </a:rPr>
              <a:t>цикломатическая сложность, степень покрытия кода тестами и другие метрики программы;</a:t>
            </a:r>
          </a:p>
          <a:p>
            <a:pPr marL="180975" indent="-180975"/>
            <a:r>
              <a:rPr lang="ru-RU" sz="1200" b="0" i="0" kern="1200" dirty="0">
                <a:solidFill>
                  <a:schemeClr val="tx1"/>
                </a:solidFill>
                <a:effectLst/>
                <a:latin typeface="Tele-GroteskNor" pitchFamily="2" charset="0"/>
                <a:ea typeface="+mn-ea"/>
                <a:cs typeface="+mn-cs"/>
              </a:rPr>
              <a:t>программные ошибки - деление на ноль, разыменование нулевого указателя, </a:t>
            </a:r>
            <a:r>
              <a:rPr lang="ru-RU" sz="1200" b="0" i="0" u="none" strike="noStrike" kern="1200" dirty="0">
                <a:solidFill>
                  <a:schemeClr val="tx1"/>
                </a:solidFill>
                <a:effectLst/>
                <a:latin typeface="Tele-GroteskNor" pitchFamily="2" charset="0"/>
                <a:ea typeface="+mn-ea"/>
                <a:cs typeface="+mn-cs"/>
                <a:hlinkClick r:id="rId3"/>
              </a:rPr>
              <a:t>утечки памяти</a:t>
            </a:r>
            <a:r>
              <a:rPr lang="ru-RU" sz="1200" b="0" i="0" kern="1200" dirty="0">
                <a:solidFill>
                  <a:schemeClr val="tx1"/>
                </a:solidFill>
                <a:effectLst/>
                <a:latin typeface="Tele-GroteskNor" pitchFamily="2" charset="0"/>
                <a:ea typeface="+mn-ea"/>
                <a:cs typeface="+mn-cs"/>
              </a:rPr>
              <a:t>, "</a:t>
            </a:r>
            <a:r>
              <a:rPr lang="ru-RU" sz="1200" b="0" i="0" u="none" strike="noStrike" kern="1200" dirty="0">
                <a:solidFill>
                  <a:schemeClr val="tx1"/>
                </a:solidFill>
                <a:effectLst/>
                <a:latin typeface="Tele-GroteskNor" pitchFamily="2" charset="0"/>
                <a:ea typeface="+mn-ea"/>
                <a:cs typeface="+mn-cs"/>
                <a:hlinkClick r:id="rId4"/>
              </a:rPr>
              <a:t>состояние гонки</a:t>
            </a:r>
            <a:r>
              <a:rPr lang="ru-RU" sz="1200" b="0" i="0" kern="1200" dirty="0">
                <a:solidFill>
                  <a:schemeClr val="tx1"/>
                </a:solidFill>
                <a:effectLst/>
                <a:latin typeface="Tele-GroteskNor" pitchFamily="2" charset="0"/>
                <a:ea typeface="+mn-ea"/>
                <a:cs typeface="+mn-cs"/>
              </a:rPr>
              <a:t>";</a:t>
            </a:r>
          </a:p>
          <a:p>
            <a:pPr marL="180975" indent="-180975"/>
            <a:r>
              <a:rPr lang="ru-RU" sz="1200" b="0" i="0" kern="1200" dirty="0">
                <a:solidFill>
                  <a:schemeClr val="tx1"/>
                </a:solidFill>
                <a:effectLst/>
                <a:latin typeface="Tele-GroteskNor" pitchFamily="2" charset="0"/>
                <a:ea typeface="+mn-ea"/>
                <a:cs typeface="+mn-cs"/>
              </a:rPr>
              <a:t>наличие в программе уязвимостей.</a:t>
            </a:r>
          </a:p>
          <a:p>
            <a:pPr marL="0" indent="0">
              <a:buNone/>
            </a:pPr>
            <a:r>
              <a:rPr lang="ru-RU" sz="1200" b="0" i="0" kern="1200" dirty="0">
                <a:solidFill>
                  <a:schemeClr val="tx1"/>
                </a:solidFill>
                <a:effectLst/>
                <a:latin typeface="Tele-GroteskNor" pitchFamily="2" charset="0"/>
                <a:ea typeface="+mn-ea"/>
                <a:cs typeface="+mn-cs"/>
              </a:rPr>
              <a:t>Динамическое тестирование наиболее важно в тех областях, где главным критерием является надежность программы, время отклика или потребляемые ресурсы. Это может быть, например, система реального времени, управляющая ответственным участком производства, или сервер базы данных. В таких областях любая допущенная ошибка может оказаться критической.</a:t>
            </a:r>
          </a:p>
          <a:p>
            <a:pPr marL="0" indent="0">
              <a:buNone/>
            </a:pPr>
            <a:endParaRPr lang="en-US" dirty="0"/>
          </a:p>
          <a:p>
            <a:pPr marL="0" indent="0">
              <a:buNone/>
            </a:pPr>
            <a:endParaRPr lang="en-US" dirty="0"/>
          </a:p>
          <a:p>
            <a:pPr marL="0" indent="0">
              <a:buNone/>
            </a:pPr>
            <a:r>
              <a:rPr lang="en-US" sz="1200" b="0" i="0" kern="1200" dirty="0">
                <a:solidFill>
                  <a:schemeClr val="tx1"/>
                </a:solidFill>
                <a:effectLst/>
                <a:latin typeface="Tele-GroteskNor" pitchFamily="2" charset="0"/>
                <a:ea typeface="+mn-ea"/>
                <a:cs typeface="+mn-cs"/>
              </a:rPr>
              <a:t>When doing passive analysis of current traffic or even looking at old packet captures, one of the easiest, effective, ways of doing OS Fingerprinting is by simply looking at the TCP window size and Time To Live (TTL) in the IP header of the first packet in a TCP session.</a:t>
            </a:r>
          </a:p>
          <a:p>
            <a:pPr marL="0" indent="0">
              <a:buNone/>
            </a:pPr>
            <a:endParaRPr lang="en-US" sz="1200" b="0" i="0" kern="1200" dirty="0">
              <a:solidFill>
                <a:schemeClr val="tx1"/>
              </a:solidFill>
              <a:effectLst/>
              <a:latin typeface="Tele-GroteskNor" pitchFamily="2" charset="0"/>
              <a:ea typeface="+mn-ea"/>
              <a:cs typeface="+mn-cs"/>
            </a:endParaRPr>
          </a:p>
          <a:p>
            <a:pPr marL="0" indent="0">
              <a:buNone/>
            </a:pPr>
            <a:r>
              <a:rPr lang="en-US" dirty="0">
                <a:hlinkClick r:id="rId5"/>
              </a:rPr>
              <a:t>https://www.howtogeek.com/104337/hacker-geek-os-fingerprinting-with-ttl-and-tcp-window-sizes/</a:t>
            </a:r>
            <a:endParaRPr lang="ru-RU" dirty="0"/>
          </a:p>
        </p:txBody>
      </p:sp>
      <p:sp>
        <p:nvSpPr>
          <p:cNvPr id="4" name="Date Placeholder 3"/>
          <p:cNvSpPr>
            <a:spLocks noGrp="1"/>
          </p:cNvSpPr>
          <p:nvPr>
            <p:ph type="dt" sz="quarter" idx="10"/>
          </p:nvPr>
        </p:nvSpPr>
        <p:spPr/>
        <p:txBody>
          <a:bodyPr/>
          <a:lstStyle/>
          <a:p>
            <a:pPr>
              <a:defRPr/>
            </a:pPr>
            <a:fld id="{72C8C346-9F4B-4007-BE6A-5E3DAF042E5E}" type="datetime1">
              <a:rPr lang="ru-RU" smtClean="0"/>
              <a:pPr>
                <a:defRPr/>
              </a:pPr>
              <a:t>11.09.2019</a:t>
            </a:fld>
            <a:endParaRPr lang="de-DE"/>
          </a:p>
        </p:txBody>
      </p:sp>
    </p:spTree>
    <p:extLst>
      <p:ext uri="{BB962C8B-B14F-4D97-AF65-F5344CB8AC3E}">
        <p14:creationId xmlns:p14="http://schemas.microsoft.com/office/powerpoint/2010/main" val="36281928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1" dirty="0"/>
              <a:t>Поверхность атаки</a:t>
            </a:r>
            <a:r>
              <a:rPr lang="ru-RU" dirty="0"/>
              <a:t> — термин, применяемый при решении задач информационной безопасности компьютерных систем, и обозначающий общее количество возможных уязвимых мест.</a:t>
            </a:r>
          </a:p>
          <a:p>
            <a:r>
              <a:rPr lang="ru-RU" dirty="0"/>
              <a:t>Чем больше компонентов установлено на сервере, тем больше число потенциально уязвимых мест и, соответственно, поверхность атаки. Сетевые приложения могут использоваться для осуществления атаки на серверы, поэтому для уменьшения потенциальных возможностей атаки можно сократить количество используемых приложений в сети, просто отключив ненужные службы и приложения и установив брандмауэр с определённым списком управления доступом.</a:t>
            </a:r>
          </a:p>
          <a:p>
            <a:r>
              <a:rPr lang="ru-RU" dirty="0"/>
              <a:t>Открытый порт — это возможность для взлома сервера, поэтому чем меньше приложений прослушивает сеть, тем меньше вероятность атаки. Для обеспечения максимальной безопасности следует отключить неиспользуемые сетевые приложения.</a:t>
            </a:r>
          </a:p>
        </p:txBody>
      </p:sp>
      <p:sp>
        <p:nvSpPr>
          <p:cNvPr id="4" name="Date Placeholder 3"/>
          <p:cNvSpPr>
            <a:spLocks noGrp="1"/>
          </p:cNvSpPr>
          <p:nvPr>
            <p:ph type="dt" sz="quarter" idx="10"/>
          </p:nvPr>
        </p:nvSpPr>
        <p:spPr/>
        <p:txBody>
          <a:bodyPr/>
          <a:lstStyle/>
          <a:p>
            <a:pPr>
              <a:defRPr/>
            </a:pPr>
            <a:fld id="{72C8C346-9F4B-4007-BE6A-5E3DAF042E5E}" type="datetime1">
              <a:rPr lang="ru-RU" smtClean="0"/>
              <a:pPr>
                <a:defRPr/>
              </a:pPr>
              <a:t>11.09.2019</a:t>
            </a:fld>
            <a:endParaRPr lang="de-DE"/>
          </a:p>
        </p:txBody>
      </p:sp>
    </p:spTree>
    <p:extLst>
      <p:ext uri="{BB962C8B-B14F-4D97-AF65-F5344CB8AC3E}">
        <p14:creationId xmlns:p14="http://schemas.microsoft.com/office/powerpoint/2010/main" val="2540718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Tele-GroteskNor" pitchFamily="2" charset="0"/>
                <a:ea typeface="+mn-ea"/>
                <a:cs typeface="+mn-cs"/>
              </a:rPr>
              <a:t>Injection flaws are very prevalent, particularly in legacy code. Injection vulnerabilities are often found in SQL, LDAP, XPath, or NoSQL queries, OS commands, XML parsers, SMTP headers, expression languages, and ORM queries.</a:t>
            </a:r>
            <a:br>
              <a:rPr lang="en-US" dirty="0"/>
            </a:br>
            <a:r>
              <a:rPr lang="en-US" sz="1200" b="0" i="0" kern="1200" dirty="0">
                <a:solidFill>
                  <a:schemeClr val="tx1"/>
                </a:solidFill>
                <a:effectLst/>
                <a:latin typeface="Tele-GroteskNor" pitchFamily="2" charset="0"/>
                <a:ea typeface="+mn-ea"/>
                <a:cs typeface="+mn-cs"/>
              </a:rPr>
              <a:t>Injection flaws are easy to discover when examining code. Scanners and </a:t>
            </a:r>
            <a:r>
              <a:rPr lang="en-US" sz="1200" b="0" i="0" kern="1200" dirty="0" err="1">
                <a:solidFill>
                  <a:schemeClr val="tx1"/>
                </a:solidFill>
                <a:effectLst/>
                <a:latin typeface="Tele-GroteskNor" pitchFamily="2" charset="0"/>
                <a:ea typeface="+mn-ea"/>
                <a:cs typeface="+mn-cs"/>
              </a:rPr>
              <a:t>fuzzers</a:t>
            </a:r>
            <a:r>
              <a:rPr lang="en-US" sz="1200" b="0" i="0" kern="1200" dirty="0">
                <a:solidFill>
                  <a:schemeClr val="tx1"/>
                </a:solidFill>
                <a:effectLst/>
                <a:latin typeface="Tele-GroteskNor" pitchFamily="2" charset="0"/>
                <a:ea typeface="+mn-ea"/>
                <a:cs typeface="+mn-cs"/>
              </a:rPr>
              <a:t> can help attackers find injection flaws.</a:t>
            </a:r>
            <a:endParaRPr lang="ru-RU" sz="1200" b="0" i="0" kern="1200" dirty="0">
              <a:solidFill>
                <a:schemeClr val="tx1"/>
              </a:solidFill>
              <a:effectLst/>
              <a:latin typeface="Tele-GroteskNor" pitchFamily="2" charset="0"/>
              <a:ea typeface="+mn-ea"/>
              <a:cs typeface="+mn-cs"/>
            </a:endParaRPr>
          </a:p>
          <a:p>
            <a:endParaRPr lang="ru-RU" sz="1200" b="0" i="0" kern="1200" dirty="0">
              <a:solidFill>
                <a:schemeClr val="tx1"/>
              </a:solidFill>
              <a:effectLst/>
              <a:latin typeface="Tele-GroteskNor" pitchFamily="2" charset="0"/>
              <a:ea typeface="+mn-ea"/>
              <a:cs typeface="+mn-cs"/>
            </a:endParaRPr>
          </a:p>
          <a:p>
            <a:r>
              <a:rPr lang="en-US" sz="1200" b="0" i="0" kern="1200" dirty="0">
                <a:solidFill>
                  <a:schemeClr val="tx1"/>
                </a:solidFill>
                <a:effectLst/>
                <a:latin typeface="Tele-GroteskNor" pitchFamily="2" charset="0"/>
                <a:ea typeface="+mn-ea"/>
                <a:cs typeface="+mn-cs"/>
              </a:rPr>
              <a:t>Is the Application Vulnerable?</a:t>
            </a:r>
            <a:endParaRPr lang="ru-RU" sz="1200" b="0" i="0" kern="1200" dirty="0">
              <a:solidFill>
                <a:schemeClr val="tx1"/>
              </a:solidFill>
              <a:effectLst/>
              <a:latin typeface="Tele-GroteskNor" pitchFamily="2" charset="0"/>
              <a:ea typeface="+mn-ea"/>
              <a:cs typeface="+mn-cs"/>
            </a:endParaRPr>
          </a:p>
          <a:p>
            <a:pPr lvl="1"/>
            <a:r>
              <a:rPr lang="en-US" sz="1200" b="0" i="0" kern="1200" dirty="0">
                <a:solidFill>
                  <a:schemeClr val="tx1"/>
                </a:solidFill>
                <a:effectLst/>
                <a:latin typeface="Tele-GroteskNor" pitchFamily="2" charset="0"/>
                <a:ea typeface="+mn-ea"/>
                <a:cs typeface="+mn-cs"/>
              </a:rPr>
              <a:t>User-supplied data is not validated, filtered, or sanitized by the application.</a:t>
            </a:r>
          </a:p>
          <a:p>
            <a:pPr lvl="1"/>
            <a:r>
              <a:rPr lang="en-US" sz="1200" b="0" i="0" kern="1200" dirty="0">
                <a:solidFill>
                  <a:schemeClr val="tx1"/>
                </a:solidFill>
                <a:effectLst/>
                <a:latin typeface="Tele-GroteskNor" pitchFamily="2" charset="0"/>
                <a:ea typeface="+mn-ea"/>
                <a:cs typeface="+mn-cs"/>
              </a:rPr>
              <a:t>Dynamic queries or non-parameterized calls without context-aware escaping are used directly in the interpreter.</a:t>
            </a:r>
          </a:p>
          <a:p>
            <a:pPr lvl="1"/>
            <a:r>
              <a:rPr lang="en-US" sz="1200" b="0" i="0" kern="1200" dirty="0">
                <a:solidFill>
                  <a:schemeClr val="tx1"/>
                </a:solidFill>
                <a:effectLst/>
                <a:latin typeface="Tele-GroteskNor" pitchFamily="2" charset="0"/>
                <a:ea typeface="+mn-ea"/>
                <a:cs typeface="+mn-cs"/>
              </a:rPr>
              <a:t>Hostile data is used within object-relational mapping (ORM) search parameters to extract additional, sensitive records.</a:t>
            </a:r>
          </a:p>
          <a:p>
            <a:pPr lvl="1"/>
            <a:r>
              <a:rPr lang="en-US" sz="1200" b="0" i="0" kern="1200" dirty="0">
                <a:solidFill>
                  <a:schemeClr val="tx1"/>
                </a:solidFill>
                <a:effectLst/>
                <a:latin typeface="Tele-GroteskNor" pitchFamily="2" charset="0"/>
                <a:ea typeface="+mn-ea"/>
                <a:cs typeface="+mn-cs"/>
              </a:rPr>
              <a:t>Hostile data is directly used or concatenated, such that the SQL or command contains both structure and hostile data in dynamic queries, commands, or stored procedures.</a:t>
            </a:r>
          </a:p>
          <a:p>
            <a:pPr lvl="1"/>
            <a:r>
              <a:rPr lang="en-US" sz="1200" b="0" i="0" kern="1200" dirty="0">
                <a:solidFill>
                  <a:schemeClr val="tx1"/>
                </a:solidFill>
                <a:effectLst/>
                <a:latin typeface="Tele-GroteskNor" pitchFamily="2" charset="0"/>
                <a:ea typeface="+mn-ea"/>
                <a:cs typeface="+mn-cs"/>
              </a:rPr>
              <a:t>Some of the more common injections are SQL, NoSQL, OS command, Object Relational Mapping (ORM), LDAP, and Expression Language (EL) or Object Graph Navigation Library (OGNL) injection. The concept is identical among all interpreters. </a:t>
            </a:r>
            <a:r>
              <a:rPr lang="en-US" sz="1200" b="1" i="0" kern="1200" dirty="0">
                <a:solidFill>
                  <a:schemeClr val="tx1"/>
                </a:solidFill>
                <a:effectLst/>
                <a:latin typeface="Tele-GroteskNor" pitchFamily="2" charset="0"/>
                <a:ea typeface="+mn-ea"/>
                <a:cs typeface="+mn-cs"/>
              </a:rPr>
              <a:t>Source code review is the best method of detecting if applications are vulnerable to injections, closely followed by thorough automated testing of all parameters, headers, URL, cookies, JSON, SOAP, and XML data inputs. </a:t>
            </a:r>
            <a:r>
              <a:rPr lang="en-US" sz="1200" b="0" i="0" kern="1200" dirty="0">
                <a:solidFill>
                  <a:schemeClr val="tx1"/>
                </a:solidFill>
                <a:effectLst/>
                <a:latin typeface="Tele-GroteskNor" pitchFamily="2" charset="0"/>
                <a:ea typeface="+mn-ea"/>
                <a:cs typeface="+mn-cs"/>
              </a:rPr>
              <a:t>Organizations can include static source (</a:t>
            </a:r>
            <a:r>
              <a:rPr lang="en-US" sz="1200" b="0" i="0" u="none" strike="noStrike" kern="1200" dirty="0">
                <a:solidFill>
                  <a:schemeClr val="tx1"/>
                </a:solidFill>
                <a:effectLst/>
                <a:latin typeface="Tele-GroteskNor" pitchFamily="2" charset="0"/>
                <a:ea typeface="+mn-ea"/>
                <a:cs typeface="+mn-cs"/>
                <a:hlinkClick r:id="rId3" tooltip="Source Code Analysis Tools"/>
              </a:rPr>
              <a:t>SAST</a:t>
            </a:r>
            <a:r>
              <a:rPr lang="en-US" sz="1200" b="0" i="0" kern="1200" dirty="0">
                <a:solidFill>
                  <a:schemeClr val="tx1"/>
                </a:solidFill>
                <a:effectLst/>
                <a:latin typeface="Tele-GroteskNor" pitchFamily="2" charset="0"/>
                <a:ea typeface="+mn-ea"/>
                <a:cs typeface="+mn-cs"/>
              </a:rPr>
              <a:t>) and dynamic application test (</a:t>
            </a:r>
            <a:r>
              <a:rPr lang="en-US" sz="1200" b="0" i="0" u="none" strike="noStrike" kern="1200" dirty="0">
                <a:solidFill>
                  <a:schemeClr val="tx1"/>
                </a:solidFill>
                <a:effectLst/>
                <a:latin typeface="Tele-GroteskNor" pitchFamily="2" charset="0"/>
                <a:ea typeface="+mn-ea"/>
                <a:cs typeface="+mn-cs"/>
                <a:hlinkClick r:id="rId4" tooltip="Category:Vulnerability Scanning Tools"/>
              </a:rPr>
              <a:t>DAST</a:t>
            </a:r>
            <a:r>
              <a:rPr lang="en-US" sz="1200" b="0" i="0" kern="1200" dirty="0">
                <a:solidFill>
                  <a:schemeClr val="tx1"/>
                </a:solidFill>
                <a:effectLst/>
                <a:latin typeface="Tele-GroteskNor" pitchFamily="2" charset="0"/>
                <a:ea typeface="+mn-ea"/>
                <a:cs typeface="+mn-cs"/>
              </a:rPr>
              <a:t>) tools into the CI/CD pipeline to identify newly introduced injection flaws prior to production deployment.</a:t>
            </a:r>
          </a:p>
          <a:p>
            <a:pPr marL="0" indent="0">
              <a:buNone/>
            </a:pPr>
            <a:endParaRPr lang="en-US" sz="1200" b="0" i="0" kern="1200" dirty="0">
              <a:solidFill>
                <a:schemeClr val="tx1"/>
              </a:solidFill>
              <a:effectLst/>
              <a:latin typeface="Tele-GroteskNor" pitchFamily="2" charset="0"/>
              <a:ea typeface="+mn-ea"/>
              <a:cs typeface="+mn-cs"/>
            </a:endParaRPr>
          </a:p>
          <a:p>
            <a:r>
              <a:rPr lang="en-US" dirty="0">
                <a:hlinkClick r:id="rId5"/>
              </a:rPr>
              <a:t>https://www.owasp.org/index.php/Top_10-2017_A1-Injection</a:t>
            </a:r>
            <a:endParaRPr lang="en-US" dirty="0"/>
          </a:p>
          <a:p>
            <a:r>
              <a:rPr lang="en-US" dirty="0">
                <a:hlinkClick r:id="rId6"/>
              </a:rPr>
              <a:t>https://www.owasp.org/index.php/Expression_Language_Injection</a:t>
            </a:r>
            <a:endParaRPr lang="en-US" dirty="0"/>
          </a:p>
          <a:p>
            <a:r>
              <a:rPr lang="en-US" dirty="0" err="1"/>
              <a:t>SpEL</a:t>
            </a:r>
            <a:r>
              <a:rPr lang="en-US" dirty="0"/>
              <a:t> injection:</a:t>
            </a:r>
            <a:r>
              <a:rPr lang="en-US" baseline="0" dirty="0"/>
              <a:t> </a:t>
            </a:r>
            <a:r>
              <a:rPr lang="en-US" dirty="0">
                <a:hlinkClick r:id="rId7"/>
              </a:rPr>
              <a:t>https://habr.com/ru/company/dsec/blog/433034/</a:t>
            </a:r>
            <a:r>
              <a:rPr lang="en-US" dirty="0"/>
              <a:t> + </a:t>
            </a:r>
            <a:r>
              <a:rPr lang="en-US" dirty="0">
                <a:hlinkClick r:id="rId8"/>
              </a:rPr>
              <a:t>https://2018.zeronights.ru/wp-content/uploads/materials/10%20ZN2018%20WV%20-%20Spel%20injection%20.pdf</a:t>
            </a:r>
            <a:endParaRPr lang="ru-RU" dirty="0"/>
          </a:p>
        </p:txBody>
      </p:sp>
      <p:sp>
        <p:nvSpPr>
          <p:cNvPr id="4" name="Дата 3"/>
          <p:cNvSpPr>
            <a:spLocks noGrp="1"/>
          </p:cNvSpPr>
          <p:nvPr>
            <p:ph type="dt" sz="quarter" idx="10"/>
          </p:nvPr>
        </p:nvSpPr>
        <p:spPr/>
        <p:txBody>
          <a:bodyPr/>
          <a:lstStyle/>
          <a:p>
            <a:pPr>
              <a:defRPr/>
            </a:pPr>
            <a:fld id="{72C8C346-9F4B-4007-BE6A-5E3DAF042E5E}" type="datetime1">
              <a:rPr lang="ru-RU" smtClean="0"/>
              <a:pPr>
                <a:defRPr/>
              </a:pPr>
              <a:t>11.09.2019</a:t>
            </a:fld>
            <a:endParaRPr lang="de-DE"/>
          </a:p>
        </p:txBody>
      </p:sp>
    </p:spTree>
    <p:extLst>
      <p:ext uri="{BB962C8B-B14F-4D97-AF65-F5344CB8AC3E}">
        <p14:creationId xmlns:p14="http://schemas.microsoft.com/office/powerpoint/2010/main" val="11395336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1" dirty="0"/>
              <a:t>Криптография</a:t>
            </a:r>
            <a:r>
              <a:rPr lang="ru-RU" dirty="0"/>
              <a:t> — наука о методах обеспечения конфиденциальности (невозможности прочтения информации посторонним), целостности данных (невозможности незаметного изменения информации), аутентификации (проверки подлинности авторства или иных свойств объекта), а также невозможности отказа от авторства.</a:t>
            </a:r>
          </a:p>
          <a:p>
            <a:endParaRPr lang="ru-RU" dirty="0"/>
          </a:p>
          <a:p>
            <a:r>
              <a:rPr lang="ru-RU" dirty="0"/>
              <a:t>Нарисовать</a:t>
            </a:r>
            <a:r>
              <a:rPr lang="ru-RU" baseline="0" dirty="0"/>
              <a:t> </a:t>
            </a:r>
            <a:r>
              <a:rPr lang="en-US" baseline="0" dirty="0"/>
              <a:t>Alice - &lt;Eva&gt; - Bob</a:t>
            </a:r>
            <a:r>
              <a:rPr lang="ru-RU" baseline="0" dirty="0"/>
              <a:t>, перейти от постановки задачи про конфиденциальную передачу данных к принципу </a:t>
            </a:r>
            <a:r>
              <a:rPr lang="ru-RU" baseline="0" dirty="0" err="1"/>
              <a:t>Керкгоффса</a:t>
            </a:r>
            <a:r>
              <a:rPr lang="ru-RU" baseline="0" dirty="0"/>
              <a:t>.</a:t>
            </a:r>
            <a:endParaRPr lang="ru-RU" dirty="0"/>
          </a:p>
          <a:p>
            <a:endParaRPr lang="ru-RU" dirty="0"/>
          </a:p>
          <a:p>
            <a:r>
              <a:rPr lang="ru-RU" dirty="0"/>
              <a:t>Принцип </a:t>
            </a:r>
            <a:r>
              <a:rPr lang="ru-RU" dirty="0" err="1"/>
              <a:t>Керкгоффса</a:t>
            </a:r>
            <a:r>
              <a:rPr lang="ru-RU" dirty="0"/>
              <a:t> — правило разработки криптографических систем, согласно которому криптосистема должна оставаться безопасной даже в том случае, когда злоумышленнику известно всё, кроме применяемых ключей. </a:t>
            </a:r>
          </a:p>
          <a:p>
            <a:pPr marL="0" indent="0">
              <a:buNone/>
            </a:pPr>
            <a:r>
              <a:rPr lang="ru-RU" dirty="0" err="1"/>
              <a:t>Керкгоффса</a:t>
            </a:r>
            <a:r>
              <a:rPr lang="ru-RU" dirty="0"/>
              <a:t> «Военная криптография» (издана в 1883 году).</a:t>
            </a:r>
          </a:p>
          <a:p>
            <a:pPr marL="0" indent="0">
              <a:buNone/>
            </a:pPr>
            <a:endParaRPr lang="ru-RU" dirty="0"/>
          </a:p>
          <a:p>
            <a:pPr marL="0" indent="0">
              <a:buNone/>
            </a:pPr>
            <a:r>
              <a:rPr lang="ru-RU" b="1" dirty="0"/>
              <a:t>Разобрать задачу</a:t>
            </a:r>
            <a:r>
              <a:rPr lang="ru-RU" b="1" baseline="0" dirty="0"/>
              <a:t> про страну замков, сундуков и ключей:</a:t>
            </a:r>
          </a:p>
          <a:p>
            <a:pPr marL="0" indent="0">
              <a:buNone/>
            </a:pPr>
            <a:endParaRPr lang="ru-RU" b="1" dirty="0"/>
          </a:p>
          <a:p>
            <a:pPr marL="0" indent="0">
              <a:buNone/>
            </a:pPr>
            <a:r>
              <a:rPr lang="ru-RU" dirty="0"/>
              <a:t>Вы хотите послать своей любимой посылку с брильянтовым колье по почте.</a:t>
            </a:r>
          </a:p>
          <a:p>
            <a:pPr marL="0" indent="0">
              <a:buNone/>
            </a:pPr>
            <a:r>
              <a:rPr lang="ru-RU" dirty="0"/>
              <a:t>Вы можете повесить любое количество замков.</a:t>
            </a:r>
          </a:p>
          <a:p>
            <a:pPr marL="0" indent="0">
              <a:buNone/>
            </a:pPr>
            <a:r>
              <a:rPr lang="ru-RU" dirty="0"/>
              <a:t>Все замки в стране открыть без ключа никто не в состоянии.</a:t>
            </a:r>
          </a:p>
          <a:p>
            <a:pPr marL="0" indent="0">
              <a:buNone/>
            </a:pPr>
            <a:r>
              <a:rPr lang="ru-RU" dirty="0"/>
              <a:t>Почта - единственное средство общения.</a:t>
            </a:r>
          </a:p>
          <a:p>
            <a:pPr marL="0" indent="0">
              <a:buNone/>
            </a:pPr>
            <a:endParaRPr lang="ru-RU" dirty="0"/>
          </a:p>
        </p:txBody>
      </p:sp>
      <p:sp>
        <p:nvSpPr>
          <p:cNvPr id="4" name="Date Placeholder 3"/>
          <p:cNvSpPr>
            <a:spLocks noGrp="1"/>
          </p:cNvSpPr>
          <p:nvPr>
            <p:ph type="dt" sz="quarter" idx="10"/>
          </p:nvPr>
        </p:nvSpPr>
        <p:spPr/>
        <p:txBody>
          <a:bodyPr/>
          <a:lstStyle/>
          <a:p>
            <a:pPr>
              <a:defRPr/>
            </a:pPr>
            <a:fld id="{72C8C346-9F4B-4007-BE6A-5E3DAF042E5E}" type="datetime1">
              <a:rPr lang="ru-RU" smtClean="0"/>
              <a:pPr>
                <a:defRPr/>
              </a:pPr>
              <a:t>11.09.2019</a:t>
            </a:fld>
            <a:endParaRPr lang="de-DE"/>
          </a:p>
        </p:txBody>
      </p:sp>
    </p:spTree>
    <p:extLst>
      <p:ext uri="{BB962C8B-B14F-4D97-AF65-F5344CB8AC3E}">
        <p14:creationId xmlns:p14="http://schemas.microsoft.com/office/powerpoint/2010/main" val="1365692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Tele-GroteskNor" pitchFamily="2" charset="0"/>
                <a:ea typeface="+mn-ea"/>
                <a:cs typeface="+mn-cs"/>
              </a:rPr>
              <a:t>В отечественной практической криптографии для данного преобразования используется термин «</a:t>
            </a:r>
            <a:r>
              <a:rPr lang="ru-RU" sz="1200" b="0" i="0" kern="1200" dirty="0" err="1">
                <a:solidFill>
                  <a:schemeClr val="tx1"/>
                </a:solidFill>
                <a:effectLst/>
                <a:latin typeface="Tele-GroteskNor" pitchFamily="2" charset="0"/>
                <a:ea typeface="+mn-ea"/>
                <a:cs typeface="+mn-cs"/>
              </a:rPr>
              <a:t>расшифрование</a:t>
            </a:r>
            <a:r>
              <a:rPr lang="ru-RU" sz="1200" b="0" i="0" kern="1200" dirty="0">
                <a:solidFill>
                  <a:schemeClr val="tx1"/>
                </a:solidFill>
                <a:effectLst/>
                <a:latin typeface="Tele-GroteskNor" pitchFamily="2" charset="0"/>
                <a:ea typeface="+mn-ea"/>
                <a:cs typeface="+mn-cs"/>
              </a:rPr>
              <a:t>» , а </a:t>
            </a:r>
            <a:r>
              <a:rPr lang="ru-RU" sz="1200" b="1" i="0" kern="1200" dirty="0">
                <a:solidFill>
                  <a:schemeClr val="tx1"/>
                </a:solidFill>
                <a:effectLst/>
                <a:latin typeface="Tele-GroteskNor" pitchFamily="2" charset="0"/>
                <a:ea typeface="+mn-ea"/>
                <a:cs typeface="+mn-cs"/>
              </a:rPr>
              <a:t>дешифрование</a:t>
            </a:r>
            <a:r>
              <a:rPr lang="ru-RU" sz="1200" b="0" i="0" kern="1200" dirty="0">
                <a:solidFill>
                  <a:schemeClr val="tx1"/>
                </a:solidFill>
                <a:effectLst/>
                <a:latin typeface="Tele-GroteskNor" pitchFamily="2" charset="0"/>
                <a:ea typeface="+mn-ea"/>
                <a:cs typeface="+mn-cs"/>
              </a:rPr>
              <a:t> означает взлом.</a:t>
            </a:r>
          </a:p>
          <a:p>
            <a:endParaRPr lang="ru-RU" sz="1200" b="0" i="0" kern="1200" dirty="0">
              <a:solidFill>
                <a:schemeClr val="tx1"/>
              </a:solidFill>
              <a:effectLst/>
              <a:latin typeface="Tele-GroteskNor" pitchFamily="2" charset="0"/>
              <a:ea typeface="+mn-ea"/>
              <a:cs typeface="+mn-cs"/>
            </a:endParaRPr>
          </a:p>
          <a:p>
            <a:r>
              <a:rPr lang="ru-RU" dirty="0"/>
              <a:t>Лавинный эффект</a:t>
            </a:r>
            <a:r>
              <a:rPr lang="ru-RU" baseline="0" dirty="0"/>
              <a:t> -</a:t>
            </a:r>
            <a:r>
              <a:rPr lang="ru-RU" dirty="0"/>
              <a:t> понятие в криптографии, обычно применяемое к блочным шифрам и криптографическим хэш-функциям. Важное криптографическое свойство для шифрования, которое означает, что изменение значения малого количества битов во входном тексте или в ключе ведет к «лавинному» изменению значений выходных битов </a:t>
            </a:r>
            <a:r>
              <a:rPr lang="ru-RU" dirty="0" err="1"/>
              <a:t>шифротекста</a:t>
            </a:r>
            <a:r>
              <a:rPr lang="ru-RU" dirty="0"/>
              <a:t>. Другими словами, это зависимость всех выходных битов от каждого входного бита.</a:t>
            </a:r>
          </a:p>
        </p:txBody>
      </p:sp>
      <p:sp>
        <p:nvSpPr>
          <p:cNvPr id="4" name="Date Placeholder 3"/>
          <p:cNvSpPr>
            <a:spLocks noGrp="1"/>
          </p:cNvSpPr>
          <p:nvPr>
            <p:ph type="dt" sz="quarter" idx="10"/>
          </p:nvPr>
        </p:nvSpPr>
        <p:spPr/>
        <p:txBody>
          <a:bodyPr/>
          <a:lstStyle/>
          <a:p>
            <a:pPr>
              <a:defRPr/>
            </a:pPr>
            <a:fld id="{72C8C346-9F4B-4007-BE6A-5E3DAF042E5E}" type="datetime1">
              <a:rPr lang="ru-RU" smtClean="0"/>
              <a:pPr>
                <a:defRPr/>
              </a:pPr>
              <a:t>11.09.2019</a:t>
            </a:fld>
            <a:endParaRPr lang="de-DE"/>
          </a:p>
        </p:txBody>
      </p:sp>
    </p:spTree>
    <p:extLst>
      <p:ext uri="{BB962C8B-B14F-4D97-AF65-F5344CB8AC3E}">
        <p14:creationId xmlns:p14="http://schemas.microsoft.com/office/powerpoint/2010/main" val="1204422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Идеальной криптографической </a:t>
            </a:r>
            <a:r>
              <a:rPr lang="ru-RU" dirty="0" err="1"/>
              <a:t>хеш-функцияей</a:t>
            </a:r>
            <a:r>
              <a:rPr lang="ru-RU" dirty="0"/>
              <a:t> является такая криптографическая хеш-функция, к которой можно отнести пять основных свойств:</a:t>
            </a:r>
          </a:p>
          <a:p>
            <a:endParaRPr lang="ru-RU" dirty="0"/>
          </a:p>
          <a:p>
            <a:pPr marL="228600" indent="-228600">
              <a:buFont typeface="+mj-lt"/>
              <a:buAutoNum type="arabicPeriod"/>
            </a:pPr>
            <a:r>
              <a:rPr lang="ru-RU" dirty="0"/>
              <a:t>Детерминированность. При одинаковых входных данных результат выполнения хеш-функции будет одинаковым (одно и то же сообщение всегда приводит к одному и тому же </a:t>
            </a:r>
            <a:r>
              <a:rPr lang="ru-RU" dirty="0" err="1"/>
              <a:t>хешу</a:t>
            </a:r>
            <a:r>
              <a:rPr lang="ru-RU" dirty="0"/>
              <a:t>);</a:t>
            </a:r>
          </a:p>
          <a:p>
            <a:pPr marL="228600" indent="-228600">
              <a:buFont typeface="+mj-lt"/>
              <a:buAutoNum type="arabicPeriod"/>
            </a:pPr>
            <a:r>
              <a:rPr lang="ru-RU" dirty="0"/>
              <a:t>Высокая скорость вычисления значения хеш-функции для любого заданного сообщения;</a:t>
            </a:r>
          </a:p>
          <a:p>
            <a:pPr marL="228600" indent="-228600">
              <a:buFont typeface="+mj-lt"/>
              <a:buAutoNum type="arabicPeriod"/>
            </a:pPr>
            <a:r>
              <a:rPr lang="ru-RU" b="1" dirty="0"/>
              <a:t>Невозможность сгенерировать сообщение из его </a:t>
            </a:r>
            <a:r>
              <a:rPr lang="ru-RU" b="1" dirty="0" err="1"/>
              <a:t>хеш</a:t>
            </a:r>
            <a:r>
              <a:rPr lang="ru-RU" b="1" dirty="0"/>
              <a:t>-значения, за исключением попыток создания всех возможных сообщений;</a:t>
            </a:r>
          </a:p>
          <a:p>
            <a:pPr marL="228600" indent="-228600">
              <a:buFont typeface="+mj-lt"/>
              <a:buAutoNum type="arabicPeriod"/>
            </a:pPr>
            <a:r>
              <a:rPr lang="ru-RU" b="1" dirty="0"/>
              <a:t>Наличие лавинного эффекта. Небольшое изменение в сообщениях должно изменить </a:t>
            </a:r>
            <a:r>
              <a:rPr lang="ru-RU" b="1" dirty="0" err="1"/>
              <a:t>хэш</a:t>
            </a:r>
            <a:r>
              <a:rPr lang="ru-RU" b="1" dirty="0"/>
              <a:t>-значения, так широко, что новые </a:t>
            </a:r>
            <a:r>
              <a:rPr lang="ru-RU" b="1" dirty="0" err="1"/>
              <a:t>хэш</a:t>
            </a:r>
            <a:r>
              <a:rPr lang="ru-RU" b="1" dirty="0"/>
              <a:t>-значения не совпадают со старыми </a:t>
            </a:r>
            <a:r>
              <a:rPr lang="ru-RU" b="1" dirty="0" err="1"/>
              <a:t>хэш</a:t>
            </a:r>
            <a:r>
              <a:rPr lang="ru-RU" b="1" dirty="0"/>
              <a:t>-значениями;</a:t>
            </a:r>
          </a:p>
          <a:p>
            <a:pPr marL="228600" indent="-228600">
              <a:buFont typeface="+mj-lt"/>
              <a:buAutoNum type="arabicPeriod"/>
            </a:pPr>
            <a:r>
              <a:rPr lang="ru-RU" b="1" dirty="0"/>
              <a:t>Невозможность найти два разных сообщения с одинаковыми </a:t>
            </a:r>
            <a:r>
              <a:rPr lang="ru-RU" b="1" dirty="0" err="1"/>
              <a:t>хеш</a:t>
            </a:r>
            <a:r>
              <a:rPr lang="ru-RU" b="1" dirty="0"/>
              <a:t>-значениями.</a:t>
            </a:r>
          </a:p>
          <a:p>
            <a:pPr marL="228600" indent="-228600">
              <a:buFont typeface="+mj-lt"/>
              <a:buAutoNum type="arabicPeriod"/>
            </a:pPr>
            <a:endParaRPr lang="ru-RU" b="1" dirty="0"/>
          </a:p>
          <a:p>
            <a:pPr marL="0" indent="0">
              <a:buFont typeface="+mj-lt"/>
              <a:buNone/>
            </a:pPr>
            <a:r>
              <a:rPr lang="ru-RU" b="0" dirty="0" err="1"/>
              <a:t>bcrypt</a:t>
            </a:r>
            <a:r>
              <a:rPr lang="ru-RU" b="0" dirty="0"/>
              <a:t> — адаптивная криптографическая функция формирования ключа, используемая для защищенного хранения паролей. </a:t>
            </a:r>
          </a:p>
          <a:p>
            <a:pPr marL="0" indent="0">
              <a:buFont typeface="+mj-lt"/>
              <a:buNone/>
            </a:pPr>
            <a:endParaRPr lang="ru-RU" b="0" dirty="0"/>
          </a:p>
          <a:p>
            <a:pPr marL="0" indent="0">
              <a:buFont typeface="+mj-lt"/>
              <a:buNone/>
            </a:pPr>
            <a:r>
              <a:rPr lang="ru-RU" sz="1200" b="1" i="0" kern="1200" dirty="0">
                <a:solidFill>
                  <a:schemeClr val="tx1"/>
                </a:solidFill>
                <a:effectLst/>
                <a:latin typeface="Tele-GroteskNor" pitchFamily="2" charset="0"/>
                <a:ea typeface="+mn-ea"/>
                <a:cs typeface="+mn-cs"/>
              </a:rPr>
              <a:t>MAC</a:t>
            </a:r>
            <a:r>
              <a:rPr lang="ru-RU" sz="1200" b="0" i="0" kern="1200" dirty="0">
                <a:solidFill>
                  <a:schemeClr val="tx1"/>
                </a:solidFill>
                <a:effectLst/>
                <a:latin typeface="Tele-GroteskNor" pitchFamily="2" charset="0"/>
                <a:ea typeface="+mn-ea"/>
                <a:cs typeface="+mn-cs"/>
              </a:rPr>
              <a:t> — стандарт, описывающий способ обмена данными и способ проверки целостности передаваемых данных с использованием секретного ключа. </a:t>
            </a:r>
          </a:p>
          <a:p>
            <a:pPr marL="0" indent="0">
              <a:buFont typeface="+mj-lt"/>
              <a:buNone/>
            </a:pPr>
            <a:r>
              <a:rPr lang="ru-RU" b="0" dirty="0"/>
              <a:t>HMAC (сокращение от англ. </a:t>
            </a:r>
            <a:r>
              <a:rPr lang="ru-RU" b="0" dirty="0" err="1"/>
              <a:t>hash-based</a:t>
            </a:r>
            <a:r>
              <a:rPr lang="ru-RU" b="0" dirty="0"/>
              <a:t> </a:t>
            </a:r>
            <a:r>
              <a:rPr lang="ru-RU" b="0" dirty="0" err="1"/>
              <a:t>message</a:t>
            </a:r>
            <a:r>
              <a:rPr lang="ru-RU" b="0" dirty="0"/>
              <a:t> </a:t>
            </a:r>
            <a:r>
              <a:rPr lang="ru-RU" b="0" dirty="0" err="1"/>
              <a:t>authentication</a:t>
            </a:r>
            <a:r>
              <a:rPr lang="ru-RU" b="0" dirty="0"/>
              <a:t> </a:t>
            </a:r>
            <a:r>
              <a:rPr lang="ru-RU" b="0" dirty="0" err="1"/>
              <a:t>code</a:t>
            </a:r>
            <a:r>
              <a:rPr lang="ru-RU" b="0" dirty="0"/>
              <a:t>, код аутентификации (проверки подлинности) сообщений, использующий хеш-функции)</a:t>
            </a:r>
          </a:p>
          <a:p>
            <a:pPr marL="0" indent="0">
              <a:buFont typeface="+mj-lt"/>
              <a:buNone/>
            </a:pPr>
            <a:endParaRPr lang="ru-RU" b="0" dirty="0"/>
          </a:p>
          <a:p>
            <a:pPr marL="0" indent="0">
              <a:buFont typeface="+mj-lt"/>
              <a:buNone/>
            </a:pPr>
            <a:r>
              <a:rPr lang="ru-RU" sz="1200" b="1" i="0" kern="1200" dirty="0">
                <a:solidFill>
                  <a:schemeClr val="tx1"/>
                </a:solidFill>
                <a:effectLst/>
                <a:latin typeface="Tele-GroteskNor" pitchFamily="2" charset="0"/>
                <a:ea typeface="+mn-ea"/>
                <a:cs typeface="+mn-cs"/>
              </a:rPr>
              <a:t>В чем разница между коллизиями </a:t>
            </a:r>
            <a:r>
              <a:rPr lang="ru-RU" sz="1200" b="1" i="0" kern="1200" dirty="0" err="1">
                <a:solidFill>
                  <a:schemeClr val="tx1"/>
                </a:solidFill>
                <a:effectLst/>
                <a:latin typeface="Tele-GroteskNor" pitchFamily="2" charset="0"/>
                <a:ea typeface="+mn-ea"/>
                <a:cs typeface="+mn-cs"/>
              </a:rPr>
              <a:t>хеш</a:t>
            </a:r>
            <a:r>
              <a:rPr lang="ru-RU" sz="1200" b="1" i="0" kern="1200" dirty="0">
                <a:solidFill>
                  <a:schemeClr val="tx1"/>
                </a:solidFill>
                <a:effectLst/>
                <a:latin typeface="Tele-GroteskNor" pitchFamily="2" charset="0"/>
                <a:ea typeface="+mn-ea"/>
                <a:cs typeface="+mn-cs"/>
              </a:rPr>
              <a:t> функции 1-го и 2-го рода:</a:t>
            </a:r>
          </a:p>
          <a:p>
            <a:pPr marL="0" indent="0">
              <a:buFont typeface="+mj-lt"/>
              <a:buNone/>
            </a:pPr>
            <a:r>
              <a:rPr lang="ru-RU" sz="1200" b="1" i="0" kern="1200" dirty="0">
                <a:solidFill>
                  <a:schemeClr val="tx1"/>
                </a:solidFill>
                <a:effectLst/>
                <a:latin typeface="Tele-GroteskNor" pitchFamily="2" charset="0"/>
                <a:ea typeface="+mn-ea"/>
                <a:cs typeface="+mn-cs"/>
              </a:rPr>
              <a:t>- Первого рода: находим другое сообщение с такой же хеш-функцией.</a:t>
            </a:r>
            <a:br>
              <a:rPr lang="ru-RU" b="1" dirty="0"/>
            </a:br>
            <a:r>
              <a:rPr lang="ru-RU" b="1" dirty="0"/>
              <a:t>- </a:t>
            </a:r>
            <a:r>
              <a:rPr lang="ru-RU" sz="1200" b="1" i="0" kern="1200" dirty="0">
                <a:solidFill>
                  <a:schemeClr val="tx1"/>
                </a:solidFill>
                <a:effectLst/>
                <a:latin typeface="Tele-GroteskNor" pitchFamily="2" charset="0"/>
                <a:ea typeface="+mn-ea"/>
                <a:cs typeface="+mn-cs"/>
              </a:rPr>
              <a:t>Второго рода: находим два (любых) сообщения с одинаковой хеш-функцией.</a:t>
            </a:r>
            <a:endParaRPr lang="ru-RU" b="1" dirty="0"/>
          </a:p>
          <a:p>
            <a:pPr marL="0" indent="0">
              <a:buFont typeface="+mj-lt"/>
              <a:buNone/>
            </a:pPr>
            <a:endParaRPr lang="ru-RU" b="0" dirty="0"/>
          </a:p>
          <a:p>
            <a:pPr marL="0" indent="0">
              <a:buFont typeface="+mj-lt"/>
              <a:buNone/>
            </a:pPr>
            <a:r>
              <a:rPr lang="ru-RU" sz="1200" b="0" i="0" kern="1200" dirty="0">
                <a:solidFill>
                  <a:schemeClr val="tx1"/>
                </a:solidFill>
                <a:effectLst/>
                <a:latin typeface="Tele-GroteskNor" pitchFamily="2" charset="0"/>
                <a:ea typeface="+mn-ea"/>
                <a:cs typeface="+mn-cs"/>
              </a:rPr>
              <a:t>В коллизии первого рода надо подобрать текст, </a:t>
            </a:r>
            <a:r>
              <a:rPr lang="ru-RU" sz="1200" b="0" i="0" kern="1200" dirty="0" err="1">
                <a:solidFill>
                  <a:schemeClr val="tx1"/>
                </a:solidFill>
                <a:effectLst/>
                <a:latin typeface="Tele-GroteskNor" pitchFamily="2" charset="0"/>
                <a:ea typeface="+mn-ea"/>
                <a:cs typeface="+mn-cs"/>
              </a:rPr>
              <a:t>хэш</a:t>
            </a:r>
            <a:r>
              <a:rPr lang="ru-RU" sz="1200" b="0" i="0" kern="1200" dirty="0">
                <a:solidFill>
                  <a:schemeClr val="tx1"/>
                </a:solidFill>
                <a:effectLst/>
                <a:latin typeface="Tele-GroteskNor" pitchFamily="2" charset="0"/>
                <a:ea typeface="+mn-ea"/>
                <a:cs typeface="+mn-cs"/>
              </a:rPr>
              <a:t> которого совпадает с имеющимся </a:t>
            </a:r>
            <a:r>
              <a:rPr lang="ru-RU" sz="1200" b="0" i="0" kern="1200" dirty="0" err="1">
                <a:solidFill>
                  <a:schemeClr val="tx1"/>
                </a:solidFill>
                <a:effectLst/>
                <a:latin typeface="Tele-GroteskNor" pitchFamily="2" charset="0"/>
                <a:ea typeface="+mn-ea"/>
                <a:cs typeface="+mn-cs"/>
              </a:rPr>
              <a:t>хэшем</a:t>
            </a:r>
            <a:r>
              <a:rPr lang="ru-RU" sz="1200" b="0" i="0" kern="1200" dirty="0">
                <a:solidFill>
                  <a:schemeClr val="tx1"/>
                </a:solidFill>
                <a:effectLst/>
                <a:latin typeface="Tele-GroteskNor" pitchFamily="2" charset="0"/>
                <a:ea typeface="+mn-ea"/>
                <a:cs typeface="+mn-cs"/>
              </a:rPr>
              <a:t>. То есть при лобовой атаке перебираем тексты, пока однажды </a:t>
            </a:r>
            <a:r>
              <a:rPr lang="ru-RU" sz="1200" b="0" i="0" kern="1200" dirty="0" err="1">
                <a:solidFill>
                  <a:schemeClr val="tx1"/>
                </a:solidFill>
                <a:effectLst/>
                <a:latin typeface="Tele-GroteskNor" pitchFamily="2" charset="0"/>
                <a:ea typeface="+mn-ea"/>
                <a:cs typeface="+mn-cs"/>
              </a:rPr>
              <a:t>хэш</a:t>
            </a:r>
            <a:r>
              <a:rPr lang="ru-RU" sz="1200" b="0" i="0" kern="1200" dirty="0">
                <a:solidFill>
                  <a:schemeClr val="tx1"/>
                </a:solidFill>
                <a:effectLst/>
                <a:latin typeface="Tele-GroteskNor" pitchFamily="2" charset="0"/>
                <a:ea typeface="+mn-ea"/>
                <a:cs typeface="+mn-cs"/>
              </a:rPr>
              <a:t> не совпадёт с заданным. В коллизии второго рода надо подобрать 2 разных текста с одинаковыми </a:t>
            </a:r>
            <a:r>
              <a:rPr lang="ru-RU" sz="1200" b="0" i="0" kern="1200" dirty="0" err="1">
                <a:solidFill>
                  <a:schemeClr val="tx1"/>
                </a:solidFill>
                <a:effectLst/>
                <a:latin typeface="Tele-GroteskNor" pitchFamily="2" charset="0"/>
                <a:ea typeface="+mn-ea"/>
                <a:cs typeface="+mn-cs"/>
              </a:rPr>
              <a:t>хэшами</a:t>
            </a:r>
            <a:r>
              <a:rPr lang="ru-RU" sz="1200" b="0" i="0" kern="1200" dirty="0">
                <a:solidFill>
                  <a:schemeClr val="tx1"/>
                </a:solidFill>
                <a:effectLst/>
                <a:latin typeface="Tele-GroteskNor" pitchFamily="2" charset="0"/>
                <a:ea typeface="+mn-ea"/>
                <a:cs typeface="+mn-cs"/>
              </a:rPr>
              <a:t>. То есть перебираем тексты, пока </a:t>
            </a:r>
            <a:r>
              <a:rPr lang="ru-RU" sz="1200" b="0" i="0" kern="1200" dirty="0" err="1">
                <a:solidFill>
                  <a:schemeClr val="tx1"/>
                </a:solidFill>
                <a:effectLst/>
                <a:latin typeface="Tele-GroteskNor" pitchFamily="2" charset="0"/>
                <a:ea typeface="+mn-ea"/>
                <a:cs typeface="+mn-cs"/>
              </a:rPr>
              <a:t>хэш</a:t>
            </a:r>
            <a:r>
              <a:rPr lang="ru-RU" sz="1200" b="0" i="0" kern="1200" dirty="0">
                <a:solidFill>
                  <a:schemeClr val="tx1"/>
                </a:solidFill>
                <a:effectLst/>
                <a:latin typeface="Tele-GroteskNor" pitchFamily="2" charset="0"/>
                <a:ea typeface="+mn-ea"/>
                <a:cs typeface="+mn-cs"/>
              </a:rPr>
              <a:t> не совпадёт с одним из ранее полученных </a:t>
            </a:r>
            <a:r>
              <a:rPr lang="ru-RU" sz="1200" b="0" i="0" kern="1200" dirty="0" err="1">
                <a:solidFill>
                  <a:schemeClr val="tx1"/>
                </a:solidFill>
                <a:effectLst/>
                <a:latin typeface="Tele-GroteskNor" pitchFamily="2" charset="0"/>
                <a:ea typeface="+mn-ea"/>
                <a:cs typeface="+mn-cs"/>
              </a:rPr>
              <a:t>хэшей</a:t>
            </a:r>
            <a:r>
              <a:rPr lang="ru-RU" sz="1200" b="0" i="0" kern="1200" dirty="0">
                <a:solidFill>
                  <a:schemeClr val="tx1"/>
                </a:solidFill>
                <a:effectLst/>
                <a:latin typeface="Tele-GroteskNor" pitchFamily="2" charset="0"/>
                <a:ea typeface="+mn-ea"/>
                <a:cs typeface="+mn-cs"/>
              </a:rPr>
              <a:t>. Вероятность этого существенно выше.</a:t>
            </a:r>
          </a:p>
        </p:txBody>
      </p:sp>
      <p:sp>
        <p:nvSpPr>
          <p:cNvPr id="4" name="Date Placeholder 3"/>
          <p:cNvSpPr>
            <a:spLocks noGrp="1"/>
          </p:cNvSpPr>
          <p:nvPr>
            <p:ph type="dt" sz="quarter" idx="10"/>
          </p:nvPr>
        </p:nvSpPr>
        <p:spPr/>
        <p:txBody>
          <a:bodyPr/>
          <a:lstStyle/>
          <a:p>
            <a:pPr>
              <a:defRPr/>
            </a:pPr>
            <a:fld id="{72C8C346-9F4B-4007-BE6A-5E3DAF042E5E}" type="datetime1">
              <a:rPr lang="ru-RU" smtClean="0"/>
              <a:pPr>
                <a:defRPr/>
              </a:pPr>
              <a:t>11.09.2019</a:t>
            </a:fld>
            <a:endParaRPr lang="de-DE"/>
          </a:p>
        </p:txBody>
      </p:sp>
    </p:spTree>
    <p:extLst>
      <p:ext uri="{BB962C8B-B14F-4D97-AF65-F5344CB8AC3E}">
        <p14:creationId xmlns:p14="http://schemas.microsoft.com/office/powerpoint/2010/main" val="41195346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1" i="0" kern="1200" dirty="0">
                <a:solidFill>
                  <a:schemeClr val="tx1"/>
                </a:solidFill>
                <a:effectLst/>
                <a:latin typeface="Tele-GroteskNor" pitchFamily="2" charset="0"/>
                <a:ea typeface="+mn-ea"/>
                <a:cs typeface="+mn-cs"/>
              </a:rPr>
              <a:t>Authentication</a:t>
            </a:r>
            <a:r>
              <a:rPr lang="en-US" sz="1200" b="0" i="0" kern="1200" dirty="0">
                <a:solidFill>
                  <a:schemeClr val="tx1"/>
                </a:solidFill>
                <a:effectLst/>
                <a:latin typeface="Tele-GroteskNor" pitchFamily="2" charset="0"/>
                <a:ea typeface="+mn-ea"/>
                <a:cs typeface="+mn-cs"/>
              </a:rPr>
              <a:t>: The means by which communicating entities, such as client and server, prove to each other that they are acting on behalf of specific identities that are authorized for access. This ensures that users are who they say they are.</a:t>
            </a:r>
          </a:p>
          <a:p>
            <a:r>
              <a:rPr lang="en-US" sz="1200" b="1" i="0" kern="1200" dirty="0">
                <a:solidFill>
                  <a:schemeClr val="tx1"/>
                </a:solidFill>
                <a:effectLst/>
                <a:latin typeface="Tele-GroteskNor" pitchFamily="2" charset="0"/>
                <a:ea typeface="+mn-ea"/>
                <a:cs typeface="+mn-cs"/>
              </a:rPr>
              <a:t>Authorization</a:t>
            </a:r>
            <a:r>
              <a:rPr lang="en-US" sz="1200" b="0" i="0" kern="1200" dirty="0">
                <a:solidFill>
                  <a:schemeClr val="tx1"/>
                </a:solidFill>
                <a:effectLst/>
                <a:latin typeface="Tele-GroteskNor" pitchFamily="2" charset="0"/>
                <a:ea typeface="+mn-ea"/>
                <a:cs typeface="+mn-cs"/>
              </a:rPr>
              <a:t>, or </a:t>
            </a:r>
            <a:r>
              <a:rPr lang="en-US" sz="1200" b="1" i="0" kern="1200" dirty="0">
                <a:solidFill>
                  <a:schemeClr val="tx1"/>
                </a:solidFill>
                <a:effectLst/>
                <a:latin typeface="Tele-GroteskNor" pitchFamily="2" charset="0"/>
                <a:ea typeface="+mn-ea"/>
                <a:cs typeface="+mn-cs"/>
              </a:rPr>
              <a:t>access control</a:t>
            </a:r>
            <a:r>
              <a:rPr lang="en-US" sz="1200" b="0" i="0" kern="1200" dirty="0">
                <a:solidFill>
                  <a:schemeClr val="tx1"/>
                </a:solidFill>
                <a:effectLst/>
                <a:latin typeface="Tele-GroteskNor" pitchFamily="2" charset="0"/>
                <a:ea typeface="+mn-ea"/>
                <a:cs typeface="+mn-cs"/>
              </a:rPr>
              <a:t>: The means by which interactions with resources are limited to collections of users or programs for the purpose of enforcing integrity, confidentiality, or availability constraints. This ensures that users have permission to perform operations or access data.</a:t>
            </a:r>
          </a:p>
          <a:p>
            <a:r>
              <a:rPr lang="en-US" sz="1200" b="1" i="0" kern="1200" dirty="0">
                <a:solidFill>
                  <a:schemeClr val="tx1"/>
                </a:solidFill>
                <a:effectLst/>
                <a:latin typeface="Tele-GroteskNor" pitchFamily="2" charset="0"/>
                <a:ea typeface="+mn-ea"/>
                <a:cs typeface="+mn-cs"/>
              </a:rPr>
              <a:t>Data integrity</a:t>
            </a:r>
            <a:r>
              <a:rPr lang="en-US" sz="1200" b="0" i="0" kern="1200" dirty="0">
                <a:solidFill>
                  <a:schemeClr val="tx1"/>
                </a:solidFill>
                <a:effectLst/>
                <a:latin typeface="Tele-GroteskNor" pitchFamily="2" charset="0"/>
                <a:ea typeface="+mn-ea"/>
                <a:cs typeface="+mn-cs"/>
              </a:rPr>
              <a:t>: The means used to prove that information has not been modified by a third party, an entity other than the source of the information. For example, a recipient of data sent over an open network must be able to detect and discard messages that were modified after they were sent. This ensures that only authorized users can modify data.</a:t>
            </a:r>
          </a:p>
          <a:p>
            <a:r>
              <a:rPr lang="en-US" sz="1200" b="1" i="0" kern="1200" dirty="0">
                <a:solidFill>
                  <a:schemeClr val="tx1"/>
                </a:solidFill>
                <a:effectLst/>
                <a:latin typeface="Tele-GroteskNor" pitchFamily="2" charset="0"/>
                <a:ea typeface="+mn-ea"/>
                <a:cs typeface="+mn-cs"/>
              </a:rPr>
              <a:t>Confidentiality</a:t>
            </a:r>
            <a:r>
              <a:rPr lang="en-US" sz="1200" b="0" i="0" kern="1200" dirty="0">
                <a:solidFill>
                  <a:schemeClr val="tx1"/>
                </a:solidFill>
                <a:effectLst/>
                <a:latin typeface="Tele-GroteskNor" pitchFamily="2" charset="0"/>
                <a:ea typeface="+mn-ea"/>
                <a:cs typeface="+mn-cs"/>
              </a:rPr>
              <a:t>, or </a:t>
            </a:r>
            <a:r>
              <a:rPr lang="en-US" sz="1200" b="1" i="0" kern="1200" dirty="0">
                <a:solidFill>
                  <a:schemeClr val="tx1"/>
                </a:solidFill>
                <a:effectLst/>
                <a:latin typeface="Tele-GroteskNor" pitchFamily="2" charset="0"/>
                <a:ea typeface="+mn-ea"/>
                <a:cs typeface="+mn-cs"/>
              </a:rPr>
              <a:t>data privacy</a:t>
            </a:r>
            <a:r>
              <a:rPr lang="en-US" sz="1200" b="0" i="0" kern="1200" dirty="0">
                <a:solidFill>
                  <a:schemeClr val="tx1"/>
                </a:solidFill>
                <a:effectLst/>
                <a:latin typeface="Tele-GroteskNor" pitchFamily="2" charset="0"/>
                <a:ea typeface="+mn-ea"/>
                <a:cs typeface="+mn-cs"/>
              </a:rPr>
              <a:t>: The means used to ensure that information is made available only to users who are authorized to access it. This ensures that only authorized users can view sensitive data.</a:t>
            </a:r>
          </a:p>
          <a:p>
            <a:r>
              <a:rPr lang="en-US" sz="1200" b="1" i="0" kern="1200" dirty="0">
                <a:solidFill>
                  <a:schemeClr val="tx1"/>
                </a:solidFill>
                <a:effectLst/>
                <a:latin typeface="Tele-GroteskNor" pitchFamily="2" charset="0"/>
                <a:ea typeface="+mn-ea"/>
                <a:cs typeface="+mn-cs"/>
              </a:rPr>
              <a:t>Non-repudiation</a:t>
            </a:r>
            <a:r>
              <a:rPr lang="en-US" sz="1200" b="0" i="0" kern="1200" dirty="0">
                <a:solidFill>
                  <a:schemeClr val="tx1"/>
                </a:solidFill>
                <a:effectLst/>
                <a:latin typeface="Tele-GroteskNor" pitchFamily="2" charset="0"/>
                <a:ea typeface="+mn-ea"/>
                <a:cs typeface="+mn-cs"/>
              </a:rPr>
              <a:t>: The means used to prove that a user who performed some action cannot reasonably deny having done so. This ensures that transactions can be proved to have happened.</a:t>
            </a:r>
          </a:p>
          <a:p>
            <a:r>
              <a:rPr lang="en-US" sz="1200" b="1" i="0" kern="1200" dirty="0">
                <a:solidFill>
                  <a:schemeClr val="tx1"/>
                </a:solidFill>
                <a:effectLst/>
                <a:latin typeface="Tele-GroteskNor" pitchFamily="2" charset="0"/>
                <a:ea typeface="+mn-ea"/>
                <a:cs typeface="+mn-cs"/>
              </a:rPr>
              <a:t>Quality of Service</a:t>
            </a:r>
            <a:r>
              <a:rPr lang="en-US" sz="1200" b="0" i="0" kern="1200" dirty="0">
                <a:solidFill>
                  <a:schemeClr val="tx1"/>
                </a:solidFill>
                <a:effectLst/>
                <a:latin typeface="Tele-GroteskNor" pitchFamily="2" charset="0"/>
                <a:ea typeface="+mn-ea"/>
                <a:cs typeface="+mn-cs"/>
              </a:rPr>
              <a:t>: The means used to provide better service to selected network traffic over various technologies.</a:t>
            </a:r>
          </a:p>
          <a:p>
            <a:r>
              <a:rPr lang="en-US" sz="1200" b="1" i="0" kern="1200" dirty="0">
                <a:solidFill>
                  <a:schemeClr val="tx1"/>
                </a:solidFill>
                <a:effectLst/>
                <a:latin typeface="Tele-GroteskNor" pitchFamily="2" charset="0"/>
                <a:ea typeface="+mn-ea"/>
                <a:cs typeface="+mn-cs"/>
              </a:rPr>
              <a:t>Auditing</a:t>
            </a:r>
            <a:r>
              <a:rPr lang="en-US" sz="1200" b="0" i="0" kern="1200" dirty="0">
                <a:solidFill>
                  <a:schemeClr val="tx1"/>
                </a:solidFill>
                <a:effectLst/>
                <a:latin typeface="Tele-GroteskNor" pitchFamily="2" charset="0"/>
                <a:ea typeface="+mn-ea"/>
                <a:cs typeface="+mn-cs"/>
              </a:rPr>
              <a:t>: The means used to capture a tamper-resistant record of security-related events for the purpose of being able to evaluate the effectiveness of security policies and mechanisms. To enable this, the system maintains a record of transactions and security information.</a:t>
            </a:r>
          </a:p>
          <a:p>
            <a:endParaRPr lang="ru-RU" dirty="0"/>
          </a:p>
        </p:txBody>
      </p:sp>
      <p:sp>
        <p:nvSpPr>
          <p:cNvPr id="4" name="Дата 3"/>
          <p:cNvSpPr>
            <a:spLocks noGrp="1"/>
          </p:cNvSpPr>
          <p:nvPr>
            <p:ph type="dt" sz="quarter" idx="10"/>
          </p:nvPr>
        </p:nvSpPr>
        <p:spPr/>
        <p:txBody>
          <a:bodyPr/>
          <a:lstStyle/>
          <a:p>
            <a:pPr>
              <a:defRPr/>
            </a:pPr>
            <a:fld id="{72C8C346-9F4B-4007-BE6A-5E3DAF042E5E}" type="datetime1">
              <a:rPr lang="ru-RU" smtClean="0"/>
              <a:pPr>
                <a:defRPr/>
              </a:pPr>
              <a:t>11.09.2019</a:t>
            </a:fld>
            <a:endParaRPr lang="de-DE"/>
          </a:p>
        </p:txBody>
      </p:sp>
    </p:spTree>
    <p:extLst>
      <p:ext uri="{BB962C8B-B14F-4D97-AF65-F5344CB8AC3E}">
        <p14:creationId xmlns:p14="http://schemas.microsoft.com/office/powerpoint/2010/main" val="2579753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1" i="0" kern="1200" dirty="0">
                <a:solidFill>
                  <a:schemeClr val="tx1"/>
                </a:solidFill>
                <a:effectLst/>
                <a:latin typeface="Tele-GroteskNor" pitchFamily="2" charset="0"/>
                <a:ea typeface="+mn-ea"/>
                <a:cs typeface="+mn-cs"/>
              </a:rPr>
              <a:t>Authentication</a:t>
            </a:r>
            <a:r>
              <a:rPr lang="en-US" sz="1200" b="0" i="0" kern="1200" dirty="0">
                <a:solidFill>
                  <a:schemeClr val="tx1"/>
                </a:solidFill>
                <a:effectLst/>
                <a:latin typeface="Tele-GroteskNor" pitchFamily="2" charset="0"/>
                <a:ea typeface="+mn-ea"/>
                <a:cs typeface="+mn-cs"/>
              </a:rPr>
              <a:t>: The means by which communicating entities, such as client and server, prove to each other that they are acting on behalf of specific identities that are authorized for access. This ensures that users are who they say they are.</a:t>
            </a:r>
          </a:p>
          <a:p>
            <a:r>
              <a:rPr lang="en-US" sz="1200" b="1" i="0" kern="1200" dirty="0">
                <a:solidFill>
                  <a:schemeClr val="tx1"/>
                </a:solidFill>
                <a:effectLst/>
                <a:latin typeface="Tele-GroteskNor" pitchFamily="2" charset="0"/>
                <a:ea typeface="+mn-ea"/>
                <a:cs typeface="+mn-cs"/>
              </a:rPr>
              <a:t>Authorization</a:t>
            </a:r>
            <a:r>
              <a:rPr lang="en-US" sz="1200" b="0" i="0" kern="1200" dirty="0">
                <a:solidFill>
                  <a:schemeClr val="tx1"/>
                </a:solidFill>
                <a:effectLst/>
                <a:latin typeface="Tele-GroteskNor" pitchFamily="2" charset="0"/>
                <a:ea typeface="+mn-ea"/>
                <a:cs typeface="+mn-cs"/>
              </a:rPr>
              <a:t>, or </a:t>
            </a:r>
            <a:r>
              <a:rPr lang="en-US" sz="1200" b="1" i="0" kern="1200" dirty="0">
                <a:solidFill>
                  <a:schemeClr val="tx1"/>
                </a:solidFill>
                <a:effectLst/>
                <a:latin typeface="Tele-GroteskNor" pitchFamily="2" charset="0"/>
                <a:ea typeface="+mn-ea"/>
                <a:cs typeface="+mn-cs"/>
              </a:rPr>
              <a:t>access control</a:t>
            </a:r>
            <a:r>
              <a:rPr lang="en-US" sz="1200" b="0" i="0" kern="1200" dirty="0">
                <a:solidFill>
                  <a:schemeClr val="tx1"/>
                </a:solidFill>
                <a:effectLst/>
                <a:latin typeface="Tele-GroteskNor" pitchFamily="2" charset="0"/>
                <a:ea typeface="+mn-ea"/>
                <a:cs typeface="+mn-cs"/>
              </a:rPr>
              <a:t>: The means by which interactions with resources are limited to collections of users or programs for the purpose of enforcing integrity, confidentiality, or availability constraints. This ensures that users have permission to perform operations or access data.</a:t>
            </a:r>
          </a:p>
          <a:p>
            <a:r>
              <a:rPr lang="en-US" sz="1200" b="1" i="0" kern="1200" dirty="0">
                <a:solidFill>
                  <a:schemeClr val="tx1"/>
                </a:solidFill>
                <a:effectLst/>
                <a:latin typeface="Tele-GroteskNor" pitchFamily="2" charset="0"/>
                <a:ea typeface="+mn-ea"/>
                <a:cs typeface="+mn-cs"/>
              </a:rPr>
              <a:t>Data integrity</a:t>
            </a:r>
            <a:r>
              <a:rPr lang="en-US" sz="1200" b="0" i="0" kern="1200" dirty="0">
                <a:solidFill>
                  <a:schemeClr val="tx1"/>
                </a:solidFill>
                <a:effectLst/>
                <a:latin typeface="Tele-GroteskNor" pitchFamily="2" charset="0"/>
                <a:ea typeface="+mn-ea"/>
                <a:cs typeface="+mn-cs"/>
              </a:rPr>
              <a:t>: The means used to prove that information has not been modified by a third party, an entity other than the source of the information. For example, a recipient of data sent over an open network must be able to detect and discard messages that were modified after they were sent. This ensures that only authorized users can modify data.</a:t>
            </a:r>
          </a:p>
          <a:p>
            <a:r>
              <a:rPr lang="en-US" sz="1200" b="1" i="0" kern="1200" dirty="0">
                <a:solidFill>
                  <a:schemeClr val="tx1"/>
                </a:solidFill>
                <a:effectLst/>
                <a:latin typeface="Tele-GroteskNor" pitchFamily="2" charset="0"/>
                <a:ea typeface="+mn-ea"/>
                <a:cs typeface="+mn-cs"/>
              </a:rPr>
              <a:t>Confidentiality</a:t>
            </a:r>
            <a:r>
              <a:rPr lang="en-US" sz="1200" b="0" i="0" kern="1200" dirty="0">
                <a:solidFill>
                  <a:schemeClr val="tx1"/>
                </a:solidFill>
                <a:effectLst/>
                <a:latin typeface="Tele-GroteskNor" pitchFamily="2" charset="0"/>
                <a:ea typeface="+mn-ea"/>
                <a:cs typeface="+mn-cs"/>
              </a:rPr>
              <a:t>, or </a:t>
            </a:r>
            <a:r>
              <a:rPr lang="en-US" sz="1200" b="1" i="0" kern="1200" dirty="0">
                <a:solidFill>
                  <a:schemeClr val="tx1"/>
                </a:solidFill>
                <a:effectLst/>
                <a:latin typeface="Tele-GroteskNor" pitchFamily="2" charset="0"/>
                <a:ea typeface="+mn-ea"/>
                <a:cs typeface="+mn-cs"/>
              </a:rPr>
              <a:t>data privacy</a:t>
            </a:r>
            <a:r>
              <a:rPr lang="en-US" sz="1200" b="0" i="0" kern="1200" dirty="0">
                <a:solidFill>
                  <a:schemeClr val="tx1"/>
                </a:solidFill>
                <a:effectLst/>
                <a:latin typeface="Tele-GroteskNor" pitchFamily="2" charset="0"/>
                <a:ea typeface="+mn-ea"/>
                <a:cs typeface="+mn-cs"/>
              </a:rPr>
              <a:t>: The means used to ensure that information is made available only to users who are authorized to access it. This ensures that only authorized users can view sensitive data.</a:t>
            </a:r>
          </a:p>
          <a:p>
            <a:r>
              <a:rPr lang="en-US" sz="1200" b="1" i="0" kern="1200" dirty="0">
                <a:solidFill>
                  <a:schemeClr val="tx1"/>
                </a:solidFill>
                <a:effectLst/>
                <a:latin typeface="Tele-GroteskNor" pitchFamily="2" charset="0"/>
                <a:ea typeface="+mn-ea"/>
                <a:cs typeface="+mn-cs"/>
              </a:rPr>
              <a:t>Non-repudiation</a:t>
            </a:r>
            <a:r>
              <a:rPr lang="en-US" sz="1200" b="0" i="0" kern="1200" dirty="0">
                <a:solidFill>
                  <a:schemeClr val="tx1"/>
                </a:solidFill>
                <a:effectLst/>
                <a:latin typeface="Tele-GroteskNor" pitchFamily="2" charset="0"/>
                <a:ea typeface="+mn-ea"/>
                <a:cs typeface="+mn-cs"/>
              </a:rPr>
              <a:t>: The means used to prove that a user who performed some action cannot reasonably deny having done so. This ensures that transactions can be proved to have happened.</a:t>
            </a:r>
          </a:p>
          <a:p>
            <a:r>
              <a:rPr lang="en-US" sz="1200" b="1" i="0" kern="1200" dirty="0">
                <a:solidFill>
                  <a:schemeClr val="tx1"/>
                </a:solidFill>
                <a:effectLst/>
                <a:latin typeface="Tele-GroteskNor" pitchFamily="2" charset="0"/>
                <a:ea typeface="+mn-ea"/>
                <a:cs typeface="+mn-cs"/>
              </a:rPr>
              <a:t>Quality of Service</a:t>
            </a:r>
            <a:r>
              <a:rPr lang="en-US" sz="1200" b="0" i="0" kern="1200" dirty="0">
                <a:solidFill>
                  <a:schemeClr val="tx1"/>
                </a:solidFill>
                <a:effectLst/>
                <a:latin typeface="Tele-GroteskNor" pitchFamily="2" charset="0"/>
                <a:ea typeface="+mn-ea"/>
                <a:cs typeface="+mn-cs"/>
              </a:rPr>
              <a:t>: The means used to provide better service to selected network traffic over various technologies.</a:t>
            </a:r>
          </a:p>
          <a:p>
            <a:r>
              <a:rPr lang="en-US" sz="1200" b="1" i="0" kern="1200" dirty="0">
                <a:solidFill>
                  <a:schemeClr val="tx1"/>
                </a:solidFill>
                <a:effectLst/>
                <a:latin typeface="Tele-GroteskNor" pitchFamily="2" charset="0"/>
                <a:ea typeface="+mn-ea"/>
                <a:cs typeface="+mn-cs"/>
              </a:rPr>
              <a:t>Auditing</a:t>
            </a:r>
            <a:r>
              <a:rPr lang="en-US" sz="1200" b="0" i="0" kern="1200" dirty="0">
                <a:solidFill>
                  <a:schemeClr val="tx1"/>
                </a:solidFill>
                <a:effectLst/>
                <a:latin typeface="Tele-GroteskNor" pitchFamily="2" charset="0"/>
                <a:ea typeface="+mn-ea"/>
                <a:cs typeface="+mn-cs"/>
              </a:rPr>
              <a:t>: The means used to capture a tamper-resistant record of security-related events for the purpose of being able to evaluate the effectiveness of security policies and mechanisms. To enable this, the system maintains a record of transactions and security information.</a:t>
            </a:r>
          </a:p>
          <a:p>
            <a:endParaRPr lang="ru-RU" dirty="0"/>
          </a:p>
        </p:txBody>
      </p:sp>
      <p:sp>
        <p:nvSpPr>
          <p:cNvPr id="4" name="Дата 3"/>
          <p:cNvSpPr>
            <a:spLocks noGrp="1"/>
          </p:cNvSpPr>
          <p:nvPr>
            <p:ph type="dt" sz="quarter" idx="10"/>
          </p:nvPr>
        </p:nvSpPr>
        <p:spPr/>
        <p:txBody>
          <a:bodyPr/>
          <a:lstStyle/>
          <a:p>
            <a:pPr>
              <a:defRPr/>
            </a:pPr>
            <a:fld id="{72C8C346-9F4B-4007-BE6A-5E3DAF042E5E}" type="datetime1">
              <a:rPr lang="ru-RU" smtClean="0"/>
              <a:pPr>
                <a:defRPr/>
              </a:pPr>
              <a:t>11.09.2019</a:t>
            </a:fld>
            <a:endParaRPr lang="de-DE"/>
          </a:p>
        </p:txBody>
      </p:sp>
    </p:spTree>
    <p:extLst>
      <p:ext uri="{BB962C8B-B14F-4D97-AF65-F5344CB8AC3E}">
        <p14:creationId xmlns:p14="http://schemas.microsoft.com/office/powerpoint/2010/main" val="10225387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Демонстрация SQL-</a:t>
            </a:r>
            <a:r>
              <a:rPr lang="ru-RU" dirty="0" err="1"/>
              <a:t>Injection</a:t>
            </a:r>
            <a:endParaRPr lang="ru-RU" dirty="0"/>
          </a:p>
          <a:p>
            <a:endParaRPr lang="ru-RU" dirty="0"/>
          </a:p>
          <a:p>
            <a:r>
              <a:rPr lang="ru-RU" dirty="0"/>
              <a:t>http://192.168.99.100:8080/JavaVulnerableLab/login.jsp</a:t>
            </a:r>
          </a:p>
          <a:p>
            <a:r>
              <a:rPr lang="ru-RU" dirty="0" err="1"/>
              <a:t>admin</a:t>
            </a:r>
            <a:r>
              <a:rPr lang="ru-RU" dirty="0"/>
              <a:t>' </a:t>
            </a:r>
            <a:r>
              <a:rPr lang="ru-RU" dirty="0" err="1"/>
              <a:t>or</a:t>
            </a:r>
            <a:r>
              <a:rPr lang="ru-RU" dirty="0"/>
              <a:t> '1'='1</a:t>
            </a:r>
            <a:endParaRPr lang="en-US" dirty="0"/>
          </a:p>
          <a:p>
            <a:endParaRPr lang="en-US" dirty="0"/>
          </a:p>
          <a:p>
            <a:pPr marL="0" indent="0">
              <a:buNone/>
            </a:pPr>
            <a:r>
              <a:rPr lang="ru-RU" dirty="0"/>
              <a:t>Опционально:</a:t>
            </a:r>
          </a:p>
          <a:p>
            <a:pPr marL="0" indent="0">
              <a:buNone/>
            </a:pPr>
            <a:endParaRPr lang="en-US" dirty="0"/>
          </a:p>
          <a:p>
            <a:r>
              <a:rPr lang="en-US" dirty="0"/>
              <a:t>http://192.168.99.100:8080/JavaVulnerableLab/vulnerability/Injection/xpath_login.jsp</a:t>
            </a:r>
          </a:p>
          <a:p>
            <a:r>
              <a:rPr lang="en-US" dirty="0"/>
              <a:t>neo' or 1=1 or ''='</a:t>
            </a:r>
          </a:p>
          <a:p>
            <a:r>
              <a:rPr lang="en-US" dirty="0"/>
              <a:t>/users/user[username='neo' or 1=1 or ''='' and password='"+pass+"']/name</a:t>
            </a:r>
            <a:endParaRPr lang="ru-RU" dirty="0"/>
          </a:p>
        </p:txBody>
      </p:sp>
      <p:sp>
        <p:nvSpPr>
          <p:cNvPr id="4" name="Date Placeholder 3"/>
          <p:cNvSpPr>
            <a:spLocks noGrp="1"/>
          </p:cNvSpPr>
          <p:nvPr>
            <p:ph type="dt" sz="quarter" idx="10"/>
          </p:nvPr>
        </p:nvSpPr>
        <p:spPr/>
        <p:txBody>
          <a:bodyPr/>
          <a:lstStyle/>
          <a:p>
            <a:pPr>
              <a:defRPr/>
            </a:pPr>
            <a:fld id="{72C8C346-9F4B-4007-BE6A-5E3DAF042E5E}" type="datetime1">
              <a:rPr lang="ru-RU" smtClean="0"/>
              <a:pPr>
                <a:defRPr/>
              </a:pPr>
              <a:t>11.09.2019</a:t>
            </a:fld>
            <a:endParaRPr lang="de-DE"/>
          </a:p>
        </p:txBody>
      </p:sp>
    </p:spTree>
    <p:extLst>
      <p:ext uri="{BB962C8B-B14F-4D97-AF65-F5344CB8AC3E}">
        <p14:creationId xmlns:p14="http://schemas.microsoft.com/office/powerpoint/2010/main" val="25596943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Практика </a:t>
            </a:r>
            <a:r>
              <a:rPr lang="en-US" dirty="0"/>
              <a:t>SQL-Injection</a:t>
            </a:r>
          </a:p>
          <a:p>
            <a:endParaRPr lang="en-US" dirty="0"/>
          </a:p>
          <a:p>
            <a:r>
              <a:rPr lang="en-US" dirty="0"/>
              <a:t>http://192.168.99.100:8080/JavaVulnerableLab/vulnerability/forumposts.jsp?postid=1</a:t>
            </a:r>
          </a:p>
          <a:p>
            <a:endParaRPr lang="en-US" dirty="0"/>
          </a:p>
          <a:p>
            <a:r>
              <a:rPr lang="en-US" dirty="0"/>
              <a:t>-1 union select 1,2,3,4 from users</a:t>
            </a:r>
          </a:p>
          <a:p>
            <a:endParaRPr lang="en-US" dirty="0"/>
          </a:p>
          <a:p>
            <a:r>
              <a:rPr lang="en-US" dirty="0"/>
              <a:t>http://192.168.99.100:8080/JavaVulnerableLab/vulnerability/forumposts.jsp?postid=-1%20union%20select%201,password,3,4%20from%20users</a:t>
            </a:r>
          </a:p>
          <a:p>
            <a:r>
              <a:rPr lang="en-US" dirty="0"/>
              <a:t>http://192.168.99.100:8080/JavaVulnerableLab/vulnerability/forumposts.jsp?postid=-1%20union%20select%201,password,username,4%20from%20users</a:t>
            </a:r>
          </a:p>
          <a:p>
            <a:endParaRPr lang="en-US" dirty="0"/>
          </a:p>
          <a:p>
            <a:r>
              <a:rPr lang="en-US" dirty="0"/>
              <a:t>http://localhost:8080/JavaVulnerableLab/robots.txt</a:t>
            </a:r>
          </a:p>
          <a:p>
            <a:r>
              <a:rPr lang="en-US" dirty="0"/>
              <a:t>Disallow: /admin/</a:t>
            </a:r>
            <a:r>
              <a:rPr lang="en-US" dirty="0" err="1"/>
              <a:t>admin.jsp</a:t>
            </a:r>
            <a:endParaRPr lang="ru-RU" dirty="0"/>
          </a:p>
          <a:p>
            <a:r>
              <a:rPr lang="ru-RU" sz="1200" b="0" i="0" kern="1200" dirty="0">
                <a:solidFill>
                  <a:schemeClr val="tx1"/>
                </a:solidFill>
                <a:effectLst/>
                <a:latin typeface="Tele-GroteskNor" pitchFamily="2" charset="0"/>
                <a:ea typeface="+mn-ea"/>
                <a:cs typeface="+mn-cs"/>
              </a:rPr>
              <a:t>Файл дает поисковым роботам рекомендации: какие страницы/файлы стоит сканировать.</a:t>
            </a:r>
          </a:p>
          <a:p>
            <a:endParaRPr lang="en-US" dirty="0"/>
          </a:p>
          <a:p>
            <a:endParaRPr lang="en-US" dirty="0"/>
          </a:p>
          <a:p>
            <a:r>
              <a:rPr lang="en-US" dirty="0"/>
              <a:t>http://localhost:8080/JavaVulnerableLab/admin/adminlogin.jsp</a:t>
            </a:r>
            <a:endParaRPr lang="ru-RU" dirty="0"/>
          </a:p>
        </p:txBody>
      </p:sp>
      <p:sp>
        <p:nvSpPr>
          <p:cNvPr id="4" name="Date Placeholder 3"/>
          <p:cNvSpPr>
            <a:spLocks noGrp="1"/>
          </p:cNvSpPr>
          <p:nvPr>
            <p:ph type="dt" sz="quarter" idx="10"/>
          </p:nvPr>
        </p:nvSpPr>
        <p:spPr/>
        <p:txBody>
          <a:bodyPr/>
          <a:lstStyle/>
          <a:p>
            <a:pPr>
              <a:defRPr/>
            </a:pPr>
            <a:fld id="{72C8C346-9F4B-4007-BE6A-5E3DAF042E5E}" type="datetime1">
              <a:rPr lang="ru-RU" smtClean="0"/>
              <a:pPr>
                <a:defRPr/>
              </a:pPr>
              <a:t>11.09.2019</a:t>
            </a:fld>
            <a:endParaRPr lang="de-DE"/>
          </a:p>
        </p:txBody>
      </p:sp>
    </p:spTree>
    <p:extLst>
      <p:ext uri="{BB962C8B-B14F-4D97-AF65-F5344CB8AC3E}">
        <p14:creationId xmlns:p14="http://schemas.microsoft.com/office/powerpoint/2010/main" val="6931021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http://192.168.99.100:8080/JavaVulnerableLab/ForgotPassword.jsp</a:t>
            </a:r>
          </a:p>
          <a:p>
            <a:r>
              <a:rPr lang="en-US" dirty="0"/>
              <a:t>http://192.168.99.100:8080/JavaVulnerableLab/vulnerability/baasm/URLRewriting.jsp;jsessionid=99432A123FB105EA52099E85B53BE139</a:t>
            </a:r>
          </a:p>
          <a:p>
            <a:pPr marL="0" indent="0">
              <a:buNone/>
            </a:pPr>
            <a:endParaRPr lang="en-US" dirty="0"/>
          </a:p>
          <a:p>
            <a:pPr marL="0" indent="0">
              <a:buNone/>
            </a:pPr>
            <a:endParaRPr lang="en-US" dirty="0"/>
          </a:p>
        </p:txBody>
      </p:sp>
      <p:sp>
        <p:nvSpPr>
          <p:cNvPr id="4" name="Date Placeholder 3"/>
          <p:cNvSpPr>
            <a:spLocks noGrp="1"/>
          </p:cNvSpPr>
          <p:nvPr>
            <p:ph type="dt" sz="quarter" idx="10"/>
          </p:nvPr>
        </p:nvSpPr>
        <p:spPr/>
        <p:txBody>
          <a:bodyPr/>
          <a:lstStyle/>
          <a:p>
            <a:pPr>
              <a:defRPr/>
            </a:pPr>
            <a:fld id="{72C8C346-9F4B-4007-BE6A-5E3DAF042E5E}" type="datetime1">
              <a:rPr lang="ru-RU" smtClean="0"/>
              <a:pPr>
                <a:defRPr/>
              </a:pPr>
              <a:t>11.09.2019</a:t>
            </a:fld>
            <a:endParaRPr lang="de-DE"/>
          </a:p>
        </p:txBody>
      </p:sp>
    </p:spTree>
    <p:extLst>
      <p:ext uri="{BB962C8B-B14F-4D97-AF65-F5344CB8AC3E}">
        <p14:creationId xmlns:p14="http://schemas.microsoft.com/office/powerpoint/2010/main" val="16369978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http://192.168.99.100:8080/JavaVulnerableLab/vulnerability/idor/download.jsp</a:t>
            </a:r>
          </a:p>
          <a:p>
            <a:endParaRPr lang="en-US" dirty="0"/>
          </a:p>
          <a:p>
            <a:r>
              <a:rPr lang="en-US" dirty="0"/>
              <a:t>http://192.168.99.100:8080/JavaVulnerableLab/vulnerability/idor/download.jsp?file=doc1.pdf</a:t>
            </a:r>
          </a:p>
          <a:p>
            <a:endParaRPr lang="en-US" dirty="0"/>
          </a:p>
          <a:p>
            <a:r>
              <a:rPr lang="en-US" dirty="0"/>
              <a:t>http://192.168.99.100:8080/</a:t>
            </a:r>
            <a:r>
              <a:rPr lang="en-US" dirty="0" err="1"/>
              <a:t>JavaVulnerableLab</a:t>
            </a:r>
            <a:r>
              <a:rPr lang="en-US" dirty="0"/>
              <a:t>/vulnerability/</a:t>
            </a:r>
            <a:r>
              <a:rPr lang="en-US" dirty="0" err="1"/>
              <a:t>idor</a:t>
            </a:r>
            <a:r>
              <a:rPr lang="en-US" dirty="0"/>
              <a:t>/</a:t>
            </a:r>
            <a:r>
              <a:rPr lang="en-US" dirty="0" err="1"/>
              <a:t>download.jsp?file</a:t>
            </a:r>
            <a:r>
              <a:rPr lang="en-US" dirty="0"/>
              <a:t>=../../../../../../</a:t>
            </a:r>
            <a:r>
              <a:rPr lang="en-US" dirty="0" err="1"/>
              <a:t>etc</a:t>
            </a:r>
            <a:r>
              <a:rPr lang="en-US" dirty="0"/>
              <a:t>/</a:t>
            </a:r>
            <a:r>
              <a:rPr lang="en-US" dirty="0" err="1"/>
              <a:t>passwd</a:t>
            </a:r>
            <a:endParaRPr lang="en-US" dirty="0"/>
          </a:p>
          <a:p>
            <a:r>
              <a:rPr lang="en-US" dirty="0"/>
              <a:t>http://192.168.99.100:8080/</a:t>
            </a:r>
            <a:r>
              <a:rPr lang="en-US" dirty="0" err="1"/>
              <a:t>JavaVulnerableLab</a:t>
            </a:r>
            <a:r>
              <a:rPr lang="en-US" dirty="0"/>
              <a:t>/vulnerability/</a:t>
            </a:r>
            <a:r>
              <a:rPr lang="en-US" dirty="0" err="1"/>
              <a:t>idor</a:t>
            </a:r>
            <a:r>
              <a:rPr lang="en-US" dirty="0"/>
              <a:t>/</a:t>
            </a:r>
            <a:r>
              <a:rPr lang="en-US" dirty="0" err="1"/>
              <a:t>download.jsp?file</a:t>
            </a:r>
            <a:r>
              <a:rPr lang="en-US" dirty="0"/>
              <a:t>=../../../../../../</a:t>
            </a:r>
            <a:r>
              <a:rPr lang="en-US" dirty="0" err="1"/>
              <a:t>etc</a:t>
            </a:r>
            <a:r>
              <a:rPr lang="en-US" dirty="0"/>
              <a:t>/shadow</a:t>
            </a:r>
            <a:endParaRPr lang="ru-RU" dirty="0"/>
          </a:p>
        </p:txBody>
      </p:sp>
      <p:sp>
        <p:nvSpPr>
          <p:cNvPr id="4" name="Date Placeholder 3"/>
          <p:cNvSpPr>
            <a:spLocks noGrp="1"/>
          </p:cNvSpPr>
          <p:nvPr>
            <p:ph type="dt" sz="quarter" idx="10"/>
          </p:nvPr>
        </p:nvSpPr>
        <p:spPr/>
        <p:txBody>
          <a:bodyPr/>
          <a:lstStyle/>
          <a:p>
            <a:pPr>
              <a:defRPr/>
            </a:pPr>
            <a:fld id="{72C8C346-9F4B-4007-BE6A-5E3DAF042E5E}" type="datetime1">
              <a:rPr lang="ru-RU" smtClean="0"/>
              <a:pPr>
                <a:defRPr/>
              </a:pPr>
              <a:t>11.09.2019</a:t>
            </a:fld>
            <a:endParaRPr lang="de-DE"/>
          </a:p>
        </p:txBody>
      </p:sp>
    </p:spTree>
    <p:extLst>
      <p:ext uri="{BB962C8B-B14F-4D97-AF65-F5344CB8AC3E}">
        <p14:creationId xmlns:p14="http://schemas.microsoft.com/office/powerpoint/2010/main" val="2448526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ru-RU" dirty="0"/>
              <a:t>Демонстрация </a:t>
            </a:r>
            <a:r>
              <a:rPr lang="en-US" dirty="0"/>
              <a:t>XSS (</a:t>
            </a:r>
            <a:r>
              <a:rPr lang="ru-RU" dirty="0"/>
              <a:t>отключить </a:t>
            </a:r>
            <a:r>
              <a:rPr lang="en-US" dirty="0"/>
              <a:t>XSS </a:t>
            </a:r>
            <a:r>
              <a:rPr lang="ru-RU" dirty="0"/>
              <a:t>аудитор</a:t>
            </a:r>
            <a:r>
              <a:rPr lang="ru-RU" baseline="0" dirty="0"/>
              <a:t> у хром: </a:t>
            </a:r>
            <a:r>
              <a:rPr lang="en-US" dirty="0"/>
              <a:t>chrome.exe --disable-</a:t>
            </a:r>
            <a:r>
              <a:rPr lang="en-US" dirty="0" err="1"/>
              <a:t>xss</a:t>
            </a:r>
            <a:r>
              <a:rPr lang="en-US" dirty="0"/>
              <a:t>-auditor)</a:t>
            </a:r>
          </a:p>
          <a:p>
            <a:endParaRPr lang="en-US" dirty="0"/>
          </a:p>
          <a:p>
            <a:pPr marL="0" indent="0">
              <a:buNone/>
            </a:pPr>
            <a:r>
              <a:rPr lang="en-US" dirty="0"/>
              <a:t>test&lt;script&gt;console.log(</a:t>
            </a:r>
            <a:r>
              <a:rPr lang="en-US" dirty="0" err="1"/>
              <a:t>document.cookie</a:t>
            </a:r>
            <a:r>
              <a:rPr lang="en-US" dirty="0"/>
              <a:t>);&lt;/script&gt;</a:t>
            </a:r>
          </a:p>
          <a:p>
            <a:pPr marL="0" indent="0">
              <a:buNone/>
            </a:pPr>
            <a:r>
              <a:rPr lang="en-US" dirty="0"/>
              <a:t>http://192.168.99.100:8080/JavaVulnerableLab/vulnerability/xss/search.jsp?keyword=%3Cscript%3Ealert%28document.cookie%29%3B%3C%2Fscript%3E&amp;action=Search</a:t>
            </a:r>
          </a:p>
          <a:p>
            <a:endParaRPr lang="ru-RU" dirty="0"/>
          </a:p>
        </p:txBody>
      </p:sp>
      <p:sp>
        <p:nvSpPr>
          <p:cNvPr id="4" name="Date Placeholder 3"/>
          <p:cNvSpPr>
            <a:spLocks noGrp="1"/>
          </p:cNvSpPr>
          <p:nvPr>
            <p:ph type="dt" sz="quarter" idx="10"/>
          </p:nvPr>
        </p:nvSpPr>
        <p:spPr/>
        <p:txBody>
          <a:bodyPr/>
          <a:lstStyle/>
          <a:p>
            <a:pPr>
              <a:defRPr/>
            </a:pPr>
            <a:fld id="{72C8C346-9F4B-4007-BE6A-5E3DAF042E5E}" type="datetime1">
              <a:rPr lang="ru-RU" smtClean="0"/>
              <a:pPr>
                <a:defRPr/>
              </a:pPr>
              <a:t>11.09.2019</a:t>
            </a:fld>
            <a:endParaRPr lang="de-DE"/>
          </a:p>
        </p:txBody>
      </p:sp>
    </p:spTree>
    <p:extLst>
      <p:ext uri="{BB962C8B-B14F-4D97-AF65-F5344CB8AC3E}">
        <p14:creationId xmlns:p14="http://schemas.microsoft.com/office/powerpoint/2010/main" val="500553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Tele-GroteskNor" pitchFamily="2" charset="0"/>
                <a:ea typeface="+mn-ea"/>
                <a:cs typeface="+mn-cs"/>
              </a:rPr>
              <a:t>The prevalence of broken authentication is widespread due to the design and implementation of most identity and access controls. Session management is the bedrock of authentication and access controls, and is present in all </a:t>
            </a:r>
            <a:r>
              <a:rPr lang="en-US" sz="1200" b="0" i="0" kern="1200" dirty="0" err="1">
                <a:solidFill>
                  <a:schemeClr val="tx1"/>
                </a:solidFill>
                <a:effectLst/>
                <a:latin typeface="Tele-GroteskNor" pitchFamily="2" charset="0"/>
                <a:ea typeface="+mn-ea"/>
                <a:cs typeface="+mn-cs"/>
              </a:rPr>
              <a:t>stateful</a:t>
            </a:r>
            <a:r>
              <a:rPr lang="en-US" sz="1200" b="0" i="0" kern="1200" dirty="0">
                <a:solidFill>
                  <a:schemeClr val="tx1"/>
                </a:solidFill>
                <a:effectLst/>
                <a:latin typeface="Tele-GroteskNor" pitchFamily="2" charset="0"/>
                <a:ea typeface="+mn-ea"/>
                <a:cs typeface="+mn-cs"/>
              </a:rPr>
              <a:t> applications. Attackers can detect broken authentication using manual means and exploit them using automated tools with password lists and dictionary attacks.</a:t>
            </a:r>
            <a:endParaRPr lang="ru-RU" sz="1200" b="0" i="0" kern="1200" dirty="0">
              <a:solidFill>
                <a:schemeClr val="tx1"/>
              </a:solidFill>
              <a:effectLst/>
              <a:latin typeface="Tele-GroteskNor" pitchFamily="2" charset="0"/>
              <a:ea typeface="+mn-ea"/>
              <a:cs typeface="+mn-cs"/>
            </a:endParaRPr>
          </a:p>
          <a:p>
            <a:pPr marL="0" indent="0">
              <a:buNone/>
            </a:pPr>
            <a:endParaRPr lang="en-US" sz="1200" b="0" i="0" kern="1200" dirty="0">
              <a:solidFill>
                <a:schemeClr val="tx1"/>
              </a:solidFill>
              <a:effectLst/>
              <a:latin typeface="Tele-GroteskNor" pitchFamily="2" charset="0"/>
              <a:ea typeface="+mn-ea"/>
              <a:cs typeface="+mn-cs"/>
            </a:endParaRPr>
          </a:p>
          <a:p>
            <a:pPr algn="l"/>
            <a:r>
              <a:rPr lang="en-US" b="0" i="0" dirty="0">
                <a:solidFill>
                  <a:srgbClr val="4A1647"/>
                </a:solidFill>
                <a:effectLst/>
                <a:latin typeface="Arial" panose="020B0604020202020204" pitchFamily="34" charset="0"/>
              </a:rPr>
              <a:t>Is the Application Vulnerable?</a:t>
            </a:r>
          </a:p>
          <a:p>
            <a:pPr lvl="1" algn="l">
              <a:buFont typeface="Arial" panose="020B0604020202020204" pitchFamily="34" charset="0"/>
              <a:buChar char="•"/>
            </a:pPr>
            <a:r>
              <a:rPr lang="en-US" b="0" i="0" dirty="0">
                <a:solidFill>
                  <a:srgbClr val="252525"/>
                </a:solidFill>
                <a:effectLst/>
                <a:latin typeface="Arial" panose="020B0604020202020204" pitchFamily="34" charset="0"/>
              </a:rPr>
              <a:t>Permits automated attacks such as </a:t>
            </a:r>
            <a:r>
              <a:rPr lang="en-US" b="0" i="0" u="none" strike="noStrike" dirty="0">
                <a:solidFill>
                  <a:srgbClr val="0B0080"/>
                </a:solidFill>
                <a:effectLst/>
                <a:latin typeface="Arial" panose="020B0604020202020204" pitchFamily="34" charset="0"/>
                <a:hlinkClick r:id="rId3" tooltip="Credential stuffing"/>
              </a:rPr>
              <a:t>credential stuffing</a:t>
            </a:r>
            <a:r>
              <a:rPr lang="en-US" b="0" i="0" dirty="0">
                <a:solidFill>
                  <a:srgbClr val="252525"/>
                </a:solidFill>
                <a:effectLst/>
                <a:latin typeface="Arial" panose="020B0604020202020204" pitchFamily="34" charset="0"/>
              </a:rPr>
              <a:t>, where the attacker has a list of valid usernames and passwords.</a:t>
            </a:r>
          </a:p>
          <a:p>
            <a:pPr lvl="1" algn="l">
              <a:buFont typeface="Arial" panose="020B0604020202020204" pitchFamily="34" charset="0"/>
              <a:buChar char="•"/>
            </a:pPr>
            <a:r>
              <a:rPr lang="en-US" b="0" i="0" dirty="0">
                <a:solidFill>
                  <a:srgbClr val="252525"/>
                </a:solidFill>
                <a:effectLst/>
                <a:latin typeface="Arial" panose="020B0604020202020204" pitchFamily="34" charset="0"/>
              </a:rPr>
              <a:t>Permits brute force or other automated attacks.</a:t>
            </a:r>
          </a:p>
          <a:p>
            <a:pPr lvl="1" algn="l">
              <a:buFont typeface="Arial" panose="020B0604020202020204" pitchFamily="34" charset="0"/>
              <a:buChar char="•"/>
            </a:pPr>
            <a:r>
              <a:rPr lang="en-US" b="0" i="0" dirty="0">
                <a:solidFill>
                  <a:srgbClr val="252525"/>
                </a:solidFill>
                <a:effectLst/>
                <a:latin typeface="Arial" panose="020B0604020202020204" pitchFamily="34" charset="0"/>
              </a:rPr>
              <a:t>Permits default, weak, or well-known passwords, such as "Password1" or "admin/admin“.</a:t>
            </a:r>
          </a:p>
          <a:p>
            <a:pPr lvl="1" algn="l">
              <a:buFont typeface="Arial" panose="020B0604020202020204" pitchFamily="34" charset="0"/>
              <a:buChar char="•"/>
            </a:pPr>
            <a:r>
              <a:rPr lang="en-US" b="0" i="0" dirty="0">
                <a:solidFill>
                  <a:srgbClr val="252525"/>
                </a:solidFill>
                <a:effectLst/>
                <a:latin typeface="Arial" panose="020B0604020202020204" pitchFamily="34" charset="0"/>
              </a:rPr>
              <a:t>Uses weak or ineffective credential recovery and forgot-password processes, such as "knowledge-based answers", which cannot be made safe.</a:t>
            </a:r>
          </a:p>
          <a:p>
            <a:pPr lvl="1" algn="l">
              <a:buFont typeface="Arial" panose="020B0604020202020204" pitchFamily="34" charset="0"/>
              <a:buChar char="•"/>
            </a:pPr>
            <a:r>
              <a:rPr lang="en-US" b="0" i="0" dirty="0">
                <a:solidFill>
                  <a:srgbClr val="252525"/>
                </a:solidFill>
                <a:effectLst/>
                <a:latin typeface="Arial" panose="020B0604020202020204" pitchFamily="34" charset="0"/>
              </a:rPr>
              <a:t>Uses plain text, encrypted, or weakly hashed passwords (see </a:t>
            </a:r>
            <a:r>
              <a:rPr lang="en-US" b="1" i="0" u="none" strike="noStrike" dirty="0">
                <a:solidFill>
                  <a:srgbClr val="0B0080"/>
                </a:solidFill>
                <a:effectLst/>
                <a:latin typeface="Arial" panose="020B0604020202020204" pitchFamily="34" charset="0"/>
                <a:hlinkClick r:id="rId4" tooltip="Top 10-2017 A3-Sensitive Data Exposure"/>
              </a:rPr>
              <a:t>A3:2017-Sensitive Data Exposure</a:t>
            </a:r>
            <a:r>
              <a:rPr lang="en-US" b="0" i="0" dirty="0">
                <a:solidFill>
                  <a:srgbClr val="252525"/>
                </a:solidFill>
                <a:effectLst/>
                <a:latin typeface="Arial" panose="020B0604020202020204" pitchFamily="34" charset="0"/>
              </a:rPr>
              <a:t>).</a:t>
            </a:r>
          </a:p>
          <a:p>
            <a:pPr lvl="1" algn="l">
              <a:buFont typeface="Arial" panose="020B0604020202020204" pitchFamily="34" charset="0"/>
              <a:buChar char="•"/>
            </a:pPr>
            <a:r>
              <a:rPr lang="en-US" b="0" i="0" dirty="0">
                <a:solidFill>
                  <a:srgbClr val="252525"/>
                </a:solidFill>
                <a:effectLst/>
                <a:latin typeface="Arial" panose="020B0604020202020204" pitchFamily="34" charset="0"/>
              </a:rPr>
              <a:t>Has missing or ineffective multi-factor authentication.</a:t>
            </a:r>
          </a:p>
          <a:p>
            <a:pPr lvl="1" algn="l">
              <a:buFont typeface="Arial" panose="020B0604020202020204" pitchFamily="34" charset="0"/>
              <a:buChar char="•"/>
            </a:pPr>
            <a:r>
              <a:rPr lang="en-US" b="0" i="0" dirty="0">
                <a:solidFill>
                  <a:srgbClr val="252525"/>
                </a:solidFill>
                <a:effectLst/>
                <a:latin typeface="Arial" panose="020B0604020202020204" pitchFamily="34" charset="0"/>
              </a:rPr>
              <a:t>Exposes Session IDs in the URL (e.g., URL rewriting).</a:t>
            </a:r>
          </a:p>
          <a:p>
            <a:pPr lvl="1" algn="l">
              <a:buFont typeface="Arial" panose="020B0604020202020204" pitchFamily="34" charset="0"/>
              <a:buChar char="•"/>
            </a:pPr>
            <a:r>
              <a:rPr lang="en-US" b="0" i="0" dirty="0">
                <a:solidFill>
                  <a:srgbClr val="252525"/>
                </a:solidFill>
                <a:effectLst/>
                <a:latin typeface="Arial" panose="020B0604020202020204" pitchFamily="34" charset="0"/>
              </a:rPr>
              <a:t>Does not rotate Session IDs after successful login.</a:t>
            </a:r>
          </a:p>
          <a:p>
            <a:pPr lvl="1" algn="l">
              <a:buFont typeface="Arial" panose="020B0604020202020204" pitchFamily="34" charset="0"/>
              <a:buChar char="•"/>
            </a:pPr>
            <a:r>
              <a:rPr lang="en-US" b="0" i="0" dirty="0">
                <a:solidFill>
                  <a:srgbClr val="252525"/>
                </a:solidFill>
                <a:effectLst/>
                <a:latin typeface="Arial" panose="020B0604020202020204" pitchFamily="34" charset="0"/>
              </a:rPr>
              <a:t>Does not properly invalidate Session IDs. User sessions or authentication tokens (particularly single sign-on (SSO) tokens) aren't properly invalidated during logout or a period of inactivity.</a:t>
            </a:r>
            <a:endParaRPr lang="ru-RU" b="0" i="0" dirty="0">
              <a:solidFill>
                <a:srgbClr val="252525"/>
              </a:solidFill>
              <a:effectLst/>
              <a:latin typeface="Arial" panose="020B0604020202020204" pitchFamily="34" charset="0"/>
            </a:endParaRPr>
          </a:p>
          <a:p>
            <a:pPr marL="338138" lvl="1" indent="0" algn="l">
              <a:buFont typeface="Arial" panose="020B0604020202020204" pitchFamily="34" charset="0"/>
              <a:buNone/>
            </a:pPr>
            <a:endParaRPr lang="en-US" sz="1200" b="0" i="0" kern="1200" dirty="0">
              <a:solidFill>
                <a:schemeClr val="tx1"/>
              </a:solidFill>
              <a:effectLst/>
              <a:latin typeface="Tele-GroteskNor" pitchFamily="2" charset="0"/>
              <a:ea typeface="+mn-ea"/>
              <a:cs typeface="+mn-cs"/>
            </a:endParaRPr>
          </a:p>
          <a:p>
            <a:r>
              <a:rPr lang="en-US" dirty="0">
                <a:hlinkClick r:id="rId5"/>
              </a:rPr>
              <a:t>https://www.owasp.org/index.php/Top_10-2017_A2-Broken_Authentication</a:t>
            </a:r>
            <a:endParaRPr lang="ru-RU" dirty="0"/>
          </a:p>
        </p:txBody>
      </p:sp>
      <p:sp>
        <p:nvSpPr>
          <p:cNvPr id="4" name="Дата 3"/>
          <p:cNvSpPr>
            <a:spLocks noGrp="1"/>
          </p:cNvSpPr>
          <p:nvPr>
            <p:ph type="dt" sz="quarter" idx="10"/>
          </p:nvPr>
        </p:nvSpPr>
        <p:spPr/>
        <p:txBody>
          <a:bodyPr/>
          <a:lstStyle/>
          <a:p>
            <a:pPr>
              <a:defRPr/>
            </a:pPr>
            <a:fld id="{72C8C346-9F4B-4007-BE6A-5E3DAF042E5E}" type="datetime1">
              <a:rPr lang="ru-RU" smtClean="0"/>
              <a:pPr>
                <a:defRPr/>
              </a:pPr>
              <a:t>11.09.2019</a:t>
            </a:fld>
            <a:endParaRPr lang="de-DE"/>
          </a:p>
        </p:txBody>
      </p:sp>
    </p:spTree>
    <p:extLst>
      <p:ext uri="{BB962C8B-B14F-4D97-AF65-F5344CB8AC3E}">
        <p14:creationId xmlns:p14="http://schemas.microsoft.com/office/powerpoint/2010/main" val="35970410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ru-RU" dirty="0"/>
              <a:t>Создать пост с сообщением: </a:t>
            </a:r>
            <a:r>
              <a:rPr lang="en-US" dirty="0"/>
              <a:t>&lt;script&gt;console.log(</a:t>
            </a:r>
            <a:r>
              <a:rPr lang="en-US" dirty="0" err="1"/>
              <a:t>document.cookie</a:t>
            </a:r>
            <a:r>
              <a:rPr lang="en-US" dirty="0"/>
              <a:t>);&lt;/script&gt;</a:t>
            </a:r>
          </a:p>
          <a:p>
            <a:endParaRPr lang="ru-RU" dirty="0"/>
          </a:p>
        </p:txBody>
      </p:sp>
      <p:sp>
        <p:nvSpPr>
          <p:cNvPr id="4" name="Date Placeholder 3"/>
          <p:cNvSpPr>
            <a:spLocks noGrp="1"/>
          </p:cNvSpPr>
          <p:nvPr>
            <p:ph type="dt" sz="quarter" idx="10"/>
          </p:nvPr>
        </p:nvSpPr>
        <p:spPr/>
        <p:txBody>
          <a:bodyPr/>
          <a:lstStyle/>
          <a:p>
            <a:pPr>
              <a:defRPr/>
            </a:pPr>
            <a:fld id="{72C8C346-9F4B-4007-BE6A-5E3DAF042E5E}" type="datetime1">
              <a:rPr lang="ru-RU" smtClean="0"/>
              <a:pPr>
                <a:defRPr/>
              </a:pPr>
              <a:t>11.09.2019</a:t>
            </a:fld>
            <a:endParaRPr lang="de-DE"/>
          </a:p>
        </p:txBody>
      </p:sp>
    </p:spTree>
    <p:extLst>
      <p:ext uri="{BB962C8B-B14F-4D97-AF65-F5344CB8AC3E}">
        <p14:creationId xmlns:p14="http://schemas.microsoft.com/office/powerpoint/2010/main" val="38937157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ru-RU" dirty="0"/>
              <a:t>Создать пост с сообщением: </a:t>
            </a:r>
            <a:r>
              <a:rPr lang="en-US" dirty="0"/>
              <a:t>&lt;script&gt;console.log(</a:t>
            </a:r>
            <a:r>
              <a:rPr lang="en-US" dirty="0" err="1"/>
              <a:t>document.cookie</a:t>
            </a:r>
            <a:r>
              <a:rPr lang="en-US" dirty="0"/>
              <a:t>);&lt;/script&gt;</a:t>
            </a:r>
          </a:p>
          <a:p>
            <a:endParaRPr lang="ru-RU" dirty="0"/>
          </a:p>
        </p:txBody>
      </p:sp>
      <p:sp>
        <p:nvSpPr>
          <p:cNvPr id="4" name="Date Placeholder 3"/>
          <p:cNvSpPr>
            <a:spLocks noGrp="1"/>
          </p:cNvSpPr>
          <p:nvPr>
            <p:ph type="dt" sz="quarter" idx="10"/>
          </p:nvPr>
        </p:nvSpPr>
        <p:spPr/>
        <p:txBody>
          <a:bodyPr/>
          <a:lstStyle/>
          <a:p>
            <a:pPr>
              <a:defRPr/>
            </a:pPr>
            <a:fld id="{72C8C346-9F4B-4007-BE6A-5E3DAF042E5E}" type="datetime1">
              <a:rPr lang="ru-RU" smtClean="0"/>
              <a:pPr>
                <a:defRPr/>
              </a:pPr>
              <a:t>11.09.2019</a:t>
            </a:fld>
            <a:endParaRPr lang="de-DE"/>
          </a:p>
        </p:txBody>
      </p:sp>
    </p:spTree>
    <p:extLst>
      <p:ext uri="{BB962C8B-B14F-4D97-AF65-F5344CB8AC3E}">
        <p14:creationId xmlns:p14="http://schemas.microsoft.com/office/powerpoint/2010/main" val="18091529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http://192.168.99.100:8080/JavaVulnerableLab/myprofile.jsp?id=7</a:t>
            </a:r>
            <a:r>
              <a:rPr lang="ru-RU" dirty="0"/>
              <a:t> – можно смотреть чужие</a:t>
            </a:r>
            <a:r>
              <a:rPr lang="ru-RU" baseline="0" dirty="0"/>
              <a:t> данные</a:t>
            </a:r>
            <a:endParaRPr lang="en-US" dirty="0"/>
          </a:p>
          <a:p>
            <a:endParaRPr lang="en-US" dirty="0"/>
          </a:p>
          <a:p>
            <a:r>
              <a:rPr lang="en-US" dirty="0"/>
              <a:t>http://192.168.99.100:8080/JavaVulnerableLab/vulnerability/idor/change-email.jsp</a:t>
            </a:r>
          </a:p>
          <a:p>
            <a:r>
              <a:rPr lang="en-US" dirty="0"/>
              <a:t>- network log</a:t>
            </a:r>
            <a:endParaRPr lang="ru-RU" dirty="0"/>
          </a:p>
          <a:p>
            <a:r>
              <a:rPr lang="ru-RU" dirty="0"/>
              <a:t>Можно отредактировать чужие данные</a:t>
            </a:r>
          </a:p>
          <a:p>
            <a:endParaRPr lang="ru-RU" dirty="0"/>
          </a:p>
        </p:txBody>
      </p:sp>
      <p:sp>
        <p:nvSpPr>
          <p:cNvPr id="4" name="Date Placeholder 3"/>
          <p:cNvSpPr>
            <a:spLocks noGrp="1"/>
          </p:cNvSpPr>
          <p:nvPr>
            <p:ph type="dt" sz="quarter" idx="10"/>
          </p:nvPr>
        </p:nvSpPr>
        <p:spPr/>
        <p:txBody>
          <a:bodyPr/>
          <a:lstStyle/>
          <a:p>
            <a:pPr>
              <a:defRPr/>
            </a:pPr>
            <a:fld id="{72C8C346-9F4B-4007-BE6A-5E3DAF042E5E}" type="datetime1">
              <a:rPr lang="ru-RU" smtClean="0"/>
              <a:pPr>
                <a:defRPr/>
              </a:pPr>
              <a:t>11.09.2019</a:t>
            </a:fld>
            <a:endParaRPr lang="de-DE"/>
          </a:p>
        </p:txBody>
      </p:sp>
    </p:spTree>
    <p:extLst>
      <p:ext uri="{BB962C8B-B14F-4D97-AF65-F5344CB8AC3E}">
        <p14:creationId xmlns:p14="http://schemas.microsoft.com/office/powerpoint/2010/main" val="12964722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err="1">
                <a:solidFill>
                  <a:schemeClr val="tx1"/>
                </a:solidFill>
                <a:effectLst/>
                <a:latin typeface="Tele-GroteskNor" pitchFamily="2" charset="0"/>
                <a:ea typeface="+mn-ea"/>
                <a:cs typeface="+mn-cs"/>
              </a:rPr>
              <a:t>passwd</a:t>
            </a:r>
            <a:r>
              <a:rPr lang="en-US" sz="1200" b="0" i="0" kern="1200" dirty="0">
                <a:solidFill>
                  <a:schemeClr val="tx1"/>
                </a:solidFill>
                <a:effectLst/>
                <a:latin typeface="Tele-GroteskNor" pitchFamily="2" charset="0"/>
                <a:ea typeface="+mn-ea"/>
                <a:cs typeface="+mn-cs"/>
              </a:rPr>
              <a:t> is the file where the user information (like username, user ID, group ID, location of home directory, login shell, ...) is stored when a new user is created.</a:t>
            </a:r>
          </a:p>
          <a:p>
            <a:pPr fontAlgn="base"/>
            <a:r>
              <a:rPr lang="en-US" sz="1200" b="0" i="0" kern="1200" dirty="0">
                <a:solidFill>
                  <a:schemeClr val="tx1"/>
                </a:solidFill>
                <a:effectLst/>
                <a:latin typeface="Tele-GroteskNor" pitchFamily="2" charset="0"/>
                <a:ea typeface="+mn-ea"/>
                <a:cs typeface="+mn-cs"/>
              </a:rPr>
              <a:t>shadow is the file where important information (like an encrypted form of the password of a user, the day the password expires, whether or not the </a:t>
            </a:r>
            <a:r>
              <a:rPr lang="en-US" sz="1200" b="0" i="0" kern="1200" dirty="0" err="1">
                <a:solidFill>
                  <a:schemeClr val="tx1"/>
                </a:solidFill>
                <a:effectLst/>
                <a:latin typeface="Tele-GroteskNor" pitchFamily="2" charset="0"/>
                <a:ea typeface="+mn-ea"/>
                <a:cs typeface="+mn-cs"/>
              </a:rPr>
              <a:t>passwd</a:t>
            </a:r>
            <a:r>
              <a:rPr lang="en-US" sz="1200" b="0" i="0" kern="1200" dirty="0">
                <a:solidFill>
                  <a:schemeClr val="tx1"/>
                </a:solidFill>
                <a:effectLst/>
                <a:latin typeface="Tele-GroteskNor" pitchFamily="2" charset="0"/>
                <a:ea typeface="+mn-ea"/>
                <a:cs typeface="+mn-cs"/>
              </a:rPr>
              <a:t> has to be changed, the minimum and maximum time between password changes, ...) is stored when a new user is created.</a:t>
            </a:r>
          </a:p>
          <a:p>
            <a:pPr marL="0" indent="0">
              <a:buNone/>
            </a:pPr>
            <a:endParaRPr lang="ru-RU" dirty="0"/>
          </a:p>
          <a:p>
            <a:pPr marL="0" indent="0">
              <a:buNone/>
            </a:pPr>
            <a:r>
              <a:rPr lang="ru-RU" dirty="0"/>
              <a:t>Демонстрация </a:t>
            </a:r>
            <a:r>
              <a:rPr lang="en-US" dirty="0"/>
              <a:t>XSS (C:\Program Files (x86)\Google\Chrome\Application\chrome.exe --disable-</a:t>
            </a:r>
            <a:r>
              <a:rPr lang="en-US" dirty="0" err="1"/>
              <a:t>xss</a:t>
            </a:r>
            <a:r>
              <a:rPr lang="en-US" dirty="0"/>
              <a:t>-auditor)</a:t>
            </a:r>
          </a:p>
          <a:p>
            <a:pPr marL="0" indent="0">
              <a:buNone/>
            </a:pPr>
            <a:endParaRPr lang="en-US" dirty="0"/>
          </a:p>
          <a:p>
            <a:pPr marL="0" indent="0">
              <a:buNone/>
            </a:pPr>
            <a:r>
              <a:rPr lang="en-US" dirty="0"/>
              <a:t>test&lt;script&gt;console.log(</a:t>
            </a:r>
            <a:r>
              <a:rPr lang="en-US" dirty="0" err="1"/>
              <a:t>document.cookie</a:t>
            </a:r>
            <a:r>
              <a:rPr lang="en-US" dirty="0"/>
              <a:t>);&lt;/script&gt;</a:t>
            </a:r>
          </a:p>
          <a:p>
            <a:pPr marL="0" indent="0">
              <a:buNone/>
            </a:pPr>
            <a:r>
              <a:rPr lang="en-US" dirty="0"/>
              <a:t>http://192.168.99.100:8080/JavaVulnerableLab/vulnerability/xss/search.jsp?keyword=%3Cscript%3Ealert%28document.cookie%29%3B%3C%2Fscript%3E&amp;action=Search</a:t>
            </a:r>
            <a:endParaRPr lang="ru-RU" dirty="0"/>
          </a:p>
        </p:txBody>
      </p:sp>
      <p:sp>
        <p:nvSpPr>
          <p:cNvPr id="4" name="Date Placeholder 3"/>
          <p:cNvSpPr>
            <a:spLocks noGrp="1"/>
          </p:cNvSpPr>
          <p:nvPr>
            <p:ph type="dt" sz="quarter" idx="10"/>
          </p:nvPr>
        </p:nvSpPr>
        <p:spPr/>
        <p:txBody>
          <a:bodyPr/>
          <a:lstStyle/>
          <a:p>
            <a:pPr>
              <a:defRPr/>
            </a:pPr>
            <a:fld id="{72C8C346-9F4B-4007-BE6A-5E3DAF042E5E}" type="datetime1">
              <a:rPr lang="ru-RU" smtClean="0"/>
              <a:pPr>
                <a:defRPr/>
              </a:pPr>
              <a:t>11.09.2019</a:t>
            </a:fld>
            <a:endParaRPr lang="de-DE"/>
          </a:p>
        </p:txBody>
      </p:sp>
    </p:spTree>
    <p:extLst>
      <p:ext uri="{BB962C8B-B14F-4D97-AF65-F5344CB8AC3E}">
        <p14:creationId xmlns:p14="http://schemas.microsoft.com/office/powerpoint/2010/main" val="37469504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web_security</a:t>
            </a:r>
            <a:r>
              <a:rPr lang="en-US" dirty="0"/>
              <a:t>\</a:t>
            </a:r>
            <a:r>
              <a:rPr lang="en-US" dirty="0" err="1"/>
              <a:t>csrf</a:t>
            </a:r>
            <a:endParaRPr lang="en-US" dirty="0"/>
          </a:p>
          <a:p>
            <a:r>
              <a:rPr lang="en-US" dirty="0"/>
              <a:t>python -m </a:t>
            </a:r>
            <a:r>
              <a:rPr lang="en-US" dirty="0" err="1"/>
              <a:t>http.server</a:t>
            </a:r>
            <a:endParaRPr lang="ru-RU" dirty="0"/>
          </a:p>
        </p:txBody>
      </p:sp>
      <p:sp>
        <p:nvSpPr>
          <p:cNvPr id="4" name="Date Placeholder 3"/>
          <p:cNvSpPr>
            <a:spLocks noGrp="1"/>
          </p:cNvSpPr>
          <p:nvPr>
            <p:ph type="dt" sz="quarter" idx="10"/>
          </p:nvPr>
        </p:nvSpPr>
        <p:spPr/>
        <p:txBody>
          <a:bodyPr/>
          <a:lstStyle/>
          <a:p>
            <a:pPr>
              <a:defRPr/>
            </a:pPr>
            <a:fld id="{72C8C346-9F4B-4007-BE6A-5E3DAF042E5E}" type="datetime1">
              <a:rPr lang="ru-RU" smtClean="0"/>
              <a:pPr>
                <a:defRPr/>
              </a:pPr>
              <a:t>11.09.2019</a:t>
            </a:fld>
            <a:endParaRPr lang="de-DE"/>
          </a:p>
        </p:txBody>
      </p:sp>
    </p:spTree>
    <p:extLst>
      <p:ext uri="{BB962C8B-B14F-4D97-AF65-F5344CB8AC3E}">
        <p14:creationId xmlns:p14="http://schemas.microsoft.com/office/powerpoint/2010/main" val="4174042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ele-GroteskNor" pitchFamily="2" charset="0"/>
                <a:ea typeface="+mn-ea"/>
                <a:cs typeface="+mn-cs"/>
              </a:rPr>
              <a:t>Over the last few years, this has been the most common impactful attack. The most common flaw is simply not encrypting sensitive data. When crypto is employed, weak key generation and management, and weak algorithm, protocol and cipher usage is common, particularly for weak password hashing storage techniques. For data in transit, server side weaknesses are mainly easy to detect, but hard for data at rest.</a:t>
            </a:r>
            <a:endParaRPr lang="ru-RU" sz="1200" b="0" i="0" kern="1200" dirty="0">
              <a:solidFill>
                <a:schemeClr val="tx1"/>
              </a:solidFill>
              <a:effectLst/>
              <a:latin typeface="Tele-GroteskNor" pitchFamily="2" charset="0"/>
              <a:ea typeface="+mn-ea"/>
              <a:cs typeface="+mn-cs"/>
            </a:endParaRPr>
          </a:p>
          <a:p>
            <a:pPr marL="0" indent="0">
              <a:buNone/>
            </a:pPr>
            <a:endParaRPr lang="ru-RU" sz="1200" b="0" i="0" kern="1200" dirty="0">
              <a:solidFill>
                <a:schemeClr val="tx1"/>
              </a:solidFill>
              <a:effectLst/>
              <a:latin typeface="Tele-GroteskNor" pitchFamily="2" charset="0"/>
              <a:ea typeface="+mn-ea"/>
              <a:cs typeface="+mn-cs"/>
            </a:endParaRPr>
          </a:p>
          <a:p>
            <a:r>
              <a:rPr lang="en-US" sz="1200" b="0" i="0" kern="1200" dirty="0">
                <a:solidFill>
                  <a:schemeClr val="tx1"/>
                </a:solidFill>
                <a:effectLst/>
                <a:latin typeface="Tele-GroteskNor" pitchFamily="2" charset="0"/>
                <a:ea typeface="+mn-ea"/>
                <a:cs typeface="+mn-cs"/>
              </a:rPr>
              <a:t>Is the Application Vulnerable?</a:t>
            </a:r>
            <a:endParaRPr lang="ru-RU" sz="1200" b="0" i="0" kern="1200" dirty="0">
              <a:solidFill>
                <a:schemeClr val="tx1"/>
              </a:solidFill>
              <a:effectLst/>
              <a:latin typeface="Tele-GroteskNor" pitchFamily="2" charset="0"/>
              <a:ea typeface="+mn-ea"/>
              <a:cs typeface="+mn-cs"/>
            </a:endParaRPr>
          </a:p>
          <a:p>
            <a:pPr lvl="1"/>
            <a:r>
              <a:rPr lang="en-US" sz="1200" b="0" i="0" kern="1200" dirty="0">
                <a:solidFill>
                  <a:schemeClr val="tx1"/>
                </a:solidFill>
                <a:effectLst/>
                <a:latin typeface="Tele-GroteskNor" pitchFamily="2" charset="0"/>
                <a:ea typeface="+mn-ea"/>
                <a:cs typeface="+mn-cs"/>
              </a:rPr>
              <a:t>Is any data transmitted in clear text? This concerns protocols such as HTTP, SMTP, and FTP. External internet traffic is especially dangerous. Verify all internal traffic e.g. between load balancers, web servers, or back-end systems.</a:t>
            </a:r>
          </a:p>
          <a:p>
            <a:pPr lvl="1"/>
            <a:r>
              <a:rPr lang="en-US" sz="1200" b="0" i="0" kern="1200" dirty="0">
                <a:solidFill>
                  <a:schemeClr val="tx1"/>
                </a:solidFill>
                <a:effectLst/>
                <a:latin typeface="Tele-GroteskNor" pitchFamily="2" charset="0"/>
                <a:ea typeface="+mn-ea"/>
                <a:cs typeface="+mn-cs"/>
              </a:rPr>
              <a:t>Are any old or weak cryptographic algorithms used either by default or in older code?</a:t>
            </a:r>
          </a:p>
          <a:p>
            <a:pPr lvl="1"/>
            <a:r>
              <a:rPr lang="en-US" sz="1200" b="0" i="0" kern="1200" dirty="0">
                <a:solidFill>
                  <a:schemeClr val="tx1"/>
                </a:solidFill>
                <a:effectLst/>
                <a:latin typeface="Tele-GroteskNor" pitchFamily="2" charset="0"/>
                <a:ea typeface="+mn-ea"/>
                <a:cs typeface="+mn-cs"/>
              </a:rPr>
              <a:t>Are default crypto keys in use, weak crypto keys generated or re-used, or is proper key management or rotation missing?</a:t>
            </a:r>
          </a:p>
          <a:p>
            <a:pPr lvl="1"/>
            <a:r>
              <a:rPr lang="en-US" sz="1200" b="0" i="0" kern="1200" dirty="0">
                <a:solidFill>
                  <a:schemeClr val="tx1"/>
                </a:solidFill>
                <a:effectLst/>
                <a:latin typeface="Tele-GroteskNor" pitchFamily="2" charset="0"/>
                <a:ea typeface="+mn-ea"/>
                <a:cs typeface="+mn-cs"/>
              </a:rPr>
              <a:t>Is encryption not enforced, e.g. are any user agent (browser) security directives or headers missing?</a:t>
            </a:r>
          </a:p>
          <a:p>
            <a:pPr lvl="1"/>
            <a:r>
              <a:rPr lang="en-US" sz="1200" b="0" i="0" kern="1200" dirty="0">
                <a:solidFill>
                  <a:schemeClr val="tx1"/>
                </a:solidFill>
                <a:effectLst/>
                <a:latin typeface="Tele-GroteskNor" pitchFamily="2" charset="0"/>
                <a:ea typeface="+mn-ea"/>
                <a:cs typeface="+mn-cs"/>
              </a:rPr>
              <a:t>Does the user agent (e.g. app, mail client) not verify if the received server certificate is valid?</a:t>
            </a:r>
            <a:endParaRPr lang="ru-RU" sz="1200" b="0" i="0" kern="1200" dirty="0">
              <a:solidFill>
                <a:schemeClr val="tx1"/>
              </a:solidFill>
              <a:effectLst/>
              <a:latin typeface="Tele-GroteskNor" pitchFamily="2" charset="0"/>
              <a:ea typeface="+mn-ea"/>
              <a:cs typeface="+mn-cs"/>
            </a:endParaRPr>
          </a:p>
          <a:p>
            <a:pPr marL="338138" lvl="1" indent="0">
              <a:buNone/>
            </a:pPr>
            <a:endParaRPr lang="ru-RU" dirty="0">
              <a:hlinkClick r:id="rId3"/>
            </a:endParaRPr>
          </a:p>
          <a:p>
            <a:r>
              <a:rPr lang="en-US" dirty="0">
                <a:hlinkClick r:id="rId3"/>
              </a:rPr>
              <a:t>https://www.owasp.org/index.php/Top_10-2017_A3-Sensitive_Data_Exposure</a:t>
            </a:r>
            <a:endParaRPr lang="ru-RU" dirty="0"/>
          </a:p>
        </p:txBody>
      </p:sp>
      <p:sp>
        <p:nvSpPr>
          <p:cNvPr id="4" name="Date Placeholder 3"/>
          <p:cNvSpPr>
            <a:spLocks noGrp="1"/>
          </p:cNvSpPr>
          <p:nvPr>
            <p:ph type="dt" sz="quarter" idx="10"/>
          </p:nvPr>
        </p:nvSpPr>
        <p:spPr/>
        <p:txBody>
          <a:bodyPr/>
          <a:lstStyle/>
          <a:p>
            <a:pPr>
              <a:defRPr/>
            </a:pPr>
            <a:fld id="{72C8C346-9F4B-4007-BE6A-5E3DAF042E5E}" type="datetime1">
              <a:rPr lang="ru-RU" smtClean="0"/>
              <a:pPr>
                <a:defRPr/>
              </a:pPr>
              <a:t>11.09.2019</a:t>
            </a:fld>
            <a:endParaRPr lang="de-DE"/>
          </a:p>
        </p:txBody>
      </p:sp>
    </p:spTree>
    <p:extLst>
      <p:ext uri="{BB962C8B-B14F-4D97-AF65-F5344CB8AC3E}">
        <p14:creationId xmlns:p14="http://schemas.microsoft.com/office/powerpoint/2010/main" val="1669568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ele-GroteskNor" pitchFamily="2" charset="0"/>
                <a:ea typeface="+mn-ea"/>
                <a:cs typeface="+mn-cs"/>
              </a:rPr>
              <a:t>By default, many older XML processors allow specification of an external entity, a URI that is dereferenced and evaluated during XML processing.</a:t>
            </a:r>
          </a:p>
          <a:p>
            <a:endParaRPr lang="en-US" sz="1200" b="0" i="0" kern="1200" dirty="0">
              <a:solidFill>
                <a:schemeClr val="tx1"/>
              </a:solidFill>
              <a:effectLst/>
              <a:latin typeface="Tele-GroteskNor" pitchFamily="2" charset="0"/>
              <a:ea typeface="+mn-ea"/>
              <a:cs typeface="+mn-cs"/>
            </a:endParaRPr>
          </a:p>
          <a:p>
            <a:r>
              <a:rPr lang="en-US" sz="1200" b="0" i="0" kern="1200" dirty="0">
                <a:solidFill>
                  <a:schemeClr val="tx1"/>
                </a:solidFill>
                <a:effectLst/>
                <a:latin typeface="Tele-GroteskNor" pitchFamily="2" charset="0"/>
                <a:ea typeface="+mn-ea"/>
                <a:cs typeface="+mn-cs"/>
              </a:rPr>
              <a:t>Is the Application Vulnerable?</a:t>
            </a:r>
          </a:p>
          <a:p>
            <a:pPr lvl="1"/>
            <a:r>
              <a:rPr lang="en-US" sz="1200" b="0" i="0" kern="1200" dirty="0">
                <a:solidFill>
                  <a:schemeClr val="tx1"/>
                </a:solidFill>
                <a:effectLst/>
                <a:latin typeface="Tele-GroteskNor" pitchFamily="2" charset="0"/>
                <a:ea typeface="+mn-ea"/>
                <a:cs typeface="+mn-cs"/>
              </a:rPr>
              <a:t>The application accepts XML directly or XML uploads, especially from untrusted sources, or inserts untrusted data into XML documents, which is then parsed by an XML processor.</a:t>
            </a:r>
          </a:p>
          <a:p>
            <a:pPr lvl="1"/>
            <a:r>
              <a:rPr lang="en-US" sz="1200" b="0" i="0" kern="1200" dirty="0">
                <a:solidFill>
                  <a:schemeClr val="tx1"/>
                </a:solidFill>
                <a:effectLst/>
                <a:latin typeface="Tele-GroteskNor" pitchFamily="2" charset="0"/>
                <a:ea typeface="+mn-ea"/>
                <a:cs typeface="+mn-cs"/>
              </a:rPr>
              <a:t>Any of the XML processors in the application or SOAP based web services has </a:t>
            </a:r>
            <a:r>
              <a:rPr lang="en-US" sz="1200" b="0" i="0" u="none" strike="noStrike" kern="1200" dirty="0">
                <a:solidFill>
                  <a:schemeClr val="tx1"/>
                </a:solidFill>
                <a:effectLst/>
                <a:latin typeface="Tele-GroteskNor" pitchFamily="2" charset="0"/>
                <a:ea typeface="+mn-ea"/>
                <a:cs typeface="+mn-cs"/>
                <a:hlinkClick r:id="rId3"/>
              </a:rPr>
              <a:t>document type definitions (DTDs)</a:t>
            </a:r>
            <a:r>
              <a:rPr lang="en-US" sz="1200" b="0" i="0" kern="1200" dirty="0">
                <a:solidFill>
                  <a:schemeClr val="tx1"/>
                </a:solidFill>
                <a:effectLst/>
                <a:latin typeface="Tele-GroteskNor" pitchFamily="2" charset="0"/>
                <a:ea typeface="+mn-ea"/>
                <a:cs typeface="+mn-cs"/>
              </a:rPr>
              <a:t> enabled. As the exact mechanism for disabling DTD processing varies by processor, it is good practice to consult a reference such as the </a:t>
            </a:r>
            <a:r>
              <a:rPr lang="en-US" sz="1200" b="0" i="0" u="none" strike="noStrike" kern="1200" dirty="0">
                <a:solidFill>
                  <a:schemeClr val="tx1"/>
                </a:solidFill>
                <a:effectLst/>
                <a:latin typeface="Tele-GroteskNor" pitchFamily="2" charset="0"/>
                <a:ea typeface="+mn-ea"/>
                <a:cs typeface="+mn-cs"/>
                <a:hlinkClick r:id="rId4" tooltip="XML External Entity (XXE) Prevention Cheat Sheet"/>
              </a:rPr>
              <a:t>OWASP Cheat Sheet 'XXE Prevention'</a:t>
            </a:r>
            <a:r>
              <a:rPr lang="en-US" sz="1200" b="0" i="0" kern="1200" dirty="0">
                <a:solidFill>
                  <a:schemeClr val="tx1"/>
                </a:solidFill>
                <a:effectLst/>
                <a:latin typeface="Tele-GroteskNor" pitchFamily="2" charset="0"/>
                <a:ea typeface="+mn-ea"/>
                <a:cs typeface="+mn-cs"/>
              </a:rPr>
              <a:t>.</a:t>
            </a:r>
          </a:p>
          <a:p>
            <a:pPr lvl="1"/>
            <a:r>
              <a:rPr lang="en-US" sz="1200" b="0" i="0" kern="1200" dirty="0">
                <a:solidFill>
                  <a:schemeClr val="tx1"/>
                </a:solidFill>
                <a:effectLst/>
                <a:latin typeface="Tele-GroteskNor" pitchFamily="2" charset="0"/>
                <a:ea typeface="+mn-ea"/>
                <a:cs typeface="+mn-cs"/>
              </a:rPr>
              <a:t>If the application uses SAML for identity processing within federated security or single sign on (SSO) purposes. SAML uses XML for identity assertions, and may be vulnerable.</a:t>
            </a:r>
          </a:p>
          <a:p>
            <a:pPr lvl="1"/>
            <a:r>
              <a:rPr lang="en-US" sz="1200" b="0" i="0" kern="1200" dirty="0">
                <a:solidFill>
                  <a:schemeClr val="tx1"/>
                </a:solidFill>
                <a:effectLst/>
                <a:latin typeface="Tele-GroteskNor" pitchFamily="2" charset="0"/>
                <a:ea typeface="+mn-ea"/>
                <a:cs typeface="+mn-cs"/>
              </a:rPr>
              <a:t>If the application uses SOAP prior to version 1.2, it is likely susceptible to XXE attacks if XML entities are being passed to the SOAP framework.</a:t>
            </a:r>
          </a:p>
          <a:p>
            <a:pPr lvl="1"/>
            <a:r>
              <a:rPr lang="en-US" sz="1200" b="0" i="0" kern="1200" dirty="0">
                <a:solidFill>
                  <a:schemeClr val="tx1"/>
                </a:solidFill>
                <a:effectLst/>
                <a:latin typeface="Tele-GroteskNor" pitchFamily="2" charset="0"/>
                <a:ea typeface="+mn-ea"/>
                <a:cs typeface="+mn-cs"/>
              </a:rPr>
              <a:t>Being vulnerable to XXE attacks likely means that the application is vulnerable to denial of service attacks including the Billion Laughs attack</a:t>
            </a:r>
          </a:p>
          <a:p>
            <a:endParaRPr lang="en-US" sz="1200" b="0" i="0" kern="1200" dirty="0">
              <a:solidFill>
                <a:schemeClr val="tx1"/>
              </a:solidFill>
              <a:effectLst/>
              <a:latin typeface="Tele-GroteskNor" pitchFamily="2" charset="0"/>
              <a:ea typeface="+mn-ea"/>
              <a:cs typeface="+mn-cs"/>
            </a:endParaRPr>
          </a:p>
          <a:p>
            <a:r>
              <a:rPr lang="en-US" dirty="0">
                <a:hlinkClick r:id="rId5"/>
              </a:rPr>
              <a:t>https://www.owasp.org/index.php/Top_10-2017_A4-XML_External_Entities_(XXE)</a:t>
            </a:r>
            <a:endParaRPr lang="ru-RU" dirty="0"/>
          </a:p>
        </p:txBody>
      </p:sp>
      <p:sp>
        <p:nvSpPr>
          <p:cNvPr id="4" name="Date Placeholder 3"/>
          <p:cNvSpPr>
            <a:spLocks noGrp="1"/>
          </p:cNvSpPr>
          <p:nvPr>
            <p:ph type="dt" sz="quarter" idx="10"/>
          </p:nvPr>
        </p:nvSpPr>
        <p:spPr/>
        <p:txBody>
          <a:bodyPr/>
          <a:lstStyle/>
          <a:p>
            <a:pPr>
              <a:defRPr/>
            </a:pPr>
            <a:fld id="{72C8C346-9F4B-4007-BE6A-5E3DAF042E5E}" type="datetime1">
              <a:rPr lang="ru-RU" smtClean="0"/>
              <a:pPr>
                <a:defRPr/>
              </a:pPr>
              <a:t>11.09.2019</a:t>
            </a:fld>
            <a:endParaRPr lang="de-DE"/>
          </a:p>
        </p:txBody>
      </p:sp>
    </p:spTree>
    <p:extLst>
      <p:ext uri="{BB962C8B-B14F-4D97-AF65-F5344CB8AC3E}">
        <p14:creationId xmlns:p14="http://schemas.microsoft.com/office/powerpoint/2010/main" val="1607559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Restrictions on what authenticated users are allowed to do are not properly enforced. Attackers can exploit these flaws to access unauthorized functionality and/or data, such as access other users' accounts, view sensitive files, modify other users’ data, change access rights, etc.</a:t>
            </a:r>
          </a:p>
          <a:p>
            <a:endParaRPr lang="en-US" dirty="0"/>
          </a:p>
          <a:p>
            <a:r>
              <a:rPr lang="en-US" sz="1200" b="0" i="0" kern="1200" dirty="0">
                <a:solidFill>
                  <a:schemeClr val="tx1"/>
                </a:solidFill>
                <a:effectLst/>
                <a:latin typeface="Tele-GroteskNor" pitchFamily="2" charset="0"/>
                <a:ea typeface="+mn-ea"/>
                <a:cs typeface="+mn-cs"/>
              </a:rPr>
              <a:t>Is the Application Vulnerable?</a:t>
            </a:r>
            <a:endParaRPr lang="en-US" dirty="0"/>
          </a:p>
          <a:p>
            <a:pPr lvl="1"/>
            <a:r>
              <a:rPr lang="en-US" sz="1200" b="0" i="0" kern="1200" dirty="0">
                <a:solidFill>
                  <a:schemeClr val="tx1"/>
                </a:solidFill>
                <a:effectLst/>
                <a:latin typeface="Tele-GroteskNor" pitchFamily="2" charset="0"/>
                <a:ea typeface="+mn-ea"/>
                <a:cs typeface="+mn-cs"/>
              </a:rPr>
              <a:t>Bypassing access control checks by modifying the URL, internal application state, or the HTML page, or simply using a custom API attack tool.</a:t>
            </a:r>
          </a:p>
          <a:p>
            <a:pPr lvl="1"/>
            <a:r>
              <a:rPr lang="en-US" sz="1200" b="0" i="0" kern="1200" dirty="0">
                <a:solidFill>
                  <a:schemeClr val="tx1"/>
                </a:solidFill>
                <a:effectLst/>
                <a:latin typeface="Tele-GroteskNor" pitchFamily="2" charset="0"/>
                <a:ea typeface="+mn-ea"/>
                <a:cs typeface="+mn-cs"/>
              </a:rPr>
              <a:t>Allowing the primary key to be changed to another's users record, permitting viewing or editing someone else's account.</a:t>
            </a:r>
          </a:p>
          <a:p>
            <a:pPr lvl="1"/>
            <a:r>
              <a:rPr lang="en-US" sz="1200" b="0" i="0" kern="1200" dirty="0">
                <a:solidFill>
                  <a:schemeClr val="tx1"/>
                </a:solidFill>
                <a:effectLst/>
                <a:latin typeface="Tele-GroteskNor" pitchFamily="2" charset="0"/>
                <a:ea typeface="+mn-ea"/>
                <a:cs typeface="+mn-cs"/>
              </a:rPr>
              <a:t>Elevation of privilege. Acting as a user without being logged in, or acting as an admin when logged in as a user.</a:t>
            </a:r>
          </a:p>
          <a:p>
            <a:pPr lvl="1"/>
            <a:r>
              <a:rPr lang="en-US" sz="1200" b="0" i="0" kern="1200" dirty="0">
                <a:solidFill>
                  <a:schemeClr val="tx1"/>
                </a:solidFill>
                <a:effectLst/>
                <a:latin typeface="Tele-GroteskNor" pitchFamily="2" charset="0"/>
                <a:ea typeface="+mn-ea"/>
                <a:cs typeface="+mn-cs"/>
              </a:rPr>
              <a:t>Metadata manipulation, such as replaying or tampering with a JSON Web Token (JWT) access control token or a cookie or hidden field manipulated to elevate privileges, or abusing JWT invalidation</a:t>
            </a:r>
          </a:p>
          <a:p>
            <a:pPr lvl="1"/>
            <a:r>
              <a:rPr lang="en-US" sz="1200" b="0" i="0" kern="1200" dirty="0">
                <a:solidFill>
                  <a:schemeClr val="tx1"/>
                </a:solidFill>
                <a:effectLst/>
                <a:latin typeface="Tele-GroteskNor" pitchFamily="2" charset="0"/>
                <a:ea typeface="+mn-ea"/>
                <a:cs typeface="+mn-cs"/>
              </a:rPr>
              <a:t>CORS misconfiguration allows unauthorized API access.</a:t>
            </a:r>
          </a:p>
          <a:p>
            <a:pPr lvl="1"/>
            <a:r>
              <a:rPr lang="en-US" sz="1200" b="0" i="0" kern="1200" dirty="0">
                <a:solidFill>
                  <a:schemeClr val="tx1"/>
                </a:solidFill>
                <a:effectLst/>
                <a:latin typeface="Tele-GroteskNor" pitchFamily="2" charset="0"/>
                <a:ea typeface="+mn-ea"/>
                <a:cs typeface="+mn-cs"/>
              </a:rPr>
              <a:t>Force browsing to authenticated pages as an unauthenticated user or to privileged pages as a standard user. Accessing API with missing access controls for POST, PUT and DELETE.</a:t>
            </a:r>
            <a:endParaRPr lang="ru-RU" sz="1200" b="0" i="0" kern="1200" dirty="0">
              <a:solidFill>
                <a:schemeClr val="tx1"/>
              </a:solidFill>
              <a:effectLst/>
              <a:latin typeface="Tele-GroteskNor" pitchFamily="2" charset="0"/>
              <a:ea typeface="+mn-ea"/>
              <a:cs typeface="+mn-cs"/>
            </a:endParaRPr>
          </a:p>
          <a:p>
            <a:pPr marL="338138" lvl="1" indent="0">
              <a:buNone/>
            </a:pPr>
            <a:endParaRPr lang="en-US" sz="1200" b="0" i="0" kern="1200" dirty="0">
              <a:solidFill>
                <a:schemeClr val="tx1"/>
              </a:solidFill>
              <a:effectLst/>
              <a:latin typeface="Tele-GroteskNor" pitchFamily="2" charset="0"/>
              <a:ea typeface="+mn-ea"/>
              <a:cs typeface="+mn-cs"/>
            </a:endParaRPr>
          </a:p>
          <a:p>
            <a:r>
              <a:rPr lang="en-US" dirty="0">
                <a:hlinkClick r:id="rId3"/>
              </a:rPr>
              <a:t>https://www.owasp.org/index.php/Top_10-2017_A5-Broken_Access_Control</a:t>
            </a:r>
            <a:endParaRPr lang="ru-RU" dirty="0"/>
          </a:p>
        </p:txBody>
      </p:sp>
      <p:sp>
        <p:nvSpPr>
          <p:cNvPr id="4" name="Дата 3"/>
          <p:cNvSpPr>
            <a:spLocks noGrp="1"/>
          </p:cNvSpPr>
          <p:nvPr>
            <p:ph type="dt" sz="quarter" idx="10"/>
          </p:nvPr>
        </p:nvSpPr>
        <p:spPr/>
        <p:txBody>
          <a:bodyPr/>
          <a:lstStyle/>
          <a:p>
            <a:pPr>
              <a:defRPr/>
            </a:pPr>
            <a:fld id="{72C8C346-9F4B-4007-BE6A-5E3DAF042E5E}" type="datetime1">
              <a:rPr lang="ru-RU" smtClean="0"/>
              <a:pPr>
                <a:defRPr/>
              </a:pPr>
              <a:t>11.09.2019</a:t>
            </a:fld>
            <a:endParaRPr lang="de-DE"/>
          </a:p>
        </p:txBody>
      </p:sp>
    </p:spTree>
    <p:extLst>
      <p:ext uri="{BB962C8B-B14F-4D97-AF65-F5344CB8AC3E}">
        <p14:creationId xmlns:p14="http://schemas.microsoft.com/office/powerpoint/2010/main" val="2612886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Tele-GroteskNor" pitchFamily="2" charset="0"/>
                <a:ea typeface="+mn-ea"/>
                <a:cs typeface="+mn-cs"/>
              </a:rPr>
              <a:t>Security misconfiguration can happen at any level of an application stack, including the network services, platform, web server, application server, database, frameworks, custom code, and pre-installed virtual machines, containers, or storage. Automated scanners are useful for detecting misconfigurations, use of default accounts or configurations, unnecessary services, legacy options, etc.</a:t>
            </a:r>
            <a:endParaRPr lang="ru-RU" sz="1200" b="0" i="0" kern="1200" dirty="0">
              <a:solidFill>
                <a:schemeClr val="tx1"/>
              </a:solidFill>
              <a:effectLst/>
              <a:latin typeface="Tele-GroteskNor" pitchFamily="2" charset="0"/>
              <a:ea typeface="+mn-ea"/>
              <a:cs typeface="+mn-cs"/>
            </a:endParaRPr>
          </a:p>
          <a:p>
            <a:pPr marL="0" indent="0">
              <a:buNone/>
            </a:pPr>
            <a:endParaRPr lang="ru-RU" sz="1200" b="0" i="0" kern="1200" dirty="0">
              <a:solidFill>
                <a:schemeClr val="tx1"/>
              </a:solidFill>
              <a:effectLst/>
              <a:latin typeface="Tele-GroteskNor" pitchFamily="2" charset="0"/>
              <a:ea typeface="+mn-ea"/>
              <a:cs typeface="+mn-cs"/>
            </a:endParaRPr>
          </a:p>
          <a:p>
            <a:r>
              <a:rPr lang="en-US" sz="1200" b="0" i="0" kern="1200" dirty="0">
                <a:solidFill>
                  <a:schemeClr val="tx1"/>
                </a:solidFill>
                <a:effectLst/>
                <a:latin typeface="Tele-GroteskNor" pitchFamily="2" charset="0"/>
                <a:ea typeface="+mn-ea"/>
                <a:cs typeface="+mn-cs"/>
              </a:rPr>
              <a:t>Is the Application Vulnerable?</a:t>
            </a:r>
            <a:endParaRPr lang="ru-RU" sz="1200" b="0" i="0" kern="1200" dirty="0">
              <a:solidFill>
                <a:schemeClr val="tx1"/>
              </a:solidFill>
              <a:effectLst/>
              <a:latin typeface="Tele-GroteskNor" pitchFamily="2" charset="0"/>
              <a:ea typeface="+mn-ea"/>
              <a:cs typeface="+mn-cs"/>
            </a:endParaRPr>
          </a:p>
          <a:p>
            <a:pPr lvl="1"/>
            <a:r>
              <a:rPr lang="en-US" sz="1200" b="0" i="0" kern="1200" dirty="0">
                <a:solidFill>
                  <a:schemeClr val="tx1"/>
                </a:solidFill>
                <a:effectLst/>
                <a:latin typeface="Tele-GroteskNor" pitchFamily="2" charset="0"/>
                <a:ea typeface="+mn-ea"/>
                <a:cs typeface="+mn-cs"/>
              </a:rPr>
              <a:t>Missing appropriate security hardening across any part of the application stack, or improperly configured permissions on cloud services.</a:t>
            </a:r>
          </a:p>
          <a:p>
            <a:pPr lvl="1"/>
            <a:r>
              <a:rPr lang="en-US" sz="1200" b="0" i="0" kern="1200" dirty="0">
                <a:solidFill>
                  <a:schemeClr val="tx1"/>
                </a:solidFill>
                <a:effectLst/>
                <a:latin typeface="Tele-GroteskNor" pitchFamily="2" charset="0"/>
                <a:ea typeface="+mn-ea"/>
                <a:cs typeface="+mn-cs"/>
              </a:rPr>
              <a:t>Unnecessary features are enabled or installed (e.g. unnecessary ports, services, pages, accounts, or privileges).</a:t>
            </a:r>
          </a:p>
          <a:p>
            <a:pPr lvl="1"/>
            <a:r>
              <a:rPr lang="en-US" sz="1200" b="0" i="0" kern="1200" dirty="0">
                <a:solidFill>
                  <a:schemeClr val="tx1"/>
                </a:solidFill>
                <a:effectLst/>
                <a:latin typeface="Tele-GroteskNor" pitchFamily="2" charset="0"/>
                <a:ea typeface="+mn-ea"/>
                <a:cs typeface="+mn-cs"/>
              </a:rPr>
              <a:t>Default accounts and their passwords still enabled and unchanged.</a:t>
            </a:r>
          </a:p>
          <a:p>
            <a:pPr lvl="1"/>
            <a:r>
              <a:rPr lang="en-US" sz="1200" b="0" i="0" kern="1200" dirty="0">
                <a:solidFill>
                  <a:schemeClr val="tx1"/>
                </a:solidFill>
                <a:effectLst/>
                <a:latin typeface="Tele-GroteskNor" pitchFamily="2" charset="0"/>
                <a:ea typeface="+mn-ea"/>
                <a:cs typeface="+mn-cs"/>
              </a:rPr>
              <a:t>Error handling reveals stack traces or other overly informative error messages to users.</a:t>
            </a:r>
          </a:p>
          <a:p>
            <a:pPr lvl="1"/>
            <a:r>
              <a:rPr lang="en-US" sz="1200" b="0" i="0" kern="1200" dirty="0">
                <a:solidFill>
                  <a:schemeClr val="tx1"/>
                </a:solidFill>
                <a:effectLst/>
                <a:latin typeface="Tele-GroteskNor" pitchFamily="2" charset="0"/>
                <a:ea typeface="+mn-ea"/>
                <a:cs typeface="+mn-cs"/>
              </a:rPr>
              <a:t>For upgraded systems, latest security features are disabled or not configured securely.</a:t>
            </a:r>
          </a:p>
          <a:p>
            <a:pPr lvl="1"/>
            <a:r>
              <a:rPr lang="en-US" sz="1200" b="0" i="0" kern="1200" dirty="0">
                <a:solidFill>
                  <a:schemeClr val="tx1"/>
                </a:solidFill>
                <a:effectLst/>
                <a:latin typeface="Tele-GroteskNor" pitchFamily="2" charset="0"/>
                <a:ea typeface="+mn-ea"/>
                <a:cs typeface="+mn-cs"/>
              </a:rPr>
              <a:t>The security settings in the application servers, application frameworks (e.g. Struts, Spring, ASP.NET), libraries, databases, etc. not set to secure values.</a:t>
            </a:r>
          </a:p>
          <a:p>
            <a:pPr lvl="1"/>
            <a:r>
              <a:rPr lang="en-US" sz="1200" b="0" i="0" kern="1200" dirty="0">
                <a:solidFill>
                  <a:schemeClr val="tx1"/>
                </a:solidFill>
                <a:effectLst/>
                <a:latin typeface="Tele-GroteskNor" pitchFamily="2" charset="0"/>
                <a:ea typeface="+mn-ea"/>
                <a:cs typeface="+mn-cs"/>
              </a:rPr>
              <a:t>The server does not send security headers or directives or they are not set to secure values.</a:t>
            </a:r>
          </a:p>
          <a:p>
            <a:pPr lvl="1"/>
            <a:r>
              <a:rPr lang="en-US" sz="1200" b="0" i="0" kern="1200" dirty="0">
                <a:solidFill>
                  <a:schemeClr val="tx1"/>
                </a:solidFill>
                <a:effectLst/>
                <a:latin typeface="Tele-GroteskNor" pitchFamily="2" charset="0"/>
                <a:ea typeface="+mn-ea"/>
                <a:cs typeface="+mn-cs"/>
              </a:rPr>
              <a:t>The software is out of date or vulnerable (see </a:t>
            </a:r>
            <a:r>
              <a:rPr lang="en-US" sz="1200" b="1" i="0" u="none" strike="noStrike" kern="1200" dirty="0">
                <a:solidFill>
                  <a:schemeClr val="tx1"/>
                </a:solidFill>
                <a:effectLst/>
                <a:latin typeface="Tele-GroteskNor" pitchFamily="2" charset="0"/>
                <a:ea typeface="+mn-ea"/>
                <a:cs typeface="+mn-cs"/>
                <a:hlinkClick r:id="rId3" tooltip="Top 10-2017 A9-Using Components with Known Vulnerabilities"/>
              </a:rPr>
              <a:t>A9:2017-Using Components with Known Vulnerabilities</a:t>
            </a:r>
            <a:r>
              <a:rPr lang="en-US" sz="1200" b="0" i="0" kern="1200" dirty="0">
                <a:solidFill>
                  <a:schemeClr val="tx1"/>
                </a:solidFill>
                <a:effectLst/>
                <a:latin typeface="Tele-GroteskNor" pitchFamily="2" charset="0"/>
                <a:ea typeface="+mn-ea"/>
                <a:cs typeface="+mn-cs"/>
              </a:rPr>
              <a:t>).</a:t>
            </a:r>
          </a:p>
          <a:p>
            <a:pPr marL="0" indent="0">
              <a:buNone/>
            </a:pPr>
            <a:endParaRPr lang="ru-RU" sz="1200" b="0" i="0" kern="1200" dirty="0">
              <a:solidFill>
                <a:schemeClr val="tx1"/>
              </a:solidFill>
              <a:effectLst/>
              <a:latin typeface="Tele-GroteskNor" pitchFamily="2" charset="0"/>
              <a:ea typeface="+mn-ea"/>
              <a:cs typeface="+mn-cs"/>
              <a:hlinkClick r:id="rId4"/>
            </a:endParaRPr>
          </a:p>
          <a:p>
            <a:r>
              <a:rPr lang="en-US" dirty="0">
                <a:hlinkClick r:id="rId4"/>
              </a:rPr>
              <a:t>https://www.owasp.org/index.php/Top_10-2017_A6-Security_Misconfiguration</a:t>
            </a:r>
            <a:endParaRPr lang="ru-RU" dirty="0"/>
          </a:p>
        </p:txBody>
      </p:sp>
      <p:sp>
        <p:nvSpPr>
          <p:cNvPr id="4" name="Дата 3"/>
          <p:cNvSpPr>
            <a:spLocks noGrp="1"/>
          </p:cNvSpPr>
          <p:nvPr>
            <p:ph type="dt" sz="quarter" idx="10"/>
          </p:nvPr>
        </p:nvSpPr>
        <p:spPr/>
        <p:txBody>
          <a:bodyPr/>
          <a:lstStyle/>
          <a:p>
            <a:pPr>
              <a:defRPr/>
            </a:pPr>
            <a:fld id="{72C8C346-9F4B-4007-BE6A-5E3DAF042E5E}" type="datetime1">
              <a:rPr lang="ru-RU" smtClean="0"/>
              <a:pPr>
                <a:defRPr/>
              </a:pPr>
              <a:t>11.09.2019</a:t>
            </a:fld>
            <a:endParaRPr lang="de-DE"/>
          </a:p>
        </p:txBody>
      </p:sp>
    </p:spTree>
    <p:extLst>
      <p:ext uri="{BB962C8B-B14F-4D97-AF65-F5344CB8AC3E}">
        <p14:creationId xmlns:p14="http://schemas.microsoft.com/office/powerpoint/2010/main" val="2989080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XSS flaws occur whenever an application includes untrusted data in a new web page without proper validation or escaping, or updates an existing web page with user supplied data using a browser API that can create JavaScript. XSS allows attackers to execute scripts in the victim’s browser which can hijack user sessions, deface web sites, or redirect the user to malicious sites.</a:t>
            </a:r>
            <a:endParaRPr lang="ru-RU" dirty="0"/>
          </a:p>
          <a:p>
            <a:endParaRPr lang="ru-RU" sz="1200" b="1" i="0" kern="1200" dirty="0">
              <a:solidFill>
                <a:schemeClr val="tx1"/>
              </a:solidFill>
              <a:effectLst/>
              <a:latin typeface="Tele-GroteskNor" pitchFamily="2" charset="0"/>
              <a:ea typeface="+mn-ea"/>
              <a:cs typeface="+mn-cs"/>
            </a:endParaRPr>
          </a:p>
          <a:p>
            <a:r>
              <a:rPr lang="en-US" sz="1200" b="1" i="0" kern="1200" dirty="0">
                <a:solidFill>
                  <a:schemeClr val="tx1"/>
                </a:solidFill>
                <a:effectLst/>
                <a:latin typeface="Tele-GroteskNor" pitchFamily="2" charset="0"/>
                <a:ea typeface="+mn-ea"/>
                <a:cs typeface="+mn-cs"/>
              </a:rPr>
              <a:t>Reflected XSS</a:t>
            </a:r>
            <a:r>
              <a:rPr lang="en-US" sz="1200" b="0" i="0" kern="1200" dirty="0">
                <a:solidFill>
                  <a:schemeClr val="tx1"/>
                </a:solidFill>
                <a:effectLst/>
                <a:latin typeface="Tele-GroteskNor" pitchFamily="2" charset="0"/>
                <a:ea typeface="+mn-ea"/>
                <a:cs typeface="+mn-cs"/>
              </a:rPr>
              <a:t>: The application or API includes </a:t>
            </a:r>
            <a:r>
              <a:rPr lang="en-US" sz="1200" b="0" i="0" kern="1200" dirty="0" err="1">
                <a:solidFill>
                  <a:schemeClr val="tx1"/>
                </a:solidFill>
                <a:effectLst/>
                <a:latin typeface="Tele-GroteskNor" pitchFamily="2" charset="0"/>
                <a:ea typeface="+mn-ea"/>
                <a:cs typeface="+mn-cs"/>
              </a:rPr>
              <a:t>unvalidated</a:t>
            </a:r>
            <a:r>
              <a:rPr lang="en-US" sz="1200" b="0" i="0" kern="1200" dirty="0">
                <a:solidFill>
                  <a:schemeClr val="tx1"/>
                </a:solidFill>
                <a:effectLst/>
                <a:latin typeface="Tele-GroteskNor" pitchFamily="2" charset="0"/>
                <a:ea typeface="+mn-ea"/>
                <a:cs typeface="+mn-cs"/>
              </a:rPr>
              <a:t> and </a:t>
            </a:r>
            <a:r>
              <a:rPr lang="en-US" sz="1200" b="0" i="0" kern="1200" dirty="0" err="1">
                <a:solidFill>
                  <a:schemeClr val="tx1"/>
                </a:solidFill>
                <a:effectLst/>
                <a:latin typeface="Tele-GroteskNor" pitchFamily="2" charset="0"/>
                <a:ea typeface="+mn-ea"/>
                <a:cs typeface="+mn-cs"/>
              </a:rPr>
              <a:t>unescaped</a:t>
            </a:r>
            <a:r>
              <a:rPr lang="en-US" sz="1200" b="0" i="0" kern="1200" dirty="0">
                <a:solidFill>
                  <a:schemeClr val="tx1"/>
                </a:solidFill>
                <a:effectLst/>
                <a:latin typeface="Tele-GroteskNor" pitchFamily="2" charset="0"/>
                <a:ea typeface="+mn-ea"/>
                <a:cs typeface="+mn-cs"/>
              </a:rPr>
              <a:t> user input as part of HTML output. A successful attack can allow the attacker to execute arbitrary HTML and JavaScript in the victim’s browser. Typically the user will need to interact with some malicious link that points to an attacker-controlled page, such as malicious watering hole websites, advertisements, or similar.</a:t>
            </a:r>
          </a:p>
          <a:p>
            <a:r>
              <a:rPr lang="en-US" sz="1200" b="1" i="0" kern="1200" dirty="0">
                <a:solidFill>
                  <a:schemeClr val="tx1"/>
                </a:solidFill>
                <a:effectLst/>
                <a:latin typeface="Tele-GroteskNor" pitchFamily="2" charset="0"/>
                <a:ea typeface="+mn-ea"/>
                <a:cs typeface="+mn-cs"/>
              </a:rPr>
              <a:t>Stored XSS</a:t>
            </a:r>
            <a:r>
              <a:rPr lang="en-US" sz="1200" b="0" i="0" kern="1200" dirty="0">
                <a:solidFill>
                  <a:schemeClr val="tx1"/>
                </a:solidFill>
                <a:effectLst/>
                <a:latin typeface="Tele-GroteskNor" pitchFamily="2" charset="0"/>
                <a:ea typeface="+mn-ea"/>
                <a:cs typeface="+mn-cs"/>
              </a:rPr>
              <a:t>: The application or API stores </a:t>
            </a:r>
            <a:r>
              <a:rPr lang="en-US" sz="1200" b="0" i="0" kern="1200" dirty="0" err="1">
                <a:solidFill>
                  <a:schemeClr val="tx1"/>
                </a:solidFill>
                <a:effectLst/>
                <a:latin typeface="Tele-GroteskNor" pitchFamily="2" charset="0"/>
                <a:ea typeface="+mn-ea"/>
                <a:cs typeface="+mn-cs"/>
              </a:rPr>
              <a:t>unsanitized</a:t>
            </a:r>
            <a:r>
              <a:rPr lang="en-US" sz="1200" b="0" i="0" kern="1200" dirty="0">
                <a:solidFill>
                  <a:schemeClr val="tx1"/>
                </a:solidFill>
                <a:effectLst/>
                <a:latin typeface="Tele-GroteskNor" pitchFamily="2" charset="0"/>
                <a:ea typeface="+mn-ea"/>
                <a:cs typeface="+mn-cs"/>
              </a:rPr>
              <a:t> user input that is viewed at a later time by another user or an administrator. Stored XSS is often considered a high or critical risk.</a:t>
            </a:r>
          </a:p>
          <a:p>
            <a:r>
              <a:rPr lang="en-US" sz="1200" b="1" i="0" kern="1200" dirty="0">
                <a:solidFill>
                  <a:schemeClr val="tx1"/>
                </a:solidFill>
                <a:effectLst/>
                <a:latin typeface="Tele-GroteskNor" pitchFamily="2" charset="0"/>
                <a:ea typeface="+mn-ea"/>
                <a:cs typeface="+mn-cs"/>
              </a:rPr>
              <a:t>DOM XSS</a:t>
            </a:r>
            <a:r>
              <a:rPr lang="en-US" sz="1200" b="0" i="0" kern="1200" dirty="0">
                <a:solidFill>
                  <a:schemeClr val="tx1"/>
                </a:solidFill>
                <a:effectLst/>
                <a:latin typeface="Tele-GroteskNor" pitchFamily="2" charset="0"/>
                <a:ea typeface="+mn-ea"/>
                <a:cs typeface="+mn-cs"/>
              </a:rPr>
              <a:t>: JavaScript frameworks, single-page applications, and APIs that dynamically include attacker-controllable data to a page are vulnerable to DOM XSS. Ideally, the application would not send attacker-controllable data to unsafe JavaScript APIs.</a:t>
            </a:r>
            <a:endParaRPr lang="ru-RU" sz="1200" b="0" i="0" kern="1200" dirty="0">
              <a:solidFill>
                <a:schemeClr val="tx1"/>
              </a:solidFill>
              <a:effectLst/>
              <a:latin typeface="Tele-GroteskNor" pitchFamily="2" charset="0"/>
              <a:ea typeface="+mn-ea"/>
              <a:cs typeface="+mn-cs"/>
            </a:endParaRPr>
          </a:p>
          <a:p>
            <a:pPr marL="0" indent="0">
              <a:buNone/>
            </a:pPr>
            <a:endParaRPr lang="en-US" sz="1200" b="0" i="0" kern="1200" dirty="0">
              <a:solidFill>
                <a:schemeClr val="tx1"/>
              </a:solidFill>
              <a:effectLst/>
              <a:latin typeface="Tele-GroteskNor" pitchFamily="2" charset="0"/>
              <a:ea typeface="+mn-ea"/>
              <a:cs typeface="+mn-cs"/>
            </a:endParaRPr>
          </a:p>
          <a:p>
            <a:r>
              <a:rPr lang="en-US" dirty="0">
                <a:hlinkClick r:id="rId3"/>
              </a:rPr>
              <a:t>https://www.owasp.org/index.php/Top_10-2017_A7-Cross-Site_Scripting_(XSS)</a:t>
            </a:r>
            <a:endParaRPr lang="ru-RU" dirty="0"/>
          </a:p>
        </p:txBody>
      </p:sp>
      <p:sp>
        <p:nvSpPr>
          <p:cNvPr id="4" name="Дата 3"/>
          <p:cNvSpPr>
            <a:spLocks noGrp="1"/>
          </p:cNvSpPr>
          <p:nvPr>
            <p:ph type="dt" sz="quarter" idx="10"/>
          </p:nvPr>
        </p:nvSpPr>
        <p:spPr/>
        <p:txBody>
          <a:bodyPr/>
          <a:lstStyle/>
          <a:p>
            <a:pPr>
              <a:defRPr/>
            </a:pPr>
            <a:fld id="{72C8C346-9F4B-4007-BE6A-5E3DAF042E5E}" type="datetime1">
              <a:rPr lang="ru-RU" smtClean="0"/>
              <a:pPr>
                <a:defRPr/>
              </a:pPr>
              <a:t>11.09.2019</a:t>
            </a:fld>
            <a:endParaRPr lang="de-DE"/>
          </a:p>
        </p:txBody>
      </p:sp>
    </p:spTree>
    <p:extLst>
      <p:ext uri="{BB962C8B-B14F-4D97-AF65-F5344CB8AC3E}">
        <p14:creationId xmlns:p14="http://schemas.microsoft.com/office/powerpoint/2010/main" val="1379755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hlinkClick r:id="rId3"/>
            </a:endParaRPr>
          </a:p>
          <a:p>
            <a:r>
              <a:rPr lang="en-US" sz="1200" b="0" i="0" kern="1200" dirty="0">
                <a:solidFill>
                  <a:schemeClr val="tx1"/>
                </a:solidFill>
                <a:effectLst/>
                <a:latin typeface="Tele-GroteskNor" pitchFamily="2" charset="0"/>
                <a:ea typeface="+mn-ea"/>
                <a:cs typeface="+mn-cs"/>
              </a:rPr>
              <a:t>Is the Application Vulnerable?</a:t>
            </a:r>
          </a:p>
          <a:p>
            <a:pPr lvl="1"/>
            <a:r>
              <a:rPr lang="en-US" sz="1200" b="0" i="0" kern="1200" dirty="0">
                <a:solidFill>
                  <a:schemeClr val="tx1"/>
                </a:solidFill>
                <a:effectLst/>
                <a:latin typeface="Tele-GroteskNor" pitchFamily="2" charset="0"/>
                <a:ea typeface="+mn-ea"/>
                <a:cs typeface="+mn-cs"/>
              </a:rPr>
              <a:t>Applications and APIs will be vulnerable if they </a:t>
            </a:r>
            <a:r>
              <a:rPr lang="en-US" sz="1200" b="0" i="0" kern="1200" dirty="0" err="1">
                <a:solidFill>
                  <a:schemeClr val="tx1"/>
                </a:solidFill>
                <a:effectLst/>
                <a:latin typeface="Tele-GroteskNor" pitchFamily="2" charset="0"/>
                <a:ea typeface="+mn-ea"/>
                <a:cs typeface="+mn-cs"/>
              </a:rPr>
              <a:t>deserialize</a:t>
            </a:r>
            <a:r>
              <a:rPr lang="en-US" sz="1200" b="0" i="0" kern="1200" dirty="0">
                <a:solidFill>
                  <a:schemeClr val="tx1"/>
                </a:solidFill>
                <a:effectLst/>
                <a:latin typeface="Tele-GroteskNor" pitchFamily="2" charset="0"/>
                <a:ea typeface="+mn-ea"/>
                <a:cs typeface="+mn-cs"/>
              </a:rPr>
              <a:t> hostile or tampered objects supplied by an attacker. This can result in two primary types of attacks:</a:t>
            </a:r>
          </a:p>
          <a:p>
            <a:pPr lvl="1"/>
            <a:r>
              <a:rPr lang="en-US" sz="1200" b="0" i="0" kern="1200" dirty="0">
                <a:solidFill>
                  <a:schemeClr val="tx1"/>
                </a:solidFill>
                <a:effectLst/>
                <a:latin typeface="Tele-GroteskNor" pitchFamily="2" charset="0"/>
                <a:ea typeface="+mn-ea"/>
                <a:cs typeface="+mn-cs"/>
              </a:rPr>
              <a:t>Object and data structure related attacks where the attacker modifies application logic or achieves arbitrary remote code execution if there are classes available to the application that can change behavior during or after deserialization.</a:t>
            </a:r>
          </a:p>
          <a:p>
            <a:pPr lvl="1"/>
            <a:r>
              <a:rPr lang="en-US" sz="1200" b="0" i="0" kern="1200" dirty="0">
                <a:solidFill>
                  <a:schemeClr val="tx1"/>
                </a:solidFill>
                <a:effectLst/>
                <a:latin typeface="Tele-GroteskNor" pitchFamily="2" charset="0"/>
                <a:ea typeface="+mn-ea"/>
                <a:cs typeface="+mn-cs"/>
              </a:rPr>
              <a:t>Typical data tampering attacks such as access-control-related attacks where existing data structures are used but the content is changed.</a:t>
            </a:r>
          </a:p>
          <a:p>
            <a:pPr lvl="1"/>
            <a:r>
              <a:rPr lang="en-US" sz="1200" b="0" i="0" kern="1200" dirty="0">
                <a:solidFill>
                  <a:schemeClr val="tx1"/>
                </a:solidFill>
                <a:effectLst/>
                <a:latin typeface="Tele-GroteskNor" pitchFamily="2" charset="0"/>
                <a:ea typeface="+mn-ea"/>
                <a:cs typeface="+mn-cs"/>
              </a:rPr>
              <a:t>Serialization may be used in applications for:</a:t>
            </a:r>
          </a:p>
          <a:p>
            <a:pPr lvl="1"/>
            <a:r>
              <a:rPr lang="en-US" sz="1200" b="0" i="0" kern="1200" dirty="0">
                <a:solidFill>
                  <a:schemeClr val="tx1"/>
                </a:solidFill>
                <a:effectLst/>
                <a:latin typeface="Tele-GroteskNor" pitchFamily="2" charset="0"/>
                <a:ea typeface="+mn-ea"/>
                <a:cs typeface="+mn-cs"/>
              </a:rPr>
              <a:t>Remote- and inter-process communication (RPC/IPC)</a:t>
            </a:r>
          </a:p>
          <a:p>
            <a:pPr lvl="1"/>
            <a:r>
              <a:rPr lang="en-US" sz="1200" b="0" i="0" kern="1200" dirty="0">
                <a:solidFill>
                  <a:schemeClr val="tx1"/>
                </a:solidFill>
                <a:effectLst/>
                <a:latin typeface="Tele-GroteskNor" pitchFamily="2" charset="0"/>
                <a:ea typeface="+mn-ea"/>
                <a:cs typeface="+mn-cs"/>
              </a:rPr>
              <a:t>Wire protocols, web services, message brokers</a:t>
            </a:r>
          </a:p>
          <a:p>
            <a:pPr lvl="1"/>
            <a:r>
              <a:rPr lang="en-US" sz="1200" b="0" i="0" kern="1200" dirty="0">
                <a:solidFill>
                  <a:schemeClr val="tx1"/>
                </a:solidFill>
                <a:effectLst/>
                <a:latin typeface="Tele-GroteskNor" pitchFamily="2" charset="0"/>
                <a:ea typeface="+mn-ea"/>
                <a:cs typeface="+mn-cs"/>
              </a:rPr>
              <a:t>Caching/Persistence</a:t>
            </a:r>
          </a:p>
          <a:p>
            <a:pPr lvl="1"/>
            <a:r>
              <a:rPr lang="en-US" sz="1200" b="0" i="0" kern="1200" dirty="0">
                <a:solidFill>
                  <a:schemeClr val="tx1"/>
                </a:solidFill>
                <a:effectLst/>
                <a:latin typeface="Tele-GroteskNor" pitchFamily="2" charset="0"/>
                <a:ea typeface="+mn-ea"/>
                <a:cs typeface="+mn-cs"/>
              </a:rPr>
              <a:t>Databases, cache servers, file systems</a:t>
            </a:r>
          </a:p>
          <a:p>
            <a:pPr lvl="1"/>
            <a:r>
              <a:rPr lang="en-US" sz="1200" b="0" i="0" kern="1200" dirty="0">
                <a:solidFill>
                  <a:schemeClr val="tx1"/>
                </a:solidFill>
                <a:effectLst/>
                <a:latin typeface="Tele-GroteskNor" pitchFamily="2" charset="0"/>
                <a:ea typeface="+mn-ea"/>
                <a:cs typeface="+mn-cs"/>
              </a:rPr>
              <a:t>HTTP cookies, HTML form parameters, API authentication tokens</a:t>
            </a:r>
          </a:p>
          <a:p>
            <a:pPr marL="0" indent="0">
              <a:buNone/>
            </a:pPr>
            <a:endParaRPr lang="en-US" dirty="0">
              <a:hlinkClick r:id="rId3"/>
            </a:endParaRPr>
          </a:p>
          <a:p>
            <a:pPr marL="0" indent="0">
              <a:buNone/>
            </a:pPr>
            <a:r>
              <a:rPr lang="en-US" sz="1200" b="0" i="0" kern="1200" dirty="0">
                <a:solidFill>
                  <a:schemeClr val="tx1"/>
                </a:solidFill>
                <a:effectLst/>
                <a:latin typeface="Tele-GroteskNor" pitchFamily="2" charset="0"/>
                <a:ea typeface="+mn-ea"/>
                <a:cs typeface="+mn-cs"/>
              </a:rPr>
              <a:t>A React application calls a set of Spring Boot </a:t>
            </a:r>
            <a:r>
              <a:rPr lang="en-US" sz="1200" b="0" i="0" kern="1200" dirty="0" err="1">
                <a:solidFill>
                  <a:schemeClr val="tx1"/>
                </a:solidFill>
                <a:effectLst/>
                <a:latin typeface="Tele-GroteskNor" pitchFamily="2" charset="0"/>
                <a:ea typeface="+mn-ea"/>
                <a:cs typeface="+mn-cs"/>
              </a:rPr>
              <a:t>microservices</a:t>
            </a:r>
            <a:r>
              <a:rPr lang="en-US" sz="1200" b="0" i="0" kern="1200" dirty="0">
                <a:solidFill>
                  <a:schemeClr val="tx1"/>
                </a:solidFill>
                <a:effectLst/>
                <a:latin typeface="Tele-GroteskNor" pitchFamily="2" charset="0"/>
                <a:ea typeface="+mn-ea"/>
                <a:cs typeface="+mn-cs"/>
              </a:rPr>
              <a:t>. Being functional programmers, they tried to ensure that their code is immutable. The solution they came up with is serializing user state and passing it back and forth with each request. An attacker notices the "R00" Java object signature, and uses the Java Serial Killer tool to gain remote code execution on the application server.</a:t>
            </a:r>
          </a:p>
          <a:p>
            <a:pPr marL="0" indent="0">
              <a:buNone/>
            </a:pPr>
            <a:endParaRPr lang="ru-RU" dirty="0">
              <a:hlinkClick r:id="rId3"/>
            </a:endParaRPr>
          </a:p>
          <a:p>
            <a:r>
              <a:rPr lang="en-US" dirty="0">
                <a:hlinkClick r:id="rId3"/>
              </a:rPr>
              <a:t>https://www.owasp.org/index.php/Top_10-2017_A8-Insecure_Deserialization</a:t>
            </a:r>
            <a:endParaRPr lang="en-US" dirty="0"/>
          </a:p>
          <a:p>
            <a:r>
              <a:rPr lang="en-US" dirty="0">
                <a:hlinkClick r:id="rId4"/>
              </a:rPr>
              <a:t>http://gursevkalra.blogspot.com/2016/01/ysoserial-commonscollections1-exploit.html</a:t>
            </a:r>
            <a:endParaRPr lang="en-US" dirty="0"/>
          </a:p>
          <a:p>
            <a:r>
              <a:rPr lang="en-US" dirty="0">
                <a:hlinkClick r:id="rId5"/>
              </a:rPr>
              <a:t>https://speakerdeck.com/pwntester/surviving-the-java-deserialization-apocalypse</a:t>
            </a:r>
            <a:endParaRPr lang="ru-RU" dirty="0"/>
          </a:p>
          <a:p>
            <a:endParaRPr lang="ru-RU" dirty="0"/>
          </a:p>
        </p:txBody>
      </p:sp>
      <p:sp>
        <p:nvSpPr>
          <p:cNvPr id="4" name="Date Placeholder 3"/>
          <p:cNvSpPr>
            <a:spLocks noGrp="1"/>
          </p:cNvSpPr>
          <p:nvPr>
            <p:ph type="dt" sz="quarter" idx="10"/>
          </p:nvPr>
        </p:nvSpPr>
        <p:spPr/>
        <p:txBody>
          <a:bodyPr/>
          <a:lstStyle/>
          <a:p>
            <a:pPr>
              <a:defRPr/>
            </a:pPr>
            <a:fld id="{72C8C346-9F4B-4007-BE6A-5E3DAF042E5E}" type="datetime1">
              <a:rPr lang="ru-RU" smtClean="0"/>
              <a:pPr>
                <a:defRPr/>
              </a:pPr>
              <a:t>11.09.2019</a:t>
            </a:fld>
            <a:endParaRPr lang="de-DE"/>
          </a:p>
        </p:txBody>
      </p:sp>
    </p:spTree>
    <p:extLst>
      <p:ext uri="{BB962C8B-B14F-4D97-AF65-F5344CB8AC3E}">
        <p14:creationId xmlns:p14="http://schemas.microsoft.com/office/powerpoint/2010/main" val="11211264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solidFill>
          <a:schemeClr val="bg1"/>
        </a:solidFill>
        <a:effectLst/>
      </p:bgPr>
    </p:bg>
    <p:spTree>
      <p:nvGrpSpPr>
        <p:cNvPr id="1" name=""/>
        <p:cNvGrpSpPr/>
        <p:nvPr/>
      </p:nvGrpSpPr>
      <p:grpSpPr>
        <a:xfrm>
          <a:off x="0" y="0"/>
          <a:ext cx="0" cy="0"/>
          <a:chOff x="0" y="0"/>
          <a:chExt cx="0" cy="0"/>
        </a:xfrm>
      </p:grpSpPr>
      <p:pic>
        <p:nvPicPr>
          <p:cNvPr id="4" name="Picture 12" descr="T_Menschen_Blanko"/>
          <p:cNvPicPr>
            <a:picLocks noChangeAspect="1" noChangeArrowheads="1"/>
          </p:cNvPicPr>
          <p:nvPr/>
        </p:nvPicPr>
        <p:blipFill>
          <a:blip r:embed="rId2"/>
          <a:srcRect t="14970"/>
          <a:stretch>
            <a:fillRect/>
          </a:stretch>
        </p:blipFill>
        <p:spPr bwMode="auto">
          <a:xfrm>
            <a:off x="2771775" y="0"/>
            <a:ext cx="5821363" cy="6553200"/>
          </a:xfrm>
          <a:prstGeom prst="rect">
            <a:avLst/>
          </a:prstGeom>
          <a:noFill/>
          <a:ln w="9525">
            <a:noFill/>
            <a:miter lim="800000"/>
            <a:headEnd/>
            <a:tailEnd/>
          </a:ln>
        </p:spPr>
      </p:pic>
      <p:pic>
        <p:nvPicPr>
          <p:cNvPr id="5" name="Picture 8" descr="TSY_PPT_Label_neu"/>
          <p:cNvPicPr preferRelativeResize="0">
            <a:picLocks noChangeAspect="1" noChangeArrowheads="1"/>
          </p:cNvPicPr>
          <p:nvPr userDrawn="1"/>
        </p:nvPicPr>
        <p:blipFill>
          <a:blip r:embed="rId3"/>
          <a:srcRect r="84" b="1210"/>
          <a:stretch>
            <a:fillRect/>
          </a:stretch>
        </p:blipFill>
        <p:spPr bwMode="auto">
          <a:xfrm>
            <a:off x="304800" y="5929313"/>
            <a:ext cx="8524875" cy="587375"/>
          </a:xfrm>
          <a:prstGeom prst="rect">
            <a:avLst/>
          </a:prstGeom>
          <a:noFill/>
          <a:ln w="9525">
            <a:noFill/>
            <a:miter lim="800000"/>
            <a:headEnd/>
            <a:tailEnd/>
          </a:ln>
        </p:spPr>
      </p:pic>
      <p:sp>
        <p:nvSpPr>
          <p:cNvPr id="67589" name="Rectangle 5"/>
          <p:cNvSpPr>
            <a:spLocks noGrp="1" noChangeArrowheads="1"/>
          </p:cNvSpPr>
          <p:nvPr>
            <p:ph type="ctrTitle"/>
          </p:nvPr>
        </p:nvSpPr>
        <p:spPr>
          <a:xfrm>
            <a:off x="304801" y="3603029"/>
            <a:ext cx="4123184" cy="1554163"/>
          </a:xfrm>
        </p:spPr>
        <p:txBody>
          <a:bodyPr lIns="216000" tIns="126000"/>
          <a:lstStyle>
            <a:lvl1pPr>
              <a:defRPr sz="3200">
                <a:effectLst>
                  <a:outerShdw blurRad="38100" dist="38100" dir="2700000" algn="tl">
                    <a:srgbClr val="000000">
                      <a:alpha val="43137"/>
                    </a:srgbClr>
                  </a:outerShdw>
                </a:effectLst>
              </a:defRPr>
            </a:lvl1pPr>
          </a:lstStyle>
          <a:p>
            <a:r>
              <a:rPr lang="en-US"/>
              <a:t>Click to edit Master title style</a:t>
            </a:r>
            <a:endParaRPr lang="de-DE" dirty="0"/>
          </a:p>
        </p:txBody>
      </p:sp>
      <p:sp>
        <p:nvSpPr>
          <p:cNvPr id="67588" name="Rectangle 4"/>
          <p:cNvSpPr>
            <a:spLocks noGrp="1" noChangeArrowheads="1"/>
          </p:cNvSpPr>
          <p:nvPr>
            <p:ph type="subTitle" idx="1"/>
          </p:nvPr>
        </p:nvSpPr>
        <p:spPr>
          <a:xfrm>
            <a:off x="304800" y="5949280"/>
            <a:ext cx="8532813" cy="281434"/>
          </a:xfrm>
        </p:spPr>
        <p:txBody>
          <a:bodyPr lIns="234000"/>
          <a:lstStyle>
            <a:lvl1pPr marL="0" indent="0" algn="r">
              <a:buFont typeface="Wingdings" pitchFamily="2" charset="2"/>
              <a:buNone/>
              <a:defRPr sz="1600">
                <a:effectLst>
                  <a:outerShdw blurRad="38100" dist="38100" dir="2700000" algn="tl">
                    <a:srgbClr val="000000">
                      <a:alpha val="43137"/>
                    </a:srgbClr>
                  </a:outerShdw>
                </a:effectLst>
                <a:latin typeface="Arial Narrow" pitchFamily="34" charset="0"/>
              </a:defRPr>
            </a:lvl1pPr>
          </a:lstStyle>
          <a:p>
            <a:r>
              <a:rPr lang="en-US"/>
              <a:t>Click to edit Master subtitle style</a:t>
            </a:r>
            <a:endParaRPr lang="de-DE" dirty="0"/>
          </a:p>
        </p:txBody>
      </p:sp>
      <p:sp>
        <p:nvSpPr>
          <p:cNvPr id="6" name="Rectangle 9"/>
          <p:cNvSpPr>
            <a:spLocks noGrp="1" noChangeArrowheads="1"/>
          </p:cNvSpPr>
          <p:nvPr>
            <p:ph type="sldNum" sz="quarter" idx="10"/>
          </p:nvPr>
        </p:nvSpPr>
        <p:spPr/>
        <p:txBody>
          <a:bodyPr/>
          <a:lstStyle>
            <a:lvl1pPr>
              <a:defRPr/>
            </a:lvl1pPr>
          </a:lstStyle>
          <a:p>
            <a:pPr>
              <a:defRPr/>
            </a:pPr>
            <a:fld id="{8A9F1C9D-B542-4F0C-B602-C66954A10865}" type="slidenum">
              <a:rPr lang="de-DE"/>
              <a:pPr>
                <a:defRPr/>
              </a:pPr>
              <a:t>‹#›</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Rectangle 5"/>
          <p:cNvSpPr>
            <a:spLocks noGrp="1" noChangeArrowheads="1"/>
          </p:cNvSpPr>
          <p:nvPr>
            <p:ph type="sldNum" sz="quarter" idx="10"/>
          </p:nvPr>
        </p:nvSpPr>
        <p:spPr>
          <a:ln/>
        </p:spPr>
        <p:txBody>
          <a:bodyPr/>
          <a:lstStyle>
            <a:lvl1pPr>
              <a:defRPr/>
            </a:lvl1pPr>
          </a:lstStyle>
          <a:p>
            <a:pPr>
              <a:defRPr/>
            </a:pPr>
            <a:fld id="{BB19785E-D37E-4BD2-B719-FE6D9099D6BA}" type="slidenum">
              <a:rPr lang="de-DE"/>
              <a:pPr>
                <a:defRPr/>
              </a:pPr>
              <a:t>‹#›</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304800"/>
            <a:ext cx="2132013" cy="5638800"/>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304800" y="304800"/>
            <a:ext cx="62484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Rectangle 5"/>
          <p:cNvSpPr>
            <a:spLocks noGrp="1" noChangeArrowheads="1"/>
          </p:cNvSpPr>
          <p:nvPr>
            <p:ph type="sldNum" sz="quarter" idx="10"/>
          </p:nvPr>
        </p:nvSpPr>
        <p:spPr>
          <a:ln/>
        </p:spPr>
        <p:txBody>
          <a:bodyPr/>
          <a:lstStyle>
            <a:lvl1pPr>
              <a:defRPr/>
            </a:lvl1pPr>
          </a:lstStyle>
          <a:p>
            <a:pPr>
              <a:defRPr/>
            </a:pPr>
            <a:fld id="{AE5EE230-A755-4A8D-8A75-946866829CE7}" type="slidenum">
              <a:rPr lang="de-DE"/>
              <a:pPr>
                <a:defRPr/>
              </a:pPr>
              <a:t>‹#›</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4800" y="88900"/>
            <a:ext cx="8532813" cy="460375"/>
          </a:xfrm>
        </p:spPr>
        <p:txBody>
          <a:bodyPr/>
          <a:lstStyle/>
          <a:p>
            <a:r>
              <a:rPr lang="ru-RU"/>
              <a:t>Образец заголовка</a:t>
            </a:r>
          </a:p>
        </p:txBody>
      </p:sp>
      <p:sp>
        <p:nvSpPr>
          <p:cNvPr id="3" name="Таблица 2"/>
          <p:cNvSpPr>
            <a:spLocks noGrp="1"/>
          </p:cNvSpPr>
          <p:nvPr>
            <p:ph type="tbl" idx="1"/>
          </p:nvPr>
        </p:nvSpPr>
        <p:spPr>
          <a:xfrm>
            <a:off x="304800" y="765175"/>
            <a:ext cx="8532813" cy="5256213"/>
          </a:xfrm>
        </p:spPr>
        <p:txBody>
          <a:bodyPr/>
          <a:lstStyle/>
          <a:p>
            <a:endParaRPr lang="ru-RU"/>
          </a:p>
        </p:txBody>
      </p:sp>
      <p:sp>
        <p:nvSpPr>
          <p:cNvPr id="4" name="Номер слайда 3"/>
          <p:cNvSpPr>
            <a:spLocks noGrp="1"/>
          </p:cNvSpPr>
          <p:nvPr>
            <p:ph type="sldNum" sz="quarter" idx="10"/>
          </p:nvPr>
        </p:nvSpPr>
        <p:spPr>
          <a:xfrm>
            <a:off x="8301038" y="6602413"/>
            <a:ext cx="539750" cy="144462"/>
          </a:xfrm>
        </p:spPr>
        <p:txBody>
          <a:bodyPr/>
          <a:lstStyle>
            <a:lvl1pPr>
              <a:defRPr/>
            </a:lvl1pPr>
          </a:lstStyle>
          <a:p>
            <a:pPr>
              <a:defRPr/>
            </a:pPr>
            <a:fld id="{84AA3B11-00A0-41E8-B03F-ED9576EFEEC3}" type="slidenum">
              <a:rPr lang="de-DE"/>
              <a:pPr>
                <a:defRPr/>
              </a:pPr>
              <a:t>‹#›</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outerShdw blurRad="38100" dist="38100" dir="2700000" algn="tl">
                    <a:srgbClr val="000000">
                      <a:alpha val="43137"/>
                    </a:srgbClr>
                  </a:outerShdw>
                </a:effectLst>
              </a:defRPr>
            </a:lvl1pPr>
          </a:lstStyle>
          <a:p>
            <a:r>
              <a:rPr lang="en-US"/>
              <a:t>Click to edit Master title style</a:t>
            </a:r>
            <a:endParaRPr lang="ru-R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Rectangle 5"/>
          <p:cNvSpPr>
            <a:spLocks noGrp="1" noChangeArrowheads="1"/>
          </p:cNvSpPr>
          <p:nvPr>
            <p:ph type="sldNum" sz="quarter" idx="10"/>
          </p:nvPr>
        </p:nvSpPr>
        <p:spPr>
          <a:ln/>
        </p:spPr>
        <p:txBody>
          <a:bodyPr/>
          <a:lstStyle>
            <a:lvl1pPr>
              <a:defRPr/>
            </a:lvl1pPr>
          </a:lstStyle>
          <a:p>
            <a:pPr>
              <a:defRPr/>
            </a:pPr>
            <a:fld id="{70C058D6-D711-4E40-919F-1BCBD97C2D1D}" type="slidenum">
              <a:rPr lang="de-DE"/>
              <a:pPr>
                <a:defRPr/>
              </a:pPr>
              <a:t>‹#›</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3BCA9394-65ED-4FCC-B6D0-C4C281E0F2B1}" type="slidenum">
              <a:rPr lang="de-DE"/>
              <a:pPr>
                <a:defRPr/>
              </a:pPr>
              <a:t>‹#›</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outerShdw blurRad="38100" dist="38100" dir="2700000" algn="tl">
                    <a:srgbClr val="000000">
                      <a:alpha val="43137"/>
                    </a:srgbClr>
                  </a:outerShdw>
                </a:effectLst>
              </a:defRPr>
            </a:lvl1pPr>
          </a:lstStyle>
          <a:p>
            <a:r>
              <a:rPr lang="en-US"/>
              <a:t>Click to edit Master title style</a:t>
            </a:r>
            <a:endParaRPr lang="ru-RU" dirty="0"/>
          </a:p>
        </p:txBody>
      </p:sp>
      <p:sp>
        <p:nvSpPr>
          <p:cNvPr id="3" name="Content Placeholder 2"/>
          <p:cNvSpPr>
            <a:spLocks noGrp="1"/>
          </p:cNvSpPr>
          <p:nvPr>
            <p:ph sz="half" idx="1"/>
          </p:nvPr>
        </p:nvSpPr>
        <p:spPr>
          <a:xfrm>
            <a:off x="304800" y="1485900"/>
            <a:ext cx="4189413" cy="4457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4646613" y="1485900"/>
            <a:ext cx="4191000" cy="4457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Rectangle 5"/>
          <p:cNvSpPr>
            <a:spLocks noGrp="1" noChangeArrowheads="1"/>
          </p:cNvSpPr>
          <p:nvPr>
            <p:ph type="sldNum" sz="quarter" idx="10"/>
          </p:nvPr>
        </p:nvSpPr>
        <p:spPr>
          <a:ln/>
        </p:spPr>
        <p:txBody>
          <a:bodyPr/>
          <a:lstStyle>
            <a:lvl1pPr>
              <a:defRPr/>
            </a:lvl1pPr>
          </a:lstStyle>
          <a:p>
            <a:pPr>
              <a:defRPr/>
            </a:pPr>
            <a:fld id="{18E6F6A0-AF14-46DF-BABE-D8B5F84D3559}" type="slidenum">
              <a:rPr lang="de-DE"/>
              <a:pPr>
                <a:defRPr/>
              </a:pPr>
              <a:t>‹#›</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effectLst>
                  <a:outerShdw blurRad="38100" dist="38100" dir="2700000" algn="tl">
                    <a:srgbClr val="000000">
                      <a:alpha val="43137"/>
                    </a:srgbClr>
                  </a:outerShdw>
                </a:effectLst>
              </a:defRPr>
            </a:lvl1pPr>
          </a:lstStyle>
          <a:p>
            <a:r>
              <a:rPr lang="en-US"/>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effectLst>
                  <a:outerShdw blurRad="38100" dist="38100" dir="2700000" algn="tl">
                    <a:srgbClr val="000000">
                      <a:alpha val="43137"/>
                    </a:srgbClr>
                  </a:outerShdw>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effectLst>
                  <a:outerShdw blurRad="38100" dist="38100" dir="2700000" algn="tl">
                    <a:srgbClr val="000000">
                      <a:alpha val="43137"/>
                    </a:srgbClr>
                  </a:outerShdw>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Rectangle 5"/>
          <p:cNvSpPr>
            <a:spLocks noGrp="1" noChangeArrowheads="1"/>
          </p:cNvSpPr>
          <p:nvPr>
            <p:ph type="sldNum" sz="quarter" idx="10"/>
          </p:nvPr>
        </p:nvSpPr>
        <p:spPr>
          <a:ln/>
        </p:spPr>
        <p:txBody>
          <a:bodyPr/>
          <a:lstStyle>
            <a:lvl1pPr>
              <a:defRPr/>
            </a:lvl1pPr>
          </a:lstStyle>
          <a:p>
            <a:pPr>
              <a:defRPr/>
            </a:pPr>
            <a:fld id="{EA999BCE-4C71-436D-802A-1E8979A5267C}" type="slidenum">
              <a:rPr lang="de-DE"/>
              <a:pPr>
                <a:defRPr/>
              </a:pPr>
              <a:t>‹#›</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Rectangle 3"/>
          <p:cNvSpPr>
            <a:spLocks noGrp="1" noChangeArrowheads="1"/>
          </p:cNvSpPr>
          <p:nvPr>
            <p:ph type="dt" sz="half" idx="10"/>
          </p:nvPr>
        </p:nvSpPr>
        <p:spPr>
          <a:xfrm>
            <a:off x="7269163" y="6602413"/>
            <a:ext cx="809625" cy="144462"/>
          </a:xfrm>
          <a:prstGeom prst="rect">
            <a:avLst/>
          </a:prstGeom>
        </p:spPr>
        <p:txBody>
          <a:bodyPr/>
          <a:lstStyle>
            <a:lvl1pPr>
              <a:defRPr sz="2000">
                <a:latin typeface="Tele-GroteskNor" pitchFamily="2" charset="0"/>
              </a:defRPr>
            </a:lvl1pPr>
          </a:lstStyle>
          <a:p>
            <a:pPr>
              <a:defRPr/>
            </a:pPr>
            <a:fld id="{181C99AF-2863-43E8-9B79-F5A796F80595}" type="datetime1">
              <a:rPr lang="ru-RU"/>
              <a:pPr>
                <a:defRPr/>
              </a:pPr>
              <a:t>11.09.2019</a:t>
            </a:fld>
            <a:endParaRPr lang="de-DE"/>
          </a:p>
        </p:txBody>
      </p:sp>
      <p:sp>
        <p:nvSpPr>
          <p:cNvPr id="4" name="Rectangle 4"/>
          <p:cNvSpPr>
            <a:spLocks noGrp="1" noChangeArrowheads="1"/>
          </p:cNvSpPr>
          <p:nvPr>
            <p:ph type="ftr" sz="quarter" idx="11"/>
          </p:nvPr>
        </p:nvSpPr>
        <p:spPr>
          <a:xfrm>
            <a:off x="989013" y="6602413"/>
            <a:ext cx="6607175" cy="193675"/>
          </a:xfrm>
          <a:prstGeom prst="rect">
            <a:avLst/>
          </a:prstGeom>
        </p:spPr>
        <p:txBody>
          <a:bodyPr/>
          <a:lstStyle>
            <a:lvl1pPr>
              <a:defRPr sz="2000">
                <a:latin typeface="Tele-GroteskNor" pitchFamily="2" charset="0"/>
              </a:defRPr>
            </a:lvl1pPr>
          </a:lstStyle>
          <a:p>
            <a:pPr>
              <a:defRPr/>
            </a:pPr>
            <a:r>
              <a:rPr lang="en-US"/>
              <a:t>–strictly confidentia -lAlexey Toskin / SI Head Introduction</a:t>
            </a:r>
            <a:endParaRPr lang="de-DE"/>
          </a:p>
        </p:txBody>
      </p:sp>
      <p:sp>
        <p:nvSpPr>
          <p:cNvPr id="5" name="Rectangle 5"/>
          <p:cNvSpPr>
            <a:spLocks noGrp="1" noChangeArrowheads="1"/>
          </p:cNvSpPr>
          <p:nvPr>
            <p:ph type="sldNum" sz="quarter" idx="12"/>
          </p:nvPr>
        </p:nvSpPr>
        <p:spPr/>
        <p:txBody>
          <a:bodyPr/>
          <a:lstStyle>
            <a:lvl1pPr>
              <a:defRPr/>
            </a:lvl1pPr>
          </a:lstStyle>
          <a:p>
            <a:pPr>
              <a:defRPr/>
            </a:pPr>
            <a:fld id="{D02926D8-6D20-4CB8-9963-86B472EE955D}" type="slidenum">
              <a:rPr lang="de-DE"/>
              <a:pPr>
                <a:defRPr/>
              </a:pPr>
              <a:t>‹#›</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81709E8E-6AE3-4F46-AD64-F6A6E9055CB0}" type="slidenum">
              <a:rPr lang="de-DE"/>
              <a:pPr>
                <a:defRPr/>
              </a:pPr>
              <a:t>‹#›</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0336D000-482B-4479-BC28-5CF17F57DAA7}" type="slidenum">
              <a:rPr lang="de-DE"/>
              <a:pPr>
                <a:defRPr/>
              </a:pPr>
              <a:t>‹#›</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ru-RU"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C69E1BD3-3EDF-4E95-AD73-E5F88264CF91}" type="slidenum">
              <a:rPr lang="de-DE"/>
              <a:pPr>
                <a:defRPr/>
              </a:pPr>
              <a:t>‹#›</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304800" y="88900"/>
            <a:ext cx="8532813" cy="460375"/>
          </a:xfrm>
          <a:prstGeom prst="rect">
            <a:avLst/>
          </a:prstGeom>
          <a:noFill/>
          <a:ln>
            <a:noFill/>
          </a:ln>
          <a:extLst/>
        </p:spPr>
        <p:txBody>
          <a:bodyPr vert="horz" wrap="square" lIns="0" tIns="0" rIns="0" bIns="0" numCol="1" anchor="t" anchorCtr="0" compatLnSpc="1">
            <a:prstTxWarp prst="textNoShape">
              <a:avLst/>
            </a:prstTxWarp>
          </a:bodyPr>
          <a:lstStyle/>
          <a:p>
            <a:pPr lvl="0"/>
            <a:r>
              <a:rPr lang="de-DE" dirty="0"/>
              <a:t>Mastertitelformat bearbeiten</a:t>
            </a:r>
          </a:p>
        </p:txBody>
      </p:sp>
      <p:sp>
        <p:nvSpPr>
          <p:cNvPr id="66565" name="Rectangle 5"/>
          <p:cNvSpPr>
            <a:spLocks noGrp="1" noChangeArrowheads="1"/>
          </p:cNvSpPr>
          <p:nvPr>
            <p:ph type="sldNum" sz="quarter" idx="4"/>
          </p:nvPr>
        </p:nvSpPr>
        <p:spPr bwMode="gray">
          <a:xfrm>
            <a:off x="8301038" y="6602413"/>
            <a:ext cx="539750" cy="14446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lnSpc>
                <a:spcPct val="100000"/>
              </a:lnSpc>
              <a:spcBef>
                <a:spcPct val="0"/>
              </a:spcBef>
              <a:buClrTx/>
              <a:buSzTx/>
              <a:buFontTx/>
              <a:buNone/>
              <a:defRPr sz="900">
                <a:latin typeface="Tele-GroteskNor" pitchFamily="2" charset="0"/>
                <a:cs typeface="+mn-cs"/>
              </a:defRPr>
            </a:lvl1pPr>
          </a:lstStyle>
          <a:p>
            <a:pPr>
              <a:defRPr/>
            </a:pPr>
            <a:fld id="{E40359F9-D418-43C8-ADF3-7EC41E04E3B6}" type="slidenum">
              <a:rPr lang="de-DE"/>
              <a:pPr>
                <a:defRPr/>
              </a:pPr>
              <a:t>‹#›</a:t>
            </a:fld>
            <a:endParaRPr lang="de-DE"/>
          </a:p>
        </p:txBody>
      </p:sp>
      <p:sp>
        <p:nvSpPr>
          <p:cNvPr id="1028" name="Rectangle 6"/>
          <p:cNvSpPr>
            <a:spLocks noGrp="1" noChangeArrowheads="1"/>
          </p:cNvSpPr>
          <p:nvPr>
            <p:ph type="body" idx="1"/>
          </p:nvPr>
        </p:nvSpPr>
        <p:spPr bwMode="gray">
          <a:xfrm>
            <a:off x="304800" y="765175"/>
            <a:ext cx="8532813" cy="52562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cxnSp>
        <p:nvCxnSpPr>
          <p:cNvPr id="1029" name="Straight Connector 2"/>
          <p:cNvCxnSpPr>
            <a:cxnSpLocks noChangeShapeType="1"/>
          </p:cNvCxnSpPr>
          <p:nvPr/>
        </p:nvCxnSpPr>
        <p:spPr bwMode="auto">
          <a:xfrm>
            <a:off x="304800" y="476250"/>
            <a:ext cx="8532813" cy="0"/>
          </a:xfrm>
          <a:prstGeom prst="line">
            <a:avLst/>
          </a:prstGeom>
          <a:noFill/>
          <a:ln w="12700" algn="ctr">
            <a:solidFill>
              <a:schemeClr val="tx2"/>
            </a:solidFill>
            <a:round/>
            <a:headEnd/>
            <a:tailEnd/>
          </a:ln>
        </p:spPr>
      </p:cxnSp>
      <p:pic>
        <p:nvPicPr>
          <p:cNvPr id="1030" name="Picture 8" descr="TSY_PPT_Label_neu"/>
          <p:cNvPicPr preferRelativeResize="0">
            <a:picLocks noChangeAspect="1" noChangeArrowheads="1"/>
          </p:cNvPicPr>
          <p:nvPr/>
        </p:nvPicPr>
        <p:blipFill>
          <a:blip r:embed="rId14"/>
          <a:srcRect r="84" b="1210"/>
          <a:stretch>
            <a:fillRect/>
          </a:stretch>
        </p:blipFill>
        <p:spPr bwMode="auto">
          <a:xfrm>
            <a:off x="304800" y="5929313"/>
            <a:ext cx="8524875" cy="5873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1" r:id="rId2"/>
    <p:sldLayoutId id="2147483670" r:id="rId3"/>
    <p:sldLayoutId id="2147483669" r:id="rId4"/>
    <p:sldLayoutId id="2147483668" r:id="rId5"/>
    <p:sldLayoutId id="2147483674" r:id="rId6"/>
    <p:sldLayoutId id="2147483667" r:id="rId7"/>
    <p:sldLayoutId id="2147483666" r:id="rId8"/>
    <p:sldLayoutId id="2147483665" r:id="rId9"/>
    <p:sldLayoutId id="2147483664" r:id="rId10"/>
    <p:sldLayoutId id="2147483663" r:id="rId11"/>
    <p:sldLayoutId id="2147483672" r:id="rId12"/>
  </p:sldLayoutIdLst>
  <p:hf hdr="0"/>
  <p:txStyles>
    <p:titleStyle>
      <a:lvl1pPr algn="l" rtl="0" eaLnBrk="0" fontAlgn="base" hangingPunct="0">
        <a:lnSpc>
          <a:spcPct val="90000"/>
        </a:lnSpc>
        <a:spcBef>
          <a:spcPct val="0"/>
        </a:spcBef>
        <a:spcAft>
          <a:spcPct val="0"/>
        </a:spcAft>
        <a:defRPr sz="2800">
          <a:solidFill>
            <a:schemeClr val="tx2"/>
          </a:solidFill>
          <a:effectLst>
            <a:outerShdw blurRad="38100" dist="38100" dir="2700000" algn="tl">
              <a:srgbClr val="000000">
                <a:alpha val="43137"/>
              </a:srgbClr>
            </a:outerShdw>
          </a:effectLst>
          <a:latin typeface="Arial Narrow" pitchFamily="34" charset="0"/>
          <a:ea typeface="+mj-ea"/>
          <a:cs typeface="Arial" pitchFamily="34" charset="0"/>
        </a:defRPr>
      </a:lvl1pPr>
      <a:lvl2pPr algn="l" rtl="0" eaLnBrk="0" fontAlgn="base" hangingPunct="0">
        <a:lnSpc>
          <a:spcPct val="90000"/>
        </a:lnSpc>
        <a:spcBef>
          <a:spcPct val="0"/>
        </a:spcBef>
        <a:spcAft>
          <a:spcPct val="0"/>
        </a:spcAft>
        <a:defRPr sz="2800">
          <a:solidFill>
            <a:schemeClr val="tx2"/>
          </a:solidFill>
          <a:latin typeface="Arial Narrow" pitchFamily="34" charset="0"/>
          <a:cs typeface="Arial" charset="0"/>
        </a:defRPr>
      </a:lvl2pPr>
      <a:lvl3pPr algn="l" rtl="0" eaLnBrk="0" fontAlgn="base" hangingPunct="0">
        <a:lnSpc>
          <a:spcPct val="90000"/>
        </a:lnSpc>
        <a:spcBef>
          <a:spcPct val="0"/>
        </a:spcBef>
        <a:spcAft>
          <a:spcPct val="0"/>
        </a:spcAft>
        <a:defRPr sz="2800">
          <a:solidFill>
            <a:schemeClr val="tx2"/>
          </a:solidFill>
          <a:latin typeface="Arial Narrow" pitchFamily="34" charset="0"/>
          <a:cs typeface="Arial" charset="0"/>
        </a:defRPr>
      </a:lvl3pPr>
      <a:lvl4pPr algn="l" rtl="0" eaLnBrk="0" fontAlgn="base" hangingPunct="0">
        <a:lnSpc>
          <a:spcPct val="90000"/>
        </a:lnSpc>
        <a:spcBef>
          <a:spcPct val="0"/>
        </a:spcBef>
        <a:spcAft>
          <a:spcPct val="0"/>
        </a:spcAft>
        <a:defRPr sz="2800">
          <a:solidFill>
            <a:schemeClr val="tx2"/>
          </a:solidFill>
          <a:latin typeface="Arial Narrow" pitchFamily="34" charset="0"/>
          <a:cs typeface="Arial" charset="0"/>
        </a:defRPr>
      </a:lvl4pPr>
      <a:lvl5pPr algn="l" rtl="0" eaLnBrk="0" fontAlgn="base" hangingPunct="0">
        <a:lnSpc>
          <a:spcPct val="90000"/>
        </a:lnSpc>
        <a:spcBef>
          <a:spcPct val="0"/>
        </a:spcBef>
        <a:spcAft>
          <a:spcPct val="0"/>
        </a:spcAft>
        <a:defRPr sz="2800">
          <a:solidFill>
            <a:schemeClr val="tx2"/>
          </a:solidFill>
          <a:latin typeface="Arial Narrow" pitchFamily="34" charset="0"/>
          <a:cs typeface="Arial" charset="0"/>
        </a:defRPr>
      </a:lvl5pPr>
      <a:lvl6pPr marL="457200" algn="l" rtl="0" eaLnBrk="1" fontAlgn="base" hangingPunct="1">
        <a:lnSpc>
          <a:spcPct val="90000"/>
        </a:lnSpc>
        <a:spcBef>
          <a:spcPct val="0"/>
        </a:spcBef>
        <a:spcAft>
          <a:spcPct val="0"/>
        </a:spcAft>
        <a:defRPr sz="2800">
          <a:solidFill>
            <a:schemeClr val="tx2"/>
          </a:solidFill>
          <a:latin typeface="Tele-GroteskNor" pitchFamily="2" charset="0"/>
        </a:defRPr>
      </a:lvl6pPr>
      <a:lvl7pPr marL="914400" algn="l" rtl="0" eaLnBrk="1" fontAlgn="base" hangingPunct="1">
        <a:lnSpc>
          <a:spcPct val="90000"/>
        </a:lnSpc>
        <a:spcBef>
          <a:spcPct val="0"/>
        </a:spcBef>
        <a:spcAft>
          <a:spcPct val="0"/>
        </a:spcAft>
        <a:defRPr sz="2800">
          <a:solidFill>
            <a:schemeClr val="tx2"/>
          </a:solidFill>
          <a:latin typeface="Tele-GroteskNor" pitchFamily="2" charset="0"/>
        </a:defRPr>
      </a:lvl7pPr>
      <a:lvl8pPr marL="1371600" algn="l" rtl="0" eaLnBrk="1" fontAlgn="base" hangingPunct="1">
        <a:lnSpc>
          <a:spcPct val="90000"/>
        </a:lnSpc>
        <a:spcBef>
          <a:spcPct val="0"/>
        </a:spcBef>
        <a:spcAft>
          <a:spcPct val="0"/>
        </a:spcAft>
        <a:defRPr sz="2800">
          <a:solidFill>
            <a:schemeClr val="tx2"/>
          </a:solidFill>
          <a:latin typeface="Tele-GroteskNor" pitchFamily="2" charset="0"/>
        </a:defRPr>
      </a:lvl8pPr>
      <a:lvl9pPr marL="1828800" algn="l" rtl="0" eaLnBrk="1" fontAlgn="base" hangingPunct="1">
        <a:lnSpc>
          <a:spcPct val="90000"/>
        </a:lnSpc>
        <a:spcBef>
          <a:spcPct val="0"/>
        </a:spcBef>
        <a:spcAft>
          <a:spcPct val="0"/>
        </a:spcAft>
        <a:defRPr sz="2800">
          <a:solidFill>
            <a:schemeClr val="tx2"/>
          </a:solidFill>
          <a:latin typeface="Tele-GroteskNor" pitchFamily="2" charset="0"/>
        </a:defRPr>
      </a:lvl9pPr>
    </p:titleStyle>
    <p:bodyStyle>
      <a:lvl1pPr marL="222250" indent="-222250" algn="l" rtl="0" eaLnBrk="0" fontAlgn="base" hangingPunct="0">
        <a:lnSpc>
          <a:spcPct val="90000"/>
        </a:lnSpc>
        <a:spcBef>
          <a:spcPct val="25000"/>
        </a:spcBef>
        <a:spcAft>
          <a:spcPct val="0"/>
        </a:spcAft>
        <a:buClr>
          <a:schemeClr val="tx2"/>
        </a:buClr>
        <a:buSzPct val="75000"/>
        <a:buFont typeface="Wingdings" pitchFamily="2" charset="2"/>
        <a:buChar char="§"/>
        <a:defRPr sz="2000">
          <a:solidFill>
            <a:schemeClr val="tx1"/>
          </a:solidFill>
          <a:latin typeface="Arial Narrow" pitchFamily="34" charset="0"/>
          <a:ea typeface="+mn-ea"/>
          <a:cs typeface="+mn-cs"/>
        </a:defRPr>
      </a:lvl1pPr>
      <a:lvl2pPr marL="582613" indent="-222250" algn="l" rtl="0" eaLnBrk="0" fontAlgn="base" hangingPunct="0">
        <a:lnSpc>
          <a:spcPct val="90000"/>
        </a:lnSpc>
        <a:spcBef>
          <a:spcPct val="25000"/>
        </a:spcBef>
        <a:spcAft>
          <a:spcPct val="0"/>
        </a:spcAft>
        <a:buClr>
          <a:schemeClr val="tx2"/>
        </a:buClr>
        <a:buSzPct val="75000"/>
        <a:buFont typeface="Wingdings" pitchFamily="2" charset="2"/>
        <a:buChar char="§"/>
        <a:defRPr sz="2000">
          <a:solidFill>
            <a:schemeClr val="tx1"/>
          </a:solidFill>
          <a:latin typeface="Arial Narrow" pitchFamily="34" charset="0"/>
        </a:defRPr>
      </a:lvl2pPr>
      <a:lvl3pPr marL="941388" indent="-220663" algn="l" rtl="0" eaLnBrk="0" fontAlgn="base" hangingPunct="0">
        <a:lnSpc>
          <a:spcPct val="90000"/>
        </a:lnSpc>
        <a:spcBef>
          <a:spcPct val="25000"/>
        </a:spcBef>
        <a:spcAft>
          <a:spcPct val="0"/>
        </a:spcAft>
        <a:buClr>
          <a:schemeClr val="tx2"/>
        </a:buClr>
        <a:buSzPct val="75000"/>
        <a:buFont typeface="Wingdings" pitchFamily="2" charset="2"/>
        <a:buChar char="§"/>
        <a:defRPr sz="2000">
          <a:solidFill>
            <a:schemeClr val="tx1"/>
          </a:solidFill>
          <a:latin typeface="Arial Narrow" pitchFamily="34" charset="0"/>
        </a:defRPr>
      </a:lvl3pPr>
      <a:lvl4pPr marL="1209675" indent="-138113" algn="l" rtl="0" eaLnBrk="0" fontAlgn="base" hangingPunct="0">
        <a:lnSpc>
          <a:spcPct val="90000"/>
        </a:lnSpc>
        <a:spcBef>
          <a:spcPct val="25000"/>
        </a:spcBef>
        <a:spcAft>
          <a:spcPct val="0"/>
        </a:spcAft>
        <a:buClr>
          <a:schemeClr val="tx2"/>
        </a:buClr>
        <a:buSzPct val="75000"/>
        <a:buFont typeface="Wingdings" pitchFamily="2" charset="2"/>
        <a:buChar char="§"/>
        <a:defRPr sz="2000">
          <a:solidFill>
            <a:schemeClr val="tx1"/>
          </a:solidFill>
          <a:latin typeface="Arial Narrow" pitchFamily="34" charset="0"/>
        </a:defRPr>
      </a:lvl4pPr>
      <a:lvl5pPr marL="1662113" indent="-230188" algn="l" rtl="0" eaLnBrk="0" fontAlgn="base" hangingPunct="0">
        <a:lnSpc>
          <a:spcPct val="90000"/>
        </a:lnSpc>
        <a:spcBef>
          <a:spcPct val="25000"/>
        </a:spcBef>
        <a:spcAft>
          <a:spcPct val="0"/>
        </a:spcAft>
        <a:buClr>
          <a:schemeClr val="tx2"/>
        </a:buClr>
        <a:buSzPct val="75000"/>
        <a:buFont typeface="Wingdings" pitchFamily="2" charset="2"/>
        <a:buChar char="§"/>
        <a:defRPr sz="2000">
          <a:solidFill>
            <a:schemeClr val="tx1"/>
          </a:solidFill>
          <a:latin typeface="Arial Narrow" pitchFamily="34" charset="0"/>
        </a:defRPr>
      </a:lvl5pPr>
      <a:lvl6pPr marL="2119313" indent="-230188" algn="l" rtl="0" eaLnBrk="1" fontAlgn="base" hangingPunct="1">
        <a:lnSpc>
          <a:spcPct val="90000"/>
        </a:lnSpc>
        <a:spcBef>
          <a:spcPct val="25000"/>
        </a:spcBef>
        <a:spcAft>
          <a:spcPct val="0"/>
        </a:spcAft>
        <a:buClr>
          <a:schemeClr val="tx2"/>
        </a:buClr>
        <a:buSzPct val="75000"/>
        <a:buFont typeface="Wingdings" pitchFamily="2" charset="2"/>
        <a:buChar char="§"/>
        <a:defRPr sz="2000">
          <a:solidFill>
            <a:schemeClr val="tx1"/>
          </a:solidFill>
          <a:latin typeface="+mn-lt"/>
        </a:defRPr>
      </a:lvl6pPr>
      <a:lvl7pPr marL="2576513" indent="-230188" algn="l" rtl="0" eaLnBrk="1" fontAlgn="base" hangingPunct="1">
        <a:lnSpc>
          <a:spcPct val="90000"/>
        </a:lnSpc>
        <a:spcBef>
          <a:spcPct val="25000"/>
        </a:spcBef>
        <a:spcAft>
          <a:spcPct val="0"/>
        </a:spcAft>
        <a:buClr>
          <a:schemeClr val="tx2"/>
        </a:buClr>
        <a:buSzPct val="75000"/>
        <a:buFont typeface="Wingdings" pitchFamily="2" charset="2"/>
        <a:buChar char="§"/>
        <a:defRPr sz="2000">
          <a:solidFill>
            <a:schemeClr val="tx1"/>
          </a:solidFill>
          <a:latin typeface="+mn-lt"/>
        </a:defRPr>
      </a:lvl7pPr>
      <a:lvl8pPr marL="3033713" indent="-230188" algn="l" rtl="0" eaLnBrk="1" fontAlgn="base" hangingPunct="1">
        <a:lnSpc>
          <a:spcPct val="90000"/>
        </a:lnSpc>
        <a:spcBef>
          <a:spcPct val="25000"/>
        </a:spcBef>
        <a:spcAft>
          <a:spcPct val="0"/>
        </a:spcAft>
        <a:buClr>
          <a:schemeClr val="tx2"/>
        </a:buClr>
        <a:buSzPct val="75000"/>
        <a:buFont typeface="Wingdings" pitchFamily="2" charset="2"/>
        <a:buChar char="§"/>
        <a:defRPr sz="2000">
          <a:solidFill>
            <a:schemeClr val="tx1"/>
          </a:solidFill>
          <a:latin typeface="+mn-lt"/>
        </a:defRPr>
      </a:lvl8pPr>
      <a:lvl9pPr marL="3490913" indent="-230188" algn="l" rtl="0" eaLnBrk="1" fontAlgn="base" hangingPunct="1">
        <a:lnSpc>
          <a:spcPct val="90000"/>
        </a:lnSpc>
        <a:spcBef>
          <a:spcPct val="25000"/>
        </a:spcBef>
        <a:spcAft>
          <a:spcPct val="0"/>
        </a:spcAft>
        <a:buClr>
          <a:schemeClr val="tx2"/>
        </a:buClr>
        <a:buSzPct val="75000"/>
        <a:buFont typeface="Wingdings" pitchFamily="2" charset="2"/>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example.com/app/accountInfo?acct=notmyacc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imagetragick.com/"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hyperlink" Target="https://www.grahamcluley.com/facebook-remote-code-execution-vulnerability-earns-researcher-40000/"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example.com/redirect.jsp?url=evil.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www.example.com/boring.jsp?fwd=admin.jsp"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ffectLst>
                  <a:outerShdw blurRad="38100" dist="38100" dir="2700000" algn="tl">
                    <a:srgbClr val="C0C0C0"/>
                  </a:outerShdw>
                </a:effectLst>
                <a:cs typeface="Arial" charset="0"/>
              </a:rPr>
              <a:t>Web Security</a:t>
            </a:r>
            <a:endParaRPr lang="ru-RU" dirty="0"/>
          </a:p>
        </p:txBody>
      </p:sp>
      <p:sp>
        <p:nvSpPr>
          <p:cNvPr id="3" name="Subtitle 2"/>
          <p:cNvSpPr>
            <a:spLocks noGrp="1"/>
          </p:cNvSpPr>
          <p:nvPr>
            <p:ph type="subTitle" idx="1"/>
          </p:nvPr>
        </p:nvSpPr>
        <p:spPr/>
        <p:txBody>
          <a:bodyPr/>
          <a:lstStyle/>
          <a:p>
            <a:r>
              <a:rPr lang="en-US" dirty="0"/>
              <a:t>Saint Petersburg, 2019</a:t>
            </a:r>
            <a:endParaRPr lang="ru-RU" dirty="0"/>
          </a:p>
          <a:p>
            <a:endParaRPr lang="ru-RU" dirty="0"/>
          </a:p>
        </p:txBody>
      </p:sp>
    </p:spTree>
    <p:extLst>
      <p:ext uri="{BB962C8B-B14F-4D97-AF65-F5344CB8AC3E}">
        <p14:creationId xmlns:p14="http://schemas.microsoft.com/office/powerpoint/2010/main" val="1918174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charset="0"/>
              </a:rPr>
              <a:t>OWASP Top 10</a:t>
            </a:r>
            <a:r>
              <a:rPr lang="ru-RU" dirty="0">
                <a:cs typeface="Arial" charset="0"/>
              </a:rPr>
              <a:t> 2017 </a:t>
            </a:r>
            <a:r>
              <a:rPr lang="en-US" dirty="0">
                <a:cs typeface="Arial" charset="0"/>
              </a:rPr>
              <a:t>A4: XML External Entities (XXE)</a:t>
            </a:r>
            <a:endParaRPr lang="ru-RU" dirty="0"/>
          </a:p>
        </p:txBody>
      </p:sp>
      <p:sp>
        <p:nvSpPr>
          <p:cNvPr id="3" name="Content Placeholder 2"/>
          <p:cNvSpPr>
            <a:spLocks noGrp="1"/>
          </p:cNvSpPr>
          <p:nvPr>
            <p:ph idx="1"/>
          </p:nvPr>
        </p:nvSpPr>
        <p:spPr/>
        <p:txBody>
          <a:bodyPr/>
          <a:lstStyle/>
          <a:p>
            <a:r>
              <a:rPr lang="en-US" sz="2600" dirty="0">
                <a:cs typeface="Arial" charset="0"/>
              </a:rPr>
              <a:t>XXE:</a:t>
            </a:r>
          </a:p>
          <a:p>
            <a:pPr marL="360363" lvl="1" indent="0">
              <a:buNone/>
            </a:pPr>
            <a:r>
              <a:rPr lang="en-US" sz="2600" dirty="0">
                <a:cs typeface="Arial" charset="0"/>
              </a:rPr>
              <a:t>&lt;?xml version="1.0" encoding="ISO-8859-1"?&gt;</a:t>
            </a:r>
          </a:p>
          <a:p>
            <a:pPr marL="360363" lvl="1" indent="0">
              <a:buNone/>
            </a:pPr>
            <a:r>
              <a:rPr lang="en-US" sz="2600" dirty="0">
                <a:cs typeface="Arial" charset="0"/>
              </a:rPr>
              <a:t>&lt;!DOCTYPE foo [  </a:t>
            </a:r>
          </a:p>
          <a:p>
            <a:pPr marL="360363" lvl="1" indent="0">
              <a:buNone/>
            </a:pPr>
            <a:r>
              <a:rPr lang="en-US" sz="2600" dirty="0">
                <a:cs typeface="Arial" charset="0"/>
              </a:rPr>
              <a:t>   &lt;!ELEMENT foo ANY &gt;</a:t>
            </a:r>
          </a:p>
          <a:p>
            <a:pPr marL="360363" lvl="1" indent="0">
              <a:buNone/>
            </a:pPr>
            <a:r>
              <a:rPr lang="en-US" sz="2600" dirty="0">
                <a:cs typeface="Arial" charset="0"/>
              </a:rPr>
              <a:t>   &lt;!ENTITY </a:t>
            </a:r>
            <a:r>
              <a:rPr lang="en-US" sz="2600" dirty="0" err="1">
                <a:cs typeface="Arial" charset="0"/>
              </a:rPr>
              <a:t>xxe</a:t>
            </a:r>
            <a:r>
              <a:rPr lang="en-US" sz="2600" dirty="0">
                <a:cs typeface="Arial" charset="0"/>
              </a:rPr>
              <a:t> SYSTEM "file:///etc/passwd" &gt;]&gt;</a:t>
            </a:r>
          </a:p>
          <a:p>
            <a:pPr marL="360363" lvl="1" indent="0">
              <a:buNone/>
            </a:pPr>
            <a:r>
              <a:rPr lang="en-US" sz="2600" dirty="0">
                <a:cs typeface="Arial" charset="0"/>
              </a:rPr>
              <a:t>   &lt;foo&gt;&amp;</a:t>
            </a:r>
            <a:r>
              <a:rPr lang="en-US" sz="2600" dirty="0" err="1">
                <a:cs typeface="Arial" charset="0"/>
              </a:rPr>
              <a:t>xxe</a:t>
            </a:r>
            <a:r>
              <a:rPr lang="en-US" sz="2600" dirty="0">
                <a:cs typeface="Arial" charset="0"/>
              </a:rPr>
              <a:t>;&lt;/foo&gt;</a:t>
            </a:r>
          </a:p>
          <a:p>
            <a:pPr marL="360363" lvl="1" indent="0">
              <a:buNone/>
            </a:pPr>
            <a:r>
              <a:rPr lang="en-US" sz="2600" dirty="0">
                <a:cs typeface="Arial" charset="0"/>
              </a:rPr>
              <a:t>…</a:t>
            </a:r>
          </a:p>
          <a:p>
            <a:pPr marL="360363" lvl="1" indent="0">
              <a:buNone/>
            </a:pPr>
            <a:r>
              <a:rPr lang="en-US" sz="2600" dirty="0">
                <a:cs typeface="Arial" charset="0"/>
              </a:rPr>
              <a:t>&lt;!ENTITY </a:t>
            </a:r>
            <a:r>
              <a:rPr lang="en-US" sz="2600" dirty="0" err="1">
                <a:cs typeface="Arial" charset="0"/>
              </a:rPr>
              <a:t>xxe</a:t>
            </a:r>
            <a:r>
              <a:rPr lang="en-US" sz="2600" dirty="0">
                <a:cs typeface="Arial" charset="0"/>
              </a:rPr>
              <a:t> SYSTEM "https://192.168.1.1/private" &gt;]&gt;</a:t>
            </a:r>
          </a:p>
          <a:p>
            <a:pPr marL="360363" lvl="1" indent="0">
              <a:buNone/>
            </a:pPr>
            <a:r>
              <a:rPr lang="en-US" sz="2600" dirty="0">
                <a:cs typeface="Arial" charset="0"/>
              </a:rPr>
              <a:t>…</a:t>
            </a:r>
          </a:p>
          <a:p>
            <a:pPr marL="360363" lvl="1" indent="0">
              <a:buNone/>
            </a:pPr>
            <a:r>
              <a:rPr lang="en-US" sz="2600" dirty="0">
                <a:cs typeface="Arial" charset="0"/>
              </a:rPr>
              <a:t>&lt;!ENTITY </a:t>
            </a:r>
            <a:r>
              <a:rPr lang="en-US" sz="2600" dirty="0" err="1">
                <a:cs typeface="Arial" charset="0"/>
              </a:rPr>
              <a:t>xxe</a:t>
            </a:r>
            <a:r>
              <a:rPr lang="en-US" sz="2600" dirty="0">
                <a:cs typeface="Arial" charset="0"/>
              </a:rPr>
              <a:t> SYSTEM "file:///dev/random" &gt;]&gt;</a:t>
            </a:r>
          </a:p>
          <a:p>
            <a:endParaRPr lang="ru-RU" dirty="0"/>
          </a:p>
        </p:txBody>
      </p:sp>
      <p:sp>
        <p:nvSpPr>
          <p:cNvPr id="4" name="Slide Number Placeholder 3"/>
          <p:cNvSpPr>
            <a:spLocks noGrp="1"/>
          </p:cNvSpPr>
          <p:nvPr>
            <p:ph type="sldNum" sz="quarter" idx="10"/>
          </p:nvPr>
        </p:nvSpPr>
        <p:spPr/>
        <p:txBody>
          <a:bodyPr/>
          <a:lstStyle/>
          <a:p>
            <a:pPr>
              <a:defRPr/>
            </a:pPr>
            <a:fld id="{70C058D6-D711-4E40-919F-1BCBD97C2D1D}" type="slidenum">
              <a:rPr lang="de-DE" smtClean="0"/>
              <a:pPr>
                <a:defRPr/>
              </a:pPr>
              <a:t>10</a:t>
            </a:fld>
            <a:endParaRPr lang="de-DE"/>
          </a:p>
        </p:txBody>
      </p:sp>
    </p:spTree>
    <p:extLst>
      <p:ext uri="{BB962C8B-B14F-4D97-AF65-F5344CB8AC3E}">
        <p14:creationId xmlns:p14="http://schemas.microsoft.com/office/powerpoint/2010/main" val="4166472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ffectLst>
                  <a:outerShdw blurRad="38100" dist="38100" dir="2700000" algn="tl">
                    <a:srgbClr val="C0C0C0"/>
                  </a:outerShdw>
                </a:effectLst>
                <a:cs typeface="Arial" charset="0"/>
              </a:rPr>
              <a:t>OWASP Top 10</a:t>
            </a:r>
            <a:r>
              <a:rPr lang="ru-RU" dirty="0">
                <a:effectLst>
                  <a:outerShdw blurRad="38100" dist="38100" dir="2700000" algn="tl">
                    <a:srgbClr val="C0C0C0"/>
                  </a:outerShdw>
                </a:effectLst>
                <a:cs typeface="Arial" charset="0"/>
              </a:rPr>
              <a:t> 2017 </a:t>
            </a:r>
            <a:r>
              <a:rPr lang="en-US" dirty="0">
                <a:cs typeface="Arial" charset="0"/>
              </a:rPr>
              <a:t>A5: Broken Access Control</a:t>
            </a:r>
            <a:br>
              <a:rPr lang="en-US" dirty="0">
                <a:cs typeface="Arial" charset="0"/>
              </a:rPr>
            </a:br>
            <a:br>
              <a:rPr lang="en-US" dirty="0">
                <a:cs typeface="Arial" charset="0"/>
              </a:rPr>
            </a:br>
            <a:endParaRPr lang="en-US" dirty="0">
              <a:effectLst>
                <a:outerShdw blurRad="38100" dist="38100" dir="2700000" algn="tl">
                  <a:srgbClr val="C0C0C0"/>
                </a:outerShdw>
              </a:effectLst>
              <a:cs typeface="Arial" charset="0"/>
            </a:endParaRPr>
          </a:p>
        </p:txBody>
      </p:sp>
      <p:sp>
        <p:nvSpPr>
          <p:cNvPr id="17410" name="Content Placeholder 2"/>
          <p:cNvSpPr>
            <a:spLocks noGrp="1"/>
          </p:cNvSpPr>
          <p:nvPr>
            <p:ph idx="1"/>
          </p:nvPr>
        </p:nvSpPr>
        <p:spPr/>
        <p:txBody>
          <a:bodyPr/>
          <a:lstStyle/>
          <a:p>
            <a:endParaRPr lang="en-US" sz="600" dirty="0">
              <a:cs typeface="Arial" charset="0"/>
            </a:endParaRPr>
          </a:p>
          <a:p>
            <a:r>
              <a:rPr lang="ru-RU" sz="2600" dirty="0">
                <a:cs typeface="Arial" charset="0"/>
              </a:rPr>
              <a:t>Ошибки разграничения доступа к чувствительным ресурсам (обход контроля доступа путем изменения </a:t>
            </a:r>
            <a:r>
              <a:rPr lang="en-US" sz="2600" dirty="0">
                <a:cs typeface="Arial" charset="0"/>
              </a:rPr>
              <a:t>URL</a:t>
            </a:r>
            <a:r>
              <a:rPr lang="ru-RU" sz="2600" dirty="0">
                <a:cs typeface="Arial" charset="0"/>
              </a:rPr>
              <a:t>)</a:t>
            </a:r>
          </a:p>
          <a:p>
            <a:r>
              <a:rPr lang="ru-RU" sz="2600" dirty="0">
                <a:cs typeface="Arial" charset="0"/>
              </a:rPr>
              <a:t>Неправильная организация ограничения доступа к данным</a:t>
            </a:r>
            <a:r>
              <a:rPr lang="en-US" sz="2600" dirty="0">
                <a:cs typeface="Arial" charset="0"/>
              </a:rPr>
              <a:t> (</a:t>
            </a:r>
            <a:r>
              <a:rPr lang="ru-RU" sz="2600" dirty="0">
                <a:cs typeface="Arial" charset="0"/>
              </a:rPr>
              <a:t>возможность повышения привилегий)</a:t>
            </a:r>
            <a:endParaRPr lang="en-US" sz="2600" dirty="0">
              <a:cs typeface="Arial" charset="0"/>
            </a:endParaRPr>
          </a:p>
          <a:p>
            <a:r>
              <a:rPr lang="ru-RU" sz="2600" dirty="0">
                <a:cs typeface="Arial" charset="0"/>
              </a:rPr>
              <a:t>Недостаточно защищаются </a:t>
            </a:r>
            <a:r>
              <a:rPr lang="ru-RU" sz="2600">
                <a:cs typeface="Arial" charset="0"/>
              </a:rPr>
              <a:t>предоставляемые API </a:t>
            </a:r>
            <a:r>
              <a:rPr lang="ru-RU" sz="2600" dirty="0">
                <a:cs typeface="Arial" charset="0"/>
              </a:rPr>
              <a:t>по сравнению с GUI</a:t>
            </a:r>
          </a:p>
          <a:p>
            <a:r>
              <a:rPr lang="ru-RU" sz="2600" dirty="0">
                <a:cs typeface="Arial" charset="0"/>
              </a:rPr>
              <a:t>Защита строится на стороне предоставляемого клиента (браузер, мобильное приложение)</a:t>
            </a:r>
          </a:p>
          <a:p>
            <a:r>
              <a:rPr lang="ru-RU" sz="2600" dirty="0">
                <a:cs typeface="Arial" charset="0"/>
              </a:rPr>
              <a:t>Пример:</a:t>
            </a:r>
          </a:p>
          <a:p>
            <a:pPr marL="0" indent="0">
              <a:buNone/>
            </a:pPr>
            <a:r>
              <a:rPr lang="en-US" sz="2600" dirty="0" err="1">
                <a:cs typeface="Arial" charset="0"/>
              </a:rPr>
              <a:t>pstmt.setString</a:t>
            </a:r>
            <a:r>
              <a:rPr lang="en-US" sz="2600" dirty="0">
                <a:cs typeface="Arial" charset="0"/>
              </a:rPr>
              <a:t>(1, </a:t>
            </a:r>
            <a:r>
              <a:rPr lang="en-US" sz="2600" dirty="0" err="1">
                <a:cs typeface="Arial" charset="0"/>
              </a:rPr>
              <a:t>request.getParameter</a:t>
            </a:r>
            <a:r>
              <a:rPr lang="en-US" sz="2600" dirty="0">
                <a:cs typeface="Arial" charset="0"/>
              </a:rPr>
              <a:t>("acct"));</a:t>
            </a:r>
          </a:p>
          <a:p>
            <a:pPr marL="0" indent="0">
              <a:buNone/>
            </a:pPr>
            <a:r>
              <a:rPr lang="en-US" sz="2600" dirty="0" err="1">
                <a:cs typeface="Arial" charset="0"/>
              </a:rPr>
              <a:t>ResultSet</a:t>
            </a:r>
            <a:r>
              <a:rPr lang="en-US" sz="2600" dirty="0">
                <a:cs typeface="Arial" charset="0"/>
              </a:rPr>
              <a:t> results = </a:t>
            </a:r>
            <a:r>
              <a:rPr lang="en-US" sz="2600" dirty="0" err="1">
                <a:cs typeface="Arial" charset="0"/>
              </a:rPr>
              <a:t>pstmt.executeQuery</a:t>
            </a:r>
            <a:r>
              <a:rPr lang="en-US" sz="2600" dirty="0">
                <a:cs typeface="Arial" charset="0"/>
              </a:rPr>
              <a:t>( );</a:t>
            </a:r>
            <a:endParaRPr lang="ru-RU" sz="2600" dirty="0">
              <a:cs typeface="Arial" charset="0"/>
            </a:endParaRPr>
          </a:p>
          <a:p>
            <a:pPr marL="0" indent="0">
              <a:buNone/>
            </a:pPr>
            <a:r>
              <a:rPr lang="en-US" sz="2600" dirty="0">
                <a:cs typeface="Arial" charset="0"/>
                <a:hlinkClick r:id="rId3"/>
              </a:rPr>
              <a:t>http://example.com/app/accountInfo?acct=notmyacct</a:t>
            </a:r>
            <a:endParaRPr lang="ru-RU" sz="2600" dirty="0">
              <a:cs typeface="Arial" charset="0"/>
            </a:endParaRPr>
          </a:p>
          <a:p>
            <a:pPr marL="0" indent="0">
              <a:buNone/>
            </a:pPr>
            <a:endParaRPr lang="ru-RU" dirty="0">
              <a:cs typeface="Arial" charset="0"/>
            </a:endParaRPr>
          </a:p>
        </p:txBody>
      </p:sp>
      <p:sp>
        <p:nvSpPr>
          <p:cNvPr id="4" name="Slide Number Placeholder 3"/>
          <p:cNvSpPr txBox="1">
            <a:spLocks noGrp="1"/>
          </p:cNvSpPr>
          <p:nvPr/>
        </p:nvSpPr>
        <p:spPr bwMode="gray">
          <a:xfrm>
            <a:off x="8301038" y="6602413"/>
            <a:ext cx="539750" cy="144462"/>
          </a:xfrm>
          <a:prstGeom prst="rect">
            <a:avLst/>
          </a:prstGeom>
          <a:noFill/>
          <a:ln>
            <a:miter lim="800000"/>
            <a:headEnd/>
            <a:tailEnd/>
          </a:ln>
        </p:spPr>
        <p:txBody>
          <a:bodyPr lIns="0" tIns="0" rIns="0" bIns="0"/>
          <a:lstStyle/>
          <a:p>
            <a:pPr algn="r">
              <a:defRPr/>
            </a:pPr>
            <a:fld id="{F09E7AB6-5356-4849-BF34-16AA5E234025}" type="slidenum">
              <a:rPr lang="de-DE" sz="900">
                <a:latin typeface="Tele-GroteskNor" pitchFamily="2" charset="0"/>
                <a:cs typeface="+mn-cs"/>
              </a:rPr>
              <a:pPr algn="r">
                <a:defRPr/>
              </a:pPr>
              <a:t>11</a:t>
            </a:fld>
            <a:endParaRPr lang="de-DE" sz="900">
              <a:latin typeface="Tele-GroteskNor" pitchFamily="2" charset="0"/>
              <a:cs typeface="+mn-cs"/>
            </a:endParaRPr>
          </a:p>
        </p:txBody>
      </p:sp>
      <p:sp>
        <p:nvSpPr>
          <p:cNvPr id="17414" name="Content Placeholder 2"/>
          <p:cNvSpPr>
            <a:spLocks/>
          </p:cNvSpPr>
          <p:nvPr/>
        </p:nvSpPr>
        <p:spPr bwMode="gray">
          <a:xfrm>
            <a:off x="323850" y="3357563"/>
            <a:ext cx="5832475" cy="2376487"/>
          </a:xfrm>
          <a:prstGeom prst="rect">
            <a:avLst/>
          </a:prstGeom>
          <a:noFill/>
          <a:ln w="9525">
            <a:noFill/>
            <a:miter lim="800000"/>
            <a:headEnd/>
            <a:tailEnd/>
          </a:ln>
        </p:spPr>
        <p:txBody>
          <a:bodyPr lIns="0" tIns="0" rIns="0" bIns="0"/>
          <a:lstStyle/>
          <a:p>
            <a:pPr marL="222250" indent="-222250" eaLnBrk="0" hangingPunct="0">
              <a:lnSpc>
                <a:spcPct val="90000"/>
              </a:lnSpc>
              <a:spcBef>
                <a:spcPct val="25000"/>
              </a:spcBef>
              <a:buClr>
                <a:schemeClr val="tx2"/>
              </a:buClr>
              <a:buSzPct val="75000"/>
              <a:buFont typeface="Wingdings" pitchFamily="2" charset="2"/>
              <a:buChar char="§"/>
            </a:pPr>
            <a:endParaRPr lang="en-US" sz="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en-US" sz="2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ru-RU" sz="2600" dirty="0">
              <a:latin typeface="Arial Narrow" pitchFamily="34" charset="0"/>
            </a:endParaRPr>
          </a:p>
        </p:txBody>
      </p:sp>
    </p:spTree>
    <p:extLst>
      <p:ext uri="{BB962C8B-B14F-4D97-AF65-F5344CB8AC3E}">
        <p14:creationId xmlns:p14="http://schemas.microsoft.com/office/powerpoint/2010/main" val="3812579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en-US" dirty="0">
                <a:effectLst>
                  <a:outerShdw blurRad="38100" dist="38100" dir="2700000" algn="tl">
                    <a:srgbClr val="C0C0C0"/>
                  </a:outerShdw>
                </a:effectLst>
                <a:cs typeface="Arial" charset="0"/>
              </a:rPr>
              <a:t>OWASP Top 10</a:t>
            </a:r>
            <a:r>
              <a:rPr lang="ru-RU" dirty="0">
                <a:effectLst>
                  <a:outerShdw blurRad="38100" dist="38100" dir="2700000" algn="tl">
                    <a:srgbClr val="C0C0C0"/>
                  </a:outerShdw>
                </a:effectLst>
                <a:cs typeface="Arial" charset="0"/>
              </a:rPr>
              <a:t> 2017 </a:t>
            </a:r>
            <a:r>
              <a:rPr lang="en-US" dirty="0">
                <a:cs typeface="Arial" charset="0"/>
              </a:rPr>
              <a:t>A</a:t>
            </a:r>
            <a:r>
              <a:rPr lang="ru-RU" dirty="0">
                <a:cs typeface="Arial" charset="0"/>
              </a:rPr>
              <a:t>6</a:t>
            </a:r>
            <a:r>
              <a:rPr lang="en-US" dirty="0">
                <a:cs typeface="Arial" charset="0"/>
              </a:rPr>
              <a:t>: Security Misconfiguration</a:t>
            </a:r>
            <a:br>
              <a:rPr lang="en-US" dirty="0">
                <a:cs typeface="Arial" charset="0"/>
              </a:rPr>
            </a:br>
            <a:br>
              <a:rPr lang="en-US" dirty="0">
                <a:cs typeface="Arial" charset="0"/>
              </a:rPr>
            </a:br>
            <a:endParaRPr lang="en-US" dirty="0">
              <a:effectLst>
                <a:outerShdw blurRad="38100" dist="38100" dir="2700000" algn="tl">
                  <a:srgbClr val="C0C0C0"/>
                </a:outerShdw>
              </a:effectLst>
              <a:cs typeface="Arial" charset="0"/>
            </a:endParaRPr>
          </a:p>
        </p:txBody>
      </p:sp>
      <p:sp>
        <p:nvSpPr>
          <p:cNvPr id="17410" name="Content Placeholder 2"/>
          <p:cNvSpPr>
            <a:spLocks noGrp="1"/>
          </p:cNvSpPr>
          <p:nvPr>
            <p:ph idx="4294967295"/>
          </p:nvPr>
        </p:nvSpPr>
        <p:spPr>
          <a:xfrm>
            <a:off x="304800" y="692150"/>
            <a:ext cx="8515350" cy="5185122"/>
          </a:xfrm>
        </p:spPr>
        <p:txBody>
          <a:bodyPr/>
          <a:lstStyle/>
          <a:p>
            <a:endParaRPr lang="en-US" sz="600" dirty="0">
              <a:cs typeface="Arial" charset="0"/>
            </a:endParaRPr>
          </a:p>
          <a:p>
            <a:r>
              <a:rPr lang="ru-RU" sz="2600" dirty="0">
                <a:cs typeface="Arial" charset="0"/>
              </a:rPr>
              <a:t>Неправильно настроенные параметры безопасности используемых средств защиты</a:t>
            </a:r>
          </a:p>
          <a:p>
            <a:r>
              <a:rPr lang="ru-RU" sz="2600" dirty="0">
                <a:cs typeface="Arial" charset="0"/>
              </a:rPr>
              <a:t>Устаревшие средства защиты</a:t>
            </a:r>
          </a:p>
          <a:p>
            <a:r>
              <a:rPr lang="ru-RU" sz="2600" dirty="0">
                <a:cs typeface="Arial" charset="0"/>
              </a:rPr>
              <a:t>Устаревшие конфигурации средств защиты</a:t>
            </a:r>
            <a:endParaRPr lang="en-US" sz="2600" dirty="0">
              <a:cs typeface="Arial" charset="0"/>
            </a:endParaRPr>
          </a:p>
          <a:p>
            <a:endParaRPr lang="ru-RU" dirty="0">
              <a:cs typeface="Arial" charset="0"/>
            </a:endParaRPr>
          </a:p>
        </p:txBody>
      </p:sp>
      <p:sp>
        <p:nvSpPr>
          <p:cNvPr id="4" name="Slide Number Placeholder 3"/>
          <p:cNvSpPr txBox="1">
            <a:spLocks noGrp="1"/>
          </p:cNvSpPr>
          <p:nvPr/>
        </p:nvSpPr>
        <p:spPr bwMode="gray">
          <a:xfrm>
            <a:off x="8301038" y="6602413"/>
            <a:ext cx="539750" cy="144462"/>
          </a:xfrm>
          <a:prstGeom prst="rect">
            <a:avLst/>
          </a:prstGeom>
          <a:noFill/>
          <a:ln>
            <a:miter lim="800000"/>
            <a:headEnd/>
            <a:tailEnd/>
          </a:ln>
        </p:spPr>
        <p:txBody>
          <a:bodyPr lIns="0" tIns="0" rIns="0" bIns="0"/>
          <a:lstStyle/>
          <a:p>
            <a:pPr algn="r">
              <a:defRPr/>
            </a:pPr>
            <a:fld id="{F09E7AB6-5356-4849-BF34-16AA5E234025}" type="slidenum">
              <a:rPr lang="de-DE" sz="900">
                <a:latin typeface="Tele-GroteskNor" pitchFamily="2" charset="0"/>
                <a:cs typeface="+mn-cs"/>
              </a:rPr>
              <a:pPr algn="r">
                <a:defRPr/>
              </a:pPr>
              <a:t>12</a:t>
            </a:fld>
            <a:endParaRPr lang="de-DE" sz="900">
              <a:latin typeface="Tele-GroteskNor" pitchFamily="2" charset="0"/>
              <a:cs typeface="+mn-cs"/>
            </a:endParaRPr>
          </a:p>
        </p:txBody>
      </p:sp>
      <p:sp>
        <p:nvSpPr>
          <p:cNvPr id="17414" name="Content Placeholder 2"/>
          <p:cNvSpPr>
            <a:spLocks/>
          </p:cNvSpPr>
          <p:nvPr/>
        </p:nvSpPr>
        <p:spPr bwMode="gray">
          <a:xfrm>
            <a:off x="323850" y="3357563"/>
            <a:ext cx="5832475" cy="2376487"/>
          </a:xfrm>
          <a:prstGeom prst="rect">
            <a:avLst/>
          </a:prstGeom>
          <a:noFill/>
          <a:ln w="9525">
            <a:noFill/>
            <a:miter lim="800000"/>
            <a:headEnd/>
            <a:tailEnd/>
          </a:ln>
        </p:spPr>
        <p:txBody>
          <a:bodyPr lIns="0" tIns="0" rIns="0" bIns="0"/>
          <a:lstStyle/>
          <a:p>
            <a:pPr marL="222250" indent="-222250" eaLnBrk="0" hangingPunct="0">
              <a:lnSpc>
                <a:spcPct val="90000"/>
              </a:lnSpc>
              <a:spcBef>
                <a:spcPct val="25000"/>
              </a:spcBef>
              <a:buClr>
                <a:schemeClr val="tx2"/>
              </a:buClr>
              <a:buSzPct val="75000"/>
              <a:buFont typeface="Wingdings" pitchFamily="2" charset="2"/>
              <a:buChar char="§"/>
            </a:pPr>
            <a:endParaRPr lang="en-US" sz="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en-US" sz="2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ru-RU" sz="2600" dirty="0">
              <a:latin typeface="Arial Narrow" pitchFamily="34" charset="0"/>
            </a:endParaRPr>
          </a:p>
        </p:txBody>
      </p:sp>
    </p:spTree>
    <p:extLst>
      <p:ext uri="{BB962C8B-B14F-4D97-AF65-F5344CB8AC3E}">
        <p14:creationId xmlns:p14="http://schemas.microsoft.com/office/powerpoint/2010/main" val="2884292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en-US" dirty="0">
                <a:effectLst>
                  <a:outerShdw blurRad="38100" dist="38100" dir="2700000" algn="tl">
                    <a:srgbClr val="C0C0C0"/>
                  </a:outerShdw>
                </a:effectLst>
                <a:cs typeface="Arial" charset="0"/>
              </a:rPr>
              <a:t>OWASP Top 10</a:t>
            </a:r>
            <a:r>
              <a:rPr lang="ru-RU" dirty="0">
                <a:effectLst>
                  <a:outerShdw blurRad="38100" dist="38100" dir="2700000" algn="tl">
                    <a:srgbClr val="C0C0C0"/>
                  </a:outerShdw>
                </a:effectLst>
                <a:cs typeface="Arial" charset="0"/>
              </a:rPr>
              <a:t> 2017 </a:t>
            </a:r>
            <a:r>
              <a:rPr lang="en-US" dirty="0">
                <a:cs typeface="Arial" charset="0"/>
              </a:rPr>
              <a:t>A</a:t>
            </a:r>
            <a:r>
              <a:rPr lang="ru-RU" dirty="0">
                <a:cs typeface="Arial" charset="0"/>
              </a:rPr>
              <a:t>7</a:t>
            </a:r>
            <a:r>
              <a:rPr lang="en-US" dirty="0">
                <a:cs typeface="Arial" charset="0"/>
              </a:rPr>
              <a:t>: Cross-Site Scripting (XSS)</a:t>
            </a:r>
            <a:br>
              <a:rPr lang="en-US" dirty="0">
                <a:cs typeface="Arial" charset="0"/>
              </a:rPr>
            </a:br>
            <a:br>
              <a:rPr lang="en-US" dirty="0">
                <a:cs typeface="Arial" charset="0"/>
              </a:rPr>
            </a:br>
            <a:endParaRPr lang="en-US" dirty="0">
              <a:effectLst>
                <a:outerShdw blurRad="38100" dist="38100" dir="2700000" algn="tl">
                  <a:srgbClr val="C0C0C0"/>
                </a:outerShdw>
              </a:effectLst>
              <a:cs typeface="Arial" charset="0"/>
            </a:endParaRPr>
          </a:p>
        </p:txBody>
      </p:sp>
      <p:sp>
        <p:nvSpPr>
          <p:cNvPr id="17410" name="Content Placeholder 2"/>
          <p:cNvSpPr>
            <a:spLocks noGrp="1"/>
          </p:cNvSpPr>
          <p:nvPr>
            <p:ph idx="4294967295"/>
          </p:nvPr>
        </p:nvSpPr>
        <p:spPr>
          <a:xfrm>
            <a:off x="304800" y="692150"/>
            <a:ext cx="8515350" cy="5185122"/>
          </a:xfrm>
        </p:spPr>
        <p:txBody>
          <a:bodyPr/>
          <a:lstStyle/>
          <a:p>
            <a:endParaRPr lang="en-US" sz="600" dirty="0">
              <a:cs typeface="Arial" charset="0"/>
            </a:endParaRPr>
          </a:p>
          <a:p>
            <a:r>
              <a:rPr lang="en-US" sz="2600" dirty="0">
                <a:cs typeface="Arial" charset="0"/>
              </a:rPr>
              <a:t>Reflected XSS:</a:t>
            </a:r>
          </a:p>
          <a:p>
            <a:pPr marL="360363" lvl="1" indent="0">
              <a:buNone/>
            </a:pPr>
            <a:r>
              <a:rPr lang="en-US" sz="2600" dirty="0">
                <a:cs typeface="Arial" charset="0"/>
              </a:rPr>
              <a:t>?</a:t>
            </a:r>
            <a:r>
              <a:rPr lang="en-US" sz="2600" dirty="0" err="1">
                <a:solidFill>
                  <a:srgbClr val="FF0000"/>
                </a:solidFill>
                <a:cs typeface="Arial" charset="0"/>
              </a:rPr>
              <a:t>eid</a:t>
            </a:r>
            <a:r>
              <a:rPr lang="en-US" sz="2600" dirty="0">
                <a:solidFill>
                  <a:srgbClr val="FF0000"/>
                </a:solidFill>
                <a:cs typeface="Arial" charset="0"/>
              </a:rPr>
              <a:t>=&lt;script&gt;alert(‘Hello world!’);&lt;/script&gt;</a:t>
            </a:r>
          </a:p>
          <a:p>
            <a:pPr marL="360363" lvl="1" indent="0">
              <a:buNone/>
            </a:pPr>
            <a:r>
              <a:rPr lang="en-US" sz="2600" dirty="0">
                <a:cs typeface="Arial" charset="0"/>
              </a:rPr>
              <a:t>&lt;% String </a:t>
            </a:r>
            <a:r>
              <a:rPr lang="en-US" sz="2600" dirty="0" err="1">
                <a:solidFill>
                  <a:srgbClr val="FF0000"/>
                </a:solidFill>
                <a:cs typeface="Arial" charset="0"/>
              </a:rPr>
              <a:t>eid</a:t>
            </a:r>
            <a:r>
              <a:rPr lang="en-US" sz="2600" dirty="0">
                <a:solidFill>
                  <a:srgbClr val="FF0000"/>
                </a:solidFill>
                <a:cs typeface="Arial" charset="0"/>
              </a:rPr>
              <a:t> </a:t>
            </a:r>
            <a:r>
              <a:rPr lang="en-US" sz="2600" dirty="0">
                <a:cs typeface="Arial" charset="0"/>
              </a:rPr>
              <a:t>= </a:t>
            </a:r>
            <a:r>
              <a:rPr lang="en-US" sz="2600" dirty="0" err="1">
                <a:cs typeface="Arial" charset="0"/>
              </a:rPr>
              <a:t>request.getParameter</a:t>
            </a:r>
            <a:r>
              <a:rPr lang="en-US" sz="2600" dirty="0">
                <a:cs typeface="Arial" charset="0"/>
              </a:rPr>
              <a:t>("</a:t>
            </a:r>
            <a:r>
              <a:rPr lang="en-US" sz="2600" dirty="0" err="1">
                <a:cs typeface="Arial" charset="0"/>
              </a:rPr>
              <a:t>eid</a:t>
            </a:r>
            <a:r>
              <a:rPr lang="en-US" sz="2600" dirty="0">
                <a:cs typeface="Arial" charset="0"/>
              </a:rPr>
              <a:t>"); %&gt; </a:t>
            </a:r>
          </a:p>
          <a:p>
            <a:pPr marL="360363" lvl="1" indent="0">
              <a:buNone/>
            </a:pPr>
            <a:r>
              <a:rPr lang="en-US" sz="2600" dirty="0">
                <a:cs typeface="Arial" charset="0"/>
              </a:rPr>
              <a:t>Employee ID: &lt;%= </a:t>
            </a:r>
            <a:r>
              <a:rPr lang="en-US" sz="2600" dirty="0" err="1">
                <a:solidFill>
                  <a:srgbClr val="FF0000"/>
                </a:solidFill>
                <a:cs typeface="Arial" charset="0"/>
              </a:rPr>
              <a:t>eid</a:t>
            </a:r>
            <a:r>
              <a:rPr lang="en-US" sz="2600" dirty="0">
                <a:solidFill>
                  <a:srgbClr val="FF0000"/>
                </a:solidFill>
                <a:cs typeface="Arial" charset="0"/>
              </a:rPr>
              <a:t> </a:t>
            </a:r>
            <a:r>
              <a:rPr lang="en-US" sz="2600" dirty="0">
                <a:cs typeface="Arial" charset="0"/>
              </a:rPr>
              <a:t>%&gt;</a:t>
            </a:r>
          </a:p>
          <a:p>
            <a:r>
              <a:rPr lang="en-US" sz="2600" dirty="0">
                <a:cs typeface="Arial" charset="0"/>
              </a:rPr>
              <a:t>Stored XSS</a:t>
            </a:r>
          </a:p>
          <a:p>
            <a:r>
              <a:rPr lang="en-US" sz="2600" dirty="0">
                <a:cs typeface="Arial" charset="0"/>
              </a:rPr>
              <a:t>DOM based XSS:</a:t>
            </a:r>
          </a:p>
          <a:p>
            <a:pPr marL="360363" lvl="1" indent="0">
              <a:buNone/>
            </a:pPr>
            <a:r>
              <a:rPr lang="en-US" sz="2600" dirty="0" err="1">
                <a:cs typeface="Arial" charset="0"/>
              </a:rPr>
              <a:t>page.html?default</a:t>
            </a:r>
            <a:r>
              <a:rPr lang="en-US" sz="2600" dirty="0">
                <a:cs typeface="Arial" charset="0"/>
              </a:rPr>
              <a:t>=</a:t>
            </a:r>
            <a:r>
              <a:rPr lang="en-US" sz="2600" dirty="0">
                <a:solidFill>
                  <a:srgbClr val="FF0000"/>
                </a:solidFill>
                <a:cs typeface="Arial" charset="0"/>
              </a:rPr>
              <a:t>&lt;script&gt;alert(‘Hello world!’);&lt;/script&gt;</a:t>
            </a:r>
          </a:p>
          <a:p>
            <a:pPr marL="360363" lvl="1" indent="0">
              <a:buNone/>
            </a:pPr>
            <a:r>
              <a:rPr lang="en-US" sz="2600" dirty="0">
                <a:cs typeface="Arial" charset="0"/>
              </a:rPr>
              <a:t>Select your language: &lt;select&gt;&lt;script&gt;</a:t>
            </a:r>
          </a:p>
          <a:p>
            <a:pPr marL="360363" lvl="1" indent="0">
              <a:buNone/>
            </a:pPr>
            <a:r>
              <a:rPr lang="en-US" sz="2600" dirty="0" err="1">
                <a:cs typeface="Arial" charset="0"/>
              </a:rPr>
              <a:t>document.write</a:t>
            </a:r>
            <a:r>
              <a:rPr lang="en-US" sz="2600" dirty="0">
                <a:cs typeface="Arial" charset="0"/>
              </a:rPr>
              <a:t>("&lt;OPTION value=1&gt;"+</a:t>
            </a:r>
            <a:r>
              <a:rPr lang="en-US" sz="2600" dirty="0" err="1">
                <a:solidFill>
                  <a:srgbClr val="FF0000"/>
                </a:solidFill>
                <a:cs typeface="Arial" charset="0"/>
              </a:rPr>
              <a:t>document.location.href.substring</a:t>
            </a:r>
            <a:r>
              <a:rPr lang="en-US" sz="2600" dirty="0">
                <a:solidFill>
                  <a:srgbClr val="FF0000"/>
                </a:solidFill>
                <a:cs typeface="Arial" charset="0"/>
              </a:rPr>
              <a:t>(</a:t>
            </a:r>
            <a:r>
              <a:rPr lang="en-US" sz="2600" dirty="0" err="1">
                <a:solidFill>
                  <a:srgbClr val="FF0000"/>
                </a:solidFill>
                <a:cs typeface="Arial" charset="0"/>
              </a:rPr>
              <a:t>document.location.href.indexOf</a:t>
            </a:r>
            <a:r>
              <a:rPr lang="en-US" sz="2600" dirty="0">
                <a:solidFill>
                  <a:srgbClr val="FF0000"/>
                </a:solidFill>
                <a:cs typeface="Arial" charset="0"/>
              </a:rPr>
              <a:t>("default=")+8)</a:t>
            </a:r>
            <a:r>
              <a:rPr lang="en-US" sz="2600" dirty="0">
                <a:cs typeface="Arial" charset="0"/>
              </a:rPr>
              <a:t>+"&lt;/OPTION&gt;");&lt;/script&gt;&lt;/select&gt;</a:t>
            </a:r>
          </a:p>
          <a:p>
            <a:pPr marL="360363" lvl="1" indent="0">
              <a:buNone/>
            </a:pPr>
            <a:r>
              <a:rPr lang="en-US" sz="2600" dirty="0" err="1">
                <a:cs typeface="Arial" charset="0"/>
              </a:rPr>
              <a:t>page.html#default</a:t>
            </a:r>
            <a:r>
              <a:rPr lang="en-US" sz="2600" dirty="0">
                <a:cs typeface="Arial" charset="0"/>
              </a:rPr>
              <a:t>=</a:t>
            </a:r>
            <a:r>
              <a:rPr lang="en-US" sz="2600" dirty="0">
                <a:solidFill>
                  <a:srgbClr val="FF0000"/>
                </a:solidFill>
                <a:cs typeface="Arial" charset="0"/>
              </a:rPr>
              <a:t>&lt;script&gt;alert(‘Hello world!’);&lt;/script&gt;</a:t>
            </a:r>
          </a:p>
          <a:p>
            <a:endParaRPr lang="ru-RU" dirty="0">
              <a:cs typeface="Arial" charset="0"/>
            </a:endParaRPr>
          </a:p>
        </p:txBody>
      </p:sp>
      <p:sp>
        <p:nvSpPr>
          <p:cNvPr id="4" name="Slide Number Placeholder 3"/>
          <p:cNvSpPr txBox="1">
            <a:spLocks noGrp="1"/>
          </p:cNvSpPr>
          <p:nvPr/>
        </p:nvSpPr>
        <p:spPr bwMode="gray">
          <a:xfrm>
            <a:off x="8301038" y="6602413"/>
            <a:ext cx="539750" cy="144462"/>
          </a:xfrm>
          <a:prstGeom prst="rect">
            <a:avLst/>
          </a:prstGeom>
          <a:noFill/>
          <a:ln>
            <a:miter lim="800000"/>
            <a:headEnd/>
            <a:tailEnd/>
          </a:ln>
        </p:spPr>
        <p:txBody>
          <a:bodyPr lIns="0" tIns="0" rIns="0" bIns="0"/>
          <a:lstStyle/>
          <a:p>
            <a:pPr algn="r">
              <a:defRPr/>
            </a:pPr>
            <a:fld id="{F09E7AB6-5356-4849-BF34-16AA5E234025}" type="slidenum">
              <a:rPr lang="de-DE" sz="900">
                <a:latin typeface="Tele-GroteskNor" pitchFamily="2" charset="0"/>
                <a:cs typeface="+mn-cs"/>
              </a:rPr>
              <a:pPr algn="r">
                <a:defRPr/>
              </a:pPr>
              <a:t>13</a:t>
            </a:fld>
            <a:endParaRPr lang="de-DE" sz="900">
              <a:latin typeface="Tele-GroteskNor" pitchFamily="2" charset="0"/>
              <a:cs typeface="+mn-cs"/>
            </a:endParaRPr>
          </a:p>
        </p:txBody>
      </p:sp>
      <p:sp>
        <p:nvSpPr>
          <p:cNvPr id="17414" name="Content Placeholder 2"/>
          <p:cNvSpPr>
            <a:spLocks/>
          </p:cNvSpPr>
          <p:nvPr/>
        </p:nvSpPr>
        <p:spPr bwMode="gray">
          <a:xfrm>
            <a:off x="323850" y="3357563"/>
            <a:ext cx="5832475" cy="2376487"/>
          </a:xfrm>
          <a:prstGeom prst="rect">
            <a:avLst/>
          </a:prstGeom>
          <a:noFill/>
          <a:ln w="9525">
            <a:noFill/>
            <a:miter lim="800000"/>
            <a:headEnd/>
            <a:tailEnd/>
          </a:ln>
        </p:spPr>
        <p:txBody>
          <a:bodyPr lIns="0" tIns="0" rIns="0" bIns="0"/>
          <a:lstStyle/>
          <a:p>
            <a:pPr marL="222250" indent="-222250" eaLnBrk="0" hangingPunct="0">
              <a:lnSpc>
                <a:spcPct val="90000"/>
              </a:lnSpc>
              <a:spcBef>
                <a:spcPct val="25000"/>
              </a:spcBef>
              <a:buClr>
                <a:schemeClr val="tx2"/>
              </a:buClr>
              <a:buSzPct val="75000"/>
              <a:buFont typeface="Wingdings" pitchFamily="2" charset="2"/>
              <a:buChar char="§"/>
            </a:pPr>
            <a:endParaRPr lang="en-US" sz="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en-US" sz="2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ru-RU" sz="2600" dirty="0">
              <a:latin typeface="Arial Narrow" pitchFamily="34" charset="0"/>
            </a:endParaRPr>
          </a:p>
        </p:txBody>
      </p:sp>
    </p:spTree>
    <p:extLst>
      <p:ext uri="{BB962C8B-B14F-4D97-AF65-F5344CB8AC3E}">
        <p14:creationId xmlns:p14="http://schemas.microsoft.com/office/powerpoint/2010/main" val="248245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OWASP Top 10</a:t>
            </a:r>
            <a:r>
              <a:rPr lang="ru-RU" dirty="0"/>
              <a:t> 2017 </a:t>
            </a:r>
            <a:r>
              <a:rPr lang="en-US" dirty="0"/>
              <a:t>A</a:t>
            </a:r>
            <a:r>
              <a:rPr lang="ru-RU" dirty="0"/>
              <a:t>8</a:t>
            </a:r>
            <a:r>
              <a:rPr lang="en-US" dirty="0"/>
              <a:t>: Insecure Deserialization</a:t>
            </a:r>
            <a:endParaRPr lang="ru-RU" dirty="0"/>
          </a:p>
        </p:txBody>
      </p:sp>
      <p:sp>
        <p:nvSpPr>
          <p:cNvPr id="2" name="Slide Number Placeholder 1"/>
          <p:cNvSpPr>
            <a:spLocks noGrp="1"/>
          </p:cNvSpPr>
          <p:nvPr>
            <p:ph type="sldNum" sz="quarter" idx="10"/>
          </p:nvPr>
        </p:nvSpPr>
        <p:spPr/>
        <p:txBody>
          <a:bodyPr/>
          <a:lstStyle/>
          <a:p>
            <a:fld id="{81709E8E-6AE3-4F46-AD64-F6A6E9055CB0}" type="slidenum">
              <a:rPr lang="de-DE" smtClean="0"/>
              <a:pPr/>
              <a:t>14</a:t>
            </a:fld>
            <a:endParaRPr lang="de-DE"/>
          </a:p>
        </p:txBody>
      </p:sp>
      <p:sp>
        <p:nvSpPr>
          <p:cNvPr id="13" name="Content Placeholder 12"/>
          <p:cNvSpPr>
            <a:spLocks noGrp="1"/>
          </p:cNvSpPr>
          <p:nvPr>
            <p:ph idx="1"/>
          </p:nvPr>
        </p:nvSpPr>
        <p:spPr>
          <a:xfrm>
            <a:off x="304800" y="765175"/>
            <a:ext cx="8532813" cy="2663825"/>
          </a:xfrm>
        </p:spPr>
        <p:txBody>
          <a:bodyPr/>
          <a:lstStyle/>
          <a:p>
            <a:r>
              <a:rPr lang="ru-RU" dirty="0"/>
              <a:t>Приложения позволяет десериализовывать объекты, предоставленные злоумышленником. Это может привести к двум основным типам атак:</a:t>
            </a:r>
          </a:p>
          <a:p>
            <a:pPr lvl="1"/>
            <a:r>
              <a:rPr lang="ru-RU" dirty="0"/>
              <a:t>Атаки, связанные с объектами и структурой данных, когда злоумышленник изменяет логику приложения или достигает произвольного удаленного выполнения кода, если для приложения доступны классы, которые могут изменить поведение во время или после десериализации.</a:t>
            </a:r>
          </a:p>
          <a:p>
            <a:pPr lvl="1"/>
            <a:r>
              <a:rPr lang="ru-RU" dirty="0"/>
              <a:t>Типичные атаки с фальсификацией данных, такие как атаки, связанные с контролем доступа, когда используются существующие структуры данных, но содержимое изменяется.</a:t>
            </a:r>
          </a:p>
        </p:txBody>
      </p:sp>
      <p:pic>
        <p:nvPicPr>
          <p:cNvPr id="14" name="Content Placeholder 6"/>
          <p:cNvPicPr>
            <a:picLocks noChangeAspect="1"/>
          </p:cNvPicPr>
          <p:nvPr/>
        </p:nvPicPr>
        <p:blipFill>
          <a:blip r:embed="rId3"/>
          <a:stretch>
            <a:fillRect/>
          </a:stretch>
        </p:blipFill>
        <p:spPr bwMode="gray">
          <a:xfrm>
            <a:off x="2005558" y="3765960"/>
            <a:ext cx="5131296" cy="2228391"/>
          </a:xfrm>
          <a:prstGeom prst="rect">
            <a:avLst/>
          </a:prstGeom>
          <a:noFill/>
          <a:ln w="9525">
            <a:noFill/>
            <a:miter lim="800000"/>
            <a:headEnd/>
            <a:tailEnd/>
          </a:ln>
        </p:spPr>
      </p:pic>
    </p:spTree>
    <p:extLst>
      <p:ext uri="{BB962C8B-B14F-4D97-AF65-F5344CB8AC3E}">
        <p14:creationId xmlns:p14="http://schemas.microsoft.com/office/powerpoint/2010/main" val="3041215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ffectLst>
                  <a:outerShdw blurRad="38100" dist="38100" dir="2700000" algn="tl">
                    <a:srgbClr val="C0C0C0"/>
                  </a:outerShdw>
                </a:effectLst>
                <a:cs typeface="Arial" charset="0"/>
              </a:rPr>
              <a:t>OWASP Top 10</a:t>
            </a:r>
            <a:r>
              <a:rPr lang="ru-RU" dirty="0">
                <a:effectLst>
                  <a:outerShdw blurRad="38100" dist="38100" dir="2700000" algn="tl">
                    <a:srgbClr val="C0C0C0"/>
                  </a:outerShdw>
                </a:effectLst>
                <a:cs typeface="Arial" charset="0"/>
              </a:rPr>
              <a:t> 2017 </a:t>
            </a:r>
            <a:r>
              <a:rPr lang="en-US" dirty="0">
                <a:cs typeface="Arial" charset="0"/>
              </a:rPr>
              <a:t>A9: </a:t>
            </a:r>
            <a:br>
              <a:rPr lang="en-US" dirty="0">
                <a:effectLst>
                  <a:outerShdw blurRad="38100" dist="38100" dir="2700000" algn="tl">
                    <a:srgbClr val="C0C0C0"/>
                  </a:outerShdw>
                </a:effectLst>
                <a:cs typeface="Arial" charset="0"/>
              </a:rPr>
            </a:br>
            <a:r>
              <a:rPr lang="en-US" dirty="0">
                <a:cs typeface="Arial" charset="0"/>
              </a:rPr>
              <a:t>Using Components with Known Vulnerabilities</a:t>
            </a:r>
            <a:br>
              <a:rPr lang="en-US" dirty="0">
                <a:cs typeface="Arial" charset="0"/>
              </a:rPr>
            </a:br>
            <a:br>
              <a:rPr lang="en-US" dirty="0">
                <a:cs typeface="Arial" charset="0"/>
              </a:rPr>
            </a:br>
            <a:endParaRPr lang="en-US" dirty="0">
              <a:effectLst>
                <a:outerShdw blurRad="38100" dist="38100" dir="2700000" algn="tl">
                  <a:srgbClr val="C0C0C0"/>
                </a:outerShdw>
              </a:effectLst>
              <a:cs typeface="Arial" charset="0"/>
            </a:endParaRPr>
          </a:p>
        </p:txBody>
      </p:sp>
      <p:sp>
        <p:nvSpPr>
          <p:cNvPr id="17410" name="Content Placeholder 2"/>
          <p:cNvSpPr>
            <a:spLocks noGrp="1"/>
          </p:cNvSpPr>
          <p:nvPr>
            <p:ph sz="half" idx="1"/>
          </p:nvPr>
        </p:nvSpPr>
        <p:spPr>
          <a:xfrm>
            <a:off x="304800" y="908720"/>
            <a:ext cx="8587680" cy="5034880"/>
          </a:xfrm>
        </p:spPr>
        <p:txBody>
          <a:bodyPr/>
          <a:lstStyle/>
          <a:p>
            <a:endParaRPr lang="en-US" sz="600" dirty="0">
              <a:cs typeface="Arial" charset="0"/>
            </a:endParaRPr>
          </a:p>
          <a:p>
            <a:r>
              <a:rPr lang="en-US" sz="2600" dirty="0" err="1">
                <a:cs typeface="Arial" charset="0"/>
              </a:rPr>
              <a:t>ImageTragick</a:t>
            </a:r>
            <a:r>
              <a:rPr lang="en-US" sz="2600" dirty="0">
                <a:cs typeface="Arial" charset="0"/>
              </a:rPr>
              <a:t> (CVE-2016-3714 - Insufficient shell characters filtering leads to(potentially remote) code execution), </a:t>
            </a:r>
            <a:r>
              <a:rPr lang="ru-RU" sz="2600" dirty="0">
                <a:cs typeface="Arial" charset="0"/>
              </a:rPr>
              <a:t>изначально найдено </a:t>
            </a:r>
            <a:r>
              <a:rPr lang="en-US" sz="2600" dirty="0">
                <a:cs typeface="Arial" charset="0"/>
              </a:rPr>
              <a:t>Nikolay </a:t>
            </a:r>
            <a:r>
              <a:rPr lang="en-US" sz="2600" dirty="0" err="1">
                <a:cs typeface="Arial" charset="0"/>
              </a:rPr>
              <a:t>Ermishkin</a:t>
            </a:r>
            <a:r>
              <a:rPr lang="en-US" sz="2600" dirty="0">
                <a:cs typeface="Arial" charset="0"/>
              </a:rPr>
              <a:t> from the </a:t>
            </a:r>
            <a:r>
              <a:rPr lang="en-US" sz="2600" dirty="0" err="1">
                <a:cs typeface="Arial" charset="0"/>
              </a:rPr>
              <a:t>Mail.Ru</a:t>
            </a:r>
            <a:r>
              <a:rPr lang="en-US" sz="2600" dirty="0">
                <a:cs typeface="Arial" charset="0"/>
              </a:rPr>
              <a:t> Security Team, </a:t>
            </a:r>
            <a:r>
              <a:rPr lang="ru-RU" sz="2600" dirty="0">
                <a:cs typeface="Arial" charset="0"/>
              </a:rPr>
              <a:t>но на </a:t>
            </a:r>
            <a:r>
              <a:rPr lang="en-US" sz="2600" dirty="0">
                <a:cs typeface="Arial" charset="0"/>
              </a:rPr>
              <a:t>Facebook’</a:t>
            </a:r>
            <a:r>
              <a:rPr lang="ru-RU" sz="2600" dirty="0">
                <a:cs typeface="Arial" charset="0"/>
              </a:rPr>
              <a:t>е заработал </a:t>
            </a:r>
            <a:r>
              <a:rPr lang="en-US" dirty="0"/>
              <a:t>Andrey </a:t>
            </a:r>
            <a:r>
              <a:rPr lang="en-US" dirty="0" err="1"/>
              <a:t>Leonov</a:t>
            </a:r>
            <a:r>
              <a:rPr lang="ru-RU" dirty="0"/>
              <a:t> (</a:t>
            </a:r>
            <a:r>
              <a:rPr lang="en-US" dirty="0">
                <a:cs typeface="Arial" charset="0"/>
              </a:rPr>
              <a:t>$40</a:t>
            </a:r>
            <a:r>
              <a:rPr lang="ru-RU" dirty="0">
                <a:cs typeface="Arial" charset="0"/>
              </a:rPr>
              <a:t> </a:t>
            </a:r>
            <a:r>
              <a:rPr lang="en-US" dirty="0">
                <a:cs typeface="Arial" charset="0"/>
              </a:rPr>
              <a:t>000</a:t>
            </a:r>
            <a:r>
              <a:rPr lang="ru-RU" dirty="0"/>
              <a:t>)</a:t>
            </a:r>
            <a:r>
              <a:rPr lang="en-US" dirty="0"/>
              <a:t>. </a:t>
            </a:r>
            <a:r>
              <a:rPr lang="ru-RU" dirty="0"/>
              <a:t>См.</a:t>
            </a:r>
            <a:r>
              <a:rPr lang="en-US" sz="2800" dirty="0"/>
              <a:t> </a:t>
            </a:r>
            <a:r>
              <a:rPr lang="en-US" dirty="0">
                <a:hlinkClick r:id="rId3"/>
              </a:rPr>
              <a:t>https://imagetragick.com/</a:t>
            </a:r>
            <a:r>
              <a:rPr lang="ru-RU" dirty="0"/>
              <a:t>,</a:t>
            </a:r>
            <a:r>
              <a:rPr lang="en-US" dirty="0">
                <a:hlinkClick r:id="rId4"/>
              </a:rPr>
              <a:t>https://www.grahamcluley.com/facebook-remote-code-execution-vulnerability-earns-researcher-40000/</a:t>
            </a:r>
            <a:r>
              <a:rPr lang="en-US" dirty="0"/>
              <a:t> </a:t>
            </a:r>
            <a:endParaRPr lang="en-US" sz="2600" dirty="0">
              <a:cs typeface="Arial" charset="0"/>
            </a:endParaRPr>
          </a:p>
          <a:p>
            <a:endParaRPr lang="ru-RU" dirty="0">
              <a:cs typeface="Arial" charset="0"/>
            </a:endParaRPr>
          </a:p>
        </p:txBody>
      </p:sp>
      <p:sp>
        <p:nvSpPr>
          <p:cNvPr id="4" name="Slide Number Placeholder 3"/>
          <p:cNvSpPr txBox="1">
            <a:spLocks noGrp="1"/>
          </p:cNvSpPr>
          <p:nvPr/>
        </p:nvSpPr>
        <p:spPr bwMode="gray">
          <a:xfrm>
            <a:off x="8301038" y="6602413"/>
            <a:ext cx="539750" cy="144462"/>
          </a:xfrm>
          <a:prstGeom prst="rect">
            <a:avLst/>
          </a:prstGeom>
          <a:noFill/>
          <a:ln>
            <a:miter lim="800000"/>
            <a:headEnd/>
            <a:tailEnd/>
          </a:ln>
        </p:spPr>
        <p:txBody>
          <a:bodyPr lIns="0" tIns="0" rIns="0" bIns="0"/>
          <a:lstStyle/>
          <a:p>
            <a:pPr algn="r">
              <a:defRPr/>
            </a:pPr>
            <a:fld id="{F09E7AB6-5356-4849-BF34-16AA5E234025}" type="slidenum">
              <a:rPr lang="de-DE" sz="900">
                <a:latin typeface="Tele-GroteskNor" pitchFamily="2" charset="0"/>
                <a:cs typeface="+mn-cs"/>
              </a:rPr>
              <a:pPr algn="r">
                <a:defRPr/>
              </a:pPr>
              <a:t>15</a:t>
            </a:fld>
            <a:endParaRPr lang="de-DE" sz="900">
              <a:latin typeface="Tele-GroteskNor" pitchFamily="2" charset="0"/>
              <a:cs typeface="+mn-cs"/>
            </a:endParaRPr>
          </a:p>
        </p:txBody>
      </p:sp>
      <p:sp>
        <p:nvSpPr>
          <p:cNvPr id="17414" name="Content Placeholder 2"/>
          <p:cNvSpPr>
            <a:spLocks/>
          </p:cNvSpPr>
          <p:nvPr/>
        </p:nvSpPr>
        <p:spPr bwMode="gray">
          <a:xfrm>
            <a:off x="323850" y="3357563"/>
            <a:ext cx="5832475" cy="2376487"/>
          </a:xfrm>
          <a:prstGeom prst="rect">
            <a:avLst/>
          </a:prstGeom>
          <a:noFill/>
          <a:ln w="9525">
            <a:noFill/>
            <a:miter lim="800000"/>
            <a:headEnd/>
            <a:tailEnd/>
          </a:ln>
        </p:spPr>
        <p:txBody>
          <a:bodyPr lIns="0" tIns="0" rIns="0" bIns="0"/>
          <a:lstStyle/>
          <a:p>
            <a:pPr marL="222250" indent="-222250" eaLnBrk="0" hangingPunct="0">
              <a:lnSpc>
                <a:spcPct val="90000"/>
              </a:lnSpc>
              <a:spcBef>
                <a:spcPct val="25000"/>
              </a:spcBef>
              <a:buClr>
                <a:schemeClr val="tx2"/>
              </a:buClr>
              <a:buSzPct val="75000"/>
              <a:buFont typeface="Wingdings" pitchFamily="2" charset="2"/>
              <a:buChar char="§"/>
            </a:pPr>
            <a:endParaRPr lang="en-US" sz="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en-US" sz="2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ru-RU" sz="2600" dirty="0">
              <a:latin typeface="Arial Narrow" pitchFamily="34" charset="0"/>
            </a:endParaRPr>
          </a:p>
        </p:txBody>
      </p:sp>
      <p:pic>
        <p:nvPicPr>
          <p:cNvPr id="11" name="Content Placeholder 10"/>
          <p:cNvPicPr>
            <a:picLocks noGrp="1" noChangeAspect="1"/>
          </p:cNvPicPr>
          <p:nvPr>
            <p:ph sz="half" idx="2"/>
          </p:nvPr>
        </p:nvPicPr>
        <p:blipFill>
          <a:blip r:embed="rId5"/>
          <a:stretch>
            <a:fillRect/>
          </a:stretch>
        </p:blipFill>
        <p:spPr>
          <a:xfrm>
            <a:off x="1979712" y="3474721"/>
            <a:ext cx="4908225" cy="2573654"/>
          </a:xfrm>
          <a:prstGeom prst="rect">
            <a:avLst/>
          </a:prstGeom>
        </p:spPr>
      </p:pic>
    </p:spTree>
    <p:extLst>
      <p:ext uri="{BB962C8B-B14F-4D97-AF65-F5344CB8AC3E}">
        <p14:creationId xmlns:p14="http://schemas.microsoft.com/office/powerpoint/2010/main" val="1312896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effectLst>
                  <a:outerShdw blurRad="38100" dist="38100" dir="2700000" algn="tl">
                    <a:srgbClr val="C0C0C0"/>
                  </a:outerShdw>
                </a:effectLst>
                <a:cs typeface="Arial" charset="0"/>
              </a:rPr>
              <a:t>OWASP Top 10</a:t>
            </a:r>
            <a:r>
              <a:rPr lang="ru-RU" dirty="0">
                <a:effectLst>
                  <a:outerShdw blurRad="38100" dist="38100" dir="2700000" algn="tl">
                    <a:srgbClr val="C0C0C0"/>
                  </a:outerShdw>
                </a:effectLst>
                <a:cs typeface="Arial" charset="0"/>
              </a:rPr>
              <a:t> 2017 </a:t>
            </a:r>
            <a:r>
              <a:rPr lang="en-US" dirty="0">
                <a:cs typeface="Arial" charset="0"/>
              </a:rPr>
              <a:t>A</a:t>
            </a:r>
            <a:r>
              <a:rPr lang="ru-RU" dirty="0">
                <a:cs typeface="Arial" charset="0"/>
              </a:rPr>
              <a:t>10</a:t>
            </a:r>
            <a:r>
              <a:rPr lang="en-US" dirty="0">
                <a:cs typeface="Arial" charset="0"/>
              </a:rPr>
              <a:t>: Insufficient </a:t>
            </a:r>
            <a:r>
              <a:rPr lang="en-US" dirty="0" err="1">
                <a:cs typeface="Arial" charset="0"/>
              </a:rPr>
              <a:t>Logging&amp;Monitoring</a:t>
            </a:r>
            <a:endParaRPr lang="ru-RU" dirty="0"/>
          </a:p>
        </p:txBody>
      </p:sp>
      <p:sp>
        <p:nvSpPr>
          <p:cNvPr id="6" name="Content Placeholder 5"/>
          <p:cNvSpPr>
            <a:spLocks noGrp="1"/>
          </p:cNvSpPr>
          <p:nvPr>
            <p:ph idx="1"/>
          </p:nvPr>
        </p:nvSpPr>
        <p:spPr/>
        <p:txBody>
          <a:bodyPr/>
          <a:lstStyle/>
          <a:p>
            <a:r>
              <a:rPr lang="ru-RU" sz="2800" dirty="0"/>
              <a:t>Отсутствие средств:</a:t>
            </a:r>
          </a:p>
          <a:p>
            <a:pPr lvl="1"/>
            <a:r>
              <a:rPr lang="ru-RU" sz="2800" dirty="0"/>
              <a:t>Обнаружения вторжений</a:t>
            </a:r>
          </a:p>
          <a:p>
            <a:pPr lvl="1"/>
            <a:r>
              <a:rPr lang="ru-RU" sz="2800" dirty="0"/>
              <a:t>Предотвращения вторжений</a:t>
            </a:r>
          </a:p>
          <a:p>
            <a:pPr lvl="1"/>
            <a:r>
              <a:rPr lang="ru-RU" sz="2800" dirty="0"/>
              <a:t>Логгирования</a:t>
            </a:r>
          </a:p>
          <a:p>
            <a:pPr lvl="1"/>
            <a:r>
              <a:rPr lang="ru-RU" sz="2800" dirty="0"/>
              <a:t>Невозможность быстрого закрытия обнаруженных уязвимостей</a:t>
            </a:r>
          </a:p>
          <a:p>
            <a:endParaRPr lang="ru-RU" dirty="0"/>
          </a:p>
        </p:txBody>
      </p:sp>
      <p:sp>
        <p:nvSpPr>
          <p:cNvPr id="2" name="Slide Number Placeholder 1"/>
          <p:cNvSpPr>
            <a:spLocks noGrp="1"/>
          </p:cNvSpPr>
          <p:nvPr>
            <p:ph type="sldNum" sz="quarter" idx="10"/>
          </p:nvPr>
        </p:nvSpPr>
        <p:spPr/>
        <p:txBody>
          <a:bodyPr/>
          <a:lstStyle/>
          <a:p>
            <a:pPr>
              <a:defRPr/>
            </a:pPr>
            <a:fld id="{81709E8E-6AE3-4F46-AD64-F6A6E9055CB0}" type="slidenum">
              <a:rPr lang="de-DE" smtClean="0"/>
              <a:pPr>
                <a:defRPr/>
              </a:pPr>
              <a:t>16</a:t>
            </a:fld>
            <a:endParaRPr lang="de-DE"/>
          </a:p>
        </p:txBody>
      </p:sp>
    </p:spTree>
    <p:extLst>
      <p:ext uri="{BB962C8B-B14F-4D97-AF65-F5344CB8AC3E}">
        <p14:creationId xmlns:p14="http://schemas.microsoft.com/office/powerpoint/2010/main" val="2465507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OWASP Top 10 2013</a:t>
            </a:r>
            <a:endParaRPr lang="ru-RU" dirty="0"/>
          </a:p>
        </p:txBody>
      </p:sp>
      <p:sp>
        <p:nvSpPr>
          <p:cNvPr id="4" name="Slide Number Placeholder 3"/>
          <p:cNvSpPr>
            <a:spLocks noGrp="1"/>
          </p:cNvSpPr>
          <p:nvPr>
            <p:ph type="sldNum" sz="quarter" idx="10"/>
          </p:nvPr>
        </p:nvSpPr>
        <p:spPr/>
        <p:txBody>
          <a:bodyPr/>
          <a:lstStyle/>
          <a:p>
            <a:pPr>
              <a:defRPr/>
            </a:pPr>
            <a:fld id="{70C058D6-D711-4E40-919F-1BCBD97C2D1D}" type="slidenum">
              <a:rPr lang="de-DE" smtClean="0"/>
              <a:pPr>
                <a:defRPr/>
              </a:pPr>
              <a:t>17</a:t>
            </a:fld>
            <a:endParaRPr lang="de-DE"/>
          </a:p>
        </p:txBody>
      </p:sp>
    </p:spTree>
    <p:extLst>
      <p:ext uri="{BB962C8B-B14F-4D97-AF65-F5344CB8AC3E}">
        <p14:creationId xmlns:p14="http://schemas.microsoft.com/office/powerpoint/2010/main" val="4217280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changed from 2013 to 2017?</a:t>
            </a:r>
            <a:br>
              <a:rPr lang="en-US" dirty="0"/>
            </a:br>
            <a:endParaRPr lang="ru-RU" dirty="0"/>
          </a:p>
        </p:txBody>
      </p:sp>
      <p:sp>
        <p:nvSpPr>
          <p:cNvPr id="4" name="Slide Number Placeholder 3"/>
          <p:cNvSpPr>
            <a:spLocks noGrp="1"/>
          </p:cNvSpPr>
          <p:nvPr>
            <p:ph type="sldNum" sz="quarter" idx="10"/>
          </p:nvPr>
        </p:nvSpPr>
        <p:spPr/>
        <p:txBody>
          <a:bodyPr/>
          <a:lstStyle/>
          <a:p>
            <a:pPr>
              <a:defRPr/>
            </a:pPr>
            <a:fld id="{3BCA9394-65ED-4FCC-B6D0-C4C281E0F2B1}" type="slidenum">
              <a:rPr lang="de-DE" smtClean="0"/>
              <a:pPr>
                <a:defRPr/>
              </a:pPr>
              <a:t>18</a:t>
            </a:fld>
            <a:endParaRPr lang="de-DE"/>
          </a:p>
        </p:txBody>
      </p:sp>
      <p:sp>
        <p:nvSpPr>
          <p:cNvPr id="1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16" name="Content Placeholder 15"/>
          <p:cNvPicPr>
            <a:picLocks noGrp="1" noChangeAspect="1"/>
          </p:cNvPicPr>
          <p:nvPr>
            <p:ph idx="1"/>
          </p:nvPr>
        </p:nvPicPr>
        <p:blipFill>
          <a:blip r:embed="rId3"/>
          <a:stretch>
            <a:fillRect/>
          </a:stretch>
        </p:blipFill>
        <p:spPr>
          <a:xfrm>
            <a:off x="304800" y="1083942"/>
            <a:ext cx="8532813" cy="4618678"/>
          </a:xfrm>
          <a:prstGeom prst="rect">
            <a:avLst/>
          </a:prstGeom>
        </p:spPr>
      </p:pic>
    </p:spTree>
    <p:extLst>
      <p:ext uri="{BB962C8B-B14F-4D97-AF65-F5344CB8AC3E}">
        <p14:creationId xmlns:p14="http://schemas.microsoft.com/office/powerpoint/2010/main" val="1893568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en-US" dirty="0">
                <a:cs typeface="Arial" charset="0"/>
              </a:rPr>
              <a:t>OWASP Top 10</a:t>
            </a:r>
            <a:r>
              <a:rPr lang="ru-RU" dirty="0">
                <a:cs typeface="Arial" charset="0"/>
              </a:rPr>
              <a:t> 2013 </a:t>
            </a:r>
            <a:r>
              <a:rPr lang="en-US" dirty="0">
                <a:cs typeface="Arial" charset="0"/>
              </a:rPr>
              <a:t>A8: Cross-Site Request Forgery (CSRF)</a:t>
            </a:r>
            <a:br>
              <a:rPr lang="en-US" dirty="0">
                <a:cs typeface="Arial" charset="0"/>
              </a:rPr>
            </a:br>
            <a:br>
              <a:rPr lang="en-US" dirty="0">
                <a:cs typeface="Arial" charset="0"/>
              </a:rPr>
            </a:br>
            <a:endParaRPr lang="en-US" dirty="0">
              <a:effectLst>
                <a:outerShdw blurRad="38100" dist="38100" dir="2700000" algn="tl">
                  <a:srgbClr val="C0C0C0"/>
                </a:outerShdw>
              </a:effectLst>
              <a:cs typeface="Arial" charset="0"/>
            </a:endParaRPr>
          </a:p>
        </p:txBody>
      </p:sp>
      <p:sp>
        <p:nvSpPr>
          <p:cNvPr id="17410" name="Content Placeholder 2"/>
          <p:cNvSpPr>
            <a:spLocks noGrp="1"/>
          </p:cNvSpPr>
          <p:nvPr>
            <p:ph idx="4294967295"/>
          </p:nvPr>
        </p:nvSpPr>
        <p:spPr>
          <a:xfrm>
            <a:off x="304800" y="692150"/>
            <a:ext cx="8515350" cy="5185122"/>
          </a:xfrm>
        </p:spPr>
        <p:txBody>
          <a:bodyPr/>
          <a:lstStyle/>
          <a:p>
            <a:endParaRPr lang="en-US" sz="600" dirty="0">
              <a:cs typeface="Arial" charset="0"/>
            </a:endParaRPr>
          </a:p>
          <a:p>
            <a:r>
              <a:rPr lang="en-US" sz="2600" dirty="0">
                <a:cs typeface="Arial" charset="0"/>
              </a:rPr>
              <a:t>&lt;</a:t>
            </a:r>
            <a:r>
              <a:rPr lang="en-US" sz="2600" dirty="0" err="1">
                <a:cs typeface="Arial" charset="0"/>
              </a:rPr>
              <a:t>img</a:t>
            </a:r>
            <a:r>
              <a:rPr lang="en-US" sz="2600" dirty="0">
                <a:cs typeface="Arial" charset="0"/>
              </a:rPr>
              <a:t> </a:t>
            </a:r>
            <a:r>
              <a:rPr lang="en-US" sz="2600" dirty="0" err="1">
                <a:cs typeface="Arial" charset="0"/>
              </a:rPr>
              <a:t>src</a:t>
            </a:r>
            <a:r>
              <a:rPr lang="en-US" sz="2600" dirty="0">
                <a:cs typeface="Arial" charset="0"/>
              </a:rPr>
              <a:t>="http://bank.com/</a:t>
            </a:r>
            <a:r>
              <a:rPr lang="en-US" sz="2600" dirty="0" err="1">
                <a:cs typeface="Arial" charset="0"/>
              </a:rPr>
              <a:t>transfer.do?acct</a:t>
            </a:r>
            <a:r>
              <a:rPr lang="en-US" sz="2600" dirty="0">
                <a:cs typeface="Arial" charset="0"/>
              </a:rPr>
              <a:t>=</a:t>
            </a:r>
            <a:r>
              <a:rPr lang="en-US" sz="2600" dirty="0" err="1">
                <a:cs typeface="Arial" charset="0"/>
              </a:rPr>
              <a:t>MARIA&amp;amount</a:t>
            </a:r>
            <a:r>
              <a:rPr lang="en-US" sz="2600" dirty="0">
                <a:cs typeface="Arial" charset="0"/>
              </a:rPr>
              <a:t>=100000" width="0" height="0" border="0"&gt;</a:t>
            </a:r>
          </a:p>
          <a:p>
            <a:r>
              <a:rPr lang="en-US" sz="2600" dirty="0">
                <a:cs typeface="Arial" charset="0"/>
              </a:rPr>
              <a:t>&lt;script&gt;</a:t>
            </a:r>
          </a:p>
          <a:p>
            <a:pPr marL="360363" lvl="1" indent="0">
              <a:buNone/>
            </a:pPr>
            <a:r>
              <a:rPr lang="en-US" sz="2600" dirty="0">
                <a:ea typeface="+mn-ea"/>
                <a:cs typeface="Arial" charset="0"/>
              </a:rPr>
              <a:t>function put() {</a:t>
            </a:r>
          </a:p>
          <a:p>
            <a:pPr marL="360363" lvl="1" indent="0">
              <a:buNone/>
            </a:pPr>
            <a:r>
              <a:rPr lang="en-US" sz="2600" dirty="0">
                <a:ea typeface="+mn-ea"/>
                <a:cs typeface="Arial" charset="0"/>
              </a:rPr>
              <a:t>	</a:t>
            </a:r>
            <a:r>
              <a:rPr lang="en-US" sz="2600" dirty="0" err="1">
                <a:ea typeface="+mn-ea"/>
                <a:cs typeface="Arial" charset="0"/>
              </a:rPr>
              <a:t>var</a:t>
            </a:r>
            <a:r>
              <a:rPr lang="en-US" sz="2600" dirty="0">
                <a:ea typeface="+mn-ea"/>
                <a:cs typeface="Arial" charset="0"/>
              </a:rPr>
              <a:t> x = new </a:t>
            </a:r>
            <a:r>
              <a:rPr lang="en-US" sz="2600" dirty="0" err="1">
                <a:ea typeface="+mn-ea"/>
                <a:cs typeface="Arial" charset="0"/>
              </a:rPr>
              <a:t>XMLHttpRequest</a:t>
            </a:r>
            <a:r>
              <a:rPr lang="en-US" sz="2600" dirty="0">
                <a:ea typeface="+mn-ea"/>
                <a:cs typeface="Arial" charset="0"/>
              </a:rPr>
              <a:t>();</a:t>
            </a:r>
          </a:p>
          <a:p>
            <a:pPr marL="360363" lvl="1" indent="0">
              <a:buNone/>
            </a:pPr>
            <a:r>
              <a:rPr lang="en-US" sz="2600" dirty="0">
                <a:ea typeface="+mn-ea"/>
                <a:cs typeface="Arial" charset="0"/>
              </a:rPr>
              <a:t>	</a:t>
            </a:r>
            <a:r>
              <a:rPr lang="en-US" sz="2600" dirty="0" err="1">
                <a:ea typeface="+mn-ea"/>
                <a:cs typeface="Arial" charset="0"/>
              </a:rPr>
              <a:t>x.open</a:t>
            </a:r>
            <a:r>
              <a:rPr lang="en-US" sz="2600" dirty="0">
                <a:ea typeface="+mn-ea"/>
                <a:cs typeface="Arial" charset="0"/>
              </a:rPr>
              <a:t>("</a:t>
            </a:r>
            <a:r>
              <a:rPr lang="en-US" sz="2600" dirty="0" err="1">
                <a:ea typeface="+mn-ea"/>
                <a:cs typeface="Arial" charset="0"/>
              </a:rPr>
              <a:t>PUT","http</a:t>
            </a:r>
            <a:r>
              <a:rPr lang="en-US" sz="2600" dirty="0">
                <a:ea typeface="+mn-ea"/>
                <a:cs typeface="Arial" charset="0"/>
              </a:rPr>
              <a:t>://bank.com/</a:t>
            </a:r>
            <a:r>
              <a:rPr lang="en-US" sz="2600" dirty="0" err="1">
                <a:ea typeface="+mn-ea"/>
                <a:cs typeface="Arial" charset="0"/>
              </a:rPr>
              <a:t>transfer.do",true</a:t>
            </a:r>
            <a:r>
              <a:rPr lang="en-US" sz="2600" dirty="0">
                <a:ea typeface="+mn-ea"/>
                <a:cs typeface="Arial" charset="0"/>
              </a:rPr>
              <a:t>);</a:t>
            </a:r>
          </a:p>
          <a:p>
            <a:pPr marL="360363" lvl="1" indent="0">
              <a:buNone/>
            </a:pPr>
            <a:r>
              <a:rPr lang="en-US" sz="2600" dirty="0">
                <a:ea typeface="+mn-ea"/>
                <a:cs typeface="Arial" charset="0"/>
              </a:rPr>
              <a:t>	</a:t>
            </a:r>
            <a:r>
              <a:rPr lang="en-US" sz="2600" dirty="0" err="1">
                <a:ea typeface="+mn-ea"/>
                <a:cs typeface="Arial" charset="0"/>
              </a:rPr>
              <a:t>x.setRequestHeader</a:t>
            </a:r>
            <a:r>
              <a:rPr lang="en-US" sz="2600" dirty="0">
                <a:ea typeface="+mn-ea"/>
                <a:cs typeface="Arial" charset="0"/>
              </a:rPr>
              <a:t>("Content-Type", "application/</a:t>
            </a:r>
            <a:r>
              <a:rPr lang="en-US" sz="2600" dirty="0" err="1">
                <a:ea typeface="+mn-ea"/>
                <a:cs typeface="Arial" charset="0"/>
              </a:rPr>
              <a:t>json</a:t>
            </a:r>
            <a:r>
              <a:rPr lang="en-US" sz="2600" dirty="0">
                <a:ea typeface="+mn-ea"/>
                <a:cs typeface="Arial" charset="0"/>
              </a:rPr>
              <a:t>"); </a:t>
            </a:r>
          </a:p>
          <a:p>
            <a:pPr marL="360363" lvl="1" indent="0">
              <a:buNone/>
            </a:pPr>
            <a:r>
              <a:rPr lang="en-US" sz="2600" dirty="0">
                <a:ea typeface="+mn-ea"/>
                <a:cs typeface="Arial" charset="0"/>
              </a:rPr>
              <a:t>	</a:t>
            </a:r>
            <a:r>
              <a:rPr lang="en-US" sz="2600" dirty="0" err="1">
                <a:ea typeface="+mn-ea"/>
                <a:cs typeface="Arial" charset="0"/>
              </a:rPr>
              <a:t>x.send</a:t>
            </a:r>
            <a:r>
              <a:rPr lang="en-US" sz="2600" dirty="0">
                <a:ea typeface="+mn-ea"/>
                <a:cs typeface="Arial" charset="0"/>
              </a:rPr>
              <a:t>(</a:t>
            </a:r>
            <a:r>
              <a:rPr lang="en-US" sz="2600" dirty="0" err="1">
                <a:ea typeface="+mn-ea"/>
                <a:cs typeface="Arial" charset="0"/>
              </a:rPr>
              <a:t>JSON.stringify</a:t>
            </a:r>
            <a:r>
              <a:rPr lang="en-US" sz="2600" dirty="0">
                <a:ea typeface="+mn-ea"/>
                <a:cs typeface="Arial" charset="0"/>
              </a:rPr>
              <a:t>({"</a:t>
            </a:r>
            <a:r>
              <a:rPr lang="en-US" sz="2600" dirty="0" err="1">
                <a:ea typeface="+mn-ea"/>
                <a:cs typeface="Arial" charset="0"/>
              </a:rPr>
              <a:t>acct":"BOB</a:t>
            </a:r>
            <a:r>
              <a:rPr lang="en-US" sz="2600" dirty="0">
                <a:ea typeface="+mn-ea"/>
                <a:cs typeface="Arial" charset="0"/>
              </a:rPr>
              <a:t>", "amount":100})); </a:t>
            </a:r>
          </a:p>
          <a:p>
            <a:pPr marL="360363" lvl="1" indent="0">
              <a:buNone/>
            </a:pPr>
            <a:r>
              <a:rPr lang="en-US" sz="2600" dirty="0">
                <a:ea typeface="+mn-ea"/>
                <a:cs typeface="Arial" charset="0"/>
              </a:rPr>
              <a:t>}</a:t>
            </a:r>
          </a:p>
          <a:p>
            <a:pPr marL="360363" lvl="1" indent="0">
              <a:buNone/>
            </a:pPr>
            <a:r>
              <a:rPr lang="en-US" sz="2600" dirty="0">
                <a:ea typeface="+mn-ea"/>
                <a:cs typeface="Arial" charset="0"/>
              </a:rPr>
              <a:t>&lt;/script&gt;</a:t>
            </a:r>
          </a:p>
          <a:p>
            <a:pPr marL="360363" lvl="1" indent="0">
              <a:buNone/>
            </a:pPr>
            <a:r>
              <a:rPr lang="en-US" sz="2600" dirty="0">
                <a:ea typeface="+mn-ea"/>
                <a:cs typeface="Arial" charset="0"/>
              </a:rPr>
              <a:t>&lt;body </a:t>
            </a:r>
            <a:r>
              <a:rPr lang="en-US" sz="2600" dirty="0" err="1">
                <a:ea typeface="+mn-ea"/>
                <a:cs typeface="Arial" charset="0"/>
              </a:rPr>
              <a:t>onload</a:t>
            </a:r>
            <a:r>
              <a:rPr lang="en-US" sz="2600" dirty="0">
                <a:ea typeface="+mn-ea"/>
                <a:cs typeface="Arial" charset="0"/>
              </a:rPr>
              <a:t>="put()"&gt;</a:t>
            </a:r>
            <a:endParaRPr lang="ru-RU" sz="2600" dirty="0">
              <a:ea typeface="+mn-ea"/>
              <a:cs typeface="Arial" charset="0"/>
            </a:endParaRPr>
          </a:p>
        </p:txBody>
      </p:sp>
      <p:sp>
        <p:nvSpPr>
          <p:cNvPr id="4" name="Slide Number Placeholder 3"/>
          <p:cNvSpPr txBox="1">
            <a:spLocks noGrp="1"/>
          </p:cNvSpPr>
          <p:nvPr/>
        </p:nvSpPr>
        <p:spPr bwMode="gray">
          <a:xfrm>
            <a:off x="8301038" y="6602413"/>
            <a:ext cx="539750" cy="144462"/>
          </a:xfrm>
          <a:prstGeom prst="rect">
            <a:avLst/>
          </a:prstGeom>
          <a:noFill/>
          <a:ln>
            <a:miter lim="800000"/>
            <a:headEnd/>
            <a:tailEnd/>
          </a:ln>
        </p:spPr>
        <p:txBody>
          <a:bodyPr lIns="0" tIns="0" rIns="0" bIns="0"/>
          <a:lstStyle/>
          <a:p>
            <a:pPr algn="r">
              <a:defRPr/>
            </a:pPr>
            <a:fld id="{F09E7AB6-5356-4849-BF34-16AA5E234025}" type="slidenum">
              <a:rPr lang="de-DE" sz="900">
                <a:latin typeface="Tele-GroteskNor" pitchFamily="2" charset="0"/>
                <a:cs typeface="+mn-cs"/>
              </a:rPr>
              <a:pPr algn="r">
                <a:defRPr/>
              </a:pPr>
              <a:t>19</a:t>
            </a:fld>
            <a:endParaRPr lang="de-DE" sz="900">
              <a:latin typeface="Tele-GroteskNor" pitchFamily="2" charset="0"/>
              <a:cs typeface="+mn-cs"/>
            </a:endParaRPr>
          </a:p>
        </p:txBody>
      </p:sp>
      <p:sp>
        <p:nvSpPr>
          <p:cNvPr id="17414" name="Content Placeholder 2"/>
          <p:cNvSpPr>
            <a:spLocks/>
          </p:cNvSpPr>
          <p:nvPr/>
        </p:nvSpPr>
        <p:spPr bwMode="gray">
          <a:xfrm>
            <a:off x="323850" y="3357563"/>
            <a:ext cx="5832475" cy="2376487"/>
          </a:xfrm>
          <a:prstGeom prst="rect">
            <a:avLst/>
          </a:prstGeom>
          <a:noFill/>
          <a:ln w="9525">
            <a:noFill/>
            <a:miter lim="800000"/>
            <a:headEnd/>
            <a:tailEnd/>
          </a:ln>
        </p:spPr>
        <p:txBody>
          <a:bodyPr lIns="0" tIns="0" rIns="0" bIns="0"/>
          <a:lstStyle/>
          <a:p>
            <a:pPr marL="222250" indent="-222250" eaLnBrk="0" hangingPunct="0">
              <a:lnSpc>
                <a:spcPct val="90000"/>
              </a:lnSpc>
              <a:spcBef>
                <a:spcPct val="25000"/>
              </a:spcBef>
              <a:buClr>
                <a:schemeClr val="tx2"/>
              </a:buClr>
              <a:buSzPct val="75000"/>
              <a:buFont typeface="Wingdings" pitchFamily="2" charset="2"/>
              <a:buChar char="§"/>
            </a:pPr>
            <a:endParaRPr lang="en-US" sz="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en-US" sz="2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ru-RU" sz="2600" dirty="0">
              <a:latin typeface="Arial Narrow" pitchFamily="34" charset="0"/>
            </a:endParaRPr>
          </a:p>
        </p:txBody>
      </p:sp>
    </p:spTree>
    <p:extLst>
      <p:ext uri="{BB962C8B-B14F-4D97-AF65-F5344CB8AC3E}">
        <p14:creationId xmlns:p14="http://schemas.microsoft.com/office/powerpoint/2010/main" val="1986236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eaLnBrk="1" hangingPunct="1"/>
            <a:r>
              <a:rPr lang="en-US" dirty="0">
                <a:effectLst/>
                <a:cs typeface="Arial" charset="0"/>
              </a:rPr>
              <a:t>Agenda</a:t>
            </a:r>
            <a:endParaRPr lang="ru-RU" dirty="0">
              <a:effectLst/>
              <a:cs typeface="Arial" charset="0"/>
            </a:endParaRPr>
          </a:p>
        </p:txBody>
      </p:sp>
      <p:sp>
        <p:nvSpPr>
          <p:cNvPr id="16386" name="Rectangle 3"/>
          <p:cNvSpPr>
            <a:spLocks noGrp="1" noChangeArrowheads="1"/>
          </p:cNvSpPr>
          <p:nvPr>
            <p:ph type="body" idx="1"/>
          </p:nvPr>
        </p:nvSpPr>
        <p:spPr/>
        <p:txBody>
          <a:bodyPr/>
          <a:lstStyle/>
          <a:p>
            <a:r>
              <a:rPr lang="ru-RU" sz="2600" dirty="0">
                <a:cs typeface="Arial" charset="0"/>
              </a:rPr>
              <a:t>Правовая основа</a:t>
            </a:r>
            <a:endParaRPr lang="en-US" sz="2600" dirty="0">
              <a:cs typeface="Arial" charset="0"/>
            </a:endParaRPr>
          </a:p>
          <a:p>
            <a:r>
              <a:rPr lang="ru-RU" sz="2600" dirty="0">
                <a:cs typeface="Arial" charset="0"/>
              </a:rPr>
              <a:t>OWASP </a:t>
            </a:r>
            <a:r>
              <a:rPr lang="en-US" sz="2600" dirty="0">
                <a:cs typeface="Arial" charset="0"/>
              </a:rPr>
              <a:t>Top</a:t>
            </a:r>
            <a:r>
              <a:rPr lang="ru-RU" sz="2600" dirty="0">
                <a:cs typeface="Arial" charset="0"/>
              </a:rPr>
              <a:t> 10</a:t>
            </a:r>
            <a:endParaRPr lang="en-US" sz="2600" dirty="0">
              <a:cs typeface="Arial" charset="0"/>
            </a:endParaRPr>
          </a:p>
          <a:p>
            <a:r>
              <a:rPr lang="ru-RU" sz="2600" dirty="0">
                <a:cs typeface="Arial" charset="0"/>
              </a:rPr>
              <a:t>Основные подходы к обнаружению</a:t>
            </a:r>
            <a:r>
              <a:rPr lang="en-US" sz="2600" dirty="0">
                <a:cs typeface="Arial" charset="0"/>
              </a:rPr>
              <a:t> </a:t>
            </a:r>
            <a:r>
              <a:rPr lang="ru-RU" sz="2600" dirty="0">
                <a:cs typeface="Arial" charset="0"/>
              </a:rPr>
              <a:t>уязвимостей</a:t>
            </a:r>
          </a:p>
          <a:p>
            <a:r>
              <a:rPr lang="ru-RU" sz="2800" dirty="0">
                <a:cs typeface="Arial" charset="0"/>
              </a:rPr>
              <a:t>Средства защиты на стороне браузера</a:t>
            </a:r>
            <a:endParaRPr lang="ru-RU" sz="2600" dirty="0">
              <a:cs typeface="Arial" charset="0"/>
            </a:endParaRPr>
          </a:p>
          <a:p>
            <a:r>
              <a:rPr lang="ru-RU" sz="2600" dirty="0">
                <a:cs typeface="Arial" charset="0"/>
              </a:rPr>
              <a:t>Криптография</a:t>
            </a:r>
          </a:p>
          <a:p>
            <a:r>
              <a:rPr lang="en-US" sz="2600" dirty="0">
                <a:cs typeface="Arial" charset="0"/>
              </a:rPr>
              <a:t>Java security frameworks</a:t>
            </a:r>
            <a:endParaRPr lang="ru-RU" sz="2600" dirty="0">
              <a:cs typeface="Arial" charset="0"/>
            </a:endParaRPr>
          </a:p>
          <a:p>
            <a:r>
              <a:rPr lang="ru-RU" sz="2600" dirty="0">
                <a:cs typeface="Arial" charset="0"/>
              </a:rPr>
              <a:t>Практика</a:t>
            </a:r>
            <a:endParaRPr lang="en-US" sz="2600" dirty="0">
              <a:cs typeface="Arial"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cs typeface="Arial" charset="0"/>
              </a:rPr>
              <a:t>OWASP Top 10</a:t>
            </a:r>
            <a:r>
              <a:rPr lang="ru-RU" dirty="0">
                <a:cs typeface="Arial" charset="0"/>
              </a:rPr>
              <a:t> 2013 </a:t>
            </a:r>
            <a:r>
              <a:rPr lang="en-US" dirty="0">
                <a:cs typeface="Arial" charset="0"/>
              </a:rPr>
              <a:t>A10: Unvalidated Redirects and Forwards</a:t>
            </a:r>
            <a:endParaRPr lang="ru-RU" dirty="0"/>
          </a:p>
        </p:txBody>
      </p:sp>
      <p:sp>
        <p:nvSpPr>
          <p:cNvPr id="4" name="Content Placeholder 3"/>
          <p:cNvSpPr>
            <a:spLocks noGrp="1"/>
          </p:cNvSpPr>
          <p:nvPr>
            <p:ph idx="1"/>
          </p:nvPr>
        </p:nvSpPr>
        <p:spPr/>
        <p:txBody>
          <a:bodyPr/>
          <a:lstStyle/>
          <a:p>
            <a:r>
              <a:rPr lang="ru-RU" dirty="0"/>
              <a:t>Отсутствие валидации целевой страницы при </a:t>
            </a:r>
            <a:r>
              <a:rPr lang="en-US" dirty="0"/>
              <a:t>redirect’</a:t>
            </a:r>
            <a:r>
              <a:rPr lang="ru-RU" dirty="0"/>
              <a:t>ах</a:t>
            </a:r>
            <a:r>
              <a:rPr lang="en-US" dirty="0"/>
              <a:t> </a:t>
            </a:r>
            <a:r>
              <a:rPr lang="ru-RU" dirty="0"/>
              <a:t>или</a:t>
            </a:r>
            <a:r>
              <a:rPr lang="en-US" dirty="0"/>
              <a:t> forward’</a:t>
            </a:r>
            <a:r>
              <a:rPr lang="ru-RU" dirty="0"/>
              <a:t>ах</a:t>
            </a:r>
            <a:r>
              <a:rPr lang="en-US" dirty="0"/>
              <a:t>.</a:t>
            </a:r>
            <a:endParaRPr lang="ru-RU" dirty="0"/>
          </a:p>
          <a:p>
            <a:r>
              <a:rPr lang="ru-RU" dirty="0"/>
              <a:t>Примеры:</a:t>
            </a:r>
          </a:p>
          <a:p>
            <a:pPr lvl="1"/>
            <a:r>
              <a:rPr lang="en-US" dirty="0">
                <a:hlinkClick r:id="rId3"/>
              </a:rPr>
              <a:t>http://www.example.com/redirect.jsp?url=evil.com</a:t>
            </a:r>
            <a:r>
              <a:rPr lang="ru-RU" dirty="0"/>
              <a:t> (</a:t>
            </a:r>
            <a:r>
              <a:rPr lang="en-US" dirty="0"/>
              <a:t>redirect</a:t>
            </a:r>
            <a:r>
              <a:rPr lang="ru-RU" dirty="0"/>
              <a:t> пользователя с доверенного сайта на фишинговую страницу на другом сайте)</a:t>
            </a:r>
          </a:p>
          <a:p>
            <a:pPr lvl="1"/>
            <a:r>
              <a:rPr lang="en-US" dirty="0">
                <a:hlinkClick r:id="rId4"/>
              </a:rPr>
              <a:t>http://www.example.com/boring.jsp?fwd=admin.jsp</a:t>
            </a:r>
            <a:r>
              <a:rPr lang="ru-RU" dirty="0"/>
              <a:t> (</a:t>
            </a:r>
            <a:r>
              <a:rPr lang="en-US" dirty="0"/>
              <a:t>forward</a:t>
            </a:r>
            <a:r>
              <a:rPr lang="ru-RU" dirty="0"/>
              <a:t> пользователя на страницу </a:t>
            </a:r>
            <a:r>
              <a:rPr lang="en-US" dirty="0" err="1"/>
              <a:t>admin.jsp</a:t>
            </a:r>
            <a:r>
              <a:rPr lang="en-US" dirty="0"/>
              <a:t> </a:t>
            </a:r>
            <a:r>
              <a:rPr lang="ru-RU" dirty="0"/>
              <a:t>на том же сайте)</a:t>
            </a:r>
          </a:p>
          <a:p>
            <a:pPr marL="0" indent="0">
              <a:buNone/>
            </a:pPr>
            <a:endParaRPr lang="ru-RU" dirty="0"/>
          </a:p>
        </p:txBody>
      </p:sp>
      <p:sp>
        <p:nvSpPr>
          <p:cNvPr id="2" name="Slide Number Placeholder 1"/>
          <p:cNvSpPr>
            <a:spLocks noGrp="1"/>
          </p:cNvSpPr>
          <p:nvPr>
            <p:ph type="sldNum" sz="quarter" idx="10"/>
          </p:nvPr>
        </p:nvSpPr>
        <p:spPr/>
        <p:txBody>
          <a:bodyPr/>
          <a:lstStyle/>
          <a:p>
            <a:pPr>
              <a:defRPr/>
            </a:pPr>
            <a:fld id="{81709E8E-6AE3-4F46-AD64-F6A6E9055CB0}" type="slidenum">
              <a:rPr lang="de-DE" smtClean="0"/>
              <a:pPr>
                <a:defRPr/>
              </a:pPr>
              <a:t>20</a:t>
            </a:fld>
            <a:endParaRPr lang="de-DE"/>
          </a:p>
        </p:txBody>
      </p:sp>
    </p:spTree>
    <p:extLst>
      <p:ext uri="{BB962C8B-B14F-4D97-AF65-F5344CB8AC3E}">
        <p14:creationId xmlns:p14="http://schemas.microsoft.com/office/powerpoint/2010/main" val="3190254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ru-RU" dirty="0">
                <a:cs typeface="Arial" charset="0"/>
              </a:rPr>
              <a:t>Средства защиты на стороне браузера</a:t>
            </a:r>
            <a:endParaRPr lang="en-US" dirty="0">
              <a:effectLst>
                <a:outerShdw blurRad="38100" dist="38100" dir="2700000" algn="tl">
                  <a:srgbClr val="C0C0C0"/>
                </a:outerShdw>
              </a:effectLst>
              <a:cs typeface="Arial" charset="0"/>
            </a:endParaRPr>
          </a:p>
        </p:txBody>
      </p:sp>
      <p:sp>
        <p:nvSpPr>
          <p:cNvPr id="17410" name="Content Placeholder 2"/>
          <p:cNvSpPr>
            <a:spLocks noGrp="1"/>
          </p:cNvSpPr>
          <p:nvPr>
            <p:ph idx="4294967295"/>
          </p:nvPr>
        </p:nvSpPr>
        <p:spPr>
          <a:xfrm>
            <a:off x="304800" y="692150"/>
            <a:ext cx="8515350" cy="5185122"/>
          </a:xfrm>
        </p:spPr>
        <p:txBody>
          <a:bodyPr/>
          <a:lstStyle/>
          <a:p>
            <a:endParaRPr lang="en-US" sz="600" dirty="0">
              <a:cs typeface="Arial" charset="0"/>
            </a:endParaRPr>
          </a:p>
          <a:p>
            <a:r>
              <a:rPr lang="en-US" sz="2600" dirty="0">
                <a:cs typeface="Arial" charset="0"/>
              </a:rPr>
              <a:t>SOP (same origin policy)</a:t>
            </a:r>
          </a:p>
          <a:p>
            <a:pPr lvl="1"/>
            <a:r>
              <a:rPr lang="en-US" sz="2600" dirty="0" err="1">
                <a:cs typeface="Arial" charset="0"/>
              </a:rPr>
              <a:t>XMLHttpRequest</a:t>
            </a:r>
            <a:endParaRPr lang="en-US" sz="2600" dirty="0">
              <a:cs typeface="Arial" charset="0"/>
            </a:endParaRPr>
          </a:p>
          <a:p>
            <a:endParaRPr lang="ru-RU" dirty="0">
              <a:cs typeface="Arial" charset="0"/>
            </a:endParaRPr>
          </a:p>
        </p:txBody>
      </p:sp>
      <p:sp>
        <p:nvSpPr>
          <p:cNvPr id="4" name="Slide Number Placeholder 3"/>
          <p:cNvSpPr txBox="1">
            <a:spLocks noGrp="1"/>
          </p:cNvSpPr>
          <p:nvPr/>
        </p:nvSpPr>
        <p:spPr bwMode="gray">
          <a:xfrm>
            <a:off x="8301038" y="6602413"/>
            <a:ext cx="539750" cy="144462"/>
          </a:xfrm>
          <a:prstGeom prst="rect">
            <a:avLst/>
          </a:prstGeom>
          <a:noFill/>
          <a:ln>
            <a:miter lim="800000"/>
            <a:headEnd/>
            <a:tailEnd/>
          </a:ln>
        </p:spPr>
        <p:txBody>
          <a:bodyPr lIns="0" tIns="0" rIns="0" bIns="0"/>
          <a:lstStyle/>
          <a:p>
            <a:pPr algn="r">
              <a:defRPr/>
            </a:pPr>
            <a:fld id="{F09E7AB6-5356-4849-BF34-16AA5E234025}" type="slidenum">
              <a:rPr lang="de-DE" sz="900">
                <a:latin typeface="Tele-GroteskNor" pitchFamily="2" charset="0"/>
                <a:cs typeface="+mn-cs"/>
              </a:rPr>
              <a:pPr algn="r">
                <a:defRPr/>
              </a:pPr>
              <a:t>21</a:t>
            </a:fld>
            <a:endParaRPr lang="de-DE" sz="900">
              <a:latin typeface="Tele-GroteskNor" pitchFamily="2" charset="0"/>
              <a:cs typeface="+mn-cs"/>
            </a:endParaRPr>
          </a:p>
        </p:txBody>
      </p:sp>
      <p:sp>
        <p:nvSpPr>
          <p:cNvPr id="17414" name="Content Placeholder 2"/>
          <p:cNvSpPr>
            <a:spLocks/>
          </p:cNvSpPr>
          <p:nvPr/>
        </p:nvSpPr>
        <p:spPr bwMode="gray">
          <a:xfrm>
            <a:off x="323850" y="3357563"/>
            <a:ext cx="5832475" cy="2376487"/>
          </a:xfrm>
          <a:prstGeom prst="rect">
            <a:avLst/>
          </a:prstGeom>
          <a:noFill/>
          <a:ln w="9525">
            <a:noFill/>
            <a:miter lim="800000"/>
            <a:headEnd/>
            <a:tailEnd/>
          </a:ln>
        </p:spPr>
        <p:txBody>
          <a:bodyPr lIns="0" tIns="0" rIns="0" bIns="0"/>
          <a:lstStyle/>
          <a:p>
            <a:pPr marL="222250" indent="-222250" eaLnBrk="0" hangingPunct="0">
              <a:lnSpc>
                <a:spcPct val="90000"/>
              </a:lnSpc>
              <a:spcBef>
                <a:spcPct val="25000"/>
              </a:spcBef>
              <a:buClr>
                <a:schemeClr val="tx2"/>
              </a:buClr>
              <a:buSzPct val="75000"/>
              <a:buFont typeface="Wingdings" pitchFamily="2" charset="2"/>
              <a:buChar char="§"/>
            </a:pPr>
            <a:endParaRPr lang="en-US" sz="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en-US" sz="2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ru-RU" sz="2600" dirty="0">
              <a:latin typeface="Arial Narrow" pitchFamily="34" charset="0"/>
            </a:endParaRPr>
          </a:p>
        </p:txBody>
      </p:sp>
      <p:pic>
        <p:nvPicPr>
          <p:cNvPr id="3" name="Picture 2"/>
          <p:cNvPicPr>
            <a:picLocks noChangeAspect="1"/>
          </p:cNvPicPr>
          <p:nvPr/>
        </p:nvPicPr>
        <p:blipFill rotWithShape="1">
          <a:blip r:embed="rId3"/>
          <a:srcRect r="6994"/>
          <a:stretch/>
        </p:blipFill>
        <p:spPr>
          <a:xfrm>
            <a:off x="504465" y="2492896"/>
            <a:ext cx="8133481" cy="2590198"/>
          </a:xfrm>
          <a:prstGeom prst="rect">
            <a:avLst/>
          </a:prstGeom>
        </p:spPr>
      </p:pic>
    </p:spTree>
    <p:extLst>
      <p:ext uri="{BB962C8B-B14F-4D97-AF65-F5344CB8AC3E}">
        <p14:creationId xmlns:p14="http://schemas.microsoft.com/office/powerpoint/2010/main" val="2598092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a:cs typeface="Arial" charset="0"/>
              </a:rPr>
              <a:t>Средства защиты на стороне браузера</a:t>
            </a:r>
            <a:endParaRPr lang="ru-RU" dirty="0"/>
          </a:p>
        </p:txBody>
      </p:sp>
      <p:sp>
        <p:nvSpPr>
          <p:cNvPr id="2" name="Slide Number Placeholder 1"/>
          <p:cNvSpPr>
            <a:spLocks noGrp="1"/>
          </p:cNvSpPr>
          <p:nvPr>
            <p:ph type="sldNum" sz="quarter" idx="10"/>
          </p:nvPr>
        </p:nvSpPr>
        <p:spPr/>
        <p:txBody>
          <a:bodyPr/>
          <a:lstStyle/>
          <a:p>
            <a:pPr>
              <a:defRPr/>
            </a:pPr>
            <a:fld id="{81709E8E-6AE3-4F46-AD64-F6A6E9055CB0}" type="slidenum">
              <a:rPr lang="de-DE" smtClean="0"/>
              <a:pPr>
                <a:defRPr/>
              </a:pPr>
              <a:t>22</a:t>
            </a:fld>
            <a:endParaRPr lang="de-DE"/>
          </a:p>
        </p:txBody>
      </p:sp>
      <p:sp>
        <p:nvSpPr>
          <p:cNvPr id="11" name="Content Placeholder 10"/>
          <p:cNvSpPr>
            <a:spLocks noGrp="1"/>
          </p:cNvSpPr>
          <p:nvPr>
            <p:ph idx="1"/>
          </p:nvPr>
        </p:nvSpPr>
        <p:spPr/>
        <p:txBody>
          <a:bodyPr/>
          <a:lstStyle/>
          <a:p>
            <a:r>
              <a:rPr lang="en-US" sz="2600" dirty="0">
                <a:cs typeface="Arial" charset="0"/>
              </a:rPr>
              <a:t>CORS (Cross-origin resource sharing)</a:t>
            </a:r>
          </a:p>
          <a:p>
            <a:pPr lvl="1"/>
            <a:r>
              <a:rPr lang="en-US" sz="2600" dirty="0">
                <a:cs typeface="Arial" charset="0"/>
              </a:rPr>
              <a:t>Access-Control-Allow-Origin: http://example.com</a:t>
            </a:r>
          </a:p>
          <a:p>
            <a:endParaRPr lang="ru-RU" dirty="0"/>
          </a:p>
        </p:txBody>
      </p:sp>
      <p:pic>
        <p:nvPicPr>
          <p:cNvPr id="12" name="Content Placeholder 5"/>
          <p:cNvPicPr>
            <a:picLocks noChangeAspect="1"/>
          </p:cNvPicPr>
          <p:nvPr/>
        </p:nvPicPr>
        <p:blipFill>
          <a:blip r:embed="rId3"/>
          <a:stretch>
            <a:fillRect/>
          </a:stretch>
        </p:blipFill>
        <p:spPr bwMode="gray">
          <a:xfrm>
            <a:off x="1510866" y="1749272"/>
            <a:ext cx="6120680" cy="4245589"/>
          </a:xfrm>
          <a:prstGeom prst="rect">
            <a:avLst/>
          </a:prstGeom>
          <a:noFill/>
          <a:ln w="9525">
            <a:noFill/>
            <a:miter lim="800000"/>
            <a:headEnd/>
            <a:tailEnd/>
          </a:ln>
        </p:spPr>
      </p:pic>
    </p:spTree>
    <p:extLst>
      <p:ext uri="{BB962C8B-B14F-4D97-AF65-F5344CB8AC3E}">
        <p14:creationId xmlns:p14="http://schemas.microsoft.com/office/powerpoint/2010/main" val="4012352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cs typeface="Arial" charset="0"/>
              </a:rPr>
              <a:t>Средства защиты на стороне браузера</a:t>
            </a:r>
            <a:endParaRPr lang="ru-RU" dirty="0"/>
          </a:p>
        </p:txBody>
      </p:sp>
      <p:sp>
        <p:nvSpPr>
          <p:cNvPr id="3" name="Content Placeholder 2"/>
          <p:cNvSpPr>
            <a:spLocks noGrp="1"/>
          </p:cNvSpPr>
          <p:nvPr>
            <p:ph idx="1"/>
          </p:nvPr>
        </p:nvSpPr>
        <p:spPr/>
        <p:txBody>
          <a:bodyPr/>
          <a:lstStyle/>
          <a:p>
            <a:r>
              <a:rPr lang="ru-RU" sz="2600" dirty="0">
                <a:cs typeface="Arial" charset="0"/>
              </a:rPr>
              <a:t>JSONP или «JSON </a:t>
            </a:r>
            <a:r>
              <a:rPr lang="ru-RU" sz="2600" dirty="0" err="1">
                <a:cs typeface="Arial" charset="0"/>
              </a:rPr>
              <a:t>with</a:t>
            </a:r>
            <a:r>
              <a:rPr lang="ru-RU" sz="2600" dirty="0">
                <a:cs typeface="Arial" charset="0"/>
              </a:rPr>
              <a:t> </a:t>
            </a:r>
            <a:r>
              <a:rPr lang="ru-RU" sz="2600" dirty="0" err="1">
                <a:cs typeface="Arial" charset="0"/>
              </a:rPr>
              <a:t>padding</a:t>
            </a:r>
            <a:r>
              <a:rPr lang="ru-RU" sz="2600" dirty="0">
                <a:cs typeface="Arial" charset="0"/>
              </a:rPr>
              <a:t>» (JSON с набивкой) — это дополнение к базовому формату JSON. Он предоставляет способ запросить данные с сервера, находящегося в другом домене — операцию, запрещённую в типичных веб-браузерах из-за политики ограничения домена.</a:t>
            </a:r>
            <a:endParaRPr lang="en-US" sz="2600" dirty="0">
              <a:cs typeface="Arial" charset="0"/>
            </a:endParaRPr>
          </a:p>
          <a:p>
            <a:endParaRPr lang="en-US" sz="2600" dirty="0">
              <a:cs typeface="Arial" charset="0"/>
            </a:endParaRPr>
          </a:p>
          <a:p>
            <a:pPr lvl="1"/>
            <a:r>
              <a:rPr lang="ru-RU" sz="2600" dirty="0">
                <a:cs typeface="Arial" charset="0"/>
              </a:rPr>
              <a:t>URL http://server2.example.com/Users/1234, передав </a:t>
            </a:r>
            <a:r>
              <a:rPr lang="ru-RU" sz="2600" dirty="0" err="1">
                <a:cs typeface="Arial" charset="0"/>
              </a:rPr>
              <a:t>Id</a:t>
            </a:r>
            <a:r>
              <a:rPr lang="ru-RU" sz="2600" dirty="0">
                <a:cs typeface="Arial" charset="0"/>
              </a:rPr>
              <a:t> равный 1234, получит ответ следующего формата:</a:t>
            </a:r>
            <a:r>
              <a:rPr lang="en-US" sz="2600" dirty="0">
                <a:cs typeface="Arial" charset="0"/>
              </a:rPr>
              <a:t> </a:t>
            </a:r>
            <a:r>
              <a:rPr lang="ru-RU" sz="2600" dirty="0">
                <a:cs typeface="Arial" charset="0"/>
              </a:rPr>
              <a:t>{ "</a:t>
            </a:r>
            <a:r>
              <a:rPr lang="ru-RU" sz="2600" dirty="0" err="1">
                <a:cs typeface="Arial" charset="0"/>
              </a:rPr>
              <a:t>Name</a:t>
            </a:r>
            <a:r>
              <a:rPr lang="ru-RU" sz="2600" dirty="0">
                <a:cs typeface="Arial" charset="0"/>
              </a:rPr>
              <a:t>": "</a:t>
            </a:r>
            <a:r>
              <a:rPr lang="ru-RU" sz="2600" dirty="0" err="1">
                <a:cs typeface="Arial" charset="0"/>
              </a:rPr>
              <a:t>Foo</a:t>
            </a:r>
            <a:r>
              <a:rPr lang="ru-RU" sz="2600" dirty="0">
                <a:cs typeface="Arial" charset="0"/>
              </a:rPr>
              <a:t>", "</a:t>
            </a:r>
            <a:r>
              <a:rPr lang="ru-RU" sz="2600" dirty="0" err="1">
                <a:cs typeface="Arial" charset="0"/>
              </a:rPr>
              <a:t>Id</a:t>
            </a:r>
            <a:r>
              <a:rPr lang="ru-RU" sz="2600" dirty="0">
                <a:cs typeface="Arial" charset="0"/>
              </a:rPr>
              <a:t>": 1234, "</a:t>
            </a:r>
            <a:r>
              <a:rPr lang="ru-RU" sz="2600" dirty="0" err="1">
                <a:cs typeface="Arial" charset="0"/>
              </a:rPr>
              <a:t>Rank</a:t>
            </a:r>
            <a:r>
              <a:rPr lang="ru-RU" sz="2600" dirty="0">
                <a:cs typeface="Arial" charset="0"/>
              </a:rPr>
              <a:t>": 7 }</a:t>
            </a:r>
          </a:p>
          <a:p>
            <a:pPr lvl="1"/>
            <a:r>
              <a:rPr lang="en-US" sz="2600" dirty="0">
                <a:cs typeface="Arial" charset="0"/>
              </a:rPr>
              <a:t>&lt;script </a:t>
            </a:r>
            <a:r>
              <a:rPr lang="en-US" sz="2600" dirty="0" err="1">
                <a:cs typeface="Arial" charset="0"/>
              </a:rPr>
              <a:t>src</a:t>
            </a:r>
            <a:r>
              <a:rPr lang="en-US" sz="2600" dirty="0">
                <a:cs typeface="Arial" charset="0"/>
              </a:rPr>
              <a:t>=“…/Users/1234?jsonp=</a:t>
            </a:r>
            <a:r>
              <a:rPr lang="en-US" sz="2600" dirty="0" err="1">
                <a:cs typeface="Arial" charset="0"/>
              </a:rPr>
              <a:t>parseResponse</a:t>
            </a:r>
            <a:r>
              <a:rPr lang="en-US" sz="2600" dirty="0">
                <a:cs typeface="Arial" charset="0"/>
              </a:rPr>
              <a:t>"/&gt;</a:t>
            </a:r>
          </a:p>
          <a:p>
            <a:pPr lvl="1"/>
            <a:r>
              <a:rPr lang="en-US" sz="2600" dirty="0" err="1">
                <a:cs typeface="Arial" charset="0"/>
              </a:rPr>
              <a:t>parseResponse</a:t>
            </a:r>
            <a:r>
              <a:rPr lang="en-US" sz="2600" dirty="0">
                <a:cs typeface="Arial" charset="0"/>
              </a:rPr>
              <a:t>({"Name": "Foo", "Id": 1234, "Rank": 7});</a:t>
            </a:r>
          </a:p>
          <a:p>
            <a:endParaRPr lang="ru-RU" dirty="0"/>
          </a:p>
        </p:txBody>
      </p:sp>
      <p:sp>
        <p:nvSpPr>
          <p:cNvPr id="4" name="Slide Number Placeholder 3"/>
          <p:cNvSpPr>
            <a:spLocks noGrp="1"/>
          </p:cNvSpPr>
          <p:nvPr>
            <p:ph type="sldNum" sz="quarter" idx="10"/>
          </p:nvPr>
        </p:nvSpPr>
        <p:spPr/>
        <p:txBody>
          <a:bodyPr/>
          <a:lstStyle/>
          <a:p>
            <a:pPr>
              <a:defRPr/>
            </a:pPr>
            <a:fld id="{70C058D6-D711-4E40-919F-1BCBD97C2D1D}" type="slidenum">
              <a:rPr lang="de-DE" smtClean="0"/>
              <a:pPr>
                <a:defRPr/>
              </a:pPr>
              <a:t>23</a:t>
            </a:fld>
            <a:endParaRPr lang="de-DE"/>
          </a:p>
        </p:txBody>
      </p:sp>
    </p:spTree>
    <p:extLst>
      <p:ext uri="{BB962C8B-B14F-4D97-AF65-F5344CB8AC3E}">
        <p14:creationId xmlns:p14="http://schemas.microsoft.com/office/powerpoint/2010/main" val="933517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ru-RU" dirty="0">
                <a:cs typeface="Arial" charset="0"/>
              </a:rPr>
              <a:t>Основные подходы к обнаружению</a:t>
            </a:r>
            <a:r>
              <a:rPr lang="en-US" dirty="0">
                <a:cs typeface="Arial" charset="0"/>
              </a:rPr>
              <a:t> </a:t>
            </a:r>
            <a:r>
              <a:rPr lang="ru-RU" dirty="0">
                <a:cs typeface="Arial" charset="0"/>
              </a:rPr>
              <a:t>уязвимостей</a:t>
            </a:r>
            <a:br>
              <a:rPr lang="ru-RU" dirty="0">
                <a:cs typeface="Arial" charset="0"/>
              </a:rPr>
            </a:br>
            <a:br>
              <a:rPr lang="en-US" dirty="0">
                <a:cs typeface="Arial" charset="0"/>
              </a:rPr>
            </a:br>
            <a:endParaRPr lang="en-US" dirty="0">
              <a:effectLst>
                <a:outerShdw blurRad="38100" dist="38100" dir="2700000" algn="tl">
                  <a:srgbClr val="C0C0C0"/>
                </a:outerShdw>
              </a:effectLst>
              <a:cs typeface="Arial" charset="0"/>
            </a:endParaRPr>
          </a:p>
        </p:txBody>
      </p:sp>
      <p:sp>
        <p:nvSpPr>
          <p:cNvPr id="17410" name="Content Placeholder 2"/>
          <p:cNvSpPr>
            <a:spLocks noGrp="1"/>
          </p:cNvSpPr>
          <p:nvPr>
            <p:ph idx="4294967295"/>
          </p:nvPr>
        </p:nvSpPr>
        <p:spPr>
          <a:xfrm>
            <a:off x="304800" y="692150"/>
            <a:ext cx="8515350" cy="5185122"/>
          </a:xfrm>
        </p:spPr>
        <p:txBody>
          <a:bodyPr/>
          <a:lstStyle/>
          <a:p>
            <a:endParaRPr lang="en-US" sz="600" dirty="0">
              <a:cs typeface="Arial" charset="0"/>
            </a:endParaRPr>
          </a:p>
          <a:p>
            <a:r>
              <a:rPr lang="ru-RU" sz="2600" dirty="0">
                <a:cs typeface="Arial" charset="0"/>
              </a:rPr>
              <a:t>Статический анализ кода</a:t>
            </a:r>
          </a:p>
          <a:p>
            <a:r>
              <a:rPr lang="ru-RU" sz="2600" dirty="0">
                <a:cs typeface="Arial" charset="0"/>
              </a:rPr>
              <a:t>Динамический анализ кода</a:t>
            </a:r>
          </a:p>
          <a:p>
            <a:r>
              <a:rPr lang="ru-RU" sz="2600" dirty="0">
                <a:cs typeface="Arial" charset="0"/>
              </a:rPr>
              <a:t>Анализ развернутого приложения</a:t>
            </a:r>
            <a:endParaRPr lang="en-US" sz="2600" dirty="0">
              <a:cs typeface="Arial" charset="0"/>
            </a:endParaRPr>
          </a:p>
          <a:p>
            <a:pPr lvl="1"/>
            <a:r>
              <a:rPr lang="ru-RU" sz="2600" dirty="0">
                <a:cs typeface="Arial" charset="0"/>
              </a:rPr>
              <a:t>Сканирование безопасности</a:t>
            </a:r>
          </a:p>
          <a:p>
            <a:pPr lvl="1"/>
            <a:r>
              <a:rPr lang="en-US" sz="2600" dirty="0">
                <a:cs typeface="Arial" charset="0"/>
              </a:rPr>
              <a:t>Fuzzing</a:t>
            </a:r>
            <a:endParaRPr lang="ru-RU" sz="2600" dirty="0">
              <a:cs typeface="Arial" charset="0"/>
            </a:endParaRPr>
          </a:p>
          <a:p>
            <a:pPr lvl="1"/>
            <a:r>
              <a:rPr lang="ru-RU" sz="2600" dirty="0">
                <a:cs typeface="Arial" charset="0"/>
              </a:rPr>
              <a:t>Анализ при помощи </a:t>
            </a:r>
            <a:r>
              <a:rPr lang="en-US" sz="2600" dirty="0">
                <a:cs typeface="Arial" charset="0"/>
              </a:rPr>
              <a:t>“Attack Proxy” (Burp Suite, OWASP ZAP)</a:t>
            </a:r>
          </a:p>
          <a:p>
            <a:pPr lvl="1"/>
            <a:r>
              <a:rPr lang="en-US" sz="2600" dirty="0">
                <a:cs typeface="Arial" charset="0"/>
              </a:rPr>
              <a:t>Sniffing</a:t>
            </a:r>
            <a:endParaRPr lang="ru-RU" sz="2600" dirty="0">
              <a:cs typeface="Arial" charset="0"/>
            </a:endParaRPr>
          </a:p>
          <a:p>
            <a:pPr lvl="1"/>
            <a:r>
              <a:rPr lang="en-US" sz="2600" dirty="0">
                <a:cs typeface="Arial" charset="0"/>
              </a:rPr>
              <a:t>Finger printing</a:t>
            </a:r>
            <a:endParaRPr lang="ru-RU" sz="2600" dirty="0">
              <a:cs typeface="Arial" charset="0"/>
            </a:endParaRPr>
          </a:p>
          <a:p>
            <a:pPr lvl="1"/>
            <a:r>
              <a:rPr lang="en-US" sz="2600" dirty="0">
                <a:cs typeface="Arial" charset="0"/>
              </a:rPr>
              <a:t>Social engineering</a:t>
            </a:r>
            <a:endParaRPr lang="ru-RU" sz="2600" dirty="0">
              <a:cs typeface="Arial" charset="0"/>
            </a:endParaRPr>
          </a:p>
          <a:p>
            <a:pPr lvl="1"/>
            <a:r>
              <a:rPr lang="en-US" sz="2600" dirty="0">
                <a:cs typeface="Arial" charset="0"/>
              </a:rPr>
              <a:t>etc…</a:t>
            </a:r>
          </a:p>
          <a:p>
            <a:endParaRPr lang="ru-RU" dirty="0">
              <a:cs typeface="Arial" charset="0"/>
            </a:endParaRPr>
          </a:p>
        </p:txBody>
      </p:sp>
      <p:sp>
        <p:nvSpPr>
          <p:cNvPr id="4" name="Slide Number Placeholder 3"/>
          <p:cNvSpPr txBox="1">
            <a:spLocks noGrp="1"/>
          </p:cNvSpPr>
          <p:nvPr/>
        </p:nvSpPr>
        <p:spPr bwMode="gray">
          <a:xfrm>
            <a:off x="8301038" y="6602413"/>
            <a:ext cx="539750" cy="144462"/>
          </a:xfrm>
          <a:prstGeom prst="rect">
            <a:avLst/>
          </a:prstGeom>
          <a:noFill/>
          <a:ln>
            <a:miter lim="800000"/>
            <a:headEnd/>
            <a:tailEnd/>
          </a:ln>
        </p:spPr>
        <p:txBody>
          <a:bodyPr lIns="0" tIns="0" rIns="0" bIns="0"/>
          <a:lstStyle/>
          <a:p>
            <a:pPr algn="r">
              <a:defRPr/>
            </a:pPr>
            <a:fld id="{F09E7AB6-5356-4849-BF34-16AA5E234025}" type="slidenum">
              <a:rPr lang="de-DE" sz="900">
                <a:latin typeface="Tele-GroteskNor" pitchFamily="2" charset="0"/>
                <a:cs typeface="+mn-cs"/>
              </a:rPr>
              <a:pPr algn="r">
                <a:defRPr/>
              </a:pPr>
              <a:t>24</a:t>
            </a:fld>
            <a:endParaRPr lang="de-DE" sz="900">
              <a:latin typeface="Tele-GroteskNor" pitchFamily="2" charset="0"/>
              <a:cs typeface="+mn-cs"/>
            </a:endParaRPr>
          </a:p>
        </p:txBody>
      </p:sp>
      <p:sp>
        <p:nvSpPr>
          <p:cNvPr id="17414" name="Content Placeholder 2"/>
          <p:cNvSpPr>
            <a:spLocks/>
          </p:cNvSpPr>
          <p:nvPr/>
        </p:nvSpPr>
        <p:spPr bwMode="gray">
          <a:xfrm>
            <a:off x="323850" y="3357563"/>
            <a:ext cx="5832475" cy="2376487"/>
          </a:xfrm>
          <a:prstGeom prst="rect">
            <a:avLst/>
          </a:prstGeom>
          <a:noFill/>
          <a:ln w="9525">
            <a:noFill/>
            <a:miter lim="800000"/>
            <a:headEnd/>
            <a:tailEnd/>
          </a:ln>
        </p:spPr>
        <p:txBody>
          <a:bodyPr lIns="0" tIns="0" rIns="0" bIns="0"/>
          <a:lstStyle/>
          <a:p>
            <a:pPr marL="222250" indent="-222250" eaLnBrk="0" hangingPunct="0">
              <a:lnSpc>
                <a:spcPct val="90000"/>
              </a:lnSpc>
              <a:spcBef>
                <a:spcPct val="25000"/>
              </a:spcBef>
              <a:buClr>
                <a:schemeClr val="tx2"/>
              </a:buClr>
              <a:buSzPct val="75000"/>
              <a:buFont typeface="Wingdings" pitchFamily="2" charset="2"/>
              <a:buChar char="§"/>
            </a:pPr>
            <a:endParaRPr lang="en-US" sz="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en-US" sz="2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ru-RU" sz="2600" dirty="0">
              <a:latin typeface="Arial Narrow" pitchFamily="34" charset="0"/>
            </a:endParaRPr>
          </a:p>
        </p:txBody>
      </p:sp>
      <p:pic>
        <p:nvPicPr>
          <p:cNvPr id="3" name="Picture 2"/>
          <p:cNvPicPr>
            <a:picLocks noChangeAspect="1"/>
          </p:cNvPicPr>
          <p:nvPr/>
        </p:nvPicPr>
        <p:blipFill>
          <a:blip r:embed="rId3"/>
          <a:stretch>
            <a:fillRect/>
          </a:stretch>
        </p:blipFill>
        <p:spPr>
          <a:xfrm>
            <a:off x="3275856" y="4455823"/>
            <a:ext cx="5699770" cy="1589847"/>
          </a:xfrm>
          <a:prstGeom prst="rect">
            <a:avLst/>
          </a:prstGeom>
        </p:spPr>
      </p:pic>
    </p:spTree>
    <p:extLst>
      <p:ext uri="{BB962C8B-B14F-4D97-AF65-F5344CB8AC3E}">
        <p14:creationId xmlns:p14="http://schemas.microsoft.com/office/powerpoint/2010/main" val="2275636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ru-RU" dirty="0">
                <a:cs typeface="Arial" charset="0"/>
              </a:rPr>
              <a:t>Окружение</a:t>
            </a:r>
            <a:br>
              <a:rPr lang="en-US" dirty="0">
                <a:cs typeface="Arial" charset="0"/>
              </a:rPr>
            </a:br>
            <a:endParaRPr lang="en-US" dirty="0">
              <a:effectLst>
                <a:outerShdw blurRad="38100" dist="38100" dir="2700000" algn="tl">
                  <a:srgbClr val="C0C0C0"/>
                </a:outerShdw>
              </a:effectLst>
              <a:cs typeface="Arial" charset="0"/>
            </a:endParaRPr>
          </a:p>
        </p:txBody>
      </p:sp>
      <p:sp>
        <p:nvSpPr>
          <p:cNvPr id="17410" name="Content Placeholder 2"/>
          <p:cNvSpPr>
            <a:spLocks noGrp="1"/>
          </p:cNvSpPr>
          <p:nvPr>
            <p:ph idx="4294967295"/>
          </p:nvPr>
        </p:nvSpPr>
        <p:spPr>
          <a:xfrm>
            <a:off x="304800" y="692150"/>
            <a:ext cx="8515350" cy="5185122"/>
          </a:xfrm>
        </p:spPr>
        <p:txBody>
          <a:bodyPr/>
          <a:lstStyle/>
          <a:p>
            <a:endParaRPr lang="en-US" sz="600" dirty="0">
              <a:cs typeface="Arial" charset="0"/>
            </a:endParaRPr>
          </a:p>
          <a:p>
            <a:endParaRPr lang="ru-RU" dirty="0">
              <a:cs typeface="Arial" charset="0"/>
            </a:endParaRPr>
          </a:p>
        </p:txBody>
      </p:sp>
      <p:sp>
        <p:nvSpPr>
          <p:cNvPr id="4" name="Slide Number Placeholder 3"/>
          <p:cNvSpPr txBox="1">
            <a:spLocks noGrp="1"/>
          </p:cNvSpPr>
          <p:nvPr/>
        </p:nvSpPr>
        <p:spPr bwMode="gray">
          <a:xfrm>
            <a:off x="8301038" y="6602413"/>
            <a:ext cx="539750" cy="144462"/>
          </a:xfrm>
          <a:prstGeom prst="rect">
            <a:avLst/>
          </a:prstGeom>
          <a:noFill/>
          <a:ln>
            <a:miter lim="800000"/>
            <a:headEnd/>
            <a:tailEnd/>
          </a:ln>
        </p:spPr>
        <p:txBody>
          <a:bodyPr lIns="0" tIns="0" rIns="0" bIns="0"/>
          <a:lstStyle/>
          <a:p>
            <a:pPr algn="r">
              <a:defRPr/>
            </a:pPr>
            <a:fld id="{F09E7AB6-5356-4849-BF34-16AA5E234025}" type="slidenum">
              <a:rPr lang="de-DE" sz="900">
                <a:latin typeface="Tele-GroteskNor" pitchFamily="2" charset="0"/>
                <a:cs typeface="+mn-cs"/>
              </a:rPr>
              <a:pPr algn="r">
                <a:defRPr/>
              </a:pPr>
              <a:t>25</a:t>
            </a:fld>
            <a:endParaRPr lang="de-DE" sz="900">
              <a:latin typeface="Tele-GroteskNor" pitchFamily="2" charset="0"/>
              <a:cs typeface="+mn-cs"/>
            </a:endParaRPr>
          </a:p>
        </p:txBody>
      </p:sp>
      <p:sp>
        <p:nvSpPr>
          <p:cNvPr id="17414" name="Content Placeholder 2"/>
          <p:cNvSpPr>
            <a:spLocks/>
          </p:cNvSpPr>
          <p:nvPr/>
        </p:nvSpPr>
        <p:spPr bwMode="gray">
          <a:xfrm>
            <a:off x="323850" y="3357563"/>
            <a:ext cx="5832475" cy="2376487"/>
          </a:xfrm>
          <a:prstGeom prst="rect">
            <a:avLst/>
          </a:prstGeom>
          <a:noFill/>
          <a:ln w="9525">
            <a:noFill/>
            <a:miter lim="800000"/>
            <a:headEnd/>
            <a:tailEnd/>
          </a:ln>
        </p:spPr>
        <p:txBody>
          <a:bodyPr lIns="0" tIns="0" rIns="0" bIns="0"/>
          <a:lstStyle/>
          <a:p>
            <a:pPr marL="222250" indent="-222250" eaLnBrk="0" hangingPunct="0">
              <a:lnSpc>
                <a:spcPct val="90000"/>
              </a:lnSpc>
              <a:spcBef>
                <a:spcPct val="25000"/>
              </a:spcBef>
              <a:buClr>
                <a:schemeClr val="tx2"/>
              </a:buClr>
              <a:buSzPct val="75000"/>
              <a:buFont typeface="Wingdings" pitchFamily="2" charset="2"/>
              <a:buChar char="§"/>
            </a:pPr>
            <a:endParaRPr lang="en-US" sz="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en-US" sz="2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ru-RU" sz="2600" dirty="0">
              <a:latin typeface="Arial Narrow" pitchFamily="34" charset="0"/>
            </a:endParaRPr>
          </a:p>
        </p:txBody>
      </p:sp>
      <p:pic>
        <p:nvPicPr>
          <p:cNvPr id="2051" name="Picture 3" descr="Картинки по запросу web server database operation syste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1056928"/>
            <a:ext cx="4143375" cy="4314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237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ru-RU" dirty="0">
                <a:cs typeface="Arial" charset="0"/>
              </a:rPr>
              <a:t>Криптография. Введение</a:t>
            </a:r>
            <a:br>
              <a:rPr lang="ru-RU" dirty="0">
                <a:cs typeface="Arial" charset="0"/>
              </a:rPr>
            </a:br>
            <a:br>
              <a:rPr lang="en-US" dirty="0">
                <a:cs typeface="Arial" charset="0"/>
              </a:rPr>
            </a:br>
            <a:endParaRPr lang="en-US" dirty="0">
              <a:effectLst>
                <a:outerShdw blurRad="38100" dist="38100" dir="2700000" algn="tl">
                  <a:srgbClr val="C0C0C0"/>
                </a:outerShdw>
              </a:effectLst>
              <a:cs typeface="Arial" charset="0"/>
            </a:endParaRPr>
          </a:p>
        </p:txBody>
      </p:sp>
      <p:sp>
        <p:nvSpPr>
          <p:cNvPr id="4" name="Slide Number Placeholder 3"/>
          <p:cNvSpPr txBox="1">
            <a:spLocks noGrp="1"/>
          </p:cNvSpPr>
          <p:nvPr/>
        </p:nvSpPr>
        <p:spPr bwMode="gray">
          <a:xfrm>
            <a:off x="8301038" y="6602413"/>
            <a:ext cx="539750" cy="144462"/>
          </a:xfrm>
          <a:prstGeom prst="rect">
            <a:avLst/>
          </a:prstGeom>
          <a:noFill/>
          <a:ln>
            <a:miter lim="800000"/>
            <a:headEnd/>
            <a:tailEnd/>
          </a:ln>
        </p:spPr>
        <p:txBody>
          <a:bodyPr lIns="0" tIns="0" rIns="0" bIns="0"/>
          <a:lstStyle/>
          <a:p>
            <a:pPr algn="r">
              <a:defRPr/>
            </a:pPr>
            <a:fld id="{F09E7AB6-5356-4849-BF34-16AA5E234025}" type="slidenum">
              <a:rPr lang="de-DE" sz="900">
                <a:latin typeface="Tele-GroteskNor" pitchFamily="2" charset="0"/>
                <a:cs typeface="+mn-cs"/>
              </a:rPr>
              <a:pPr algn="r">
                <a:defRPr/>
              </a:pPr>
              <a:t>26</a:t>
            </a:fld>
            <a:endParaRPr lang="de-DE" sz="900">
              <a:latin typeface="Tele-GroteskNor" pitchFamily="2" charset="0"/>
              <a:cs typeface="+mn-cs"/>
            </a:endParaRPr>
          </a:p>
        </p:txBody>
      </p:sp>
      <p:sp>
        <p:nvSpPr>
          <p:cNvPr id="17414" name="Content Placeholder 2"/>
          <p:cNvSpPr>
            <a:spLocks/>
          </p:cNvSpPr>
          <p:nvPr/>
        </p:nvSpPr>
        <p:spPr bwMode="gray">
          <a:xfrm>
            <a:off x="323850" y="3357563"/>
            <a:ext cx="5832475" cy="2376487"/>
          </a:xfrm>
          <a:prstGeom prst="rect">
            <a:avLst/>
          </a:prstGeom>
          <a:noFill/>
          <a:ln w="9525">
            <a:noFill/>
            <a:miter lim="800000"/>
            <a:headEnd/>
            <a:tailEnd/>
          </a:ln>
        </p:spPr>
        <p:txBody>
          <a:bodyPr lIns="0" tIns="0" rIns="0" bIns="0"/>
          <a:lstStyle/>
          <a:p>
            <a:pPr marL="222250" indent="-222250" eaLnBrk="0" hangingPunct="0">
              <a:lnSpc>
                <a:spcPct val="90000"/>
              </a:lnSpc>
              <a:spcBef>
                <a:spcPct val="25000"/>
              </a:spcBef>
              <a:buClr>
                <a:schemeClr val="tx2"/>
              </a:buClr>
              <a:buSzPct val="75000"/>
              <a:buFont typeface="Wingdings" pitchFamily="2" charset="2"/>
              <a:buChar char="§"/>
            </a:pPr>
            <a:endParaRPr lang="en-US" sz="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en-US" sz="2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ru-RU" sz="2600" dirty="0">
              <a:latin typeface="Arial Narrow" pitchFamily="34" charset="0"/>
            </a:endParaRPr>
          </a:p>
        </p:txBody>
      </p:sp>
      <p:sp>
        <p:nvSpPr>
          <p:cNvPr id="12" name="Content Placeholder 11"/>
          <p:cNvSpPr>
            <a:spLocks noGrp="1"/>
          </p:cNvSpPr>
          <p:nvPr>
            <p:ph sz="half" idx="2"/>
          </p:nvPr>
        </p:nvSpPr>
        <p:spPr/>
        <p:txBody>
          <a:bodyPr/>
          <a:lstStyle/>
          <a:p>
            <a:r>
              <a:rPr lang="ru-RU" i="1" dirty="0"/>
              <a:t>Криптосистема должна оставаться безопасной даже в том случае, когда злоумышленнику известно всё, кроме применяемых ключей.</a:t>
            </a:r>
            <a:endParaRPr lang="ru-RU" dirty="0"/>
          </a:p>
          <a:p>
            <a:r>
              <a:rPr lang="ru-RU" dirty="0"/>
              <a:t> Огюст </a:t>
            </a:r>
            <a:r>
              <a:rPr lang="ru-RU" dirty="0" err="1"/>
              <a:t>Керкгоффс</a:t>
            </a:r>
            <a:r>
              <a:rPr lang="ru-RU" dirty="0"/>
              <a:t>,  «Военная криптография» (1883).</a:t>
            </a:r>
          </a:p>
          <a:p>
            <a:endParaRPr lang="ru-RU" dirty="0"/>
          </a:p>
          <a:p>
            <a:pPr marL="0" indent="0">
              <a:buNone/>
            </a:pPr>
            <a:endParaRPr lang="ru-RU" dirty="0"/>
          </a:p>
        </p:txBody>
      </p:sp>
      <p:pic>
        <p:nvPicPr>
          <p:cNvPr id="19" name="Content Placeholder 12"/>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08527" y="1772816"/>
            <a:ext cx="3753410" cy="3314700"/>
          </a:xfrm>
          <a:prstGeom prst="rect">
            <a:avLst/>
          </a:prstGeom>
        </p:spPr>
      </p:pic>
    </p:spTree>
    <p:extLst>
      <p:ext uri="{BB962C8B-B14F-4D97-AF65-F5344CB8AC3E}">
        <p14:creationId xmlns:p14="http://schemas.microsoft.com/office/powerpoint/2010/main" val="1243434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26448" y="25973"/>
            <a:ext cx="8532813" cy="460375"/>
          </a:xfrm>
        </p:spPr>
        <p:txBody>
          <a:bodyPr/>
          <a:lstStyle/>
          <a:p>
            <a:pPr>
              <a:defRPr/>
            </a:pPr>
            <a:r>
              <a:rPr lang="ru-RU" dirty="0">
                <a:cs typeface="Arial" charset="0"/>
              </a:rPr>
              <a:t>Криптография. Шифрование. Виды алгоритмов.</a:t>
            </a:r>
            <a:br>
              <a:rPr lang="en-US" dirty="0">
                <a:cs typeface="Arial" charset="0"/>
              </a:rPr>
            </a:br>
            <a:br>
              <a:rPr lang="ru-RU" dirty="0">
                <a:cs typeface="Arial" charset="0"/>
              </a:rPr>
            </a:br>
            <a:br>
              <a:rPr lang="en-US" dirty="0">
                <a:cs typeface="Arial" charset="0"/>
              </a:rPr>
            </a:br>
            <a:endParaRPr lang="en-US" dirty="0">
              <a:effectLst>
                <a:outerShdw blurRad="38100" dist="38100" dir="2700000" algn="tl">
                  <a:srgbClr val="C0C0C0"/>
                </a:outerShdw>
              </a:effectLst>
              <a:cs typeface="Arial" charset="0"/>
            </a:endParaRPr>
          </a:p>
        </p:txBody>
      </p:sp>
      <p:sp>
        <p:nvSpPr>
          <p:cNvPr id="17410" name="Content Placeholder 2"/>
          <p:cNvSpPr>
            <a:spLocks noGrp="1"/>
          </p:cNvSpPr>
          <p:nvPr>
            <p:ph idx="4294967295"/>
          </p:nvPr>
        </p:nvSpPr>
        <p:spPr>
          <a:xfrm>
            <a:off x="304800" y="692150"/>
            <a:ext cx="8515350" cy="5185122"/>
          </a:xfrm>
        </p:spPr>
        <p:txBody>
          <a:bodyPr/>
          <a:lstStyle/>
          <a:p>
            <a:endParaRPr lang="en-US" sz="600" dirty="0">
              <a:cs typeface="Arial" charset="0"/>
            </a:endParaRPr>
          </a:p>
          <a:p>
            <a:r>
              <a:rPr lang="ru-RU" sz="2600" dirty="0">
                <a:cs typeface="Arial" charset="0"/>
              </a:rPr>
              <a:t>Асимметричные алгоритмы – для шифрования и </a:t>
            </a:r>
            <a:r>
              <a:rPr lang="ru-RU" sz="2600" dirty="0" err="1">
                <a:cs typeface="Arial" charset="0"/>
              </a:rPr>
              <a:t>расшифрования</a:t>
            </a:r>
            <a:r>
              <a:rPr lang="ru-RU" sz="2600" dirty="0">
                <a:cs typeface="Arial" charset="0"/>
              </a:rPr>
              <a:t> используются разные ключи (закрытый и открытый соответственно). При этом из закрытого ключа можно получить открытый но не наоборот.</a:t>
            </a:r>
          </a:p>
          <a:p>
            <a:pPr lvl="1"/>
            <a:r>
              <a:rPr lang="en-US" dirty="0">
                <a:cs typeface="Arial" charset="0"/>
              </a:rPr>
              <a:t>RSA (</a:t>
            </a:r>
            <a:r>
              <a:rPr lang="en-US" dirty="0" err="1">
                <a:cs typeface="Arial" charset="0"/>
              </a:rPr>
              <a:t>Rivest</a:t>
            </a:r>
            <a:r>
              <a:rPr lang="en-US" dirty="0">
                <a:cs typeface="Arial" charset="0"/>
              </a:rPr>
              <a:t>-Shamir-</a:t>
            </a:r>
            <a:r>
              <a:rPr lang="en-US" dirty="0" err="1">
                <a:cs typeface="Arial" charset="0"/>
              </a:rPr>
              <a:t>Adleman</a:t>
            </a:r>
            <a:r>
              <a:rPr lang="en-US" dirty="0">
                <a:cs typeface="Arial" charset="0"/>
              </a:rPr>
              <a:t>)</a:t>
            </a:r>
          </a:p>
          <a:p>
            <a:pPr lvl="1"/>
            <a:r>
              <a:rPr lang="en-US" dirty="0" err="1">
                <a:cs typeface="Arial" charset="0"/>
              </a:rPr>
              <a:t>Diffie</a:t>
            </a:r>
            <a:r>
              <a:rPr lang="en-US" dirty="0">
                <a:cs typeface="Arial" charset="0"/>
              </a:rPr>
              <a:t>-Hellman (</a:t>
            </a:r>
            <a:r>
              <a:rPr lang="ru-RU" dirty="0">
                <a:cs typeface="Arial" charset="0"/>
              </a:rPr>
              <a:t>Обмен ключами </a:t>
            </a:r>
            <a:r>
              <a:rPr lang="ru-RU" dirty="0" err="1">
                <a:cs typeface="Arial" charset="0"/>
              </a:rPr>
              <a:t>Диффи</a:t>
            </a:r>
            <a:r>
              <a:rPr lang="ru-RU" dirty="0">
                <a:cs typeface="Arial" charset="0"/>
              </a:rPr>
              <a:t> - </a:t>
            </a:r>
            <a:r>
              <a:rPr lang="ru-RU" dirty="0" err="1">
                <a:cs typeface="Arial" charset="0"/>
              </a:rPr>
              <a:t>Хелмана</a:t>
            </a:r>
            <a:r>
              <a:rPr lang="ru-RU" dirty="0">
                <a:cs typeface="Arial" charset="0"/>
              </a:rPr>
              <a:t>)</a:t>
            </a:r>
          </a:p>
          <a:p>
            <a:pPr lvl="1"/>
            <a:r>
              <a:rPr lang="en-US" dirty="0">
                <a:cs typeface="Arial" charset="0"/>
              </a:rPr>
              <a:t>ECDSA (Elliptic Curve Digital Signature Algorithm) </a:t>
            </a:r>
            <a:r>
              <a:rPr lang="ru-RU" dirty="0">
                <a:cs typeface="Arial" charset="0"/>
              </a:rPr>
              <a:t>-</a:t>
            </a:r>
            <a:r>
              <a:rPr lang="en-US" dirty="0">
                <a:cs typeface="Arial" charset="0"/>
              </a:rPr>
              <a:t> </a:t>
            </a:r>
            <a:r>
              <a:rPr lang="ru-RU" dirty="0">
                <a:cs typeface="Arial" charset="0"/>
              </a:rPr>
              <a:t>алгоритм с открытым ключом для создания цифровой подписи.</a:t>
            </a:r>
          </a:p>
          <a:p>
            <a:pPr lvl="1"/>
            <a:r>
              <a:rPr lang="ru-RU" dirty="0">
                <a:cs typeface="Arial" charset="0"/>
              </a:rPr>
              <a:t>ГОСТ Р 34.10-2012</a:t>
            </a:r>
          </a:p>
          <a:p>
            <a:r>
              <a:rPr lang="ru-RU" sz="2600" dirty="0">
                <a:cs typeface="Arial" charset="0"/>
              </a:rPr>
              <a:t>Симметричные алгоритмы – для шифрования и </a:t>
            </a:r>
            <a:r>
              <a:rPr lang="ru-RU" sz="2600" dirty="0" err="1">
                <a:cs typeface="Arial" charset="0"/>
              </a:rPr>
              <a:t>расшифрования</a:t>
            </a:r>
            <a:r>
              <a:rPr lang="ru-RU" sz="2600" dirty="0">
                <a:cs typeface="Arial" charset="0"/>
              </a:rPr>
              <a:t> используется один и тот же ключ.</a:t>
            </a:r>
          </a:p>
          <a:p>
            <a:pPr lvl="1"/>
            <a:r>
              <a:rPr lang="en-US" dirty="0">
                <a:cs typeface="Arial" charset="0"/>
              </a:rPr>
              <a:t>AES (Advanced Encryption Standard) - </a:t>
            </a:r>
            <a:r>
              <a:rPr lang="ru-RU" dirty="0">
                <a:cs typeface="Arial" charset="0"/>
              </a:rPr>
              <a:t>американский стандарт шифрования</a:t>
            </a:r>
          </a:p>
          <a:p>
            <a:pPr lvl="1"/>
            <a:r>
              <a:rPr lang="ru-RU" dirty="0">
                <a:cs typeface="Arial" charset="0"/>
              </a:rPr>
              <a:t>ГОСТ 28147-89 - советский и российский стандарт шифрования</a:t>
            </a:r>
          </a:p>
          <a:p>
            <a:pPr lvl="1"/>
            <a:r>
              <a:rPr lang="en-US" dirty="0">
                <a:cs typeface="Arial" charset="0"/>
              </a:rPr>
              <a:t>DES (</a:t>
            </a:r>
            <a:r>
              <a:rPr lang="ru-RU" dirty="0">
                <a:cs typeface="Arial" charset="0"/>
              </a:rPr>
              <a:t>англ. </a:t>
            </a:r>
            <a:r>
              <a:rPr lang="en-US" dirty="0">
                <a:cs typeface="Arial" charset="0"/>
              </a:rPr>
              <a:t>Data Encryption Standard) - </a:t>
            </a:r>
            <a:r>
              <a:rPr lang="ru-RU" dirty="0">
                <a:cs typeface="Arial" charset="0"/>
              </a:rPr>
              <a:t>стандарт шифрования данных в Европе и США (</a:t>
            </a:r>
            <a:r>
              <a:rPr lang="en-US" dirty="0">
                <a:cs typeface="Arial" charset="0"/>
              </a:rPr>
              <a:t>3DES (Triple-DES</a:t>
            </a:r>
            <a:r>
              <a:rPr lang="ru-RU" dirty="0">
                <a:cs typeface="Arial" charset="0"/>
              </a:rPr>
              <a:t>))</a:t>
            </a:r>
          </a:p>
        </p:txBody>
      </p:sp>
      <p:sp>
        <p:nvSpPr>
          <p:cNvPr id="4" name="Slide Number Placeholder 3"/>
          <p:cNvSpPr txBox="1">
            <a:spLocks noGrp="1"/>
          </p:cNvSpPr>
          <p:nvPr/>
        </p:nvSpPr>
        <p:spPr bwMode="gray">
          <a:xfrm>
            <a:off x="8301038" y="6602413"/>
            <a:ext cx="539750" cy="144462"/>
          </a:xfrm>
          <a:prstGeom prst="rect">
            <a:avLst/>
          </a:prstGeom>
          <a:noFill/>
          <a:ln>
            <a:miter lim="800000"/>
            <a:headEnd/>
            <a:tailEnd/>
          </a:ln>
        </p:spPr>
        <p:txBody>
          <a:bodyPr lIns="0" tIns="0" rIns="0" bIns="0"/>
          <a:lstStyle/>
          <a:p>
            <a:pPr algn="r">
              <a:defRPr/>
            </a:pPr>
            <a:fld id="{F09E7AB6-5356-4849-BF34-16AA5E234025}" type="slidenum">
              <a:rPr lang="de-DE" sz="900">
                <a:latin typeface="Tele-GroteskNor" pitchFamily="2" charset="0"/>
                <a:cs typeface="+mn-cs"/>
              </a:rPr>
              <a:pPr algn="r">
                <a:defRPr/>
              </a:pPr>
              <a:t>27</a:t>
            </a:fld>
            <a:endParaRPr lang="de-DE" sz="900">
              <a:latin typeface="Tele-GroteskNor" pitchFamily="2" charset="0"/>
              <a:cs typeface="+mn-cs"/>
            </a:endParaRPr>
          </a:p>
        </p:txBody>
      </p:sp>
      <p:sp>
        <p:nvSpPr>
          <p:cNvPr id="17414" name="Content Placeholder 2"/>
          <p:cNvSpPr>
            <a:spLocks/>
          </p:cNvSpPr>
          <p:nvPr/>
        </p:nvSpPr>
        <p:spPr bwMode="gray">
          <a:xfrm>
            <a:off x="323850" y="3357563"/>
            <a:ext cx="5832475" cy="2376487"/>
          </a:xfrm>
          <a:prstGeom prst="rect">
            <a:avLst/>
          </a:prstGeom>
          <a:noFill/>
          <a:ln w="9525">
            <a:noFill/>
            <a:miter lim="800000"/>
            <a:headEnd/>
            <a:tailEnd/>
          </a:ln>
        </p:spPr>
        <p:txBody>
          <a:bodyPr lIns="0" tIns="0" rIns="0" bIns="0"/>
          <a:lstStyle/>
          <a:p>
            <a:pPr marL="222250" indent="-222250" eaLnBrk="0" hangingPunct="0">
              <a:lnSpc>
                <a:spcPct val="90000"/>
              </a:lnSpc>
              <a:spcBef>
                <a:spcPct val="25000"/>
              </a:spcBef>
              <a:buClr>
                <a:schemeClr val="tx2"/>
              </a:buClr>
              <a:buSzPct val="75000"/>
              <a:buFont typeface="Wingdings" pitchFamily="2" charset="2"/>
              <a:buChar char="§"/>
            </a:pPr>
            <a:endParaRPr lang="en-US" sz="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en-US" sz="2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ru-RU" sz="2600" dirty="0">
              <a:latin typeface="Arial Narrow" pitchFamily="34" charset="0"/>
            </a:endParaRPr>
          </a:p>
        </p:txBody>
      </p:sp>
    </p:spTree>
    <p:extLst>
      <p:ext uri="{BB962C8B-B14F-4D97-AF65-F5344CB8AC3E}">
        <p14:creationId xmlns:p14="http://schemas.microsoft.com/office/powerpoint/2010/main" val="21994950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ru-RU" dirty="0">
                <a:cs typeface="Arial" charset="0"/>
              </a:rPr>
              <a:t>Криптография. </a:t>
            </a:r>
            <a:r>
              <a:rPr lang="ru-RU" dirty="0" err="1">
                <a:cs typeface="Arial" charset="0"/>
              </a:rPr>
              <a:t>Хэширование</a:t>
            </a:r>
            <a:br>
              <a:rPr lang="ru-RU" dirty="0">
                <a:cs typeface="Arial" charset="0"/>
              </a:rPr>
            </a:br>
            <a:br>
              <a:rPr lang="en-US" dirty="0">
                <a:cs typeface="Arial" charset="0"/>
              </a:rPr>
            </a:br>
            <a:endParaRPr lang="en-US" dirty="0">
              <a:effectLst>
                <a:outerShdw blurRad="38100" dist="38100" dir="2700000" algn="tl">
                  <a:srgbClr val="C0C0C0"/>
                </a:outerShdw>
              </a:effectLst>
              <a:cs typeface="Arial" charset="0"/>
            </a:endParaRPr>
          </a:p>
        </p:txBody>
      </p:sp>
      <p:sp>
        <p:nvSpPr>
          <p:cNvPr id="17410" name="Content Placeholder 2"/>
          <p:cNvSpPr>
            <a:spLocks noGrp="1"/>
          </p:cNvSpPr>
          <p:nvPr>
            <p:ph idx="4294967295"/>
          </p:nvPr>
        </p:nvSpPr>
        <p:spPr>
          <a:xfrm>
            <a:off x="304800" y="692150"/>
            <a:ext cx="8515350" cy="5185122"/>
          </a:xfrm>
        </p:spPr>
        <p:txBody>
          <a:bodyPr/>
          <a:lstStyle/>
          <a:p>
            <a:endParaRPr lang="en-US" sz="600" dirty="0">
              <a:cs typeface="Arial" charset="0"/>
            </a:endParaRPr>
          </a:p>
          <a:p>
            <a:r>
              <a:rPr lang="ru-RU" sz="2600" dirty="0">
                <a:cs typeface="Arial" charset="0"/>
              </a:rPr>
              <a:t>Требования:</a:t>
            </a:r>
          </a:p>
          <a:p>
            <a:pPr lvl="1"/>
            <a:r>
              <a:rPr lang="ru-RU" sz="2600" dirty="0">
                <a:cs typeface="Arial" charset="0"/>
              </a:rPr>
              <a:t>Необратимость или стойкость к восстановлению прообраза</a:t>
            </a:r>
          </a:p>
          <a:p>
            <a:pPr lvl="1"/>
            <a:r>
              <a:rPr lang="ru-RU" sz="2600" dirty="0">
                <a:cs typeface="Arial" charset="0"/>
              </a:rPr>
              <a:t>Стойкость к коллизиям первого рода или восстановлению вторых прообразов: для заданного сообщения M должно быть вычислительно невозможно подобрать другое сообщение N, для которого H(N)=H(M)</a:t>
            </a:r>
          </a:p>
          <a:p>
            <a:pPr lvl="1"/>
            <a:r>
              <a:rPr lang="ru-RU" sz="2600" dirty="0">
                <a:cs typeface="Arial" charset="0"/>
              </a:rPr>
              <a:t>Стойкость к коллизиям второго рода: должно быть вычислительно невозможно подобрать пару сообщений (M,M') имеющих одинаковый </a:t>
            </a:r>
            <a:r>
              <a:rPr lang="ru-RU" sz="2600" dirty="0" err="1">
                <a:cs typeface="Arial" charset="0"/>
              </a:rPr>
              <a:t>хеш</a:t>
            </a:r>
            <a:endParaRPr lang="ru-RU" sz="2600" dirty="0">
              <a:cs typeface="Arial" charset="0"/>
            </a:endParaRPr>
          </a:p>
          <a:p>
            <a:r>
              <a:rPr lang="ru-RU" sz="2600" dirty="0">
                <a:cs typeface="Arial" charset="0"/>
              </a:rPr>
              <a:t>Виды:</a:t>
            </a:r>
          </a:p>
          <a:p>
            <a:pPr lvl="1"/>
            <a:r>
              <a:rPr lang="ru-RU" sz="2600" dirty="0">
                <a:cs typeface="Arial" charset="0"/>
              </a:rPr>
              <a:t>Ключевая</a:t>
            </a:r>
          </a:p>
          <a:p>
            <a:pPr lvl="1"/>
            <a:r>
              <a:rPr lang="ru-RU" sz="2600" dirty="0" err="1">
                <a:cs typeface="Arial" charset="0"/>
              </a:rPr>
              <a:t>Бесключевая</a:t>
            </a:r>
            <a:endParaRPr lang="ru-RU" sz="2600" dirty="0">
              <a:cs typeface="Arial" charset="0"/>
            </a:endParaRPr>
          </a:p>
        </p:txBody>
      </p:sp>
      <p:sp>
        <p:nvSpPr>
          <p:cNvPr id="4" name="Slide Number Placeholder 3"/>
          <p:cNvSpPr txBox="1">
            <a:spLocks noGrp="1"/>
          </p:cNvSpPr>
          <p:nvPr/>
        </p:nvSpPr>
        <p:spPr bwMode="gray">
          <a:xfrm>
            <a:off x="8301038" y="6602413"/>
            <a:ext cx="539750" cy="144462"/>
          </a:xfrm>
          <a:prstGeom prst="rect">
            <a:avLst/>
          </a:prstGeom>
          <a:noFill/>
          <a:ln>
            <a:miter lim="800000"/>
            <a:headEnd/>
            <a:tailEnd/>
          </a:ln>
        </p:spPr>
        <p:txBody>
          <a:bodyPr lIns="0" tIns="0" rIns="0" bIns="0"/>
          <a:lstStyle/>
          <a:p>
            <a:pPr algn="r">
              <a:defRPr/>
            </a:pPr>
            <a:fld id="{F09E7AB6-5356-4849-BF34-16AA5E234025}" type="slidenum">
              <a:rPr lang="de-DE" sz="900">
                <a:latin typeface="Tele-GroteskNor" pitchFamily="2" charset="0"/>
                <a:cs typeface="+mn-cs"/>
              </a:rPr>
              <a:pPr algn="r">
                <a:defRPr/>
              </a:pPr>
              <a:t>28</a:t>
            </a:fld>
            <a:endParaRPr lang="de-DE" sz="900">
              <a:latin typeface="Tele-GroteskNor" pitchFamily="2" charset="0"/>
              <a:cs typeface="+mn-cs"/>
            </a:endParaRPr>
          </a:p>
        </p:txBody>
      </p:sp>
      <p:sp>
        <p:nvSpPr>
          <p:cNvPr id="17414" name="Content Placeholder 2"/>
          <p:cNvSpPr>
            <a:spLocks/>
          </p:cNvSpPr>
          <p:nvPr/>
        </p:nvSpPr>
        <p:spPr bwMode="gray">
          <a:xfrm>
            <a:off x="323850" y="3357563"/>
            <a:ext cx="5832475" cy="2376487"/>
          </a:xfrm>
          <a:prstGeom prst="rect">
            <a:avLst/>
          </a:prstGeom>
          <a:noFill/>
          <a:ln w="9525">
            <a:noFill/>
            <a:miter lim="800000"/>
            <a:headEnd/>
            <a:tailEnd/>
          </a:ln>
        </p:spPr>
        <p:txBody>
          <a:bodyPr lIns="0" tIns="0" rIns="0" bIns="0"/>
          <a:lstStyle/>
          <a:p>
            <a:pPr marL="222250" indent="-222250" eaLnBrk="0" hangingPunct="0">
              <a:lnSpc>
                <a:spcPct val="90000"/>
              </a:lnSpc>
              <a:spcBef>
                <a:spcPct val="25000"/>
              </a:spcBef>
              <a:buClr>
                <a:schemeClr val="tx2"/>
              </a:buClr>
              <a:buSzPct val="75000"/>
              <a:buFont typeface="Wingdings" pitchFamily="2" charset="2"/>
              <a:buChar char="§"/>
            </a:pPr>
            <a:endParaRPr lang="en-US" sz="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en-US" sz="2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ru-RU" sz="2600" dirty="0">
              <a:latin typeface="Arial Narrow" pitchFamily="34" charset="0"/>
            </a:endParaRPr>
          </a:p>
        </p:txBody>
      </p:sp>
    </p:spTree>
    <p:extLst>
      <p:ext uri="{BB962C8B-B14F-4D97-AF65-F5344CB8AC3E}">
        <p14:creationId xmlns:p14="http://schemas.microsoft.com/office/powerpoint/2010/main" val="231632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ru-RU" dirty="0">
                <a:cs typeface="Arial" charset="0"/>
              </a:rPr>
              <a:t>Криптография. Генерирование случайных чисел</a:t>
            </a:r>
            <a:br>
              <a:rPr lang="ru-RU" dirty="0">
                <a:cs typeface="Arial" charset="0"/>
              </a:rPr>
            </a:br>
            <a:br>
              <a:rPr lang="ru-RU" dirty="0">
                <a:cs typeface="Arial" charset="0"/>
              </a:rPr>
            </a:br>
            <a:br>
              <a:rPr lang="en-US" dirty="0">
                <a:cs typeface="Arial" charset="0"/>
              </a:rPr>
            </a:br>
            <a:endParaRPr lang="en-US" dirty="0">
              <a:effectLst>
                <a:outerShdw blurRad="38100" dist="38100" dir="2700000" algn="tl">
                  <a:srgbClr val="C0C0C0"/>
                </a:outerShdw>
              </a:effectLst>
              <a:cs typeface="Arial" charset="0"/>
            </a:endParaRPr>
          </a:p>
        </p:txBody>
      </p:sp>
      <p:sp>
        <p:nvSpPr>
          <p:cNvPr id="17410" name="Content Placeholder 2"/>
          <p:cNvSpPr>
            <a:spLocks noGrp="1"/>
          </p:cNvSpPr>
          <p:nvPr>
            <p:ph idx="4294967295"/>
          </p:nvPr>
        </p:nvSpPr>
        <p:spPr>
          <a:xfrm>
            <a:off x="304800" y="692150"/>
            <a:ext cx="8515350" cy="5185122"/>
          </a:xfrm>
        </p:spPr>
        <p:txBody>
          <a:bodyPr/>
          <a:lstStyle/>
          <a:p>
            <a:endParaRPr lang="en-US" sz="600" dirty="0">
              <a:cs typeface="Arial" charset="0"/>
            </a:endParaRPr>
          </a:p>
          <a:p>
            <a:r>
              <a:rPr lang="ru-RU" sz="2600" dirty="0">
                <a:cs typeface="Arial" charset="0"/>
              </a:rPr>
              <a:t>Требования к </a:t>
            </a:r>
            <a:r>
              <a:rPr lang="ru-RU" sz="2600" dirty="0" err="1">
                <a:cs typeface="Arial" charset="0"/>
              </a:rPr>
              <a:t>криптографически</a:t>
            </a:r>
            <a:r>
              <a:rPr lang="ru-RU" sz="2600" dirty="0">
                <a:cs typeface="Arial" charset="0"/>
              </a:rPr>
              <a:t> стойкому генератору псевдослучайных чисел:</a:t>
            </a:r>
          </a:p>
          <a:p>
            <a:pPr lvl="1"/>
            <a:r>
              <a:rPr lang="ru-RU" sz="2600" dirty="0">
                <a:cs typeface="Arial" charset="0"/>
              </a:rPr>
              <a:t> они должны проходить статистические тесты на случайность (генерируемая последовательность бит должна быть близкой к случайной)</a:t>
            </a:r>
          </a:p>
          <a:p>
            <a:pPr lvl="1"/>
            <a:r>
              <a:rPr lang="ru-RU" sz="2600" dirty="0">
                <a:cs typeface="Arial" charset="0"/>
              </a:rPr>
              <a:t>они должны сохранять непредсказуемость, даже если часть их исходного или текущего состояния становится известна </a:t>
            </a:r>
            <a:r>
              <a:rPr lang="ru-RU" sz="2600" dirty="0" err="1">
                <a:cs typeface="Arial" charset="0"/>
              </a:rPr>
              <a:t>криптоаналитику</a:t>
            </a:r>
            <a:endParaRPr lang="ru-RU" dirty="0"/>
          </a:p>
          <a:p>
            <a:r>
              <a:rPr lang="en-US" sz="2600" dirty="0" err="1">
                <a:cs typeface="Arial" charset="0"/>
              </a:rPr>
              <a:t>java.security.SecureRandom</a:t>
            </a:r>
            <a:r>
              <a:rPr lang="en-US" sz="2600" dirty="0">
                <a:cs typeface="Arial" charset="0"/>
              </a:rPr>
              <a:t> – </a:t>
            </a:r>
            <a:r>
              <a:rPr lang="ru-RU" sz="2600" dirty="0">
                <a:cs typeface="Arial" charset="0"/>
              </a:rPr>
              <a:t>имплементация в </a:t>
            </a:r>
            <a:r>
              <a:rPr lang="en-US" sz="2600" dirty="0">
                <a:cs typeface="Arial" charset="0"/>
              </a:rPr>
              <a:t>Java </a:t>
            </a:r>
            <a:r>
              <a:rPr lang="ru-RU" sz="2600" dirty="0" err="1">
                <a:cs typeface="Arial" charset="0"/>
              </a:rPr>
              <a:t>криптографически</a:t>
            </a:r>
            <a:r>
              <a:rPr lang="ru-RU" sz="2600" dirty="0">
                <a:cs typeface="Arial" charset="0"/>
              </a:rPr>
              <a:t> стойкого генератора псевдослучайных чисел</a:t>
            </a:r>
          </a:p>
          <a:p>
            <a:r>
              <a:rPr lang="en-US" sz="2600" dirty="0" err="1">
                <a:cs typeface="Arial" charset="0"/>
              </a:rPr>
              <a:t>java.util.Random</a:t>
            </a:r>
            <a:r>
              <a:rPr lang="ru-RU" sz="2600" dirty="0">
                <a:cs typeface="Arial" charset="0"/>
              </a:rPr>
              <a:t> </a:t>
            </a:r>
            <a:r>
              <a:rPr lang="ru-RU" dirty="0"/>
              <a:t>-  </a:t>
            </a:r>
            <a:r>
              <a:rPr lang="ru-RU" sz="2600" u="sng" dirty="0"/>
              <a:t>не является </a:t>
            </a:r>
            <a:r>
              <a:rPr lang="ru-RU" sz="2600" u="sng" dirty="0" err="1"/>
              <a:t>криптографически</a:t>
            </a:r>
            <a:r>
              <a:rPr lang="ru-RU" sz="2600" u="sng" dirty="0"/>
              <a:t> стойкой имплементацией</a:t>
            </a:r>
          </a:p>
        </p:txBody>
      </p:sp>
      <p:sp>
        <p:nvSpPr>
          <p:cNvPr id="4" name="Slide Number Placeholder 3"/>
          <p:cNvSpPr txBox="1">
            <a:spLocks noGrp="1"/>
          </p:cNvSpPr>
          <p:nvPr/>
        </p:nvSpPr>
        <p:spPr bwMode="gray">
          <a:xfrm>
            <a:off x="8301038" y="6602413"/>
            <a:ext cx="539750" cy="144462"/>
          </a:xfrm>
          <a:prstGeom prst="rect">
            <a:avLst/>
          </a:prstGeom>
          <a:noFill/>
          <a:ln>
            <a:miter lim="800000"/>
            <a:headEnd/>
            <a:tailEnd/>
          </a:ln>
        </p:spPr>
        <p:txBody>
          <a:bodyPr lIns="0" tIns="0" rIns="0" bIns="0"/>
          <a:lstStyle/>
          <a:p>
            <a:pPr algn="r">
              <a:defRPr/>
            </a:pPr>
            <a:fld id="{F09E7AB6-5356-4849-BF34-16AA5E234025}" type="slidenum">
              <a:rPr lang="de-DE" sz="900">
                <a:latin typeface="Tele-GroteskNor" pitchFamily="2" charset="0"/>
                <a:cs typeface="+mn-cs"/>
              </a:rPr>
              <a:pPr algn="r">
                <a:defRPr/>
              </a:pPr>
              <a:t>29</a:t>
            </a:fld>
            <a:endParaRPr lang="de-DE" sz="900">
              <a:latin typeface="Tele-GroteskNor" pitchFamily="2" charset="0"/>
              <a:cs typeface="+mn-cs"/>
            </a:endParaRPr>
          </a:p>
        </p:txBody>
      </p:sp>
      <p:sp>
        <p:nvSpPr>
          <p:cNvPr id="17414" name="Content Placeholder 2"/>
          <p:cNvSpPr>
            <a:spLocks/>
          </p:cNvSpPr>
          <p:nvPr/>
        </p:nvSpPr>
        <p:spPr bwMode="gray">
          <a:xfrm>
            <a:off x="323850" y="3357563"/>
            <a:ext cx="5832475" cy="2376487"/>
          </a:xfrm>
          <a:prstGeom prst="rect">
            <a:avLst/>
          </a:prstGeom>
          <a:noFill/>
          <a:ln w="9525">
            <a:noFill/>
            <a:miter lim="800000"/>
            <a:headEnd/>
            <a:tailEnd/>
          </a:ln>
        </p:spPr>
        <p:txBody>
          <a:bodyPr lIns="0" tIns="0" rIns="0" bIns="0"/>
          <a:lstStyle/>
          <a:p>
            <a:pPr marL="222250" indent="-222250" eaLnBrk="0" hangingPunct="0">
              <a:lnSpc>
                <a:spcPct val="90000"/>
              </a:lnSpc>
              <a:spcBef>
                <a:spcPct val="25000"/>
              </a:spcBef>
              <a:buClr>
                <a:schemeClr val="tx2"/>
              </a:buClr>
              <a:buSzPct val="75000"/>
              <a:buFont typeface="Wingdings" pitchFamily="2" charset="2"/>
              <a:buChar char="§"/>
            </a:pPr>
            <a:endParaRPr lang="en-US" sz="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en-US" sz="2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ru-RU" sz="2600" dirty="0">
              <a:latin typeface="Arial Narrow" pitchFamily="34" charset="0"/>
            </a:endParaRPr>
          </a:p>
        </p:txBody>
      </p:sp>
    </p:spTree>
    <p:extLst>
      <p:ext uri="{BB962C8B-B14F-4D97-AF65-F5344CB8AC3E}">
        <p14:creationId xmlns:p14="http://schemas.microsoft.com/office/powerpoint/2010/main" val="642971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ru-RU" dirty="0">
                <a:effectLst>
                  <a:outerShdw blurRad="38100" dist="38100" dir="2700000" algn="tl">
                    <a:srgbClr val="C0C0C0"/>
                  </a:outerShdw>
                </a:effectLst>
                <a:cs typeface="Arial" charset="0"/>
              </a:rPr>
              <a:t>Правовая основа</a:t>
            </a:r>
            <a:endParaRPr lang="en-US" dirty="0">
              <a:effectLst>
                <a:outerShdw blurRad="38100" dist="38100" dir="2700000" algn="tl">
                  <a:srgbClr val="C0C0C0"/>
                </a:outerShdw>
              </a:effectLst>
              <a:cs typeface="Arial" charset="0"/>
            </a:endParaRPr>
          </a:p>
        </p:txBody>
      </p:sp>
      <p:sp>
        <p:nvSpPr>
          <p:cNvPr id="17410" name="Content Placeholder 2"/>
          <p:cNvSpPr>
            <a:spLocks noGrp="1"/>
          </p:cNvSpPr>
          <p:nvPr>
            <p:ph idx="4294967295"/>
          </p:nvPr>
        </p:nvSpPr>
        <p:spPr>
          <a:xfrm>
            <a:off x="304800" y="692150"/>
            <a:ext cx="8515350" cy="5185122"/>
          </a:xfrm>
        </p:spPr>
        <p:txBody>
          <a:bodyPr/>
          <a:lstStyle/>
          <a:p>
            <a:endParaRPr lang="en-US" sz="600" dirty="0">
              <a:cs typeface="Arial" charset="0"/>
            </a:endParaRPr>
          </a:p>
          <a:p>
            <a:r>
              <a:rPr lang="ru-RU" sz="2600" dirty="0">
                <a:cs typeface="Arial" charset="0"/>
              </a:rPr>
              <a:t>Статья 272 УК РФ. Неправомерный доступ к компьютерной информации</a:t>
            </a:r>
          </a:p>
          <a:p>
            <a:r>
              <a:rPr lang="ru-RU" sz="2600" dirty="0">
                <a:cs typeface="Arial" charset="0"/>
              </a:rPr>
              <a:t>Статья 273 УК РФ. Создание, использование и распространение вредоносных программ для ЭВМ</a:t>
            </a:r>
          </a:p>
          <a:p>
            <a:r>
              <a:rPr lang="ru-RU" sz="2600" dirty="0">
                <a:cs typeface="Arial" charset="0"/>
              </a:rPr>
              <a:t>Статья 274 УК РФ. Нарушение правил эксплуатации средств хранения, обработки или передачи компьютерной информации и информационно-телекоммуникационных сетей</a:t>
            </a:r>
            <a:endParaRPr lang="en-US" sz="2600" dirty="0">
              <a:cs typeface="Arial" charset="0"/>
            </a:endParaRPr>
          </a:p>
          <a:p>
            <a:endParaRPr lang="ru-RU" dirty="0">
              <a:cs typeface="Arial" charset="0"/>
            </a:endParaRPr>
          </a:p>
        </p:txBody>
      </p:sp>
      <p:sp>
        <p:nvSpPr>
          <p:cNvPr id="4" name="Slide Number Placeholder 3"/>
          <p:cNvSpPr txBox="1">
            <a:spLocks noGrp="1"/>
          </p:cNvSpPr>
          <p:nvPr/>
        </p:nvSpPr>
        <p:spPr bwMode="gray">
          <a:xfrm>
            <a:off x="8301038" y="6602413"/>
            <a:ext cx="539750" cy="144462"/>
          </a:xfrm>
          <a:prstGeom prst="rect">
            <a:avLst/>
          </a:prstGeom>
          <a:noFill/>
          <a:ln>
            <a:miter lim="800000"/>
            <a:headEnd/>
            <a:tailEnd/>
          </a:ln>
        </p:spPr>
        <p:txBody>
          <a:bodyPr lIns="0" tIns="0" rIns="0" bIns="0"/>
          <a:lstStyle/>
          <a:p>
            <a:pPr algn="r">
              <a:defRPr/>
            </a:pPr>
            <a:fld id="{F09E7AB6-5356-4849-BF34-16AA5E234025}" type="slidenum">
              <a:rPr lang="de-DE" sz="900">
                <a:latin typeface="Tele-GroteskNor" pitchFamily="2" charset="0"/>
                <a:cs typeface="+mn-cs"/>
              </a:rPr>
              <a:pPr algn="r">
                <a:defRPr/>
              </a:pPr>
              <a:t>3</a:t>
            </a:fld>
            <a:endParaRPr lang="de-DE" sz="900">
              <a:latin typeface="Tele-GroteskNor" pitchFamily="2" charset="0"/>
              <a:cs typeface="+mn-cs"/>
            </a:endParaRPr>
          </a:p>
        </p:txBody>
      </p:sp>
      <p:sp>
        <p:nvSpPr>
          <p:cNvPr id="17414" name="Content Placeholder 2"/>
          <p:cNvSpPr>
            <a:spLocks/>
          </p:cNvSpPr>
          <p:nvPr/>
        </p:nvSpPr>
        <p:spPr bwMode="gray">
          <a:xfrm>
            <a:off x="323850" y="3357563"/>
            <a:ext cx="5832475" cy="2376487"/>
          </a:xfrm>
          <a:prstGeom prst="rect">
            <a:avLst/>
          </a:prstGeom>
          <a:noFill/>
          <a:ln w="9525">
            <a:noFill/>
            <a:miter lim="800000"/>
            <a:headEnd/>
            <a:tailEnd/>
          </a:ln>
        </p:spPr>
        <p:txBody>
          <a:bodyPr lIns="0" tIns="0" rIns="0" bIns="0"/>
          <a:lstStyle/>
          <a:p>
            <a:pPr marL="222250" indent="-222250" eaLnBrk="0" hangingPunct="0">
              <a:lnSpc>
                <a:spcPct val="90000"/>
              </a:lnSpc>
              <a:spcBef>
                <a:spcPct val="25000"/>
              </a:spcBef>
              <a:buClr>
                <a:schemeClr val="tx2"/>
              </a:buClr>
              <a:buSzPct val="75000"/>
              <a:buFont typeface="Wingdings" pitchFamily="2" charset="2"/>
              <a:buChar char="§"/>
            </a:pPr>
            <a:endParaRPr lang="en-US" sz="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en-US" sz="2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ru-RU" sz="2600" dirty="0">
              <a:latin typeface="Arial Narrow"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a:cs typeface="Arial" charset="0"/>
              </a:rPr>
              <a:t>Криптография. Генерирование случайных чисел</a:t>
            </a:r>
            <a:endParaRPr lang="ru-RU" dirty="0"/>
          </a:p>
        </p:txBody>
      </p:sp>
      <p:sp>
        <p:nvSpPr>
          <p:cNvPr id="2" name="Slide Number Placeholder 1"/>
          <p:cNvSpPr>
            <a:spLocks noGrp="1"/>
          </p:cNvSpPr>
          <p:nvPr>
            <p:ph type="sldNum" sz="quarter" idx="4294967295"/>
          </p:nvPr>
        </p:nvSpPr>
        <p:spPr>
          <a:xfrm>
            <a:off x="8604250" y="6602413"/>
            <a:ext cx="539750" cy="144462"/>
          </a:xfrm>
        </p:spPr>
        <p:txBody>
          <a:bodyPr/>
          <a:lstStyle/>
          <a:p>
            <a:pPr algn="l">
              <a:defRPr/>
            </a:pPr>
            <a:fld id="{81709E8E-6AE3-4F46-AD64-F6A6E9055CB0}" type="slidenum">
              <a:rPr lang="de-DE" smtClean="0"/>
              <a:pPr algn="l">
                <a:defRPr/>
              </a:pPr>
              <a:t>30</a:t>
            </a:fld>
            <a:endParaRPr lang="de-DE" dirty="0"/>
          </a:p>
        </p:txBody>
      </p:sp>
      <p:graphicFrame>
        <p:nvGraphicFramePr>
          <p:cNvPr id="5" name="Table 4"/>
          <p:cNvGraphicFramePr>
            <a:graphicFrameLocks noGrp="1"/>
          </p:cNvGraphicFramePr>
          <p:nvPr>
            <p:extLst>
              <p:ext uri="{D42A27DB-BD31-4B8C-83A1-F6EECF244321}">
                <p14:modId xmlns:p14="http://schemas.microsoft.com/office/powerpoint/2010/main" val="2404842670"/>
              </p:ext>
            </p:extLst>
          </p:nvPr>
        </p:nvGraphicFramePr>
        <p:xfrm>
          <a:off x="323056" y="764704"/>
          <a:ext cx="8496300" cy="1600200"/>
        </p:xfrm>
        <a:graphic>
          <a:graphicData uri="http://schemas.openxmlformats.org/drawingml/2006/table">
            <a:tbl>
              <a:tblPr/>
              <a:tblGrid>
                <a:gridCol w="4248150">
                  <a:extLst>
                    <a:ext uri="{9D8B030D-6E8A-4147-A177-3AD203B41FA5}">
                      <a16:colId xmlns:a16="http://schemas.microsoft.com/office/drawing/2014/main" val="20000"/>
                    </a:ext>
                  </a:extLst>
                </a:gridCol>
                <a:gridCol w="4248150">
                  <a:extLst>
                    <a:ext uri="{9D8B030D-6E8A-4147-A177-3AD203B41FA5}">
                      <a16:colId xmlns:a16="http://schemas.microsoft.com/office/drawing/2014/main" val="20001"/>
                    </a:ext>
                  </a:extLst>
                </a:gridCol>
              </a:tblGrid>
              <a:tr h="0">
                <a:tc>
                  <a:txBody>
                    <a:bodyPr/>
                    <a:lstStyle/>
                    <a:p>
                      <a:pPr algn="ctr" fontAlgn="t"/>
                      <a:r>
                        <a:rPr lang="en-US" b="1" dirty="0">
                          <a:solidFill>
                            <a:srgbClr val="000000"/>
                          </a:solidFill>
                          <a:effectLst/>
                          <a:latin typeface="Verdana"/>
                        </a:rPr>
                        <a:t>CVE-2014-7809</a:t>
                      </a:r>
                    </a:p>
                  </a:txBody>
                  <a:tcPr marL="47625" marR="47625" marT="47625" marB="47625">
                    <a:lnL>
                      <a:noFill/>
                    </a:lnL>
                    <a:lnR w="9525" cap="flat" cmpd="sng" algn="ctr">
                      <a:solidFill>
                        <a:srgbClr val="CCCCCC"/>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solidFill>
                      <a:srgbClr val="FFFFFF"/>
                    </a:solidFill>
                  </a:tcPr>
                </a:tc>
                <a:tc>
                  <a:txBody>
                    <a:bodyPr/>
                    <a:lstStyle/>
                    <a:p>
                      <a:pPr fontAlgn="t"/>
                      <a:endParaRPr lang="en-US" dirty="0">
                        <a:effectLst/>
                        <a:latin typeface="Verdana"/>
                      </a:endParaRPr>
                    </a:p>
                  </a:txBody>
                  <a:tcPr marL="47625" marR="47625" marT="47625" marB="47625">
                    <a:lnL w="9525" cap="flat" cmpd="sng" algn="ctr">
                      <a:solidFill>
                        <a:srgbClr val="CCCCCC"/>
                      </a:solidFill>
                      <a:prstDash val="solid"/>
                      <a:round/>
                      <a:headEnd type="none" w="med" len="med"/>
                      <a:tailEnd type="none" w="med" len="med"/>
                    </a:lnL>
                    <a:lnR>
                      <a:noFill/>
                    </a:lnR>
                    <a:lnT>
                      <a:noFill/>
                    </a:lnT>
                    <a:lnB w="9525" cap="flat" cmpd="sng" algn="ctr">
                      <a:solidFill>
                        <a:srgbClr val="000000"/>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0">
                <a:tc gridSpan="2">
                  <a:txBody>
                    <a:bodyPr/>
                    <a:lstStyle/>
                    <a:p>
                      <a:pPr algn="l" fontAlgn="t"/>
                      <a:r>
                        <a:rPr lang="en-US" b="1" dirty="0">
                          <a:solidFill>
                            <a:srgbClr val="FFFFFF"/>
                          </a:solidFill>
                          <a:effectLst/>
                          <a:latin typeface="Verdana"/>
                        </a:rPr>
                        <a:t>Description</a:t>
                      </a:r>
                    </a:p>
                  </a:txBody>
                  <a:tcPr marL="47625" marR="47625" marT="19050" marB="19050">
                    <a:lnL>
                      <a:noFill/>
                    </a:lnL>
                    <a:lnR>
                      <a:noFill/>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9999"/>
                    </a:solidFill>
                  </a:tcPr>
                </a:tc>
                <a:tc hMerge="1">
                  <a:txBody>
                    <a:bodyPr/>
                    <a:lstStyle/>
                    <a:p>
                      <a:endParaRPr lang="ru-RU"/>
                    </a:p>
                  </a:txBody>
                  <a:tcPr/>
                </a:tc>
                <a:extLst>
                  <a:ext uri="{0D108BD9-81ED-4DB2-BD59-A6C34878D82A}">
                    <a16:rowId xmlns:a16="http://schemas.microsoft.com/office/drawing/2014/main" val="10001"/>
                  </a:ext>
                </a:extLst>
              </a:tr>
              <a:tr h="0">
                <a:tc gridSpan="2">
                  <a:txBody>
                    <a:bodyPr/>
                    <a:lstStyle/>
                    <a:p>
                      <a:pPr fontAlgn="t"/>
                      <a:r>
                        <a:rPr lang="en-US" dirty="0">
                          <a:effectLst/>
                          <a:latin typeface="Verdana"/>
                        </a:rPr>
                        <a:t>Apache Struts 2.0.0 through 2.3.x before 2.3.20 uses predictable &lt;</a:t>
                      </a:r>
                      <a:r>
                        <a:rPr lang="en-US" dirty="0" err="1">
                          <a:effectLst/>
                          <a:latin typeface="Verdana"/>
                        </a:rPr>
                        <a:t>s:token</a:t>
                      </a:r>
                      <a:r>
                        <a:rPr lang="en-US" dirty="0">
                          <a:effectLst/>
                          <a:latin typeface="Verdana"/>
                        </a:rPr>
                        <a:t>/&gt; values, which allows remote attackers to bypass the CSRF protection mechanism.</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ru-RU"/>
                    </a:p>
                  </a:txBody>
                  <a:tcPr/>
                </a:tc>
                <a:extLst>
                  <a:ext uri="{0D108BD9-81ED-4DB2-BD59-A6C34878D82A}">
                    <a16:rowId xmlns:a16="http://schemas.microsoft.com/office/drawing/2014/main" val="10002"/>
                  </a:ext>
                </a:extLst>
              </a:tr>
            </a:tbl>
          </a:graphicData>
        </a:graphic>
      </p:graphicFrame>
      <p:pic>
        <p:nvPicPr>
          <p:cNvPr id="7" name="Picture 6"/>
          <p:cNvPicPr>
            <a:picLocks noChangeAspect="1"/>
          </p:cNvPicPr>
          <p:nvPr/>
        </p:nvPicPr>
        <p:blipFill rotWithShape="1">
          <a:blip r:embed="rId2"/>
          <a:srcRect t="29674" r="32813" b="15472"/>
          <a:stretch/>
        </p:blipFill>
        <p:spPr>
          <a:xfrm>
            <a:off x="1139459" y="2378993"/>
            <a:ext cx="6863494" cy="3536094"/>
          </a:xfrm>
          <a:prstGeom prst="rect">
            <a:avLst/>
          </a:prstGeom>
        </p:spPr>
      </p:pic>
    </p:spTree>
    <p:extLst>
      <p:ext uri="{BB962C8B-B14F-4D97-AF65-F5344CB8AC3E}">
        <p14:creationId xmlns:p14="http://schemas.microsoft.com/office/powerpoint/2010/main" val="13240128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en-US" dirty="0">
                <a:cs typeface="Arial" charset="0"/>
              </a:rPr>
              <a:t>Java security frameworks</a:t>
            </a:r>
            <a:br>
              <a:rPr lang="en-US" dirty="0">
                <a:cs typeface="Arial" charset="0"/>
              </a:rPr>
            </a:br>
            <a:endParaRPr lang="en-US" dirty="0">
              <a:effectLst>
                <a:outerShdw blurRad="38100" dist="38100" dir="2700000" algn="tl">
                  <a:srgbClr val="C0C0C0"/>
                </a:outerShdw>
              </a:effectLst>
              <a:cs typeface="Arial" charset="0"/>
            </a:endParaRPr>
          </a:p>
        </p:txBody>
      </p:sp>
      <p:sp>
        <p:nvSpPr>
          <p:cNvPr id="17410" name="Content Placeholder 2"/>
          <p:cNvSpPr>
            <a:spLocks noGrp="1"/>
          </p:cNvSpPr>
          <p:nvPr>
            <p:ph idx="4294967295"/>
          </p:nvPr>
        </p:nvSpPr>
        <p:spPr>
          <a:xfrm>
            <a:off x="304800" y="692150"/>
            <a:ext cx="2827040" cy="5185122"/>
          </a:xfrm>
        </p:spPr>
        <p:txBody>
          <a:bodyPr/>
          <a:lstStyle/>
          <a:p>
            <a:endParaRPr lang="en-US" sz="600" dirty="0">
              <a:cs typeface="Arial" charset="0"/>
            </a:endParaRPr>
          </a:p>
          <a:p>
            <a:r>
              <a:rPr lang="en-US" sz="2600" dirty="0">
                <a:cs typeface="Arial" charset="0"/>
              </a:rPr>
              <a:t>Basic functionality:</a:t>
            </a:r>
          </a:p>
          <a:p>
            <a:pPr lvl="1"/>
            <a:r>
              <a:rPr lang="en-US" sz="2600" dirty="0">
                <a:cs typeface="Arial" charset="0"/>
              </a:rPr>
              <a:t>Authentication</a:t>
            </a:r>
          </a:p>
          <a:p>
            <a:pPr lvl="1"/>
            <a:r>
              <a:rPr lang="en-US" sz="2600" dirty="0">
                <a:cs typeface="Arial" charset="0"/>
              </a:rPr>
              <a:t>Authorization</a:t>
            </a:r>
          </a:p>
          <a:p>
            <a:pPr lvl="1"/>
            <a:r>
              <a:rPr lang="en-US" sz="2600" dirty="0">
                <a:cs typeface="Arial" charset="0"/>
              </a:rPr>
              <a:t>Data integrity</a:t>
            </a:r>
          </a:p>
          <a:p>
            <a:pPr lvl="1"/>
            <a:r>
              <a:rPr lang="en-US" sz="2600" dirty="0">
                <a:cs typeface="Arial" charset="0"/>
              </a:rPr>
              <a:t>Confidentiality</a:t>
            </a:r>
          </a:p>
          <a:p>
            <a:pPr lvl="1"/>
            <a:r>
              <a:rPr lang="en-US" sz="2600" dirty="0">
                <a:cs typeface="Arial" charset="0"/>
              </a:rPr>
              <a:t>Non-repudiation</a:t>
            </a:r>
          </a:p>
          <a:p>
            <a:pPr lvl="1"/>
            <a:r>
              <a:rPr lang="en-US" sz="2600" dirty="0">
                <a:cs typeface="Arial" charset="0"/>
              </a:rPr>
              <a:t>Quality of Service</a:t>
            </a:r>
          </a:p>
          <a:p>
            <a:pPr lvl="1"/>
            <a:r>
              <a:rPr lang="en-US" sz="2600" dirty="0">
                <a:cs typeface="Arial" charset="0"/>
              </a:rPr>
              <a:t>Auditing</a:t>
            </a:r>
          </a:p>
          <a:p>
            <a:pPr lvl="1"/>
            <a:endParaRPr lang="en-US" sz="2600" dirty="0">
              <a:cs typeface="Arial" charset="0"/>
            </a:endParaRPr>
          </a:p>
          <a:p>
            <a:pPr lvl="1"/>
            <a:endParaRPr lang="ru-RU" dirty="0">
              <a:cs typeface="Arial" charset="0"/>
            </a:endParaRPr>
          </a:p>
        </p:txBody>
      </p:sp>
      <p:sp>
        <p:nvSpPr>
          <p:cNvPr id="4" name="Slide Number Placeholder 3"/>
          <p:cNvSpPr txBox="1">
            <a:spLocks noGrp="1"/>
          </p:cNvSpPr>
          <p:nvPr/>
        </p:nvSpPr>
        <p:spPr bwMode="gray">
          <a:xfrm>
            <a:off x="8301038" y="6602413"/>
            <a:ext cx="539750" cy="144462"/>
          </a:xfrm>
          <a:prstGeom prst="rect">
            <a:avLst/>
          </a:prstGeom>
          <a:noFill/>
          <a:ln>
            <a:miter lim="800000"/>
            <a:headEnd/>
            <a:tailEnd/>
          </a:ln>
        </p:spPr>
        <p:txBody>
          <a:bodyPr lIns="0" tIns="0" rIns="0" bIns="0"/>
          <a:lstStyle/>
          <a:p>
            <a:pPr algn="r">
              <a:defRPr/>
            </a:pPr>
            <a:fld id="{F09E7AB6-5356-4849-BF34-16AA5E234025}" type="slidenum">
              <a:rPr lang="de-DE" sz="900">
                <a:latin typeface="Tele-GroteskNor" pitchFamily="2" charset="0"/>
                <a:cs typeface="+mn-cs"/>
              </a:rPr>
              <a:pPr algn="r">
                <a:defRPr/>
              </a:pPr>
              <a:t>31</a:t>
            </a:fld>
            <a:endParaRPr lang="de-DE" sz="900">
              <a:latin typeface="Tele-GroteskNor" pitchFamily="2" charset="0"/>
              <a:cs typeface="+mn-cs"/>
            </a:endParaRPr>
          </a:p>
        </p:txBody>
      </p:sp>
      <p:sp>
        <p:nvSpPr>
          <p:cNvPr id="17414" name="Content Placeholder 2"/>
          <p:cNvSpPr>
            <a:spLocks/>
          </p:cNvSpPr>
          <p:nvPr/>
        </p:nvSpPr>
        <p:spPr bwMode="gray">
          <a:xfrm>
            <a:off x="323850" y="3357563"/>
            <a:ext cx="5832475" cy="2376487"/>
          </a:xfrm>
          <a:prstGeom prst="rect">
            <a:avLst/>
          </a:prstGeom>
          <a:noFill/>
          <a:ln w="9525">
            <a:noFill/>
            <a:miter lim="800000"/>
            <a:headEnd/>
            <a:tailEnd/>
          </a:ln>
        </p:spPr>
        <p:txBody>
          <a:bodyPr lIns="0" tIns="0" rIns="0" bIns="0"/>
          <a:lstStyle/>
          <a:p>
            <a:pPr marL="222250" indent="-222250" eaLnBrk="0" hangingPunct="0">
              <a:lnSpc>
                <a:spcPct val="90000"/>
              </a:lnSpc>
              <a:spcBef>
                <a:spcPct val="25000"/>
              </a:spcBef>
              <a:buClr>
                <a:schemeClr val="tx2"/>
              </a:buClr>
              <a:buSzPct val="75000"/>
              <a:buFont typeface="Wingdings" pitchFamily="2" charset="2"/>
              <a:buChar char="§"/>
            </a:pPr>
            <a:endParaRPr lang="en-US" sz="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en-US" sz="2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ru-RU" sz="2600" dirty="0">
              <a:latin typeface="Arial Narrow" pitchFamily="34" charset="0"/>
            </a:endParaRPr>
          </a:p>
        </p:txBody>
      </p:sp>
      <p:sp>
        <p:nvSpPr>
          <p:cNvPr id="7" name="Content Placeholder 2"/>
          <p:cNvSpPr txBox="1">
            <a:spLocks/>
          </p:cNvSpPr>
          <p:nvPr/>
        </p:nvSpPr>
        <p:spPr bwMode="gray">
          <a:xfrm>
            <a:off x="4427984" y="692150"/>
            <a:ext cx="3672408" cy="518512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2250" indent="-222250" algn="l" rtl="0" eaLnBrk="0" fontAlgn="base" hangingPunct="0">
              <a:lnSpc>
                <a:spcPct val="90000"/>
              </a:lnSpc>
              <a:spcBef>
                <a:spcPct val="25000"/>
              </a:spcBef>
              <a:spcAft>
                <a:spcPct val="0"/>
              </a:spcAft>
              <a:buClr>
                <a:schemeClr val="tx2"/>
              </a:buClr>
              <a:buSzPct val="75000"/>
              <a:buFont typeface="Wingdings" pitchFamily="2" charset="2"/>
              <a:buChar char="§"/>
              <a:defRPr sz="2000">
                <a:solidFill>
                  <a:schemeClr val="tx1"/>
                </a:solidFill>
                <a:latin typeface="Arial Narrow" pitchFamily="34" charset="0"/>
                <a:ea typeface="+mn-ea"/>
                <a:cs typeface="+mn-cs"/>
              </a:defRPr>
            </a:lvl1pPr>
            <a:lvl2pPr marL="582613" indent="-222250" algn="l" rtl="0" eaLnBrk="0" fontAlgn="base" hangingPunct="0">
              <a:lnSpc>
                <a:spcPct val="90000"/>
              </a:lnSpc>
              <a:spcBef>
                <a:spcPct val="25000"/>
              </a:spcBef>
              <a:spcAft>
                <a:spcPct val="0"/>
              </a:spcAft>
              <a:buClr>
                <a:schemeClr val="tx2"/>
              </a:buClr>
              <a:buSzPct val="75000"/>
              <a:buFont typeface="Wingdings" pitchFamily="2" charset="2"/>
              <a:buChar char="§"/>
              <a:defRPr sz="2000">
                <a:solidFill>
                  <a:schemeClr val="tx1"/>
                </a:solidFill>
                <a:latin typeface="Arial Narrow" pitchFamily="34" charset="0"/>
              </a:defRPr>
            </a:lvl2pPr>
            <a:lvl3pPr marL="941388" indent="-220663" algn="l" rtl="0" eaLnBrk="0" fontAlgn="base" hangingPunct="0">
              <a:lnSpc>
                <a:spcPct val="90000"/>
              </a:lnSpc>
              <a:spcBef>
                <a:spcPct val="25000"/>
              </a:spcBef>
              <a:spcAft>
                <a:spcPct val="0"/>
              </a:spcAft>
              <a:buClr>
                <a:schemeClr val="tx2"/>
              </a:buClr>
              <a:buSzPct val="75000"/>
              <a:buFont typeface="Wingdings" pitchFamily="2" charset="2"/>
              <a:buChar char="§"/>
              <a:defRPr sz="2000">
                <a:solidFill>
                  <a:schemeClr val="tx1"/>
                </a:solidFill>
                <a:latin typeface="Arial Narrow" pitchFamily="34" charset="0"/>
              </a:defRPr>
            </a:lvl3pPr>
            <a:lvl4pPr marL="1209675" indent="-138113" algn="l" rtl="0" eaLnBrk="0" fontAlgn="base" hangingPunct="0">
              <a:lnSpc>
                <a:spcPct val="90000"/>
              </a:lnSpc>
              <a:spcBef>
                <a:spcPct val="25000"/>
              </a:spcBef>
              <a:spcAft>
                <a:spcPct val="0"/>
              </a:spcAft>
              <a:buClr>
                <a:schemeClr val="tx2"/>
              </a:buClr>
              <a:buSzPct val="75000"/>
              <a:buFont typeface="Wingdings" pitchFamily="2" charset="2"/>
              <a:buChar char="§"/>
              <a:defRPr sz="2000">
                <a:solidFill>
                  <a:schemeClr val="tx1"/>
                </a:solidFill>
                <a:latin typeface="Arial Narrow" pitchFamily="34" charset="0"/>
              </a:defRPr>
            </a:lvl4pPr>
            <a:lvl5pPr marL="1662113" indent="-230188" algn="l" rtl="0" eaLnBrk="0" fontAlgn="base" hangingPunct="0">
              <a:lnSpc>
                <a:spcPct val="90000"/>
              </a:lnSpc>
              <a:spcBef>
                <a:spcPct val="25000"/>
              </a:spcBef>
              <a:spcAft>
                <a:spcPct val="0"/>
              </a:spcAft>
              <a:buClr>
                <a:schemeClr val="tx2"/>
              </a:buClr>
              <a:buSzPct val="75000"/>
              <a:buFont typeface="Wingdings" pitchFamily="2" charset="2"/>
              <a:buChar char="§"/>
              <a:defRPr sz="2000">
                <a:solidFill>
                  <a:schemeClr val="tx1"/>
                </a:solidFill>
                <a:latin typeface="Arial Narrow" pitchFamily="34" charset="0"/>
              </a:defRPr>
            </a:lvl5pPr>
            <a:lvl6pPr marL="2119313" indent="-230188" algn="l" rtl="0" eaLnBrk="1" fontAlgn="base" hangingPunct="1">
              <a:lnSpc>
                <a:spcPct val="90000"/>
              </a:lnSpc>
              <a:spcBef>
                <a:spcPct val="25000"/>
              </a:spcBef>
              <a:spcAft>
                <a:spcPct val="0"/>
              </a:spcAft>
              <a:buClr>
                <a:schemeClr val="tx2"/>
              </a:buClr>
              <a:buSzPct val="75000"/>
              <a:buFont typeface="Wingdings" pitchFamily="2" charset="2"/>
              <a:buChar char="§"/>
              <a:defRPr sz="2000">
                <a:solidFill>
                  <a:schemeClr val="tx1"/>
                </a:solidFill>
                <a:latin typeface="+mn-lt"/>
              </a:defRPr>
            </a:lvl6pPr>
            <a:lvl7pPr marL="2576513" indent="-230188" algn="l" rtl="0" eaLnBrk="1" fontAlgn="base" hangingPunct="1">
              <a:lnSpc>
                <a:spcPct val="90000"/>
              </a:lnSpc>
              <a:spcBef>
                <a:spcPct val="25000"/>
              </a:spcBef>
              <a:spcAft>
                <a:spcPct val="0"/>
              </a:spcAft>
              <a:buClr>
                <a:schemeClr val="tx2"/>
              </a:buClr>
              <a:buSzPct val="75000"/>
              <a:buFont typeface="Wingdings" pitchFamily="2" charset="2"/>
              <a:buChar char="§"/>
              <a:defRPr sz="2000">
                <a:solidFill>
                  <a:schemeClr val="tx1"/>
                </a:solidFill>
                <a:latin typeface="+mn-lt"/>
              </a:defRPr>
            </a:lvl7pPr>
            <a:lvl8pPr marL="3033713" indent="-230188" algn="l" rtl="0" eaLnBrk="1" fontAlgn="base" hangingPunct="1">
              <a:lnSpc>
                <a:spcPct val="90000"/>
              </a:lnSpc>
              <a:spcBef>
                <a:spcPct val="25000"/>
              </a:spcBef>
              <a:spcAft>
                <a:spcPct val="0"/>
              </a:spcAft>
              <a:buClr>
                <a:schemeClr val="tx2"/>
              </a:buClr>
              <a:buSzPct val="75000"/>
              <a:buFont typeface="Wingdings" pitchFamily="2" charset="2"/>
              <a:buChar char="§"/>
              <a:defRPr sz="2000">
                <a:solidFill>
                  <a:schemeClr val="tx1"/>
                </a:solidFill>
                <a:latin typeface="+mn-lt"/>
              </a:defRPr>
            </a:lvl8pPr>
            <a:lvl9pPr marL="3490913" indent="-230188" algn="l" rtl="0" eaLnBrk="1" fontAlgn="base" hangingPunct="1">
              <a:lnSpc>
                <a:spcPct val="90000"/>
              </a:lnSpc>
              <a:spcBef>
                <a:spcPct val="25000"/>
              </a:spcBef>
              <a:spcAft>
                <a:spcPct val="0"/>
              </a:spcAft>
              <a:buClr>
                <a:schemeClr val="tx2"/>
              </a:buClr>
              <a:buSzPct val="75000"/>
              <a:buFont typeface="Wingdings" pitchFamily="2" charset="2"/>
              <a:buChar char="§"/>
              <a:defRPr sz="2000">
                <a:solidFill>
                  <a:schemeClr val="tx1"/>
                </a:solidFill>
                <a:latin typeface="+mn-lt"/>
              </a:defRPr>
            </a:lvl9pPr>
          </a:lstStyle>
          <a:p>
            <a:endParaRPr lang="en-US" sz="600" kern="0" dirty="0">
              <a:cs typeface="Arial" charset="0"/>
            </a:endParaRPr>
          </a:p>
          <a:p>
            <a:r>
              <a:rPr lang="en-US" sz="2600" kern="0" dirty="0">
                <a:cs typeface="Arial" charset="0"/>
              </a:rPr>
              <a:t>Main frameworks:</a:t>
            </a:r>
          </a:p>
          <a:p>
            <a:pPr lvl="1"/>
            <a:r>
              <a:rPr lang="en-US" sz="2600" kern="0" dirty="0">
                <a:cs typeface="Arial" charset="0"/>
              </a:rPr>
              <a:t>J2EE based</a:t>
            </a:r>
          </a:p>
          <a:p>
            <a:pPr lvl="2"/>
            <a:r>
              <a:rPr lang="en-US" sz="2600" kern="0" dirty="0"/>
              <a:t>EJB</a:t>
            </a:r>
          </a:p>
          <a:p>
            <a:pPr lvl="2"/>
            <a:r>
              <a:rPr lang="en-US" sz="2600" kern="0" dirty="0"/>
              <a:t>Java servlet API</a:t>
            </a:r>
          </a:p>
          <a:p>
            <a:pPr lvl="2"/>
            <a:r>
              <a:rPr lang="en-US" sz="2600" kern="0" dirty="0"/>
              <a:t>Java Authentication and Authorization Service (JAAS)</a:t>
            </a:r>
            <a:endParaRPr lang="en-US" sz="2600" kern="0" dirty="0">
              <a:cs typeface="Arial" charset="0"/>
            </a:endParaRPr>
          </a:p>
          <a:p>
            <a:pPr lvl="1"/>
            <a:r>
              <a:rPr lang="en-US" sz="2600" kern="0" dirty="0"/>
              <a:t>Spring Security</a:t>
            </a:r>
            <a:endParaRPr lang="en-US" sz="2600" kern="0" dirty="0">
              <a:cs typeface="Arial" charset="0"/>
            </a:endParaRPr>
          </a:p>
          <a:p>
            <a:pPr lvl="1"/>
            <a:endParaRPr lang="en-US" sz="2600" kern="0" dirty="0">
              <a:cs typeface="Arial" charset="0"/>
            </a:endParaRPr>
          </a:p>
          <a:p>
            <a:pPr lvl="1"/>
            <a:endParaRPr lang="ru-RU" kern="0" dirty="0">
              <a:cs typeface="Arial" charset="0"/>
            </a:endParaRPr>
          </a:p>
        </p:txBody>
      </p:sp>
    </p:spTree>
    <p:extLst>
      <p:ext uri="{BB962C8B-B14F-4D97-AF65-F5344CB8AC3E}">
        <p14:creationId xmlns:p14="http://schemas.microsoft.com/office/powerpoint/2010/main" val="26356107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en-US" dirty="0">
                <a:cs typeface="Arial" charset="0"/>
              </a:rPr>
              <a:t>Java security frameworks</a:t>
            </a:r>
            <a:br>
              <a:rPr lang="en-US" dirty="0">
                <a:cs typeface="Arial" charset="0"/>
              </a:rPr>
            </a:br>
            <a:endParaRPr lang="en-US" dirty="0">
              <a:effectLst>
                <a:outerShdw blurRad="38100" dist="38100" dir="2700000" algn="tl">
                  <a:srgbClr val="C0C0C0"/>
                </a:outerShdw>
              </a:effectLst>
              <a:cs typeface="Arial" charset="0"/>
            </a:endParaRPr>
          </a:p>
        </p:txBody>
      </p:sp>
      <p:sp>
        <p:nvSpPr>
          <p:cNvPr id="4" name="Slide Number Placeholder 3"/>
          <p:cNvSpPr txBox="1">
            <a:spLocks noGrp="1"/>
          </p:cNvSpPr>
          <p:nvPr/>
        </p:nvSpPr>
        <p:spPr bwMode="gray">
          <a:xfrm>
            <a:off x="8301038" y="6602413"/>
            <a:ext cx="539750" cy="144462"/>
          </a:xfrm>
          <a:prstGeom prst="rect">
            <a:avLst/>
          </a:prstGeom>
          <a:noFill/>
          <a:ln>
            <a:miter lim="800000"/>
            <a:headEnd/>
            <a:tailEnd/>
          </a:ln>
        </p:spPr>
        <p:txBody>
          <a:bodyPr lIns="0" tIns="0" rIns="0" bIns="0"/>
          <a:lstStyle/>
          <a:p>
            <a:pPr algn="r">
              <a:defRPr/>
            </a:pPr>
            <a:fld id="{F09E7AB6-5356-4849-BF34-16AA5E234025}" type="slidenum">
              <a:rPr lang="de-DE" sz="900">
                <a:latin typeface="Tele-GroteskNor" pitchFamily="2" charset="0"/>
                <a:cs typeface="+mn-cs"/>
              </a:rPr>
              <a:pPr algn="r">
                <a:defRPr/>
              </a:pPr>
              <a:t>32</a:t>
            </a:fld>
            <a:endParaRPr lang="de-DE" sz="900">
              <a:latin typeface="Tele-GroteskNor" pitchFamily="2" charset="0"/>
              <a:cs typeface="+mn-cs"/>
            </a:endParaRPr>
          </a:p>
        </p:txBody>
      </p:sp>
      <p:sp>
        <p:nvSpPr>
          <p:cNvPr id="17414" name="Content Placeholder 2"/>
          <p:cNvSpPr>
            <a:spLocks/>
          </p:cNvSpPr>
          <p:nvPr/>
        </p:nvSpPr>
        <p:spPr bwMode="gray">
          <a:xfrm>
            <a:off x="323850" y="3357563"/>
            <a:ext cx="5832475" cy="2376487"/>
          </a:xfrm>
          <a:prstGeom prst="rect">
            <a:avLst/>
          </a:prstGeom>
          <a:noFill/>
          <a:ln w="9525">
            <a:noFill/>
            <a:miter lim="800000"/>
            <a:headEnd/>
            <a:tailEnd/>
          </a:ln>
        </p:spPr>
        <p:txBody>
          <a:bodyPr lIns="0" tIns="0" rIns="0" bIns="0"/>
          <a:lstStyle/>
          <a:p>
            <a:pPr marL="222250" indent="-222250" eaLnBrk="0" hangingPunct="0">
              <a:lnSpc>
                <a:spcPct val="90000"/>
              </a:lnSpc>
              <a:spcBef>
                <a:spcPct val="25000"/>
              </a:spcBef>
              <a:buClr>
                <a:schemeClr val="tx2"/>
              </a:buClr>
              <a:buSzPct val="75000"/>
              <a:buFont typeface="Wingdings" pitchFamily="2" charset="2"/>
              <a:buChar char="§"/>
            </a:pPr>
            <a:endParaRPr lang="en-US" sz="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en-US" sz="2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ru-RU" sz="2600" dirty="0">
              <a:latin typeface="Arial Narrow" pitchFamily="34" charset="0"/>
            </a:endParaRPr>
          </a:p>
        </p:txBody>
      </p:sp>
      <p:pic>
        <p:nvPicPr>
          <p:cNvPr id="3" name="Picture 2"/>
          <p:cNvPicPr>
            <a:picLocks noChangeAspect="1"/>
          </p:cNvPicPr>
          <p:nvPr/>
        </p:nvPicPr>
        <p:blipFill>
          <a:blip r:embed="rId3"/>
          <a:stretch>
            <a:fillRect/>
          </a:stretch>
        </p:blipFill>
        <p:spPr>
          <a:xfrm>
            <a:off x="923925" y="1109662"/>
            <a:ext cx="7296150" cy="4638675"/>
          </a:xfrm>
          <a:prstGeom prst="rect">
            <a:avLst/>
          </a:prstGeom>
        </p:spPr>
      </p:pic>
      <p:pic>
        <p:nvPicPr>
          <p:cNvPr id="5" name="Picture 4"/>
          <p:cNvPicPr>
            <a:picLocks noChangeAspect="1"/>
          </p:cNvPicPr>
          <p:nvPr/>
        </p:nvPicPr>
        <p:blipFill>
          <a:blip r:embed="rId4"/>
          <a:stretch>
            <a:fillRect/>
          </a:stretch>
        </p:blipFill>
        <p:spPr>
          <a:xfrm>
            <a:off x="4312079" y="2991804"/>
            <a:ext cx="4729336" cy="3108003"/>
          </a:xfrm>
          <a:prstGeom prst="rect">
            <a:avLst/>
          </a:prstGeom>
        </p:spPr>
      </p:pic>
    </p:spTree>
    <p:extLst>
      <p:ext uri="{BB962C8B-B14F-4D97-AF65-F5344CB8AC3E}">
        <p14:creationId xmlns:p14="http://schemas.microsoft.com/office/powerpoint/2010/main" val="11068758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a:t>Практика</a:t>
            </a:r>
            <a:endParaRPr lang="ru-RU" dirty="0"/>
          </a:p>
        </p:txBody>
      </p:sp>
      <p:sp>
        <p:nvSpPr>
          <p:cNvPr id="8" name="Text Placeholder 7"/>
          <p:cNvSpPr>
            <a:spLocks noGrp="1"/>
          </p:cNvSpPr>
          <p:nvPr>
            <p:ph type="body" idx="1"/>
          </p:nvPr>
        </p:nvSpPr>
        <p:spPr/>
        <p:txBody>
          <a:bodyPr/>
          <a:lstStyle/>
          <a:p>
            <a:endParaRPr lang="ru-RU"/>
          </a:p>
        </p:txBody>
      </p:sp>
      <p:sp>
        <p:nvSpPr>
          <p:cNvPr id="2" name="Slide Number Placeholder 1"/>
          <p:cNvSpPr>
            <a:spLocks noGrp="1"/>
          </p:cNvSpPr>
          <p:nvPr>
            <p:ph type="sldNum" sz="quarter" idx="10"/>
          </p:nvPr>
        </p:nvSpPr>
        <p:spPr/>
        <p:txBody>
          <a:bodyPr/>
          <a:lstStyle/>
          <a:p>
            <a:fld id="{81709E8E-6AE3-4F46-AD64-F6A6E9055CB0}" type="slidenum">
              <a:rPr lang="de-DE" smtClean="0"/>
              <a:pPr/>
              <a:t>33</a:t>
            </a:fld>
            <a:endParaRPr lang="de-DE"/>
          </a:p>
        </p:txBody>
      </p:sp>
    </p:spTree>
    <p:extLst>
      <p:ext uri="{BB962C8B-B14F-4D97-AF65-F5344CB8AC3E}">
        <p14:creationId xmlns:p14="http://schemas.microsoft.com/office/powerpoint/2010/main" val="12477236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a:t>Демо </a:t>
            </a:r>
            <a:r>
              <a:rPr lang="en-US"/>
              <a:t>#</a:t>
            </a:r>
            <a:r>
              <a:rPr lang="ru-RU"/>
              <a:t>1</a:t>
            </a:r>
            <a:r>
              <a:rPr lang="en-US"/>
              <a:t>: SQL-Injection </a:t>
            </a:r>
            <a:endParaRPr lang="ru-RU" dirty="0"/>
          </a:p>
        </p:txBody>
      </p:sp>
      <p:sp>
        <p:nvSpPr>
          <p:cNvPr id="6" name="Text Placeholder 5"/>
          <p:cNvSpPr>
            <a:spLocks noGrp="1"/>
          </p:cNvSpPr>
          <p:nvPr>
            <p:ph type="body" idx="1"/>
          </p:nvPr>
        </p:nvSpPr>
        <p:spPr/>
        <p:txBody>
          <a:bodyPr/>
          <a:lstStyle/>
          <a:p>
            <a:endParaRPr lang="ru-RU"/>
          </a:p>
        </p:txBody>
      </p:sp>
    </p:spTree>
    <p:extLst>
      <p:ext uri="{BB962C8B-B14F-4D97-AF65-F5344CB8AC3E}">
        <p14:creationId xmlns:p14="http://schemas.microsoft.com/office/powerpoint/2010/main" val="6821156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a:t>Упражнение </a:t>
            </a:r>
            <a:r>
              <a:rPr lang="en-US" dirty="0"/>
              <a:t>#</a:t>
            </a:r>
            <a:r>
              <a:rPr lang="ru-RU" dirty="0"/>
              <a:t>1</a:t>
            </a:r>
            <a:r>
              <a:rPr lang="en-US" dirty="0"/>
              <a:t>: SQL-Injection </a:t>
            </a:r>
            <a:endParaRPr lang="ru-RU" dirty="0"/>
          </a:p>
        </p:txBody>
      </p:sp>
      <p:sp>
        <p:nvSpPr>
          <p:cNvPr id="6" name="Content Placeholder 5"/>
          <p:cNvSpPr>
            <a:spLocks noGrp="1"/>
          </p:cNvSpPr>
          <p:nvPr>
            <p:ph sz="half" idx="2"/>
          </p:nvPr>
        </p:nvSpPr>
        <p:spPr>
          <a:xfrm>
            <a:off x="304796" y="2582491"/>
            <a:ext cx="8532813" cy="574273"/>
          </a:xfrm>
        </p:spPr>
        <p:txBody>
          <a:bodyPr/>
          <a:lstStyle/>
          <a:p>
            <a:r>
              <a:rPr lang="ru-RU" dirty="0"/>
              <a:t>Цель: зайти в приложение с именем пользователя </a:t>
            </a:r>
            <a:r>
              <a:rPr lang="en-US" dirty="0"/>
              <a:t>“admin” </a:t>
            </a:r>
            <a:r>
              <a:rPr lang="ru-RU" dirty="0"/>
              <a:t>не зная пароля</a:t>
            </a:r>
          </a:p>
        </p:txBody>
      </p:sp>
      <p:sp>
        <p:nvSpPr>
          <p:cNvPr id="2" name="Slide Number Placeholder 1"/>
          <p:cNvSpPr>
            <a:spLocks noGrp="1"/>
          </p:cNvSpPr>
          <p:nvPr>
            <p:ph type="sldNum" sz="quarter" idx="10"/>
          </p:nvPr>
        </p:nvSpPr>
        <p:spPr/>
        <p:txBody>
          <a:bodyPr/>
          <a:lstStyle/>
          <a:p>
            <a:pPr>
              <a:defRPr/>
            </a:pPr>
            <a:fld id="{81709E8E-6AE3-4F46-AD64-F6A6E9055CB0}" type="slidenum">
              <a:rPr lang="de-DE" smtClean="0"/>
              <a:pPr>
                <a:defRPr/>
              </a:pPr>
              <a:t>35</a:t>
            </a:fld>
            <a:endParaRPr lang="de-DE"/>
          </a:p>
        </p:txBody>
      </p:sp>
      <p:sp>
        <p:nvSpPr>
          <p:cNvPr id="13" name="Content Placeholder 5"/>
          <p:cNvSpPr txBox="1">
            <a:spLocks/>
          </p:cNvSpPr>
          <p:nvPr/>
        </p:nvSpPr>
        <p:spPr bwMode="gray">
          <a:xfrm>
            <a:off x="350736" y="3624283"/>
            <a:ext cx="8532813" cy="63516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2250" indent="-222250" algn="l" rtl="0" eaLnBrk="0" fontAlgn="base" hangingPunct="0">
              <a:lnSpc>
                <a:spcPct val="90000"/>
              </a:lnSpc>
              <a:spcBef>
                <a:spcPct val="25000"/>
              </a:spcBef>
              <a:spcAft>
                <a:spcPct val="0"/>
              </a:spcAft>
              <a:buClr>
                <a:schemeClr val="tx2"/>
              </a:buClr>
              <a:buSzPct val="75000"/>
              <a:buFont typeface="Wingdings" pitchFamily="2" charset="2"/>
              <a:buChar char="§"/>
              <a:defRPr sz="2800">
                <a:solidFill>
                  <a:schemeClr val="tx1"/>
                </a:solidFill>
                <a:latin typeface="Arial Narrow" pitchFamily="34" charset="0"/>
                <a:ea typeface="+mn-ea"/>
                <a:cs typeface="+mn-cs"/>
              </a:defRPr>
            </a:lvl1pPr>
            <a:lvl2pPr marL="582613" indent="-222250" algn="l" rtl="0" eaLnBrk="0" fontAlgn="base" hangingPunct="0">
              <a:lnSpc>
                <a:spcPct val="90000"/>
              </a:lnSpc>
              <a:spcBef>
                <a:spcPct val="25000"/>
              </a:spcBef>
              <a:spcAft>
                <a:spcPct val="0"/>
              </a:spcAft>
              <a:buClr>
                <a:schemeClr val="tx2"/>
              </a:buClr>
              <a:buSzPct val="75000"/>
              <a:buFont typeface="Wingdings" pitchFamily="2" charset="2"/>
              <a:buChar char="§"/>
              <a:defRPr sz="2400">
                <a:solidFill>
                  <a:schemeClr val="tx1"/>
                </a:solidFill>
                <a:latin typeface="Arial Narrow" pitchFamily="34" charset="0"/>
              </a:defRPr>
            </a:lvl2pPr>
            <a:lvl3pPr marL="941388" indent="-220663" algn="l" rtl="0" eaLnBrk="0" fontAlgn="base" hangingPunct="0">
              <a:lnSpc>
                <a:spcPct val="90000"/>
              </a:lnSpc>
              <a:spcBef>
                <a:spcPct val="25000"/>
              </a:spcBef>
              <a:spcAft>
                <a:spcPct val="0"/>
              </a:spcAft>
              <a:buClr>
                <a:schemeClr val="tx2"/>
              </a:buClr>
              <a:buSzPct val="75000"/>
              <a:buFont typeface="Wingdings" pitchFamily="2" charset="2"/>
              <a:buChar char="§"/>
              <a:defRPr sz="2000">
                <a:solidFill>
                  <a:schemeClr val="tx1"/>
                </a:solidFill>
                <a:latin typeface="Arial Narrow" pitchFamily="34" charset="0"/>
              </a:defRPr>
            </a:lvl3pPr>
            <a:lvl4pPr marL="1209675" indent="-138113" algn="l" rtl="0" eaLnBrk="0" fontAlgn="base" hangingPunct="0">
              <a:lnSpc>
                <a:spcPct val="90000"/>
              </a:lnSpc>
              <a:spcBef>
                <a:spcPct val="25000"/>
              </a:spcBef>
              <a:spcAft>
                <a:spcPct val="0"/>
              </a:spcAft>
              <a:buClr>
                <a:schemeClr val="tx2"/>
              </a:buClr>
              <a:buSzPct val="75000"/>
              <a:buFont typeface="Wingdings" pitchFamily="2" charset="2"/>
              <a:buChar char="§"/>
              <a:defRPr sz="1800">
                <a:solidFill>
                  <a:schemeClr val="tx1"/>
                </a:solidFill>
                <a:latin typeface="Arial Narrow" pitchFamily="34" charset="0"/>
              </a:defRPr>
            </a:lvl4pPr>
            <a:lvl5pPr marL="1662113" indent="-230188" algn="l" rtl="0" eaLnBrk="0" fontAlgn="base" hangingPunct="0">
              <a:lnSpc>
                <a:spcPct val="90000"/>
              </a:lnSpc>
              <a:spcBef>
                <a:spcPct val="25000"/>
              </a:spcBef>
              <a:spcAft>
                <a:spcPct val="0"/>
              </a:spcAft>
              <a:buClr>
                <a:schemeClr val="tx2"/>
              </a:buClr>
              <a:buSzPct val="75000"/>
              <a:buFont typeface="Wingdings" pitchFamily="2" charset="2"/>
              <a:buChar char="§"/>
              <a:defRPr sz="1800">
                <a:solidFill>
                  <a:schemeClr val="tx1"/>
                </a:solidFill>
                <a:latin typeface="Arial Narrow" pitchFamily="34" charset="0"/>
              </a:defRPr>
            </a:lvl5pPr>
            <a:lvl6pPr marL="2119313" indent="-230188" algn="l" rtl="0" eaLnBrk="1" fontAlgn="base" hangingPunct="1">
              <a:lnSpc>
                <a:spcPct val="90000"/>
              </a:lnSpc>
              <a:spcBef>
                <a:spcPct val="25000"/>
              </a:spcBef>
              <a:spcAft>
                <a:spcPct val="0"/>
              </a:spcAft>
              <a:buClr>
                <a:schemeClr val="tx2"/>
              </a:buClr>
              <a:buSzPct val="75000"/>
              <a:buFont typeface="Wingdings" pitchFamily="2" charset="2"/>
              <a:buChar char="§"/>
              <a:defRPr sz="1800">
                <a:solidFill>
                  <a:schemeClr val="tx1"/>
                </a:solidFill>
                <a:latin typeface="+mn-lt"/>
              </a:defRPr>
            </a:lvl6pPr>
            <a:lvl7pPr marL="2576513" indent="-230188" algn="l" rtl="0" eaLnBrk="1" fontAlgn="base" hangingPunct="1">
              <a:lnSpc>
                <a:spcPct val="90000"/>
              </a:lnSpc>
              <a:spcBef>
                <a:spcPct val="25000"/>
              </a:spcBef>
              <a:spcAft>
                <a:spcPct val="0"/>
              </a:spcAft>
              <a:buClr>
                <a:schemeClr val="tx2"/>
              </a:buClr>
              <a:buSzPct val="75000"/>
              <a:buFont typeface="Wingdings" pitchFamily="2" charset="2"/>
              <a:buChar char="§"/>
              <a:defRPr sz="1800">
                <a:solidFill>
                  <a:schemeClr val="tx1"/>
                </a:solidFill>
                <a:latin typeface="+mn-lt"/>
              </a:defRPr>
            </a:lvl7pPr>
            <a:lvl8pPr marL="3033713" indent="-230188" algn="l" rtl="0" eaLnBrk="1" fontAlgn="base" hangingPunct="1">
              <a:lnSpc>
                <a:spcPct val="90000"/>
              </a:lnSpc>
              <a:spcBef>
                <a:spcPct val="25000"/>
              </a:spcBef>
              <a:spcAft>
                <a:spcPct val="0"/>
              </a:spcAft>
              <a:buClr>
                <a:schemeClr val="tx2"/>
              </a:buClr>
              <a:buSzPct val="75000"/>
              <a:buFont typeface="Wingdings" pitchFamily="2" charset="2"/>
              <a:buChar char="§"/>
              <a:defRPr sz="1800">
                <a:solidFill>
                  <a:schemeClr val="tx1"/>
                </a:solidFill>
                <a:latin typeface="+mn-lt"/>
              </a:defRPr>
            </a:lvl8pPr>
            <a:lvl9pPr marL="3490913" indent="-230188" algn="l" rtl="0" eaLnBrk="1" fontAlgn="base" hangingPunct="1">
              <a:lnSpc>
                <a:spcPct val="90000"/>
              </a:lnSpc>
              <a:spcBef>
                <a:spcPct val="25000"/>
              </a:spcBef>
              <a:spcAft>
                <a:spcPct val="0"/>
              </a:spcAft>
              <a:buClr>
                <a:schemeClr val="tx2"/>
              </a:buClr>
              <a:buSzPct val="75000"/>
              <a:buFont typeface="Wingdings" pitchFamily="2" charset="2"/>
              <a:buChar char="§"/>
              <a:defRPr sz="1800">
                <a:solidFill>
                  <a:schemeClr val="tx1"/>
                </a:solidFill>
                <a:latin typeface="+mn-lt"/>
              </a:defRPr>
            </a:lvl9pPr>
          </a:lstStyle>
          <a:p>
            <a:r>
              <a:rPr lang="ru-RU" kern="0" dirty="0"/>
              <a:t>Подсказка 1:</a:t>
            </a:r>
            <a:endParaRPr lang="ru-RU" b="1" kern="0" dirty="0">
              <a:solidFill>
                <a:srgbClr val="FF0000"/>
              </a:solidFill>
            </a:endParaRPr>
          </a:p>
        </p:txBody>
      </p:sp>
      <p:pic>
        <p:nvPicPr>
          <p:cNvPr id="5" name="Content Placeholder 4"/>
          <p:cNvPicPr>
            <a:picLocks noGrp="1" noChangeAspect="1"/>
          </p:cNvPicPr>
          <p:nvPr>
            <p:ph sz="half" idx="1"/>
          </p:nvPr>
        </p:nvPicPr>
        <p:blipFill>
          <a:blip r:embed="rId3"/>
          <a:stretch>
            <a:fillRect/>
          </a:stretch>
        </p:blipFill>
        <p:spPr>
          <a:xfrm>
            <a:off x="326461" y="699476"/>
            <a:ext cx="8511149" cy="1765949"/>
          </a:xfrm>
          <a:prstGeom prst="rect">
            <a:avLst/>
          </a:prstGeom>
        </p:spPr>
      </p:pic>
      <p:pic>
        <p:nvPicPr>
          <p:cNvPr id="16" name="Content Placeholder 7"/>
          <p:cNvPicPr>
            <a:picLocks noChangeAspect="1"/>
          </p:cNvPicPr>
          <p:nvPr/>
        </p:nvPicPr>
        <p:blipFill rotWithShape="1">
          <a:blip r:embed="rId4"/>
          <a:srcRect l="825"/>
          <a:stretch/>
        </p:blipFill>
        <p:spPr bwMode="gray">
          <a:xfrm>
            <a:off x="2933896" y="3624283"/>
            <a:ext cx="5637018" cy="2141375"/>
          </a:xfrm>
          <a:prstGeom prst="rect">
            <a:avLst/>
          </a:prstGeom>
          <a:noFill/>
          <a:ln w="9525">
            <a:noFill/>
            <a:miter lim="800000"/>
            <a:headEnd/>
            <a:tailEnd/>
          </a:ln>
        </p:spPr>
      </p:pic>
    </p:spTree>
    <p:extLst>
      <p:ext uri="{BB962C8B-B14F-4D97-AF65-F5344CB8AC3E}">
        <p14:creationId xmlns:p14="http://schemas.microsoft.com/office/powerpoint/2010/main" val="414456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a:t>Демо </a:t>
            </a:r>
            <a:r>
              <a:rPr lang="en-US"/>
              <a:t>#</a:t>
            </a:r>
            <a:r>
              <a:rPr lang="ru-RU"/>
              <a:t>2</a:t>
            </a:r>
            <a:r>
              <a:rPr lang="en-US"/>
              <a:t>:</a:t>
            </a:r>
            <a:r>
              <a:rPr lang="ru-RU"/>
              <a:t> </a:t>
            </a:r>
            <a:r>
              <a:rPr lang="en-US"/>
              <a:t>Broken Authentication and Session Management</a:t>
            </a:r>
            <a:endParaRPr lang="ru-RU" dirty="0"/>
          </a:p>
        </p:txBody>
      </p:sp>
      <p:sp>
        <p:nvSpPr>
          <p:cNvPr id="7" name="Text Placeholder 6"/>
          <p:cNvSpPr>
            <a:spLocks noGrp="1"/>
          </p:cNvSpPr>
          <p:nvPr>
            <p:ph type="body" idx="1"/>
          </p:nvPr>
        </p:nvSpPr>
        <p:spPr/>
        <p:txBody>
          <a:bodyPr/>
          <a:lstStyle/>
          <a:p>
            <a:endParaRPr lang="ru-RU"/>
          </a:p>
        </p:txBody>
      </p:sp>
      <p:sp>
        <p:nvSpPr>
          <p:cNvPr id="2" name="Slide Number Placeholder 1"/>
          <p:cNvSpPr>
            <a:spLocks noGrp="1"/>
          </p:cNvSpPr>
          <p:nvPr>
            <p:ph type="sldNum" sz="quarter" idx="10"/>
          </p:nvPr>
        </p:nvSpPr>
        <p:spPr/>
        <p:txBody>
          <a:bodyPr/>
          <a:lstStyle/>
          <a:p>
            <a:fld id="{81709E8E-6AE3-4F46-AD64-F6A6E9055CB0}" type="slidenum">
              <a:rPr lang="de-DE" smtClean="0"/>
              <a:pPr/>
              <a:t>36</a:t>
            </a:fld>
            <a:endParaRPr lang="de-DE"/>
          </a:p>
        </p:txBody>
      </p:sp>
    </p:spTree>
    <p:extLst>
      <p:ext uri="{BB962C8B-B14F-4D97-AF65-F5344CB8AC3E}">
        <p14:creationId xmlns:p14="http://schemas.microsoft.com/office/powerpoint/2010/main" val="6372510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sz="2400" dirty="0"/>
              <a:t>Упражнение </a:t>
            </a:r>
            <a:r>
              <a:rPr lang="en-US" sz="2400" dirty="0"/>
              <a:t>#</a:t>
            </a:r>
            <a:r>
              <a:rPr lang="ru-RU" sz="2400" dirty="0"/>
              <a:t>2</a:t>
            </a:r>
            <a:r>
              <a:rPr lang="en-US" sz="2400" dirty="0"/>
              <a:t>: Broken Authentication and Session Management </a:t>
            </a:r>
            <a:endParaRPr lang="ru-RU" sz="2400" dirty="0"/>
          </a:p>
        </p:txBody>
      </p:sp>
      <p:sp>
        <p:nvSpPr>
          <p:cNvPr id="6" name="Content Placeholder 5"/>
          <p:cNvSpPr>
            <a:spLocks noGrp="1"/>
          </p:cNvSpPr>
          <p:nvPr>
            <p:ph sz="half" idx="2"/>
          </p:nvPr>
        </p:nvSpPr>
        <p:spPr>
          <a:xfrm>
            <a:off x="304798" y="3005634"/>
            <a:ext cx="8532813" cy="392771"/>
          </a:xfrm>
        </p:spPr>
        <p:txBody>
          <a:bodyPr/>
          <a:lstStyle/>
          <a:p>
            <a:r>
              <a:rPr lang="ru-RU" dirty="0"/>
              <a:t>Цель: получить доступ к странице только для администраторов обычным пользователем. Переименовать сайт в </a:t>
            </a:r>
            <a:r>
              <a:rPr lang="en-US" dirty="0"/>
              <a:t>“Hacked by %</a:t>
            </a:r>
            <a:r>
              <a:rPr lang="en-US" dirty="0" err="1"/>
              <a:t>hackername</a:t>
            </a:r>
            <a:r>
              <a:rPr lang="en-US" dirty="0"/>
              <a:t>%”.</a:t>
            </a:r>
            <a:endParaRPr lang="ru-RU" dirty="0"/>
          </a:p>
        </p:txBody>
      </p:sp>
      <p:sp>
        <p:nvSpPr>
          <p:cNvPr id="2" name="Slide Number Placeholder 1"/>
          <p:cNvSpPr>
            <a:spLocks noGrp="1"/>
          </p:cNvSpPr>
          <p:nvPr>
            <p:ph type="sldNum" sz="quarter" idx="10"/>
          </p:nvPr>
        </p:nvSpPr>
        <p:spPr/>
        <p:txBody>
          <a:bodyPr/>
          <a:lstStyle/>
          <a:p>
            <a:pPr>
              <a:defRPr/>
            </a:pPr>
            <a:fld id="{81709E8E-6AE3-4F46-AD64-F6A6E9055CB0}" type="slidenum">
              <a:rPr lang="de-DE" smtClean="0"/>
              <a:pPr>
                <a:defRPr/>
              </a:pPr>
              <a:t>37</a:t>
            </a:fld>
            <a:endParaRPr lang="de-DE"/>
          </a:p>
        </p:txBody>
      </p:sp>
      <p:sp>
        <p:nvSpPr>
          <p:cNvPr id="13" name="Content Placeholder 5"/>
          <p:cNvSpPr txBox="1">
            <a:spLocks/>
          </p:cNvSpPr>
          <p:nvPr/>
        </p:nvSpPr>
        <p:spPr bwMode="gray">
          <a:xfrm>
            <a:off x="304797" y="4231858"/>
            <a:ext cx="8532813" cy="7685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2250" indent="-222250" algn="l" rtl="0" eaLnBrk="0" fontAlgn="base" hangingPunct="0">
              <a:lnSpc>
                <a:spcPct val="90000"/>
              </a:lnSpc>
              <a:spcBef>
                <a:spcPct val="25000"/>
              </a:spcBef>
              <a:spcAft>
                <a:spcPct val="0"/>
              </a:spcAft>
              <a:buClr>
                <a:schemeClr val="tx2"/>
              </a:buClr>
              <a:buSzPct val="75000"/>
              <a:buFont typeface="Wingdings" pitchFamily="2" charset="2"/>
              <a:buChar char="§"/>
              <a:defRPr sz="2800">
                <a:solidFill>
                  <a:schemeClr val="tx1"/>
                </a:solidFill>
                <a:latin typeface="Arial Narrow" pitchFamily="34" charset="0"/>
                <a:ea typeface="+mn-ea"/>
                <a:cs typeface="+mn-cs"/>
              </a:defRPr>
            </a:lvl1pPr>
            <a:lvl2pPr marL="582613" indent="-222250" algn="l" rtl="0" eaLnBrk="0" fontAlgn="base" hangingPunct="0">
              <a:lnSpc>
                <a:spcPct val="90000"/>
              </a:lnSpc>
              <a:spcBef>
                <a:spcPct val="25000"/>
              </a:spcBef>
              <a:spcAft>
                <a:spcPct val="0"/>
              </a:spcAft>
              <a:buClr>
                <a:schemeClr val="tx2"/>
              </a:buClr>
              <a:buSzPct val="75000"/>
              <a:buFont typeface="Wingdings" pitchFamily="2" charset="2"/>
              <a:buChar char="§"/>
              <a:defRPr sz="2400">
                <a:solidFill>
                  <a:schemeClr val="tx1"/>
                </a:solidFill>
                <a:latin typeface="Arial Narrow" pitchFamily="34" charset="0"/>
              </a:defRPr>
            </a:lvl2pPr>
            <a:lvl3pPr marL="941388" indent="-220663" algn="l" rtl="0" eaLnBrk="0" fontAlgn="base" hangingPunct="0">
              <a:lnSpc>
                <a:spcPct val="90000"/>
              </a:lnSpc>
              <a:spcBef>
                <a:spcPct val="25000"/>
              </a:spcBef>
              <a:spcAft>
                <a:spcPct val="0"/>
              </a:spcAft>
              <a:buClr>
                <a:schemeClr val="tx2"/>
              </a:buClr>
              <a:buSzPct val="75000"/>
              <a:buFont typeface="Wingdings" pitchFamily="2" charset="2"/>
              <a:buChar char="§"/>
              <a:defRPr sz="2000">
                <a:solidFill>
                  <a:schemeClr val="tx1"/>
                </a:solidFill>
                <a:latin typeface="Arial Narrow" pitchFamily="34" charset="0"/>
              </a:defRPr>
            </a:lvl3pPr>
            <a:lvl4pPr marL="1209675" indent="-138113" algn="l" rtl="0" eaLnBrk="0" fontAlgn="base" hangingPunct="0">
              <a:lnSpc>
                <a:spcPct val="90000"/>
              </a:lnSpc>
              <a:spcBef>
                <a:spcPct val="25000"/>
              </a:spcBef>
              <a:spcAft>
                <a:spcPct val="0"/>
              </a:spcAft>
              <a:buClr>
                <a:schemeClr val="tx2"/>
              </a:buClr>
              <a:buSzPct val="75000"/>
              <a:buFont typeface="Wingdings" pitchFamily="2" charset="2"/>
              <a:buChar char="§"/>
              <a:defRPr sz="1800">
                <a:solidFill>
                  <a:schemeClr val="tx1"/>
                </a:solidFill>
                <a:latin typeface="Arial Narrow" pitchFamily="34" charset="0"/>
              </a:defRPr>
            </a:lvl4pPr>
            <a:lvl5pPr marL="1662113" indent="-230188" algn="l" rtl="0" eaLnBrk="0" fontAlgn="base" hangingPunct="0">
              <a:lnSpc>
                <a:spcPct val="90000"/>
              </a:lnSpc>
              <a:spcBef>
                <a:spcPct val="25000"/>
              </a:spcBef>
              <a:spcAft>
                <a:spcPct val="0"/>
              </a:spcAft>
              <a:buClr>
                <a:schemeClr val="tx2"/>
              </a:buClr>
              <a:buSzPct val="75000"/>
              <a:buFont typeface="Wingdings" pitchFamily="2" charset="2"/>
              <a:buChar char="§"/>
              <a:defRPr sz="1800">
                <a:solidFill>
                  <a:schemeClr val="tx1"/>
                </a:solidFill>
                <a:latin typeface="Arial Narrow" pitchFamily="34" charset="0"/>
              </a:defRPr>
            </a:lvl5pPr>
            <a:lvl6pPr marL="2119313" indent="-230188" algn="l" rtl="0" eaLnBrk="1" fontAlgn="base" hangingPunct="1">
              <a:lnSpc>
                <a:spcPct val="90000"/>
              </a:lnSpc>
              <a:spcBef>
                <a:spcPct val="25000"/>
              </a:spcBef>
              <a:spcAft>
                <a:spcPct val="0"/>
              </a:spcAft>
              <a:buClr>
                <a:schemeClr val="tx2"/>
              </a:buClr>
              <a:buSzPct val="75000"/>
              <a:buFont typeface="Wingdings" pitchFamily="2" charset="2"/>
              <a:buChar char="§"/>
              <a:defRPr sz="1800">
                <a:solidFill>
                  <a:schemeClr val="tx1"/>
                </a:solidFill>
                <a:latin typeface="+mn-lt"/>
              </a:defRPr>
            </a:lvl6pPr>
            <a:lvl7pPr marL="2576513" indent="-230188" algn="l" rtl="0" eaLnBrk="1" fontAlgn="base" hangingPunct="1">
              <a:lnSpc>
                <a:spcPct val="90000"/>
              </a:lnSpc>
              <a:spcBef>
                <a:spcPct val="25000"/>
              </a:spcBef>
              <a:spcAft>
                <a:spcPct val="0"/>
              </a:spcAft>
              <a:buClr>
                <a:schemeClr val="tx2"/>
              </a:buClr>
              <a:buSzPct val="75000"/>
              <a:buFont typeface="Wingdings" pitchFamily="2" charset="2"/>
              <a:buChar char="§"/>
              <a:defRPr sz="1800">
                <a:solidFill>
                  <a:schemeClr val="tx1"/>
                </a:solidFill>
                <a:latin typeface="+mn-lt"/>
              </a:defRPr>
            </a:lvl7pPr>
            <a:lvl8pPr marL="3033713" indent="-230188" algn="l" rtl="0" eaLnBrk="1" fontAlgn="base" hangingPunct="1">
              <a:lnSpc>
                <a:spcPct val="90000"/>
              </a:lnSpc>
              <a:spcBef>
                <a:spcPct val="25000"/>
              </a:spcBef>
              <a:spcAft>
                <a:spcPct val="0"/>
              </a:spcAft>
              <a:buClr>
                <a:schemeClr val="tx2"/>
              </a:buClr>
              <a:buSzPct val="75000"/>
              <a:buFont typeface="Wingdings" pitchFamily="2" charset="2"/>
              <a:buChar char="§"/>
              <a:defRPr sz="1800">
                <a:solidFill>
                  <a:schemeClr val="tx1"/>
                </a:solidFill>
                <a:latin typeface="+mn-lt"/>
              </a:defRPr>
            </a:lvl8pPr>
            <a:lvl9pPr marL="3490913" indent="-230188" algn="l" rtl="0" eaLnBrk="1" fontAlgn="base" hangingPunct="1">
              <a:lnSpc>
                <a:spcPct val="90000"/>
              </a:lnSpc>
              <a:spcBef>
                <a:spcPct val="25000"/>
              </a:spcBef>
              <a:spcAft>
                <a:spcPct val="0"/>
              </a:spcAft>
              <a:buClr>
                <a:schemeClr val="tx2"/>
              </a:buClr>
              <a:buSzPct val="75000"/>
              <a:buFont typeface="Wingdings" pitchFamily="2" charset="2"/>
              <a:buChar char="§"/>
              <a:defRPr sz="1800">
                <a:solidFill>
                  <a:schemeClr val="tx1"/>
                </a:solidFill>
                <a:latin typeface="+mn-lt"/>
              </a:defRPr>
            </a:lvl9pPr>
          </a:lstStyle>
          <a:p>
            <a:r>
              <a:rPr lang="ru-RU" kern="0" dirty="0"/>
              <a:t>Подсказка 1: зарегистрировать пользователя с любыми данными, зайти под ним на сайт и посмотреть, что в </a:t>
            </a:r>
            <a:r>
              <a:rPr lang="ru-RU" kern="0" dirty="0" err="1"/>
              <a:t>куках</a:t>
            </a:r>
            <a:endParaRPr lang="ru-RU" b="1" kern="0" dirty="0">
              <a:solidFill>
                <a:srgbClr val="FF0000"/>
              </a:solidFill>
            </a:endParaRPr>
          </a:p>
        </p:txBody>
      </p:sp>
      <p:sp>
        <p:nvSpPr>
          <p:cNvPr id="15" name="Content Placeholder 5"/>
          <p:cNvSpPr txBox="1">
            <a:spLocks/>
          </p:cNvSpPr>
          <p:nvPr/>
        </p:nvSpPr>
        <p:spPr bwMode="gray">
          <a:xfrm>
            <a:off x="277760" y="5042834"/>
            <a:ext cx="8532813" cy="39277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2250" indent="-222250" algn="l" rtl="0" eaLnBrk="0" fontAlgn="base" hangingPunct="0">
              <a:lnSpc>
                <a:spcPct val="90000"/>
              </a:lnSpc>
              <a:spcBef>
                <a:spcPct val="25000"/>
              </a:spcBef>
              <a:spcAft>
                <a:spcPct val="0"/>
              </a:spcAft>
              <a:buClr>
                <a:schemeClr val="tx2"/>
              </a:buClr>
              <a:buSzPct val="75000"/>
              <a:buFont typeface="Wingdings" pitchFamily="2" charset="2"/>
              <a:buChar char="§"/>
              <a:defRPr sz="2800">
                <a:solidFill>
                  <a:schemeClr val="tx1"/>
                </a:solidFill>
                <a:latin typeface="Arial Narrow" pitchFamily="34" charset="0"/>
                <a:ea typeface="+mn-ea"/>
                <a:cs typeface="+mn-cs"/>
              </a:defRPr>
            </a:lvl1pPr>
            <a:lvl2pPr marL="582613" indent="-222250" algn="l" rtl="0" eaLnBrk="0" fontAlgn="base" hangingPunct="0">
              <a:lnSpc>
                <a:spcPct val="90000"/>
              </a:lnSpc>
              <a:spcBef>
                <a:spcPct val="25000"/>
              </a:spcBef>
              <a:spcAft>
                <a:spcPct val="0"/>
              </a:spcAft>
              <a:buClr>
                <a:schemeClr val="tx2"/>
              </a:buClr>
              <a:buSzPct val="75000"/>
              <a:buFont typeface="Wingdings" pitchFamily="2" charset="2"/>
              <a:buChar char="§"/>
              <a:defRPr sz="2400">
                <a:solidFill>
                  <a:schemeClr val="tx1"/>
                </a:solidFill>
                <a:latin typeface="Arial Narrow" pitchFamily="34" charset="0"/>
              </a:defRPr>
            </a:lvl2pPr>
            <a:lvl3pPr marL="941388" indent="-220663" algn="l" rtl="0" eaLnBrk="0" fontAlgn="base" hangingPunct="0">
              <a:lnSpc>
                <a:spcPct val="90000"/>
              </a:lnSpc>
              <a:spcBef>
                <a:spcPct val="25000"/>
              </a:spcBef>
              <a:spcAft>
                <a:spcPct val="0"/>
              </a:spcAft>
              <a:buClr>
                <a:schemeClr val="tx2"/>
              </a:buClr>
              <a:buSzPct val="75000"/>
              <a:buFont typeface="Wingdings" pitchFamily="2" charset="2"/>
              <a:buChar char="§"/>
              <a:defRPr sz="2000">
                <a:solidFill>
                  <a:schemeClr val="tx1"/>
                </a:solidFill>
                <a:latin typeface="Arial Narrow" pitchFamily="34" charset="0"/>
              </a:defRPr>
            </a:lvl3pPr>
            <a:lvl4pPr marL="1209675" indent="-138113" algn="l" rtl="0" eaLnBrk="0" fontAlgn="base" hangingPunct="0">
              <a:lnSpc>
                <a:spcPct val="90000"/>
              </a:lnSpc>
              <a:spcBef>
                <a:spcPct val="25000"/>
              </a:spcBef>
              <a:spcAft>
                <a:spcPct val="0"/>
              </a:spcAft>
              <a:buClr>
                <a:schemeClr val="tx2"/>
              </a:buClr>
              <a:buSzPct val="75000"/>
              <a:buFont typeface="Wingdings" pitchFamily="2" charset="2"/>
              <a:buChar char="§"/>
              <a:defRPr sz="1800">
                <a:solidFill>
                  <a:schemeClr val="tx1"/>
                </a:solidFill>
                <a:latin typeface="Arial Narrow" pitchFamily="34" charset="0"/>
              </a:defRPr>
            </a:lvl4pPr>
            <a:lvl5pPr marL="1662113" indent="-230188" algn="l" rtl="0" eaLnBrk="0" fontAlgn="base" hangingPunct="0">
              <a:lnSpc>
                <a:spcPct val="90000"/>
              </a:lnSpc>
              <a:spcBef>
                <a:spcPct val="25000"/>
              </a:spcBef>
              <a:spcAft>
                <a:spcPct val="0"/>
              </a:spcAft>
              <a:buClr>
                <a:schemeClr val="tx2"/>
              </a:buClr>
              <a:buSzPct val="75000"/>
              <a:buFont typeface="Wingdings" pitchFamily="2" charset="2"/>
              <a:buChar char="§"/>
              <a:defRPr sz="1800">
                <a:solidFill>
                  <a:schemeClr val="tx1"/>
                </a:solidFill>
                <a:latin typeface="Arial Narrow" pitchFamily="34" charset="0"/>
              </a:defRPr>
            </a:lvl5pPr>
            <a:lvl6pPr marL="2119313" indent="-230188" algn="l" rtl="0" eaLnBrk="1" fontAlgn="base" hangingPunct="1">
              <a:lnSpc>
                <a:spcPct val="90000"/>
              </a:lnSpc>
              <a:spcBef>
                <a:spcPct val="25000"/>
              </a:spcBef>
              <a:spcAft>
                <a:spcPct val="0"/>
              </a:spcAft>
              <a:buClr>
                <a:schemeClr val="tx2"/>
              </a:buClr>
              <a:buSzPct val="75000"/>
              <a:buFont typeface="Wingdings" pitchFamily="2" charset="2"/>
              <a:buChar char="§"/>
              <a:defRPr sz="1800">
                <a:solidFill>
                  <a:schemeClr val="tx1"/>
                </a:solidFill>
                <a:latin typeface="+mn-lt"/>
              </a:defRPr>
            </a:lvl6pPr>
            <a:lvl7pPr marL="2576513" indent="-230188" algn="l" rtl="0" eaLnBrk="1" fontAlgn="base" hangingPunct="1">
              <a:lnSpc>
                <a:spcPct val="90000"/>
              </a:lnSpc>
              <a:spcBef>
                <a:spcPct val="25000"/>
              </a:spcBef>
              <a:spcAft>
                <a:spcPct val="0"/>
              </a:spcAft>
              <a:buClr>
                <a:schemeClr val="tx2"/>
              </a:buClr>
              <a:buSzPct val="75000"/>
              <a:buFont typeface="Wingdings" pitchFamily="2" charset="2"/>
              <a:buChar char="§"/>
              <a:defRPr sz="1800">
                <a:solidFill>
                  <a:schemeClr val="tx1"/>
                </a:solidFill>
                <a:latin typeface="+mn-lt"/>
              </a:defRPr>
            </a:lvl7pPr>
            <a:lvl8pPr marL="3033713" indent="-230188" algn="l" rtl="0" eaLnBrk="1" fontAlgn="base" hangingPunct="1">
              <a:lnSpc>
                <a:spcPct val="90000"/>
              </a:lnSpc>
              <a:spcBef>
                <a:spcPct val="25000"/>
              </a:spcBef>
              <a:spcAft>
                <a:spcPct val="0"/>
              </a:spcAft>
              <a:buClr>
                <a:schemeClr val="tx2"/>
              </a:buClr>
              <a:buSzPct val="75000"/>
              <a:buFont typeface="Wingdings" pitchFamily="2" charset="2"/>
              <a:buChar char="§"/>
              <a:defRPr sz="1800">
                <a:solidFill>
                  <a:schemeClr val="tx1"/>
                </a:solidFill>
                <a:latin typeface="+mn-lt"/>
              </a:defRPr>
            </a:lvl8pPr>
            <a:lvl9pPr marL="3490913" indent="-230188" algn="l" rtl="0" eaLnBrk="1" fontAlgn="base" hangingPunct="1">
              <a:lnSpc>
                <a:spcPct val="90000"/>
              </a:lnSpc>
              <a:spcBef>
                <a:spcPct val="25000"/>
              </a:spcBef>
              <a:spcAft>
                <a:spcPct val="0"/>
              </a:spcAft>
              <a:buClr>
                <a:schemeClr val="tx2"/>
              </a:buClr>
              <a:buSzPct val="75000"/>
              <a:buFont typeface="Wingdings" pitchFamily="2" charset="2"/>
              <a:buChar char="§"/>
              <a:defRPr sz="1800">
                <a:solidFill>
                  <a:schemeClr val="tx1"/>
                </a:solidFill>
                <a:latin typeface="+mn-lt"/>
              </a:defRPr>
            </a:lvl9pPr>
          </a:lstStyle>
          <a:p>
            <a:r>
              <a:rPr lang="ru-RU" kern="0" dirty="0"/>
              <a:t>Подсказка </a:t>
            </a:r>
            <a:r>
              <a:rPr lang="en-US" kern="0" dirty="0"/>
              <a:t>2</a:t>
            </a:r>
            <a:r>
              <a:rPr lang="ru-RU" kern="0" dirty="0"/>
              <a:t>:</a:t>
            </a:r>
            <a:r>
              <a:rPr lang="en-US" kern="0" dirty="0"/>
              <a:t> </a:t>
            </a:r>
            <a:r>
              <a:rPr lang="ru-RU" kern="0" dirty="0"/>
              <a:t>параметр </a:t>
            </a:r>
            <a:r>
              <a:rPr lang="en-US" b="1" dirty="0"/>
              <a:t>privilege</a:t>
            </a:r>
            <a:r>
              <a:rPr lang="ru-RU" b="1" dirty="0"/>
              <a:t> </a:t>
            </a:r>
            <a:r>
              <a:rPr lang="ru-RU" dirty="0"/>
              <a:t>может содержать и другие значения</a:t>
            </a:r>
            <a:r>
              <a:rPr lang="en-US" kern="0" dirty="0"/>
              <a:t>.</a:t>
            </a:r>
            <a:endParaRPr lang="ru-RU" kern="0" dirty="0">
              <a:solidFill>
                <a:srgbClr val="FF0000"/>
              </a:solidFill>
            </a:endParaRPr>
          </a:p>
        </p:txBody>
      </p:sp>
      <p:pic>
        <p:nvPicPr>
          <p:cNvPr id="10" name="Picture 9"/>
          <p:cNvPicPr>
            <a:picLocks noChangeAspect="1"/>
          </p:cNvPicPr>
          <p:nvPr/>
        </p:nvPicPr>
        <p:blipFill rotWithShape="1">
          <a:blip r:embed="rId3"/>
          <a:srcRect l="7529" t="5762" r="31797" b="71329"/>
          <a:stretch/>
        </p:blipFill>
        <p:spPr>
          <a:xfrm>
            <a:off x="970804" y="595451"/>
            <a:ext cx="7200800" cy="2088232"/>
          </a:xfrm>
          <a:prstGeom prst="rect">
            <a:avLst/>
          </a:prstGeom>
        </p:spPr>
      </p:pic>
    </p:spTree>
    <p:extLst>
      <p:ext uri="{BB962C8B-B14F-4D97-AF65-F5344CB8AC3E}">
        <p14:creationId xmlns:p14="http://schemas.microsoft.com/office/powerpoint/2010/main" val="829175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a:t>Демо </a:t>
            </a:r>
            <a:r>
              <a:rPr lang="en-US"/>
              <a:t>#3: XSS</a:t>
            </a:r>
            <a:endParaRPr lang="ru-RU" dirty="0"/>
          </a:p>
        </p:txBody>
      </p:sp>
      <p:sp>
        <p:nvSpPr>
          <p:cNvPr id="9" name="Text Placeholder 8"/>
          <p:cNvSpPr>
            <a:spLocks noGrp="1"/>
          </p:cNvSpPr>
          <p:nvPr>
            <p:ph type="body" idx="1"/>
          </p:nvPr>
        </p:nvSpPr>
        <p:spPr/>
        <p:txBody>
          <a:bodyPr/>
          <a:lstStyle/>
          <a:p>
            <a:endParaRPr lang="ru-RU"/>
          </a:p>
        </p:txBody>
      </p:sp>
      <p:sp>
        <p:nvSpPr>
          <p:cNvPr id="2" name="Slide Number Placeholder 1"/>
          <p:cNvSpPr>
            <a:spLocks noGrp="1"/>
          </p:cNvSpPr>
          <p:nvPr>
            <p:ph type="sldNum" sz="quarter" idx="10"/>
          </p:nvPr>
        </p:nvSpPr>
        <p:spPr/>
        <p:txBody>
          <a:bodyPr/>
          <a:lstStyle/>
          <a:p>
            <a:fld id="{81709E8E-6AE3-4F46-AD64-F6A6E9055CB0}" type="slidenum">
              <a:rPr lang="de-DE" smtClean="0"/>
              <a:pPr/>
              <a:t>38</a:t>
            </a:fld>
            <a:endParaRPr lang="de-DE"/>
          </a:p>
        </p:txBody>
      </p:sp>
    </p:spTree>
    <p:extLst>
      <p:ext uri="{BB962C8B-B14F-4D97-AF65-F5344CB8AC3E}">
        <p14:creationId xmlns:p14="http://schemas.microsoft.com/office/powerpoint/2010/main" val="17214801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sz="2400" dirty="0"/>
              <a:t>Упражнение </a:t>
            </a:r>
            <a:r>
              <a:rPr lang="en-US" sz="2400" dirty="0"/>
              <a:t>#3: Stored XSS</a:t>
            </a:r>
            <a:endParaRPr lang="ru-RU" sz="2400" dirty="0"/>
          </a:p>
        </p:txBody>
      </p:sp>
      <p:sp>
        <p:nvSpPr>
          <p:cNvPr id="6" name="Content Placeholder 5"/>
          <p:cNvSpPr>
            <a:spLocks noGrp="1"/>
          </p:cNvSpPr>
          <p:nvPr>
            <p:ph sz="half" idx="1"/>
          </p:nvPr>
        </p:nvSpPr>
        <p:spPr>
          <a:xfrm>
            <a:off x="304800" y="764704"/>
            <a:ext cx="4189413" cy="718964"/>
          </a:xfrm>
        </p:spPr>
        <p:txBody>
          <a:bodyPr/>
          <a:lstStyle/>
          <a:p>
            <a:r>
              <a:rPr lang="en-US" sz="4400" dirty="0"/>
              <a:t>chrome.exe </a:t>
            </a:r>
          </a:p>
          <a:p>
            <a:pPr marL="0" indent="0">
              <a:buNone/>
            </a:pPr>
            <a:r>
              <a:rPr lang="en-US" sz="4400" dirty="0"/>
              <a:t>--disable-</a:t>
            </a:r>
            <a:r>
              <a:rPr lang="en-US" sz="4400" dirty="0" err="1"/>
              <a:t>xss</a:t>
            </a:r>
            <a:r>
              <a:rPr lang="en-US" sz="4400" dirty="0"/>
              <a:t>-auditor</a:t>
            </a:r>
            <a:endParaRPr lang="ru-RU" sz="4400" dirty="0"/>
          </a:p>
          <a:p>
            <a:endParaRPr lang="ru-RU" dirty="0"/>
          </a:p>
        </p:txBody>
      </p:sp>
      <p:sp>
        <p:nvSpPr>
          <p:cNvPr id="2" name="Slide Number Placeholder 1"/>
          <p:cNvSpPr>
            <a:spLocks noGrp="1"/>
          </p:cNvSpPr>
          <p:nvPr>
            <p:ph type="sldNum" sz="quarter" idx="10"/>
          </p:nvPr>
        </p:nvSpPr>
        <p:spPr/>
        <p:txBody>
          <a:bodyPr/>
          <a:lstStyle/>
          <a:p>
            <a:pPr>
              <a:defRPr/>
            </a:pPr>
            <a:fld id="{81709E8E-6AE3-4F46-AD64-F6A6E9055CB0}" type="slidenum">
              <a:rPr lang="de-DE" smtClean="0"/>
              <a:pPr>
                <a:defRPr/>
              </a:pPr>
              <a:t>39</a:t>
            </a:fld>
            <a:endParaRPr lang="de-DE"/>
          </a:p>
        </p:txBody>
      </p:sp>
      <p:pic>
        <p:nvPicPr>
          <p:cNvPr id="9" name="Content Placeholder 8"/>
          <p:cNvPicPr>
            <a:picLocks noGrp="1" noChangeAspect="1"/>
          </p:cNvPicPr>
          <p:nvPr>
            <p:ph sz="half" idx="2"/>
          </p:nvPr>
        </p:nvPicPr>
        <p:blipFill rotWithShape="1">
          <a:blip r:embed="rId3"/>
          <a:srcRect l="27668" t="2370" r="24765" b="55762"/>
          <a:stretch/>
        </p:blipFill>
        <p:spPr>
          <a:xfrm>
            <a:off x="4571206" y="564037"/>
            <a:ext cx="4191000" cy="2833270"/>
          </a:xfrm>
          <a:prstGeom prst="rect">
            <a:avLst/>
          </a:prstGeom>
        </p:spPr>
      </p:pic>
      <p:sp>
        <p:nvSpPr>
          <p:cNvPr id="10" name="Content Placeholder 5"/>
          <p:cNvSpPr txBox="1">
            <a:spLocks/>
          </p:cNvSpPr>
          <p:nvPr/>
        </p:nvSpPr>
        <p:spPr bwMode="gray">
          <a:xfrm>
            <a:off x="329885" y="3933056"/>
            <a:ext cx="8532813" cy="9099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2250" indent="-222250" algn="l" rtl="0" eaLnBrk="0" fontAlgn="base" hangingPunct="0">
              <a:lnSpc>
                <a:spcPct val="90000"/>
              </a:lnSpc>
              <a:spcBef>
                <a:spcPct val="25000"/>
              </a:spcBef>
              <a:spcAft>
                <a:spcPct val="0"/>
              </a:spcAft>
              <a:buClr>
                <a:schemeClr val="tx2"/>
              </a:buClr>
              <a:buSzPct val="75000"/>
              <a:buFont typeface="Wingdings" pitchFamily="2" charset="2"/>
              <a:buChar char="§"/>
              <a:defRPr sz="2800">
                <a:solidFill>
                  <a:schemeClr val="tx1"/>
                </a:solidFill>
                <a:latin typeface="Arial Narrow" pitchFamily="34" charset="0"/>
                <a:ea typeface="+mn-ea"/>
                <a:cs typeface="+mn-cs"/>
              </a:defRPr>
            </a:lvl1pPr>
            <a:lvl2pPr marL="582613" indent="-222250" algn="l" rtl="0" eaLnBrk="0" fontAlgn="base" hangingPunct="0">
              <a:lnSpc>
                <a:spcPct val="90000"/>
              </a:lnSpc>
              <a:spcBef>
                <a:spcPct val="25000"/>
              </a:spcBef>
              <a:spcAft>
                <a:spcPct val="0"/>
              </a:spcAft>
              <a:buClr>
                <a:schemeClr val="tx2"/>
              </a:buClr>
              <a:buSzPct val="75000"/>
              <a:buFont typeface="Wingdings" pitchFamily="2" charset="2"/>
              <a:buChar char="§"/>
              <a:defRPr sz="2400">
                <a:solidFill>
                  <a:schemeClr val="tx1"/>
                </a:solidFill>
                <a:latin typeface="Arial Narrow" pitchFamily="34" charset="0"/>
              </a:defRPr>
            </a:lvl2pPr>
            <a:lvl3pPr marL="941388" indent="-220663" algn="l" rtl="0" eaLnBrk="0" fontAlgn="base" hangingPunct="0">
              <a:lnSpc>
                <a:spcPct val="90000"/>
              </a:lnSpc>
              <a:spcBef>
                <a:spcPct val="25000"/>
              </a:spcBef>
              <a:spcAft>
                <a:spcPct val="0"/>
              </a:spcAft>
              <a:buClr>
                <a:schemeClr val="tx2"/>
              </a:buClr>
              <a:buSzPct val="75000"/>
              <a:buFont typeface="Wingdings" pitchFamily="2" charset="2"/>
              <a:buChar char="§"/>
              <a:defRPr sz="2000">
                <a:solidFill>
                  <a:schemeClr val="tx1"/>
                </a:solidFill>
                <a:latin typeface="Arial Narrow" pitchFamily="34" charset="0"/>
              </a:defRPr>
            </a:lvl3pPr>
            <a:lvl4pPr marL="1209675" indent="-138113" algn="l" rtl="0" eaLnBrk="0" fontAlgn="base" hangingPunct="0">
              <a:lnSpc>
                <a:spcPct val="90000"/>
              </a:lnSpc>
              <a:spcBef>
                <a:spcPct val="25000"/>
              </a:spcBef>
              <a:spcAft>
                <a:spcPct val="0"/>
              </a:spcAft>
              <a:buClr>
                <a:schemeClr val="tx2"/>
              </a:buClr>
              <a:buSzPct val="75000"/>
              <a:buFont typeface="Wingdings" pitchFamily="2" charset="2"/>
              <a:buChar char="§"/>
              <a:defRPr sz="1800">
                <a:solidFill>
                  <a:schemeClr val="tx1"/>
                </a:solidFill>
                <a:latin typeface="Arial Narrow" pitchFamily="34" charset="0"/>
              </a:defRPr>
            </a:lvl4pPr>
            <a:lvl5pPr marL="1662113" indent="-230188" algn="l" rtl="0" eaLnBrk="0" fontAlgn="base" hangingPunct="0">
              <a:lnSpc>
                <a:spcPct val="90000"/>
              </a:lnSpc>
              <a:spcBef>
                <a:spcPct val="25000"/>
              </a:spcBef>
              <a:spcAft>
                <a:spcPct val="0"/>
              </a:spcAft>
              <a:buClr>
                <a:schemeClr val="tx2"/>
              </a:buClr>
              <a:buSzPct val="75000"/>
              <a:buFont typeface="Wingdings" pitchFamily="2" charset="2"/>
              <a:buChar char="§"/>
              <a:defRPr sz="1800">
                <a:solidFill>
                  <a:schemeClr val="tx1"/>
                </a:solidFill>
                <a:latin typeface="Arial Narrow" pitchFamily="34" charset="0"/>
              </a:defRPr>
            </a:lvl5pPr>
            <a:lvl6pPr marL="2119313" indent="-230188" algn="l" rtl="0" eaLnBrk="1" fontAlgn="base" hangingPunct="1">
              <a:lnSpc>
                <a:spcPct val="90000"/>
              </a:lnSpc>
              <a:spcBef>
                <a:spcPct val="25000"/>
              </a:spcBef>
              <a:spcAft>
                <a:spcPct val="0"/>
              </a:spcAft>
              <a:buClr>
                <a:schemeClr val="tx2"/>
              </a:buClr>
              <a:buSzPct val="75000"/>
              <a:buFont typeface="Wingdings" pitchFamily="2" charset="2"/>
              <a:buChar char="§"/>
              <a:defRPr sz="1800">
                <a:solidFill>
                  <a:schemeClr val="tx1"/>
                </a:solidFill>
                <a:latin typeface="+mn-lt"/>
              </a:defRPr>
            </a:lvl6pPr>
            <a:lvl7pPr marL="2576513" indent="-230188" algn="l" rtl="0" eaLnBrk="1" fontAlgn="base" hangingPunct="1">
              <a:lnSpc>
                <a:spcPct val="90000"/>
              </a:lnSpc>
              <a:spcBef>
                <a:spcPct val="25000"/>
              </a:spcBef>
              <a:spcAft>
                <a:spcPct val="0"/>
              </a:spcAft>
              <a:buClr>
                <a:schemeClr val="tx2"/>
              </a:buClr>
              <a:buSzPct val="75000"/>
              <a:buFont typeface="Wingdings" pitchFamily="2" charset="2"/>
              <a:buChar char="§"/>
              <a:defRPr sz="1800">
                <a:solidFill>
                  <a:schemeClr val="tx1"/>
                </a:solidFill>
                <a:latin typeface="+mn-lt"/>
              </a:defRPr>
            </a:lvl7pPr>
            <a:lvl8pPr marL="3033713" indent="-230188" algn="l" rtl="0" eaLnBrk="1" fontAlgn="base" hangingPunct="1">
              <a:lnSpc>
                <a:spcPct val="90000"/>
              </a:lnSpc>
              <a:spcBef>
                <a:spcPct val="25000"/>
              </a:spcBef>
              <a:spcAft>
                <a:spcPct val="0"/>
              </a:spcAft>
              <a:buClr>
                <a:schemeClr val="tx2"/>
              </a:buClr>
              <a:buSzPct val="75000"/>
              <a:buFont typeface="Wingdings" pitchFamily="2" charset="2"/>
              <a:buChar char="§"/>
              <a:defRPr sz="1800">
                <a:solidFill>
                  <a:schemeClr val="tx1"/>
                </a:solidFill>
                <a:latin typeface="+mn-lt"/>
              </a:defRPr>
            </a:lvl8pPr>
            <a:lvl9pPr marL="3490913" indent="-230188" algn="l" rtl="0" eaLnBrk="1" fontAlgn="base" hangingPunct="1">
              <a:lnSpc>
                <a:spcPct val="90000"/>
              </a:lnSpc>
              <a:spcBef>
                <a:spcPct val="25000"/>
              </a:spcBef>
              <a:spcAft>
                <a:spcPct val="0"/>
              </a:spcAft>
              <a:buClr>
                <a:schemeClr val="tx2"/>
              </a:buClr>
              <a:buSzPct val="75000"/>
              <a:buFont typeface="Wingdings" pitchFamily="2" charset="2"/>
              <a:buChar char="§"/>
              <a:defRPr sz="1800">
                <a:solidFill>
                  <a:schemeClr val="tx1"/>
                </a:solidFill>
                <a:latin typeface="+mn-lt"/>
              </a:defRPr>
            </a:lvl9pPr>
          </a:lstStyle>
          <a:p>
            <a:r>
              <a:rPr lang="ru-RU" kern="0" dirty="0"/>
              <a:t>Цель:</a:t>
            </a:r>
            <a:r>
              <a:rPr lang="en-US" kern="0" dirty="0"/>
              <a:t> </a:t>
            </a:r>
            <a:r>
              <a:rPr lang="ru-RU" kern="0" dirty="0"/>
              <a:t>создать пост на форуме, который будет </a:t>
            </a:r>
            <a:r>
              <a:rPr lang="ru-RU" kern="0" dirty="0" err="1"/>
              <a:t>логгировать</a:t>
            </a:r>
            <a:r>
              <a:rPr lang="ru-RU" kern="0" dirty="0"/>
              <a:t> </a:t>
            </a:r>
            <a:r>
              <a:rPr lang="ru-RU" kern="0" dirty="0" err="1"/>
              <a:t>куки</a:t>
            </a:r>
            <a:r>
              <a:rPr lang="ru-RU" kern="0" dirty="0"/>
              <a:t> пользователя</a:t>
            </a:r>
            <a:r>
              <a:rPr lang="en-US" kern="0" dirty="0"/>
              <a:t> (</a:t>
            </a:r>
            <a:r>
              <a:rPr lang="ru-RU" kern="0" dirty="0"/>
              <a:t>либо выводить во всплывающем окне</a:t>
            </a:r>
            <a:r>
              <a:rPr lang="en-US" kern="0" dirty="0"/>
              <a:t>)</a:t>
            </a:r>
            <a:r>
              <a:rPr lang="ru-RU" kern="0" dirty="0"/>
              <a:t>.</a:t>
            </a:r>
          </a:p>
        </p:txBody>
      </p:sp>
      <p:sp>
        <p:nvSpPr>
          <p:cNvPr id="14" name="Content Placeholder 5"/>
          <p:cNvSpPr txBox="1">
            <a:spLocks/>
          </p:cNvSpPr>
          <p:nvPr/>
        </p:nvSpPr>
        <p:spPr bwMode="gray">
          <a:xfrm>
            <a:off x="329885" y="4812777"/>
            <a:ext cx="8532813" cy="9099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2250" indent="-222250" algn="l" rtl="0" eaLnBrk="0" fontAlgn="base" hangingPunct="0">
              <a:lnSpc>
                <a:spcPct val="90000"/>
              </a:lnSpc>
              <a:spcBef>
                <a:spcPct val="25000"/>
              </a:spcBef>
              <a:spcAft>
                <a:spcPct val="0"/>
              </a:spcAft>
              <a:buClr>
                <a:schemeClr val="tx2"/>
              </a:buClr>
              <a:buSzPct val="75000"/>
              <a:buFont typeface="Wingdings" pitchFamily="2" charset="2"/>
              <a:buChar char="§"/>
              <a:defRPr sz="2800">
                <a:solidFill>
                  <a:schemeClr val="tx1"/>
                </a:solidFill>
                <a:latin typeface="Arial Narrow" pitchFamily="34" charset="0"/>
                <a:ea typeface="+mn-ea"/>
                <a:cs typeface="+mn-cs"/>
              </a:defRPr>
            </a:lvl1pPr>
            <a:lvl2pPr marL="582613" indent="-222250" algn="l" rtl="0" eaLnBrk="0" fontAlgn="base" hangingPunct="0">
              <a:lnSpc>
                <a:spcPct val="90000"/>
              </a:lnSpc>
              <a:spcBef>
                <a:spcPct val="25000"/>
              </a:spcBef>
              <a:spcAft>
                <a:spcPct val="0"/>
              </a:spcAft>
              <a:buClr>
                <a:schemeClr val="tx2"/>
              </a:buClr>
              <a:buSzPct val="75000"/>
              <a:buFont typeface="Wingdings" pitchFamily="2" charset="2"/>
              <a:buChar char="§"/>
              <a:defRPr sz="2400">
                <a:solidFill>
                  <a:schemeClr val="tx1"/>
                </a:solidFill>
                <a:latin typeface="Arial Narrow" pitchFamily="34" charset="0"/>
              </a:defRPr>
            </a:lvl2pPr>
            <a:lvl3pPr marL="941388" indent="-220663" algn="l" rtl="0" eaLnBrk="0" fontAlgn="base" hangingPunct="0">
              <a:lnSpc>
                <a:spcPct val="90000"/>
              </a:lnSpc>
              <a:spcBef>
                <a:spcPct val="25000"/>
              </a:spcBef>
              <a:spcAft>
                <a:spcPct val="0"/>
              </a:spcAft>
              <a:buClr>
                <a:schemeClr val="tx2"/>
              </a:buClr>
              <a:buSzPct val="75000"/>
              <a:buFont typeface="Wingdings" pitchFamily="2" charset="2"/>
              <a:buChar char="§"/>
              <a:defRPr sz="2000">
                <a:solidFill>
                  <a:schemeClr val="tx1"/>
                </a:solidFill>
                <a:latin typeface="Arial Narrow" pitchFamily="34" charset="0"/>
              </a:defRPr>
            </a:lvl3pPr>
            <a:lvl4pPr marL="1209675" indent="-138113" algn="l" rtl="0" eaLnBrk="0" fontAlgn="base" hangingPunct="0">
              <a:lnSpc>
                <a:spcPct val="90000"/>
              </a:lnSpc>
              <a:spcBef>
                <a:spcPct val="25000"/>
              </a:spcBef>
              <a:spcAft>
                <a:spcPct val="0"/>
              </a:spcAft>
              <a:buClr>
                <a:schemeClr val="tx2"/>
              </a:buClr>
              <a:buSzPct val="75000"/>
              <a:buFont typeface="Wingdings" pitchFamily="2" charset="2"/>
              <a:buChar char="§"/>
              <a:defRPr sz="1800">
                <a:solidFill>
                  <a:schemeClr val="tx1"/>
                </a:solidFill>
                <a:latin typeface="Arial Narrow" pitchFamily="34" charset="0"/>
              </a:defRPr>
            </a:lvl4pPr>
            <a:lvl5pPr marL="1662113" indent="-230188" algn="l" rtl="0" eaLnBrk="0" fontAlgn="base" hangingPunct="0">
              <a:lnSpc>
                <a:spcPct val="90000"/>
              </a:lnSpc>
              <a:spcBef>
                <a:spcPct val="25000"/>
              </a:spcBef>
              <a:spcAft>
                <a:spcPct val="0"/>
              </a:spcAft>
              <a:buClr>
                <a:schemeClr val="tx2"/>
              </a:buClr>
              <a:buSzPct val="75000"/>
              <a:buFont typeface="Wingdings" pitchFamily="2" charset="2"/>
              <a:buChar char="§"/>
              <a:defRPr sz="1800">
                <a:solidFill>
                  <a:schemeClr val="tx1"/>
                </a:solidFill>
                <a:latin typeface="Arial Narrow" pitchFamily="34" charset="0"/>
              </a:defRPr>
            </a:lvl5pPr>
            <a:lvl6pPr marL="2119313" indent="-230188" algn="l" rtl="0" eaLnBrk="1" fontAlgn="base" hangingPunct="1">
              <a:lnSpc>
                <a:spcPct val="90000"/>
              </a:lnSpc>
              <a:spcBef>
                <a:spcPct val="25000"/>
              </a:spcBef>
              <a:spcAft>
                <a:spcPct val="0"/>
              </a:spcAft>
              <a:buClr>
                <a:schemeClr val="tx2"/>
              </a:buClr>
              <a:buSzPct val="75000"/>
              <a:buFont typeface="Wingdings" pitchFamily="2" charset="2"/>
              <a:buChar char="§"/>
              <a:defRPr sz="1800">
                <a:solidFill>
                  <a:schemeClr val="tx1"/>
                </a:solidFill>
                <a:latin typeface="+mn-lt"/>
              </a:defRPr>
            </a:lvl6pPr>
            <a:lvl7pPr marL="2576513" indent="-230188" algn="l" rtl="0" eaLnBrk="1" fontAlgn="base" hangingPunct="1">
              <a:lnSpc>
                <a:spcPct val="90000"/>
              </a:lnSpc>
              <a:spcBef>
                <a:spcPct val="25000"/>
              </a:spcBef>
              <a:spcAft>
                <a:spcPct val="0"/>
              </a:spcAft>
              <a:buClr>
                <a:schemeClr val="tx2"/>
              </a:buClr>
              <a:buSzPct val="75000"/>
              <a:buFont typeface="Wingdings" pitchFamily="2" charset="2"/>
              <a:buChar char="§"/>
              <a:defRPr sz="1800">
                <a:solidFill>
                  <a:schemeClr val="tx1"/>
                </a:solidFill>
                <a:latin typeface="+mn-lt"/>
              </a:defRPr>
            </a:lvl7pPr>
            <a:lvl8pPr marL="3033713" indent="-230188" algn="l" rtl="0" eaLnBrk="1" fontAlgn="base" hangingPunct="1">
              <a:lnSpc>
                <a:spcPct val="90000"/>
              </a:lnSpc>
              <a:spcBef>
                <a:spcPct val="25000"/>
              </a:spcBef>
              <a:spcAft>
                <a:spcPct val="0"/>
              </a:spcAft>
              <a:buClr>
                <a:schemeClr val="tx2"/>
              </a:buClr>
              <a:buSzPct val="75000"/>
              <a:buFont typeface="Wingdings" pitchFamily="2" charset="2"/>
              <a:buChar char="§"/>
              <a:defRPr sz="1800">
                <a:solidFill>
                  <a:schemeClr val="tx1"/>
                </a:solidFill>
                <a:latin typeface="+mn-lt"/>
              </a:defRPr>
            </a:lvl8pPr>
            <a:lvl9pPr marL="3490913" indent="-230188" algn="l" rtl="0" eaLnBrk="1" fontAlgn="base" hangingPunct="1">
              <a:lnSpc>
                <a:spcPct val="90000"/>
              </a:lnSpc>
              <a:spcBef>
                <a:spcPct val="25000"/>
              </a:spcBef>
              <a:spcAft>
                <a:spcPct val="0"/>
              </a:spcAft>
              <a:buClr>
                <a:schemeClr val="tx2"/>
              </a:buClr>
              <a:buSzPct val="75000"/>
              <a:buFont typeface="Wingdings" pitchFamily="2" charset="2"/>
              <a:buChar char="§"/>
              <a:defRPr sz="1800">
                <a:solidFill>
                  <a:schemeClr val="tx1"/>
                </a:solidFill>
                <a:latin typeface="+mn-lt"/>
              </a:defRPr>
            </a:lvl9pPr>
          </a:lstStyle>
          <a:p>
            <a:r>
              <a:rPr lang="ru-RU" kern="0" dirty="0"/>
              <a:t>Подсказка: </a:t>
            </a:r>
            <a:r>
              <a:rPr lang="en-US" kern="0" dirty="0"/>
              <a:t>(</a:t>
            </a:r>
            <a:r>
              <a:rPr lang="en-US" kern="0" dirty="0" err="1"/>
              <a:t>document.cookie</a:t>
            </a:r>
            <a:r>
              <a:rPr lang="en-US" kern="0" dirty="0"/>
              <a:t>)</a:t>
            </a:r>
            <a:r>
              <a:rPr lang="ru-RU" kern="0" dirty="0"/>
              <a:t>.</a:t>
            </a:r>
          </a:p>
        </p:txBody>
      </p:sp>
    </p:spTree>
    <p:extLst>
      <p:ext uri="{BB962C8B-B14F-4D97-AF65-F5344CB8AC3E}">
        <p14:creationId xmlns:p14="http://schemas.microsoft.com/office/powerpoint/2010/main" val="2401713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en-US" dirty="0">
                <a:effectLst>
                  <a:outerShdw blurRad="38100" dist="38100" dir="2700000" algn="tl">
                    <a:srgbClr val="C0C0C0"/>
                  </a:outerShdw>
                </a:effectLst>
                <a:cs typeface="Arial" charset="0"/>
              </a:rPr>
              <a:t>OWASP Top 10</a:t>
            </a:r>
          </a:p>
        </p:txBody>
      </p:sp>
      <p:sp>
        <p:nvSpPr>
          <p:cNvPr id="17410" name="Content Placeholder 2"/>
          <p:cNvSpPr>
            <a:spLocks noGrp="1"/>
          </p:cNvSpPr>
          <p:nvPr>
            <p:ph idx="4294967295"/>
          </p:nvPr>
        </p:nvSpPr>
        <p:spPr>
          <a:xfrm>
            <a:off x="304800" y="692150"/>
            <a:ext cx="8515350" cy="3384922"/>
          </a:xfrm>
        </p:spPr>
        <p:txBody>
          <a:bodyPr/>
          <a:lstStyle/>
          <a:p>
            <a:endParaRPr lang="en-US" sz="600" dirty="0">
              <a:cs typeface="Arial" charset="0"/>
            </a:endParaRPr>
          </a:p>
          <a:p>
            <a:r>
              <a:rPr lang="ru-RU" sz="2600" dirty="0" err="1">
                <a:cs typeface="Arial" charset="0"/>
              </a:rPr>
              <a:t>Open</a:t>
            </a:r>
            <a:r>
              <a:rPr lang="ru-RU" sz="2600" dirty="0">
                <a:cs typeface="Arial" charset="0"/>
              </a:rPr>
              <a:t> </a:t>
            </a:r>
            <a:r>
              <a:rPr lang="ru-RU" sz="2600" dirty="0" err="1">
                <a:cs typeface="Arial" charset="0"/>
              </a:rPr>
              <a:t>Web</a:t>
            </a:r>
            <a:r>
              <a:rPr lang="ru-RU" sz="2600" dirty="0">
                <a:cs typeface="Arial" charset="0"/>
              </a:rPr>
              <a:t> </a:t>
            </a:r>
            <a:r>
              <a:rPr lang="ru-RU" sz="2600" dirty="0" err="1">
                <a:cs typeface="Arial" charset="0"/>
              </a:rPr>
              <a:t>Application</a:t>
            </a:r>
            <a:r>
              <a:rPr lang="ru-RU" sz="2600" dirty="0">
                <a:cs typeface="Arial" charset="0"/>
              </a:rPr>
              <a:t> </a:t>
            </a:r>
            <a:r>
              <a:rPr lang="ru-RU" sz="2600" dirty="0" err="1">
                <a:cs typeface="Arial" charset="0"/>
              </a:rPr>
              <a:t>Security</a:t>
            </a:r>
            <a:r>
              <a:rPr lang="ru-RU" sz="2600" dirty="0">
                <a:cs typeface="Arial" charset="0"/>
              </a:rPr>
              <a:t> </a:t>
            </a:r>
            <a:r>
              <a:rPr lang="ru-RU" sz="2600" dirty="0" err="1">
                <a:cs typeface="Arial" charset="0"/>
              </a:rPr>
              <a:t>Project</a:t>
            </a:r>
            <a:r>
              <a:rPr lang="ru-RU" sz="2600" dirty="0">
                <a:cs typeface="Arial" charset="0"/>
              </a:rPr>
              <a:t> (OWASP) — это открытый проект обеспечения безопасности веб-приложений. Сообщество OWASP включает в себя корпорации, образовательные организации и частных лиц со всего мира. Сообщество работает над созданием статей, учебных пособий, документации, инструментов и технологий, находящихся в свободном доступе.</a:t>
            </a:r>
            <a:endParaRPr lang="en-US" sz="2600" dirty="0">
              <a:cs typeface="Arial" charset="0"/>
            </a:endParaRPr>
          </a:p>
          <a:p>
            <a:r>
              <a:rPr lang="en-US" sz="2600" dirty="0">
                <a:cs typeface="Arial" charset="0"/>
              </a:rPr>
              <a:t>OWASP Top 10 – </a:t>
            </a:r>
            <a:r>
              <a:rPr lang="ru-RU" sz="2600" dirty="0">
                <a:cs typeface="Arial" charset="0"/>
              </a:rPr>
              <a:t>список наиболее актуальных угроз составленный и поддерживаемый организацией.</a:t>
            </a:r>
          </a:p>
          <a:p>
            <a:endParaRPr lang="ru-RU" sz="2600" dirty="0">
              <a:cs typeface="Arial" charset="0"/>
            </a:endParaRPr>
          </a:p>
        </p:txBody>
      </p:sp>
      <p:sp>
        <p:nvSpPr>
          <p:cNvPr id="4" name="Slide Number Placeholder 3"/>
          <p:cNvSpPr txBox="1">
            <a:spLocks noGrp="1"/>
          </p:cNvSpPr>
          <p:nvPr/>
        </p:nvSpPr>
        <p:spPr bwMode="gray">
          <a:xfrm>
            <a:off x="8301038" y="6602413"/>
            <a:ext cx="539750" cy="144462"/>
          </a:xfrm>
          <a:prstGeom prst="rect">
            <a:avLst/>
          </a:prstGeom>
          <a:noFill/>
          <a:ln>
            <a:miter lim="800000"/>
            <a:headEnd/>
            <a:tailEnd/>
          </a:ln>
        </p:spPr>
        <p:txBody>
          <a:bodyPr lIns="0" tIns="0" rIns="0" bIns="0"/>
          <a:lstStyle/>
          <a:p>
            <a:pPr algn="r">
              <a:defRPr/>
            </a:pPr>
            <a:fld id="{F09E7AB6-5356-4849-BF34-16AA5E234025}" type="slidenum">
              <a:rPr lang="de-DE" sz="900">
                <a:latin typeface="Tele-GroteskNor" pitchFamily="2" charset="0"/>
                <a:cs typeface="+mn-cs"/>
              </a:rPr>
              <a:pPr algn="r">
                <a:defRPr/>
              </a:pPr>
              <a:t>4</a:t>
            </a:fld>
            <a:endParaRPr lang="de-DE" sz="900">
              <a:latin typeface="Tele-GroteskNor" pitchFamily="2" charset="0"/>
              <a:cs typeface="+mn-cs"/>
            </a:endParaRPr>
          </a:p>
        </p:txBody>
      </p:sp>
      <p:sp>
        <p:nvSpPr>
          <p:cNvPr id="17414" name="Content Placeholder 2"/>
          <p:cNvSpPr>
            <a:spLocks/>
          </p:cNvSpPr>
          <p:nvPr/>
        </p:nvSpPr>
        <p:spPr bwMode="gray">
          <a:xfrm>
            <a:off x="323850" y="3357563"/>
            <a:ext cx="5832475" cy="2376487"/>
          </a:xfrm>
          <a:prstGeom prst="rect">
            <a:avLst/>
          </a:prstGeom>
          <a:noFill/>
          <a:ln w="9525">
            <a:noFill/>
            <a:miter lim="800000"/>
            <a:headEnd/>
            <a:tailEnd/>
          </a:ln>
        </p:spPr>
        <p:txBody>
          <a:bodyPr lIns="0" tIns="0" rIns="0" bIns="0"/>
          <a:lstStyle/>
          <a:p>
            <a:pPr marL="222250" indent="-222250" eaLnBrk="0" hangingPunct="0">
              <a:lnSpc>
                <a:spcPct val="90000"/>
              </a:lnSpc>
              <a:spcBef>
                <a:spcPct val="25000"/>
              </a:spcBef>
              <a:buClr>
                <a:schemeClr val="tx2"/>
              </a:buClr>
              <a:buSzPct val="75000"/>
              <a:buFont typeface="Wingdings" pitchFamily="2" charset="2"/>
              <a:buChar char="§"/>
            </a:pPr>
            <a:endParaRPr lang="en-US" sz="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en-US" sz="2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ru-RU" sz="2600" dirty="0">
              <a:latin typeface="Arial Narrow" pitchFamily="34" charset="0"/>
            </a:endParaRPr>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375" y="4077073"/>
            <a:ext cx="5407769" cy="1955810"/>
          </a:xfrm>
          <a:prstGeom prst="rect">
            <a:avLst/>
          </a:prstGeom>
        </p:spPr>
      </p:pic>
    </p:spTree>
    <p:extLst>
      <p:ext uri="{BB962C8B-B14F-4D97-AF65-F5344CB8AC3E}">
        <p14:creationId xmlns:p14="http://schemas.microsoft.com/office/powerpoint/2010/main" val="25691345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sz="2400" dirty="0"/>
              <a:t>Упражнение </a:t>
            </a:r>
            <a:r>
              <a:rPr lang="en-US" sz="2400" dirty="0"/>
              <a:t>#3: Stored XSS</a:t>
            </a:r>
            <a:endParaRPr lang="ru-RU" sz="2400" dirty="0"/>
          </a:p>
        </p:txBody>
      </p:sp>
      <p:sp>
        <p:nvSpPr>
          <p:cNvPr id="6" name="Content Placeholder 5"/>
          <p:cNvSpPr>
            <a:spLocks noGrp="1"/>
          </p:cNvSpPr>
          <p:nvPr>
            <p:ph sz="half" idx="1"/>
          </p:nvPr>
        </p:nvSpPr>
        <p:spPr>
          <a:xfrm>
            <a:off x="304800" y="764704"/>
            <a:ext cx="8532813" cy="718964"/>
          </a:xfrm>
        </p:spPr>
        <p:txBody>
          <a:bodyPr/>
          <a:lstStyle/>
          <a:p>
            <a:r>
              <a:rPr lang="en-US" sz="4400" dirty="0"/>
              <a:t>chrome.exe --disable-</a:t>
            </a:r>
            <a:r>
              <a:rPr lang="en-US" sz="4400" dirty="0" err="1"/>
              <a:t>xss</a:t>
            </a:r>
            <a:r>
              <a:rPr lang="en-US" sz="4400" dirty="0"/>
              <a:t>-auditor</a:t>
            </a:r>
            <a:endParaRPr lang="ru-RU" sz="4400" dirty="0"/>
          </a:p>
          <a:p>
            <a:endParaRPr lang="ru-RU" dirty="0"/>
          </a:p>
        </p:txBody>
      </p:sp>
      <p:sp>
        <p:nvSpPr>
          <p:cNvPr id="2" name="Slide Number Placeholder 1"/>
          <p:cNvSpPr>
            <a:spLocks noGrp="1"/>
          </p:cNvSpPr>
          <p:nvPr>
            <p:ph type="sldNum" sz="quarter" idx="10"/>
          </p:nvPr>
        </p:nvSpPr>
        <p:spPr/>
        <p:txBody>
          <a:bodyPr/>
          <a:lstStyle/>
          <a:p>
            <a:pPr>
              <a:defRPr/>
            </a:pPr>
            <a:fld id="{81709E8E-6AE3-4F46-AD64-F6A6E9055CB0}" type="slidenum">
              <a:rPr lang="de-DE" smtClean="0"/>
              <a:pPr>
                <a:defRPr/>
              </a:pPr>
              <a:t>40</a:t>
            </a:fld>
            <a:endParaRPr lang="de-DE"/>
          </a:p>
        </p:txBody>
      </p:sp>
      <p:sp>
        <p:nvSpPr>
          <p:cNvPr id="14" name="Content Placeholder 5"/>
          <p:cNvSpPr txBox="1">
            <a:spLocks/>
          </p:cNvSpPr>
          <p:nvPr/>
        </p:nvSpPr>
        <p:spPr bwMode="gray">
          <a:xfrm>
            <a:off x="329885" y="4812777"/>
            <a:ext cx="8532813" cy="9099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2250" indent="-222250" algn="l" rtl="0" eaLnBrk="0" fontAlgn="base" hangingPunct="0">
              <a:lnSpc>
                <a:spcPct val="90000"/>
              </a:lnSpc>
              <a:spcBef>
                <a:spcPct val="25000"/>
              </a:spcBef>
              <a:spcAft>
                <a:spcPct val="0"/>
              </a:spcAft>
              <a:buClr>
                <a:schemeClr val="tx2"/>
              </a:buClr>
              <a:buSzPct val="75000"/>
              <a:buFont typeface="Wingdings" pitchFamily="2" charset="2"/>
              <a:buChar char="§"/>
              <a:defRPr sz="2800">
                <a:solidFill>
                  <a:schemeClr val="tx1"/>
                </a:solidFill>
                <a:latin typeface="Arial Narrow" pitchFamily="34" charset="0"/>
                <a:ea typeface="+mn-ea"/>
                <a:cs typeface="+mn-cs"/>
              </a:defRPr>
            </a:lvl1pPr>
            <a:lvl2pPr marL="582613" indent="-222250" algn="l" rtl="0" eaLnBrk="0" fontAlgn="base" hangingPunct="0">
              <a:lnSpc>
                <a:spcPct val="90000"/>
              </a:lnSpc>
              <a:spcBef>
                <a:spcPct val="25000"/>
              </a:spcBef>
              <a:spcAft>
                <a:spcPct val="0"/>
              </a:spcAft>
              <a:buClr>
                <a:schemeClr val="tx2"/>
              </a:buClr>
              <a:buSzPct val="75000"/>
              <a:buFont typeface="Wingdings" pitchFamily="2" charset="2"/>
              <a:buChar char="§"/>
              <a:defRPr sz="2400">
                <a:solidFill>
                  <a:schemeClr val="tx1"/>
                </a:solidFill>
                <a:latin typeface="Arial Narrow" pitchFamily="34" charset="0"/>
              </a:defRPr>
            </a:lvl2pPr>
            <a:lvl3pPr marL="941388" indent="-220663" algn="l" rtl="0" eaLnBrk="0" fontAlgn="base" hangingPunct="0">
              <a:lnSpc>
                <a:spcPct val="90000"/>
              </a:lnSpc>
              <a:spcBef>
                <a:spcPct val="25000"/>
              </a:spcBef>
              <a:spcAft>
                <a:spcPct val="0"/>
              </a:spcAft>
              <a:buClr>
                <a:schemeClr val="tx2"/>
              </a:buClr>
              <a:buSzPct val="75000"/>
              <a:buFont typeface="Wingdings" pitchFamily="2" charset="2"/>
              <a:buChar char="§"/>
              <a:defRPr sz="2000">
                <a:solidFill>
                  <a:schemeClr val="tx1"/>
                </a:solidFill>
                <a:latin typeface="Arial Narrow" pitchFamily="34" charset="0"/>
              </a:defRPr>
            </a:lvl3pPr>
            <a:lvl4pPr marL="1209675" indent="-138113" algn="l" rtl="0" eaLnBrk="0" fontAlgn="base" hangingPunct="0">
              <a:lnSpc>
                <a:spcPct val="90000"/>
              </a:lnSpc>
              <a:spcBef>
                <a:spcPct val="25000"/>
              </a:spcBef>
              <a:spcAft>
                <a:spcPct val="0"/>
              </a:spcAft>
              <a:buClr>
                <a:schemeClr val="tx2"/>
              </a:buClr>
              <a:buSzPct val="75000"/>
              <a:buFont typeface="Wingdings" pitchFamily="2" charset="2"/>
              <a:buChar char="§"/>
              <a:defRPr sz="1800">
                <a:solidFill>
                  <a:schemeClr val="tx1"/>
                </a:solidFill>
                <a:latin typeface="Arial Narrow" pitchFamily="34" charset="0"/>
              </a:defRPr>
            </a:lvl4pPr>
            <a:lvl5pPr marL="1662113" indent="-230188" algn="l" rtl="0" eaLnBrk="0" fontAlgn="base" hangingPunct="0">
              <a:lnSpc>
                <a:spcPct val="90000"/>
              </a:lnSpc>
              <a:spcBef>
                <a:spcPct val="25000"/>
              </a:spcBef>
              <a:spcAft>
                <a:spcPct val="0"/>
              </a:spcAft>
              <a:buClr>
                <a:schemeClr val="tx2"/>
              </a:buClr>
              <a:buSzPct val="75000"/>
              <a:buFont typeface="Wingdings" pitchFamily="2" charset="2"/>
              <a:buChar char="§"/>
              <a:defRPr sz="1800">
                <a:solidFill>
                  <a:schemeClr val="tx1"/>
                </a:solidFill>
                <a:latin typeface="Arial Narrow" pitchFamily="34" charset="0"/>
              </a:defRPr>
            </a:lvl5pPr>
            <a:lvl6pPr marL="2119313" indent="-230188" algn="l" rtl="0" eaLnBrk="1" fontAlgn="base" hangingPunct="1">
              <a:lnSpc>
                <a:spcPct val="90000"/>
              </a:lnSpc>
              <a:spcBef>
                <a:spcPct val="25000"/>
              </a:spcBef>
              <a:spcAft>
                <a:spcPct val="0"/>
              </a:spcAft>
              <a:buClr>
                <a:schemeClr val="tx2"/>
              </a:buClr>
              <a:buSzPct val="75000"/>
              <a:buFont typeface="Wingdings" pitchFamily="2" charset="2"/>
              <a:buChar char="§"/>
              <a:defRPr sz="1800">
                <a:solidFill>
                  <a:schemeClr val="tx1"/>
                </a:solidFill>
                <a:latin typeface="+mn-lt"/>
              </a:defRPr>
            </a:lvl6pPr>
            <a:lvl7pPr marL="2576513" indent="-230188" algn="l" rtl="0" eaLnBrk="1" fontAlgn="base" hangingPunct="1">
              <a:lnSpc>
                <a:spcPct val="90000"/>
              </a:lnSpc>
              <a:spcBef>
                <a:spcPct val="25000"/>
              </a:spcBef>
              <a:spcAft>
                <a:spcPct val="0"/>
              </a:spcAft>
              <a:buClr>
                <a:schemeClr val="tx2"/>
              </a:buClr>
              <a:buSzPct val="75000"/>
              <a:buFont typeface="Wingdings" pitchFamily="2" charset="2"/>
              <a:buChar char="§"/>
              <a:defRPr sz="1800">
                <a:solidFill>
                  <a:schemeClr val="tx1"/>
                </a:solidFill>
                <a:latin typeface="+mn-lt"/>
              </a:defRPr>
            </a:lvl7pPr>
            <a:lvl8pPr marL="3033713" indent="-230188" algn="l" rtl="0" eaLnBrk="1" fontAlgn="base" hangingPunct="1">
              <a:lnSpc>
                <a:spcPct val="90000"/>
              </a:lnSpc>
              <a:spcBef>
                <a:spcPct val="25000"/>
              </a:spcBef>
              <a:spcAft>
                <a:spcPct val="0"/>
              </a:spcAft>
              <a:buClr>
                <a:schemeClr val="tx2"/>
              </a:buClr>
              <a:buSzPct val="75000"/>
              <a:buFont typeface="Wingdings" pitchFamily="2" charset="2"/>
              <a:buChar char="§"/>
              <a:defRPr sz="1800">
                <a:solidFill>
                  <a:schemeClr val="tx1"/>
                </a:solidFill>
                <a:latin typeface="+mn-lt"/>
              </a:defRPr>
            </a:lvl8pPr>
            <a:lvl9pPr marL="3490913" indent="-230188" algn="l" rtl="0" eaLnBrk="1" fontAlgn="base" hangingPunct="1">
              <a:lnSpc>
                <a:spcPct val="90000"/>
              </a:lnSpc>
              <a:spcBef>
                <a:spcPct val="25000"/>
              </a:spcBef>
              <a:spcAft>
                <a:spcPct val="0"/>
              </a:spcAft>
              <a:buClr>
                <a:schemeClr val="tx2"/>
              </a:buClr>
              <a:buSzPct val="75000"/>
              <a:buFont typeface="Wingdings" pitchFamily="2" charset="2"/>
              <a:buChar char="§"/>
              <a:defRPr sz="1800">
                <a:solidFill>
                  <a:schemeClr val="tx1"/>
                </a:solidFill>
                <a:latin typeface="+mn-lt"/>
              </a:defRPr>
            </a:lvl9pPr>
          </a:lstStyle>
          <a:p>
            <a:endParaRPr lang="ru-RU" kern="0" dirty="0"/>
          </a:p>
        </p:txBody>
      </p:sp>
      <p:pic>
        <p:nvPicPr>
          <p:cNvPr id="7" name="Picture 6"/>
          <p:cNvPicPr>
            <a:picLocks noChangeAspect="1"/>
          </p:cNvPicPr>
          <p:nvPr/>
        </p:nvPicPr>
        <p:blipFill rotWithShape="1">
          <a:blip r:embed="rId3"/>
          <a:srcRect l="3760" t="2844" r="11027" b="14399"/>
          <a:stretch/>
        </p:blipFill>
        <p:spPr>
          <a:xfrm>
            <a:off x="329885" y="1699097"/>
            <a:ext cx="4738760" cy="2247874"/>
          </a:xfrm>
          <a:prstGeom prst="rect">
            <a:avLst/>
          </a:prstGeom>
        </p:spPr>
      </p:pic>
      <p:sp>
        <p:nvSpPr>
          <p:cNvPr id="5" name="Rectangle 4"/>
          <p:cNvSpPr/>
          <p:nvPr/>
        </p:nvSpPr>
        <p:spPr>
          <a:xfrm>
            <a:off x="4300264" y="2515400"/>
            <a:ext cx="4572000" cy="3647152"/>
          </a:xfrm>
          <a:prstGeom prst="rect">
            <a:avLst/>
          </a:prstGeom>
        </p:spPr>
        <p:txBody>
          <a:bodyPr>
            <a:spAutoFit/>
          </a:bodyPr>
          <a:lstStyle/>
          <a:p>
            <a:r>
              <a:rPr lang="en-US" dirty="0"/>
              <a:t>IE 10:</a:t>
            </a:r>
          </a:p>
          <a:p>
            <a:r>
              <a:rPr lang="en-US" dirty="0"/>
              <a:t>Follow these steps to disable XSS filter.</a:t>
            </a:r>
          </a:p>
          <a:p>
            <a:r>
              <a:rPr lang="en-US" dirty="0"/>
              <a:t>a.      Open Internet Explorer and click on Tools.</a:t>
            </a:r>
          </a:p>
          <a:p>
            <a:r>
              <a:rPr lang="en-US" dirty="0"/>
              <a:t>b.      Click on Internet Options and then select Security tab.</a:t>
            </a:r>
          </a:p>
          <a:p>
            <a:r>
              <a:rPr lang="en-US" dirty="0"/>
              <a:t>c.       Click on Custom level.</a:t>
            </a:r>
          </a:p>
          <a:p>
            <a:r>
              <a:rPr lang="en-US" dirty="0"/>
              <a:t>d.      Under Scripting select disable XSS filter and click Ok.</a:t>
            </a:r>
          </a:p>
          <a:p>
            <a:r>
              <a:rPr lang="en-US" dirty="0"/>
              <a:t>e.      Close the window and restart Internet Explorer.</a:t>
            </a:r>
            <a:endParaRPr lang="ru-RU" dirty="0"/>
          </a:p>
        </p:txBody>
      </p:sp>
    </p:spTree>
    <p:extLst>
      <p:ext uri="{BB962C8B-B14F-4D97-AF65-F5344CB8AC3E}">
        <p14:creationId xmlns:p14="http://schemas.microsoft.com/office/powerpoint/2010/main" val="105155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a:t>Демо </a:t>
            </a:r>
            <a:r>
              <a:rPr lang="en-US"/>
              <a:t>#4: Broken Access Control</a:t>
            </a:r>
            <a:endParaRPr lang="ru-RU" dirty="0"/>
          </a:p>
        </p:txBody>
      </p:sp>
      <p:sp>
        <p:nvSpPr>
          <p:cNvPr id="6" name="Text Placeholder 5"/>
          <p:cNvSpPr>
            <a:spLocks noGrp="1"/>
          </p:cNvSpPr>
          <p:nvPr>
            <p:ph type="body" idx="1"/>
          </p:nvPr>
        </p:nvSpPr>
        <p:spPr/>
        <p:txBody>
          <a:bodyPr/>
          <a:lstStyle/>
          <a:p>
            <a:endParaRPr lang="ru-RU"/>
          </a:p>
        </p:txBody>
      </p:sp>
      <p:sp>
        <p:nvSpPr>
          <p:cNvPr id="2" name="Slide Number Placeholder 1"/>
          <p:cNvSpPr>
            <a:spLocks noGrp="1"/>
          </p:cNvSpPr>
          <p:nvPr>
            <p:ph type="sldNum" sz="quarter" idx="10"/>
          </p:nvPr>
        </p:nvSpPr>
        <p:spPr/>
        <p:txBody>
          <a:bodyPr/>
          <a:lstStyle/>
          <a:p>
            <a:fld id="{81709E8E-6AE3-4F46-AD64-F6A6E9055CB0}" type="slidenum">
              <a:rPr lang="de-DE" smtClean="0"/>
              <a:pPr/>
              <a:t>41</a:t>
            </a:fld>
            <a:endParaRPr lang="de-DE"/>
          </a:p>
        </p:txBody>
      </p:sp>
    </p:spTree>
    <p:extLst>
      <p:ext uri="{BB962C8B-B14F-4D97-AF65-F5344CB8AC3E}">
        <p14:creationId xmlns:p14="http://schemas.microsoft.com/office/powerpoint/2010/main" val="27510788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sz="2400" dirty="0"/>
              <a:t>Упражнение </a:t>
            </a:r>
            <a:r>
              <a:rPr lang="en-US" sz="2400" dirty="0"/>
              <a:t>#4:</a:t>
            </a:r>
            <a:r>
              <a:rPr lang="ru-RU" sz="2400" dirty="0"/>
              <a:t> </a:t>
            </a:r>
            <a:r>
              <a:rPr lang="en-US" sz="2400" dirty="0">
                <a:cs typeface="Arial" charset="0"/>
              </a:rPr>
              <a:t>Broken Access Control: </a:t>
            </a:r>
            <a:r>
              <a:rPr lang="en-US" sz="2400" dirty="0"/>
              <a:t>Directory traversal</a:t>
            </a:r>
            <a:endParaRPr lang="ru-RU" sz="2400" dirty="0"/>
          </a:p>
        </p:txBody>
      </p:sp>
      <p:sp>
        <p:nvSpPr>
          <p:cNvPr id="2" name="Slide Number Placeholder 1"/>
          <p:cNvSpPr>
            <a:spLocks noGrp="1"/>
          </p:cNvSpPr>
          <p:nvPr>
            <p:ph type="sldNum" sz="quarter" idx="10"/>
          </p:nvPr>
        </p:nvSpPr>
        <p:spPr/>
        <p:txBody>
          <a:bodyPr/>
          <a:lstStyle/>
          <a:p>
            <a:pPr>
              <a:defRPr/>
            </a:pPr>
            <a:fld id="{81709E8E-6AE3-4F46-AD64-F6A6E9055CB0}" type="slidenum">
              <a:rPr lang="de-DE" smtClean="0"/>
              <a:pPr>
                <a:defRPr/>
              </a:pPr>
              <a:t>42</a:t>
            </a:fld>
            <a:endParaRPr lang="de-DE"/>
          </a:p>
        </p:txBody>
      </p:sp>
      <p:pic>
        <p:nvPicPr>
          <p:cNvPr id="7" name="Picture 6"/>
          <p:cNvPicPr>
            <a:picLocks noChangeAspect="1"/>
          </p:cNvPicPr>
          <p:nvPr/>
        </p:nvPicPr>
        <p:blipFill rotWithShape="1">
          <a:blip r:embed="rId3"/>
          <a:srcRect l="4331" r="29519" b="71858"/>
          <a:stretch/>
        </p:blipFill>
        <p:spPr>
          <a:xfrm>
            <a:off x="713916" y="597213"/>
            <a:ext cx="7712995" cy="1777374"/>
          </a:xfrm>
          <a:prstGeom prst="rect">
            <a:avLst/>
          </a:prstGeom>
        </p:spPr>
      </p:pic>
      <p:sp>
        <p:nvSpPr>
          <p:cNvPr id="8" name="Content Placeholder 5"/>
          <p:cNvSpPr>
            <a:spLocks noGrp="1"/>
          </p:cNvSpPr>
          <p:nvPr>
            <p:ph sz="half" idx="2"/>
          </p:nvPr>
        </p:nvSpPr>
        <p:spPr>
          <a:xfrm>
            <a:off x="304798" y="3005634"/>
            <a:ext cx="8532813" cy="392771"/>
          </a:xfrm>
        </p:spPr>
        <p:txBody>
          <a:bodyPr/>
          <a:lstStyle/>
          <a:p>
            <a:r>
              <a:rPr lang="ru-RU" dirty="0"/>
              <a:t>Цель: скачать файлы </a:t>
            </a:r>
            <a:r>
              <a:rPr lang="en-US" dirty="0"/>
              <a:t>/</a:t>
            </a:r>
            <a:r>
              <a:rPr lang="en-US" dirty="0" err="1"/>
              <a:t>etc</a:t>
            </a:r>
            <a:r>
              <a:rPr lang="en-US" dirty="0"/>
              <a:t>/</a:t>
            </a:r>
            <a:r>
              <a:rPr lang="en-US" dirty="0" err="1"/>
              <a:t>passwd</a:t>
            </a:r>
            <a:r>
              <a:rPr lang="ru-RU" dirty="0"/>
              <a:t> и </a:t>
            </a:r>
            <a:r>
              <a:rPr lang="en-US" dirty="0"/>
              <a:t>/</a:t>
            </a:r>
            <a:r>
              <a:rPr lang="en-US" dirty="0" err="1"/>
              <a:t>etc</a:t>
            </a:r>
            <a:r>
              <a:rPr lang="en-US" dirty="0"/>
              <a:t>/shadow</a:t>
            </a:r>
            <a:endParaRPr lang="ru-RU" dirty="0"/>
          </a:p>
        </p:txBody>
      </p:sp>
      <p:sp>
        <p:nvSpPr>
          <p:cNvPr id="9" name="Content Placeholder 5"/>
          <p:cNvSpPr txBox="1">
            <a:spLocks/>
          </p:cNvSpPr>
          <p:nvPr/>
        </p:nvSpPr>
        <p:spPr bwMode="gray">
          <a:xfrm>
            <a:off x="304797" y="4231858"/>
            <a:ext cx="8532813" cy="7685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2250" indent="-222250" algn="l" rtl="0" eaLnBrk="0" fontAlgn="base" hangingPunct="0">
              <a:lnSpc>
                <a:spcPct val="90000"/>
              </a:lnSpc>
              <a:spcBef>
                <a:spcPct val="25000"/>
              </a:spcBef>
              <a:spcAft>
                <a:spcPct val="0"/>
              </a:spcAft>
              <a:buClr>
                <a:schemeClr val="tx2"/>
              </a:buClr>
              <a:buSzPct val="75000"/>
              <a:buFont typeface="Wingdings" pitchFamily="2" charset="2"/>
              <a:buChar char="§"/>
              <a:defRPr sz="2800">
                <a:solidFill>
                  <a:schemeClr val="tx1"/>
                </a:solidFill>
                <a:latin typeface="Arial Narrow" pitchFamily="34" charset="0"/>
                <a:ea typeface="+mn-ea"/>
                <a:cs typeface="+mn-cs"/>
              </a:defRPr>
            </a:lvl1pPr>
            <a:lvl2pPr marL="582613" indent="-222250" algn="l" rtl="0" eaLnBrk="0" fontAlgn="base" hangingPunct="0">
              <a:lnSpc>
                <a:spcPct val="90000"/>
              </a:lnSpc>
              <a:spcBef>
                <a:spcPct val="25000"/>
              </a:spcBef>
              <a:spcAft>
                <a:spcPct val="0"/>
              </a:spcAft>
              <a:buClr>
                <a:schemeClr val="tx2"/>
              </a:buClr>
              <a:buSzPct val="75000"/>
              <a:buFont typeface="Wingdings" pitchFamily="2" charset="2"/>
              <a:buChar char="§"/>
              <a:defRPr sz="2400">
                <a:solidFill>
                  <a:schemeClr val="tx1"/>
                </a:solidFill>
                <a:latin typeface="Arial Narrow" pitchFamily="34" charset="0"/>
              </a:defRPr>
            </a:lvl2pPr>
            <a:lvl3pPr marL="941388" indent="-220663" algn="l" rtl="0" eaLnBrk="0" fontAlgn="base" hangingPunct="0">
              <a:lnSpc>
                <a:spcPct val="90000"/>
              </a:lnSpc>
              <a:spcBef>
                <a:spcPct val="25000"/>
              </a:spcBef>
              <a:spcAft>
                <a:spcPct val="0"/>
              </a:spcAft>
              <a:buClr>
                <a:schemeClr val="tx2"/>
              </a:buClr>
              <a:buSzPct val="75000"/>
              <a:buFont typeface="Wingdings" pitchFamily="2" charset="2"/>
              <a:buChar char="§"/>
              <a:defRPr sz="2000">
                <a:solidFill>
                  <a:schemeClr val="tx1"/>
                </a:solidFill>
                <a:latin typeface="Arial Narrow" pitchFamily="34" charset="0"/>
              </a:defRPr>
            </a:lvl3pPr>
            <a:lvl4pPr marL="1209675" indent="-138113" algn="l" rtl="0" eaLnBrk="0" fontAlgn="base" hangingPunct="0">
              <a:lnSpc>
                <a:spcPct val="90000"/>
              </a:lnSpc>
              <a:spcBef>
                <a:spcPct val="25000"/>
              </a:spcBef>
              <a:spcAft>
                <a:spcPct val="0"/>
              </a:spcAft>
              <a:buClr>
                <a:schemeClr val="tx2"/>
              </a:buClr>
              <a:buSzPct val="75000"/>
              <a:buFont typeface="Wingdings" pitchFamily="2" charset="2"/>
              <a:buChar char="§"/>
              <a:defRPr sz="1800">
                <a:solidFill>
                  <a:schemeClr val="tx1"/>
                </a:solidFill>
                <a:latin typeface="Arial Narrow" pitchFamily="34" charset="0"/>
              </a:defRPr>
            </a:lvl4pPr>
            <a:lvl5pPr marL="1662113" indent="-230188" algn="l" rtl="0" eaLnBrk="0" fontAlgn="base" hangingPunct="0">
              <a:lnSpc>
                <a:spcPct val="90000"/>
              </a:lnSpc>
              <a:spcBef>
                <a:spcPct val="25000"/>
              </a:spcBef>
              <a:spcAft>
                <a:spcPct val="0"/>
              </a:spcAft>
              <a:buClr>
                <a:schemeClr val="tx2"/>
              </a:buClr>
              <a:buSzPct val="75000"/>
              <a:buFont typeface="Wingdings" pitchFamily="2" charset="2"/>
              <a:buChar char="§"/>
              <a:defRPr sz="1800">
                <a:solidFill>
                  <a:schemeClr val="tx1"/>
                </a:solidFill>
                <a:latin typeface="Arial Narrow" pitchFamily="34" charset="0"/>
              </a:defRPr>
            </a:lvl5pPr>
            <a:lvl6pPr marL="2119313" indent="-230188" algn="l" rtl="0" eaLnBrk="1" fontAlgn="base" hangingPunct="1">
              <a:lnSpc>
                <a:spcPct val="90000"/>
              </a:lnSpc>
              <a:spcBef>
                <a:spcPct val="25000"/>
              </a:spcBef>
              <a:spcAft>
                <a:spcPct val="0"/>
              </a:spcAft>
              <a:buClr>
                <a:schemeClr val="tx2"/>
              </a:buClr>
              <a:buSzPct val="75000"/>
              <a:buFont typeface="Wingdings" pitchFamily="2" charset="2"/>
              <a:buChar char="§"/>
              <a:defRPr sz="1800">
                <a:solidFill>
                  <a:schemeClr val="tx1"/>
                </a:solidFill>
                <a:latin typeface="+mn-lt"/>
              </a:defRPr>
            </a:lvl6pPr>
            <a:lvl7pPr marL="2576513" indent="-230188" algn="l" rtl="0" eaLnBrk="1" fontAlgn="base" hangingPunct="1">
              <a:lnSpc>
                <a:spcPct val="90000"/>
              </a:lnSpc>
              <a:spcBef>
                <a:spcPct val="25000"/>
              </a:spcBef>
              <a:spcAft>
                <a:spcPct val="0"/>
              </a:spcAft>
              <a:buClr>
                <a:schemeClr val="tx2"/>
              </a:buClr>
              <a:buSzPct val="75000"/>
              <a:buFont typeface="Wingdings" pitchFamily="2" charset="2"/>
              <a:buChar char="§"/>
              <a:defRPr sz="1800">
                <a:solidFill>
                  <a:schemeClr val="tx1"/>
                </a:solidFill>
                <a:latin typeface="+mn-lt"/>
              </a:defRPr>
            </a:lvl7pPr>
            <a:lvl8pPr marL="3033713" indent="-230188" algn="l" rtl="0" eaLnBrk="1" fontAlgn="base" hangingPunct="1">
              <a:lnSpc>
                <a:spcPct val="90000"/>
              </a:lnSpc>
              <a:spcBef>
                <a:spcPct val="25000"/>
              </a:spcBef>
              <a:spcAft>
                <a:spcPct val="0"/>
              </a:spcAft>
              <a:buClr>
                <a:schemeClr val="tx2"/>
              </a:buClr>
              <a:buSzPct val="75000"/>
              <a:buFont typeface="Wingdings" pitchFamily="2" charset="2"/>
              <a:buChar char="§"/>
              <a:defRPr sz="1800">
                <a:solidFill>
                  <a:schemeClr val="tx1"/>
                </a:solidFill>
                <a:latin typeface="+mn-lt"/>
              </a:defRPr>
            </a:lvl8pPr>
            <a:lvl9pPr marL="3490913" indent="-230188" algn="l" rtl="0" eaLnBrk="1" fontAlgn="base" hangingPunct="1">
              <a:lnSpc>
                <a:spcPct val="90000"/>
              </a:lnSpc>
              <a:spcBef>
                <a:spcPct val="25000"/>
              </a:spcBef>
              <a:spcAft>
                <a:spcPct val="0"/>
              </a:spcAft>
              <a:buClr>
                <a:schemeClr val="tx2"/>
              </a:buClr>
              <a:buSzPct val="75000"/>
              <a:buFont typeface="Wingdings" pitchFamily="2" charset="2"/>
              <a:buChar char="§"/>
              <a:defRPr sz="1800">
                <a:solidFill>
                  <a:schemeClr val="tx1"/>
                </a:solidFill>
                <a:latin typeface="+mn-lt"/>
              </a:defRPr>
            </a:lvl9pPr>
          </a:lstStyle>
          <a:p>
            <a:r>
              <a:rPr lang="ru-RU" kern="0" dirty="0"/>
              <a:t>Подсказка 1: скопировать ссылку и попробовать указать другой файл</a:t>
            </a:r>
            <a:endParaRPr lang="ru-RU" b="1" kern="0" dirty="0">
              <a:solidFill>
                <a:srgbClr val="FF0000"/>
              </a:solidFill>
            </a:endParaRPr>
          </a:p>
        </p:txBody>
      </p:sp>
      <p:sp>
        <p:nvSpPr>
          <p:cNvPr id="10" name="Content Placeholder 5"/>
          <p:cNvSpPr txBox="1">
            <a:spLocks/>
          </p:cNvSpPr>
          <p:nvPr/>
        </p:nvSpPr>
        <p:spPr bwMode="gray">
          <a:xfrm>
            <a:off x="277760" y="5042834"/>
            <a:ext cx="8532813" cy="39277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2250" indent="-222250" algn="l" rtl="0" eaLnBrk="0" fontAlgn="base" hangingPunct="0">
              <a:lnSpc>
                <a:spcPct val="90000"/>
              </a:lnSpc>
              <a:spcBef>
                <a:spcPct val="25000"/>
              </a:spcBef>
              <a:spcAft>
                <a:spcPct val="0"/>
              </a:spcAft>
              <a:buClr>
                <a:schemeClr val="tx2"/>
              </a:buClr>
              <a:buSzPct val="75000"/>
              <a:buFont typeface="Wingdings" pitchFamily="2" charset="2"/>
              <a:buChar char="§"/>
              <a:defRPr sz="2800">
                <a:solidFill>
                  <a:schemeClr val="tx1"/>
                </a:solidFill>
                <a:latin typeface="Arial Narrow" pitchFamily="34" charset="0"/>
                <a:ea typeface="+mn-ea"/>
                <a:cs typeface="+mn-cs"/>
              </a:defRPr>
            </a:lvl1pPr>
            <a:lvl2pPr marL="582613" indent="-222250" algn="l" rtl="0" eaLnBrk="0" fontAlgn="base" hangingPunct="0">
              <a:lnSpc>
                <a:spcPct val="90000"/>
              </a:lnSpc>
              <a:spcBef>
                <a:spcPct val="25000"/>
              </a:spcBef>
              <a:spcAft>
                <a:spcPct val="0"/>
              </a:spcAft>
              <a:buClr>
                <a:schemeClr val="tx2"/>
              </a:buClr>
              <a:buSzPct val="75000"/>
              <a:buFont typeface="Wingdings" pitchFamily="2" charset="2"/>
              <a:buChar char="§"/>
              <a:defRPr sz="2400">
                <a:solidFill>
                  <a:schemeClr val="tx1"/>
                </a:solidFill>
                <a:latin typeface="Arial Narrow" pitchFamily="34" charset="0"/>
              </a:defRPr>
            </a:lvl2pPr>
            <a:lvl3pPr marL="941388" indent="-220663" algn="l" rtl="0" eaLnBrk="0" fontAlgn="base" hangingPunct="0">
              <a:lnSpc>
                <a:spcPct val="90000"/>
              </a:lnSpc>
              <a:spcBef>
                <a:spcPct val="25000"/>
              </a:spcBef>
              <a:spcAft>
                <a:spcPct val="0"/>
              </a:spcAft>
              <a:buClr>
                <a:schemeClr val="tx2"/>
              </a:buClr>
              <a:buSzPct val="75000"/>
              <a:buFont typeface="Wingdings" pitchFamily="2" charset="2"/>
              <a:buChar char="§"/>
              <a:defRPr sz="2000">
                <a:solidFill>
                  <a:schemeClr val="tx1"/>
                </a:solidFill>
                <a:latin typeface="Arial Narrow" pitchFamily="34" charset="0"/>
              </a:defRPr>
            </a:lvl3pPr>
            <a:lvl4pPr marL="1209675" indent="-138113" algn="l" rtl="0" eaLnBrk="0" fontAlgn="base" hangingPunct="0">
              <a:lnSpc>
                <a:spcPct val="90000"/>
              </a:lnSpc>
              <a:spcBef>
                <a:spcPct val="25000"/>
              </a:spcBef>
              <a:spcAft>
                <a:spcPct val="0"/>
              </a:spcAft>
              <a:buClr>
                <a:schemeClr val="tx2"/>
              </a:buClr>
              <a:buSzPct val="75000"/>
              <a:buFont typeface="Wingdings" pitchFamily="2" charset="2"/>
              <a:buChar char="§"/>
              <a:defRPr sz="1800">
                <a:solidFill>
                  <a:schemeClr val="tx1"/>
                </a:solidFill>
                <a:latin typeface="Arial Narrow" pitchFamily="34" charset="0"/>
              </a:defRPr>
            </a:lvl4pPr>
            <a:lvl5pPr marL="1662113" indent="-230188" algn="l" rtl="0" eaLnBrk="0" fontAlgn="base" hangingPunct="0">
              <a:lnSpc>
                <a:spcPct val="90000"/>
              </a:lnSpc>
              <a:spcBef>
                <a:spcPct val="25000"/>
              </a:spcBef>
              <a:spcAft>
                <a:spcPct val="0"/>
              </a:spcAft>
              <a:buClr>
                <a:schemeClr val="tx2"/>
              </a:buClr>
              <a:buSzPct val="75000"/>
              <a:buFont typeface="Wingdings" pitchFamily="2" charset="2"/>
              <a:buChar char="§"/>
              <a:defRPr sz="1800">
                <a:solidFill>
                  <a:schemeClr val="tx1"/>
                </a:solidFill>
                <a:latin typeface="Arial Narrow" pitchFamily="34" charset="0"/>
              </a:defRPr>
            </a:lvl5pPr>
            <a:lvl6pPr marL="2119313" indent="-230188" algn="l" rtl="0" eaLnBrk="1" fontAlgn="base" hangingPunct="1">
              <a:lnSpc>
                <a:spcPct val="90000"/>
              </a:lnSpc>
              <a:spcBef>
                <a:spcPct val="25000"/>
              </a:spcBef>
              <a:spcAft>
                <a:spcPct val="0"/>
              </a:spcAft>
              <a:buClr>
                <a:schemeClr val="tx2"/>
              </a:buClr>
              <a:buSzPct val="75000"/>
              <a:buFont typeface="Wingdings" pitchFamily="2" charset="2"/>
              <a:buChar char="§"/>
              <a:defRPr sz="1800">
                <a:solidFill>
                  <a:schemeClr val="tx1"/>
                </a:solidFill>
                <a:latin typeface="+mn-lt"/>
              </a:defRPr>
            </a:lvl6pPr>
            <a:lvl7pPr marL="2576513" indent="-230188" algn="l" rtl="0" eaLnBrk="1" fontAlgn="base" hangingPunct="1">
              <a:lnSpc>
                <a:spcPct val="90000"/>
              </a:lnSpc>
              <a:spcBef>
                <a:spcPct val="25000"/>
              </a:spcBef>
              <a:spcAft>
                <a:spcPct val="0"/>
              </a:spcAft>
              <a:buClr>
                <a:schemeClr val="tx2"/>
              </a:buClr>
              <a:buSzPct val="75000"/>
              <a:buFont typeface="Wingdings" pitchFamily="2" charset="2"/>
              <a:buChar char="§"/>
              <a:defRPr sz="1800">
                <a:solidFill>
                  <a:schemeClr val="tx1"/>
                </a:solidFill>
                <a:latin typeface="+mn-lt"/>
              </a:defRPr>
            </a:lvl7pPr>
            <a:lvl8pPr marL="3033713" indent="-230188" algn="l" rtl="0" eaLnBrk="1" fontAlgn="base" hangingPunct="1">
              <a:lnSpc>
                <a:spcPct val="90000"/>
              </a:lnSpc>
              <a:spcBef>
                <a:spcPct val="25000"/>
              </a:spcBef>
              <a:spcAft>
                <a:spcPct val="0"/>
              </a:spcAft>
              <a:buClr>
                <a:schemeClr val="tx2"/>
              </a:buClr>
              <a:buSzPct val="75000"/>
              <a:buFont typeface="Wingdings" pitchFamily="2" charset="2"/>
              <a:buChar char="§"/>
              <a:defRPr sz="1800">
                <a:solidFill>
                  <a:schemeClr val="tx1"/>
                </a:solidFill>
                <a:latin typeface="+mn-lt"/>
              </a:defRPr>
            </a:lvl8pPr>
            <a:lvl9pPr marL="3490913" indent="-230188" algn="l" rtl="0" eaLnBrk="1" fontAlgn="base" hangingPunct="1">
              <a:lnSpc>
                <a:spcPct val="90000"/>
              </a:lnSpc>
              <a:spcBef>
                <a:spcPct val="25000"/>
              </a:spcBef>
              <a:spcAft>
                <a:spcPct val="0"/>
              </a:spcAft>
              <a:buClr>
                <a:schemeClr val="tx2"/>
              </a:buClr>
              <a:buSzPct val="75000"/>
              <a:buFont typeface="Wingdings" pitchFamily="2" charset="2"/>
              <a:buChar char="§"/>
              <a:defRPr sz="1800">
                <a:solidFill>
                  <a:schemeClr val="tx1"/>
                </a:solidFill>
                <a:latin typeface="+mn-lt"/>
              </a:defRPr>
            </a:lvl9pPr>
          </a:lstStyle>
          <a:p>
            <a:r>
              <a:rPr lang="ru-RU" kern="0" dirty="0"/>
              <a:t>Подсказка </a:t>
            </a:r>
            <a:r>
              <a:rPr lang="en-US" kern="0" dirty="0"/>
              <a:t>2</a:t>
            </a:r>
            <a:r>
              <a:rPr lang="ru-RU" kern="0" dirty="0"/>
              <a:t>:</a:t>
            </a:r>
            <a:r>
              <a:rPr lang="en-US" kern="0" dirty="0"/>
              <a:t> </a:t>
            </a:r>
            <a:r>
              <a:rPr lang="ru-RU" kern="0" dirty="0"/>
              <a:t>посмотреть на </a:t>
            </a:r>
            <a:r>
              <a:rPr lang="en-US" kern="0" dirty="0" err="1"/>
              <a:t>FileNotFoundException</a:t>
            </a:r>
            <a:r>
              <a:rPr lang="ru-RU" kern="0" dirty="0"/>
              <a:t>, </a:t>
            </a:r>
            <a:r>
              <a:rPr lang="en-US" kern="0" dirty="0"/>
              <a:t> NB: “..” – </a:t>
            </a:r>
            <a:r>
              <a:rPr lang="ru-RU" kern="0" dirty="0"/>
              <a:t>подняться на одну директорию вверх</a:t>
            </a:r>
            <a:endParaRPr lang="ru-RU" kern="0" dirty="0">
              <a:solidFill>
                <a:srgbClr val="FF0000"/>
              </a:solidFill>
            </a:endParaRPr>
          </a:p>
        </p:txBody>
      </p:sp>
    </p:spTree>
    <p:extLst>
      <p:ext uri="{BB962C8B-B14F-4D97-AF65-F5344CB8AC3E}">
        <p14:creationId xmlns:p14="http://schemas.microsoft.com/office/powerpoint/2010/main" val="40264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a:t>Демо </a:t>
            </a:r>
            <a:r>
              <a:rPr lang="en-US"/>
              <a:t>#4: CSRF</a:t>
            </a:r>
            <a:endParaRPr lang="ru-RU" dirty="0"/>
          </a:p>
        </p:txBody>
      </p:sp>
      <p:sp>
        <p:nvSpPr>
          <p:cNvPr id="6" name="Text Placeholder 5"/>
          <p:cNvSpPr>
            <a:spLocks noGrp="1"/>
          </p:cNvSpPr>
          <p:nvPr>
            <p:ph type="body" idx="1"/>
          </p:nvPr>
        </p:nvSpPr>
        <p:spPr/>
        <p:txBody>
          <a:bodyPr/>
          <a:lstStyle/>
          <a:p>
            <a:endParaRPr lang="ru-RU"/>
          </a:p>
        </p:txBody>
      </p:sp>
      <p:sp>
        <p:nvSpPr>
          <p:cNvPr id="2" name="Slide Number Placeholder 1"/>
          <p:cNvSpPr>
            <a:spLocks noGrp="1"/>
          </p:cNvSpPr>
          <p:nvPr>
            <p:ph type="sldNum" sz="quarter" idx="10"/>
          </p:nvPr>
        </p:nvSpPr>
        <p:spPr/>
        <p:txBody>
          <a:bodyPr/>
          <a:lstStyle/>
          <a:p>
            <a:fld id="{81709E8E-6AE3-4F46-AD64-F6A6E9055CB0}" type="slidenum">
              <a:rPr lang="de-DE" smtClean="0"/>
              <a:pPr/>
              <a:t>43</a:t>
            </a:fld>
            <a:endParaRPr lang="de-DE"/>
          </a:p>
        </p:txBody>
      </p:sp>
    </p:spTree>
    <p:extLst>
      <p:ext uri="{BB962C8B-B14F-4D97-AF65-F5344CB8AC3E}">
        <p14:creationId xmlns:p14="http://schemas.microsoft.com/office/powerpoint/2010/main" val="3260755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OWASP top 10 2017</a:t>
            </a:r>
            <a:endParaRPr lang="ru-RU" dirty="0"/>
          </a:p>
        </p:txBody>
      </p:sp>
      <p:sp>
        <p:nvSpPr>
          <p:cNvPr id="2" name="Slide Number Placeholder 1"/>
          <p:cNvSpPr>
            <a:spLocks noGrp="1"/>
          </p:cNvSpPr>
          <p:nvPr>
            <p:ph type="sldNum" sz="quarter" idx="10"/>
          </p:nvPr>
        </p:nvSpPr>
        <p:spPr/>
        <p:txBody>
          <a:bodyPr/>
          <a:lstStyle/>
          <a:p>
            <a:pPr>
              <a:defRPr/>
            </a:pPr>
            <a:fld id="{81709E8E-6AE3-4F46-AD64-F6A6E9055CB0}" type="slidenum">
              <a:rPr lang="de-DE" smtClean="0"/>
              <a:pPr>
                <a:defRPr/>
              </a:pPr>
              <a:t>5</a:t>
            </a:fld>
            <a:endParaRPr lang="de-DE"/>
          </a:p>
        </p:txBody>
      </p:sp>
    </p:spTree>
    <p:extLst>
      <p:ext uri="{BB962C8B-B14F-4D97-AF65-F5344CB8AC3E}">
        <p14:creationId xmlns:p14="http://schemas.microsoft.com/office/powerpoint/2010/main" val="140424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en-US" dirty="0">
                <a:effectLst>
                  <a:outerShdw blurRad="38100" dist="38100" dir="2700000" algn="tl">
                    <a:srgbClr val="C0C0C0"/>
                  </a:outerShdw>
                </a:effectLst>
                <a:cs typeface="Arial" charset="0"/>
              </a:rPr>
              <a:t>OWASP Top 10</a:t>
            </a:r>
            <a:r>
              <a:rPr lang="ru-RU" dirty="0">
                <a:effectLst>
                  <a:outerShdw blurRad="38100" dist="38100" dir="2700000" algn="tl">
                    <a:srgbClr val="C0C0C0"/>
                  </a:outerShdw>
                </a:effectLst>
                <a:cs typeface="Arial" charset="0"/>
              </a:rPr>
              <a:t> 2017</a:t>
            </a:r>
            <a:endParaRPr lang="en-US" dirty="0">
              <a:effectLst>
                <a:outerShdw blurRad="38100" dist="38100" dir="2700000" algn="tl">
                  <a:srgbClr val="C0C0C0"/>
                </a:outerShdw>
              </a:effectLst>
              <a:cs typeface="Arial" charset="0"/>
            </a:endParaRPr>
          </a:p>
        </p:txBody>
      </p:sp>
      <p:sp>
        <p:nvSpPr>
          <p:cNvPr id="17410" name="Content Placeholder 2"/>
          <p:cNvSpPr>
            <a:spLocks noGrp="1"/>
          </p:cNvSpPr>
          <p:nvPr>
            <p:ph idx="4294967295"/>
          </p:nvPr>
        </p:nvSpPr>
        <p:spPr>
          <a:xfrm>
            <a:off x="304800" y="692150"/>
            <a:ext cx="8515350" cy="5185122"/>
          </a:xfrm>
        </p:spPr>
        <p:txBody>
          <a:bodyPr/>
          <a:lstStyle/>
          <a:p>
            <a:endParaRPr lang="en-US" sz="600" dirty="0">
              <a:cs typeface="Arial" charset="0"/>
            </a:endParaRPr>
          </a:p>
          <a:p>
            <a:r>
              <a:rPr lang="en-US" sz="2600" dirty="0">
                <a:cs typeface="Arial" charset="0"/>
              </a:rPr>
              <a:t>A1:2017-Injection</a:t>
            </a:r>
          </a:p>
          <a:p>
            <a:r>
              <a:rPr lang="en-US" sz="2600" dirty="0">
                <a:cs typeface="Arial" charset="0"/>
              </a:rPr>
              <a:t>A2:2017-Broken Authentication</a:t>
            </a:r>
          </a:p>
          <a:p>
            <a:r>
              <a:rPr lang="en-US" sz="2600" dirty="0">
                <a:cs typeface="Arial" charset="0"/>
              </a:rPr>
              <a:t>A3:2017-Sensitive Data Exposure</a:t>
            </a:r>
          </a:p>
          <a:p>
            <a:r>
              <a:rPr lang="en-US" sz="2600" dirty="0">
                <a:cs typeface="Arial" charset="0"/>
              </a:rPr>
              <a:t>A4:2017-XML External Entities (XXE)</a:t>
            </a:r>
          </a:p>
          <a:p>
            <a:r>
              <a:rPr lang="en-US" sz="2600" dirty="0">
                <a:cs typeface="Arial" charset="0"/>
              </a:rPr>
              <a:t>A5:2017-Broken Access Control</a:t>
            </a:r>
          </a:p>
          <a:p>
            <a:r>
              <a:rPr lang="en-US" sz="2600" dirty="0">
                <a:cs typeface="Arial" charset="0"/>
              </a:rPr>
              <a:t>A6:2017-Security Misconfiguration</a:t>
            </a:r>
          </a:p>
          <a:p>
            <a:r>
              <a:rPr lang="en-US" sz="2600" dirty="0">
                <a:cs typeface="Arial" charset="0"/>
              </a:rPr>
              <a:t>A7:2017-Cross-Site Scripting (XSS)</a:t>
            </a:r>
          </a:p>
          <a:p>
            <a:r>
              <a:rPr lang="en-US" sz="2600" dirty="0">
                <a:cs typeface="Arial" charset="0"/>
              </a:rPr>
              <a:t>A8:2017-Insecure Deserialization</a:t>
            </a:r>
          </a:p>
          <a:p>
            <a:r>
              <a:rPr lang="en-US" sz="2600" dirty="0">
                <a:cs typeface="Arial" charset="0"/>
              </a:rPr>
              <a:t>A9:2017-Using Components with Known Vulnerabilities</a:t>
            </a:r>
          </a:p>
          <a:p>
            <a:r>
              <a:rPr lang="en-US" sz="2600" dirty="0">
                <a:cs typeface="Arial" charset="0"/>
              </a:rPr>
              <a:t>A10:2017-Insufficient </a:t>
            </a:r>
            <a:r>
              <a:rPr lang="en-US" sz="2600" dirty="0" err="1">
                <a:cs typeface="Arial" charset="0"/>
              </a:rPr>
              <a:t>Logging&amp;Monitoring</a:t>
            </a:r>
            <a:endParaRPr lang="ru-RU" dirty="0">
              <a:cs typeface="Arial" charset="0"/>
            </a:endParaRPr>
          </a:p>
        </p:txBody>
      </p:sp>
      <p:sp>
        <p:nvSpPr>
          <p:cNvPr id="4" name="Slide Number Placeholder 3"/>
          <p:cNvSpPr txBox="1">
            <a:spLocks noGrp="1"/>
          </p:cNvSpPr>
          <p:nvPr/>
        </p:nvSpPr>
        <p:spPr bwMode="gray">
          <a:xfrm>
            <a:off x="8301038" y="6602413"/>
            <a:ext cx="539750" cy="144462"/>
          </a:xfrm>
          <a:prstGeom prst="rect">
            <a:avLst/>
          </a:prstGeom>
          <a:noFill/>
          <a:ln>
            <a:miter lim="800000"/>
            <a:headEnd/>
            <a:tailEnd/>
          </a:ln>
        </p:spPr>
        <p:txBody>
          <a:bodyPr lIns="0" tIns="0" rIns="0" bIns="0"/>
          <a:lstStyle/>
          <a:p>
            <a:pPr algn="r">
              <a:defRPr/>
            </a:pPr>
            <a:fld id="{F09E7AB6-5356-4849-BF34-16AA5E234025}" type="slidenum">
              <a:rPr lang="de-DE" sz="900">
                <a:latin typeface="Tele-GroteskNor" pitchFamily="2" charset="0"/>
                <a:cs typeface="+mn-cs"/>
              </a:rPr>
              <a:pPr algn="r">
                <a:defRPr/>
              </a:pPr>
              <a:t>6</a:t>
            </a:fld>
            <a:endParaRPr lang="de-DE" sz="900">
              <a:latin typeface="Tele-GroteskNor" pitchFamily="2" charset="0"/>
              <a:cs typeface="+mn-cs"/>
            </a:endParaRPr>
          </a:p>
        </p:txBody>
      </p:sp>
      <p:sp>
        <p:nvSpPr>
          <p:cNvPr id="17414" name="Content Placeholder 2"/>
          <p:cNvSpPr>
            <a:spLocks/>
          </p:cNvSpPr>
          <p:nvPr/>
        </p:nvSpPr>
        <p:spPr bwMode="gray">
          <a:xfrm>
            <a:off x="323850" y="3357563"/>
            <a:ext cx="5832475" cy="2376487"/>
          </a:xfrm>
          <a:prstGeom prst="rect">
            <a:avLst/>
          </a:prstGeom>
          <a:noFill/>
          <a:ln w="9525">
            <a:noFill/>
            <a:miter lim="800000"/>
            <a:headEnd/>
            <a:tailEnd/>
          </a:ln>
        </p:spPr>
        <p:txBody>
          <a:bodyPr lIns="0" tIns="0" rIns="0" bIns="0"/>
          <a:lstStyle/>
          <a:p>
            <a:pPr marL="222250" indent="-222250" eaLnBrk="0" hangingPunct="0">
              <a:lnSpc>
                <a:spcPct val="90000"/>
              </a:lnSpc>
              <a:spcBef>
                <a:spcPct val="25000"/>
              </a:spcBef>
              <a:buClr>
                <a:schemeClr val="tx2"/>
              </a:buClr>
              <a:buSzPct val="75000"/>
              <a:buFont typeface="Wingdings" pitchFamily="2" charset="2"/>
              <a:buChar char="§"/>
            </a:pPr>
            <a:endParaRPr lang="en-US" sz="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en-US" sz="2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ru-RU" sz="2600" dirty="0">
              <a:latin typeface="Arial Narrow" pitchFamily="34" charset="0"/>
            </a:endParaRPr>
          </a:p>
        </p:txBody>
      </p:sp>
    </p:spTree>
    <p:extLst>
      <p:ext uri="{BB962C8B-B14F-4D97-AF65-F5344CB8AC3E}">
        <p14:creationId xmlns:p14="http://schemas.microsoft.com/office/powerpoint/2010/main" val="3701946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cs typeface="Arial" charset="0"/>
              </a:rPr>
              <a:t>OWASP Top 10</a:t>
            </a:r>
            <a:r>
              <a:rPr lang="ru-RU" dirty="0">
                <a:cs typeface="Arial" charset="0"/>
              </a:rPr>
              <a:t> 2017 </a:t>
            </a:r>
            <a:r>
              <a:rPr lang="en-US" dirty="0">
                <a:cs typeface="Arial" charset="0"/>
              </a:rPr>
              <a:t>A1: Injection</a:t>
            </a:r>
            <a:br>
              <a:rPr lang="en-US" dirty="0">
                <a:effectLst/>
                <a:cs typeface="Arial" charset="0"/>
              </a:rPr>
            </a:br>
            <a:endParaRPr lang="en-US" dirty="0">
              <a:effectLst/>
              <a:cs typeface="Arial" charset="0"/>
            </a:endParaRPr>
          </a:p>
        </p:txBody>
      </p:sp>
      <p:sp>
        <p:nvSpPr>
          <p:cNvPr id="17410" name="Content Placeholder 2"/>
          <p:cNvSpPr>
            <a:spLocks noGrp="1"/>
          </p:cNvSpPr>
          <p:nvPr>
            <p:ph idx="1"/>
          </p:nvPr>
        </p:nvSpPr>
        <p:spPr/>
        <p:txBody>
          <a:bodyPr/>
          <a:lstStyle/>
          <a:p>
            <a:endParaRPr lang="en-US" sz="600" dirty="0">
              <a:cs typeface="Arial" charset="0"/>
            </a:endParaRPr>
          </a:p>
          <a:p>
            <a:r>
              <a:rPr lang="en-US" sz="2600" dirty="0">
                <a:cs typeface="Arial" charset="0"/>
              </a:rPr>
              <a:t>SQL injection:</a:t>
            </a:r>
          </a:p>
          <a:p>
            <a:pPr marL="0" indent="0">
              <a:buNone/>
            </a:pPr>
            <a:r>
              <a:rPr lang="en-US" sz="2600" dirty="0">
                <a:cs typeface="Arial" charset="0"/>
              </a:rPr>
              <a:t>String query = "SELECT * FROM accounts WHERE </a:t>
            </a:r>
            <a:r>
              <a:rPr lang="en-US" sz="2600" dirty="0" err="1">
                <a:cs typeface="Arial" charset="0"/>
              </a:rPr>
              <a:t>custID</a:t>
            </a:r>
            <a:r>
              <a:rPr lang="en-US" sz="2600" dirty="0">
                <a:cs typeface="Arial" charset="0"/>
              </a:rPr>
              <a:t>='" + </a:t>
            </a:r>
            <a:r>
              <a:rPr lang="en-US" sz="2600" dirty="0" err="1">
                <a:cs typeface="Arial" charset="0"/>
              </a:rPr>
              <a:t>request.getParameter</a:t>
            </a:r>
            <a:r>
              <a:rPr lang="en-US" sz="2600" dirty="0">
                <a:cs typeface="Arial" charset="0"/>
              </a:rPr>
              <a:t>("id") + "'";</a:t>
            </a:r>
          </a:p>
          <a:p>
            <a:r>
              <a:rPr lang="en-US" sz="2600" dirty="0">
                <a:cs typeface="Arial" charset="0"/>
              </a:rPr>
              <a:t>HQL injection: </a:t>
            </a:r>
          </a:p>
          <a:p>
            <a:pPr marL="0" indent="0">
              <a:buNone/>
            </a:pPr>
            <a:r>
              <a:rPr lang="en-US" sz="2600" dirty="0" err="1">
                <a:cs typeface="Arial" charset="0"/>
              </a:rPr>
              <a:t>session.createQuery</a:t>
            </a:r>
            <a:r>
              <a:rPr lang="en-US" sz="2600" dirty="0">
                <a:cs typeface="Arial" charset="0"/>
              </a:rPr>
              <a:t>("from Book where title like '%" + </a:t>
            </a:r>
            <a:r>
              <a:rPr lang="en-US" sz="2600" dirty="0" err="1">
                <a:cs typeface="Arial" charset="0"/>
              </a:rPr>
              <a:t>userInput</a:t>
            </a:r>
            <a:r>
              <a:rPr lang="en-US" sz="2600" dirty="0">
                <a:cs typeface="Arial" charset="0"/>
              </a:rPr>
              <a:t> +    "%' and published = true")</a:t>
            </a:r>
          </a:p>
          <a:p>
            <a:r>
              <a:rPr lang="en-US" sz="2600" dirty="0" err="1">
                <a:cs typeface="Arial" charset="0"/>
              </a:rPr>
              <a:t>SpEL</a:t>
            </a:r>
            <a:r>
              <a:rPr lang="en-US" sz="2600" dirty="0">
                <a:cs typeface="Arial" charset="0"/>
              </a:rPr>
              <a:t> injection:</a:t>
            </a:r>
          </a:p>
          <a:p>
            <a:pPr marL="0" indent="0">
              <a:buNone/>
            </a:pPr>
            <a:r>
              <a:rPr lang="en-US" sz="2600" dirty="0"/>
              <a:t>&lt;</a:t>
            </a:r>
            <a:r>
              <a:rPr lang="en-US" sz="2600" dirty="0" err="1"/>
              <a:t>spring:eval</a:t>
            </a:r>
            <a:r>
              <a:rPr lang="en-US" sz="2600" dirty="0"/>
              <a:t> expression="${</a:t>
            </a:r>
            <a:r>
              <a:rPr lang="en-US" sz="2600" dirty="0" err="1"/>
              <a:t>param.vulnerable</a:t>
            </a:r>
            <a:r>
              <a:rPr lang="en-US" sz="2600" dirty="0"/>
              <a:t>}" /&gt;</a:t>
            </a:r>
          </a:p>
          <a:p>
            <a:pPr marL="0" indent="0">
              <a:buNone/>
            </a:pPr>
            <a:r>
              <a:rPr lang="en-US" sz="2600" dirty="0" err="1"/>
              <a:t>page.jsp?vulnerable</a:t>
            </a:r>
            <a:r>
              <a:rPr lang="en-US" sz="2600" dirty="0"/>
              <a:t>=T(</a:t>
            </a:r>
            <a:r>
              <a:rPr lang="en-US" sz="2600" dirty="0" err="1"/>
              <a:t>java.lang.Runtime</a:t>
            </a:r>
            <a:r>
              <a:rPr lang="en-US" sz="2600" dirty="0"/>
              <a:t>).</a:t>
            </a:r>
            <a:r>
              <a:rPr lang="en-US" sz="2600" dirty="0" err="1"/>
              <a:t>getRuntime</a:t>
            </a:r>
            <a:r>
              <a:rPr lang="en-US" sz="2600" dirty="0"/>
              <a:t>().exec(“cmd.exe”)</a:t>
            </a:r>
          </a:p>
        </p:txBody>
      </p:sp>
      <p:sp>
        <p:nvSpPr>
          <p:cNvPr id="4" name="Slide Number Placeholder 3"/>
          <p:cNvSpPr txBox="1">
            <a:spLocks noGrp="1"/>
          </p:cNvSpPr>
          <p:nvPr/>
        </p:nvSpPr>
        <p:spPr bwMode="gray">
          <a:xfrm>
            <a:off x="8301038" y="6602413"/>
            <a:ext cx="539750" cy="144462"/>
          </a:xfrm>
          <a:prstGeom prst="rect">
            <a:avLst/>
          </a:prstGeom>
          <a:noFill/>
          <a:ln>
            <a:miter lim="800000"/>
            <a:headEnd/>
            <a:tailEnd/>
          </a:ln>
        </p:spPr>
        <p:txBody>
          <a:bodyPr lIns="0" tIns="0" rIns="0" bIns="0"/>
          <a:lstStyle/>
          <a:p>
            <a:pPr algn="r">
              <a:defRPr/>
            </a:pPr>
            <a:fld id="{F09E7AB6-5356-4849-BF34-16AA5E234025}" type="slidenum">
              <a:rPr lang="de-DE" sz="900">
                <a:latin typeface="Tele-GroteskNor" pitchFamily="2" charset="0"/>
                <a:cs typeface="+mn-cs"/>
              </a:rPr>
              <a:pPr algn="r">
                <a:defRPr/>
              </a:pPr>
              <a:t>7</a:t>
            </a:fld>
            <a:endParaRPr lang="de-DE" sz="900">
              <a:latin typeface="Tele-GroteskNor" pitchFamily="2" charset="0"/>
              <a:cs typeface="+mn-cs"/>
            </a:endParaRPr>
          </a:p>
        </p:txBody>
      </p:sp>
      <p:sp>
        <p:nvSpPr>
          <p:cNvPr id="17414" name="Content Placeholder 2"/>
          <p:cNvSpPr>
            <a:spLocks/>
          </p:cNvSpPr>
          <p:nvPr/>
        </p:nvSpPr>
        <p:spPr bwMode="gray">
          <a:xfrm>
            <a:off x="323850" y="3357563"/>
            <a:ext cx="5832475" cy="2376487"/>
          </a:xfrm>
          <a:prstGeom prst="rect">
            <a:avLst/>
          </a:prstGeom>
          <a:noFill/>
          <a:ln w="9525">
            <a:noFill/>
            <a:miter lim="800000"/>
            <a:headEnd/>
            <a:tailEnd/>
          </a:ln>
        </p:spPr>
        <p:txBody>
          <a:bodyPr lIns="0" tIns="0" rIns="0" bIns="0"/>
          <a:lstStyle/>
          <a:p>
            <a:pPr marL="222250" indent="-222250" eaLnBrk="0" hangingPunct="0">
              <a:lnSpc>
                <a:spcPct val="90000"/>
              </a:lnSpc>
              <a:spcBef>
                <a:spcPct val="25000"/>
              </a:spcBef>
              <a:buClr>
                <a:schemeClr val="tx2"/>
              </a:buClr>
              <a:buSzPct val="75000"/>
              <a:buFont typeface="Wingdings" pitchFamily="2" charset="2"/>
              <a:buChar char="§"/>
            </a:pPr>
            <a:endParaRPr lang="en-US" sz="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en-US" sz="2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ru-RU" sz="2600" dirty="0">
              <a:latin typeface="Arial Narrow" pitchFamily="34" charset="0"/>
            </a:endParaRPr>
          </a:p>
        </p:txBody>
      </p:sp>
    </p:spTree>
    <p:extLst>
      <p:ext uri="{BB962C8B-B14F-4D97-AF65-F5344CB8AC3E}">
        <p14:creationId xmlns:p14="http://schemas.microsoft.com/office/powerpoint/2010/main" val="3563621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cs typeface="Arial" charset="0"/>
              </a:rPr>
              <a:t>OWASP Top 10</a:t>
            </a:r>
            <a:r>
              <a:rPr lang="ru-RU" dirty="0">
                <a:cs typeface="Arial" charset="0"/>
              </a:rPr>
              <a:t> 2017 </a:t>
            </a:r>
            <a:r>
              <a:rPr lang="en-US" dirty="0">
                <a:cs typeface="Arial" charset="0"/>
              </a:rPr>
              <a:t>A2: Broken Authentication</a:t>
            </a:r>
            <a:br>
              <a:rPr lang="en-US" dirty="0">
                <a:cs typeface="Arial" charset="0"/>
              </a:rPr>
            </a:br>
            <a:br>
              <a:rPr lang="en-US" dirty="0">
                <a:cs typeface="Arial" charset="0"/>
              </a:rPr>
            </a:br>
            <a:endParaRPr lang="en-US" dirty="0">
              <a:effectLst>
                <a:outerShdw blurRad="38100" dist="38100" dir="2700000" algn="tl">
                  <a:srgbClr val="C0C0C0"/>
                </a:outerShdw>
              </a:effectLst>
              <a:cs typeface="Arial" charset="0"/>
            </a:endParaRPr>
          </a:p>
        </p:txBody>
      </p:sp>
      <p:sp>
        <p:nvSpPr>
          <p:cNvPr id="17410" name="Content Placeholder 2"/>
          <p:cNvSpPr>
            <a:spLocks noGrp="1"/>
          </p:cNvSpPr>
          <p:nvPr>
            <p:ph idx="1"/>
          </p:nvPr>
        </p:nvSpPr>
        <p:spPr/>
        <p:txBody>
          <a:bodyPr/>
          <a:lstStyle/>
          <a:p>
            <a:endParaRPr lang="en-US" sz="600" dirty="0">
              <a:cs typeface="Arial" charset="0"/>
            </a:endParaRPr>
          </a:p>
          <a:p>
            <a:r>
              <a:rPr lang="en-US" sz="2600" dirty="0">
                <a:cs typeface="Arial" charset="0"/>
              </a:rPr>
              <a:t>Credential stuffing (where the attacker has a list of valid usernames and passwords), brute force </a:t>
            </a:r>
            <a:r>
              <a:rPr lang="ru-RU" sz="2600" dirty="0">
                <a:cs typeface="Arial" charset="0"/>
              </a:rPr>
              <a:t>или другие автоматизированные атаки</a:t>
            </a:r>
            <a:endParaRPr lang="en-US" sz="2600" dirty="0">
              <a:cs typeface="Arial" charset="0"/>
            </a:endParaRPr>
          </a:p>
          <a:p>
            <a:r>
              <a:rPr lang="ru-RU" sz="2600" dirty="0">
                <a:cs typeface="Arial" charset="0"/>
              </a:rPr>
              <a:t>Разрешены слабые пароли (</a:t>
            </a:r>
            <a:r>
              <a:rPr lang="en-US" sz="2600" dirty="0">
                <a:cs typeface="Arial" charset="0"/>
              </a:rPr>
              <a:t>"Password1«</a:t>
            </a:r>
            <a:r>
              <a:rPr lang="ru-RU" sz="2600" dirty="0">
                <a:cs typeface="Arial" charset="0"/>
              </a:rPr>
              <a:t>) или пароли по-умолчанию (</a:t>
            </a:r>
            <a:r>
              <a:rPr lang="en-US" sz="2600" dirty="0">
                <a:cs typeface="Arial" charset="0"/>
              </a:rPr>
              <a:t>"admin/admin"</a:t>
            </a:r>
            <a:r>
              <a:rPr lang="ru-RU" sz="2600" dirty="0">
                <a:cs typeface="Arial" charset="0"/>
              </a:rPr>
              <a:t>)</a:t>
            </a:r>
          </a:p>
          <a:p>
            <a:r>
              <a:rPr lang="ru-RU" sz="2600" dirty="0">
                <a:cs typeface="Arial" charset="0"/>
              </a:rPr>
              <a:t>Слабый механизм восстановления пароля</a:t>
            </a:r>
          </a:p>
          <a:p>
            <a:r>
              <a:rPr lang="ru-RU" sz="2600" dirty="0">
                <a:cs typeface="Arial" charset="0"/>
              </a:rPr>
              <a:t>Недостатки при имплементации двухфакторной аутентификации</a:t>
            </a:r>
          </a:p>
          <a:p>
            <a:r>
              <a:rPr lang="ru-RU" sz="2600" dirty="0">
                <a:cs typeface="Arial" charset="0"/>
              </a:rPr>
              <a:t>Неправильная работа с сессиями (отображение </a:t>
            </a:r>
            <a:r>
              <a:rPr lang="en-US" sz="2600" dirty="0">
                <a:cs typeface="Arial" charset="0"/>
              </a:rPr>
              <a:t>Session ID </a:t>
            </a:r>
            <a:r>
              <a:rPr lang="ru-RU" sz="2600" dirty="0">
                <a:cs typeface="Arial" charset="0"/>
              </a:rPr>
              <a:t>в </a:t>
            </a:r>
            <a:r>
              <a:rPr lang="en-US" sz="2600" dirty="0">
                <a:cs typeface="Arial" charset="0"/>
              </a:rPr>
              <a:t>URL</a:t>
            </a:r>
            <a:r>
              <a:rPr lang="ru-RU" sz="2600" dirty="0">
                <a:cs typeface="Arial" charset="0"/>
              </a:rPr>
              <a:t>, не происходит подмена </a:t>
            </a:r>
            <a:r>
              <a:rPr lang="en-US" sz="2600" dirty="0">
                <a:cs typeface="Arial" charset="0"/>
              </a:rPr>
              <a:t>Session ID </a:t>
            </a:r>
            <a:r>
              <a:rPr lang="ru-RU" sz="2600" dirty="0">
                <a:cs typeface="Arial" charset="0"/>
              </a:rPr>
              <a:t>после успешного логина (</a:t>
            </a:r>
            <a:r>
              <a:rPr lang="en-US" sz="2600" dirty="0">
                <a:cs typeface="Arial" charset="0"/>
              </a:rPr>
              <a:t>Session Fixation)</a:t>
            </a:r>
            <a:r>
              <a:rPr lang="ru-RU" sz="2600" dirty="0">
                <a:cs typeface="Arial" charset="0"/>
              </a:rPr>
              <a:t>, неправильный механизм инвалидации </a:t>
            </a:r>
            <a:r>
              <a:rPr lang="en-US" sz="2600" dirty="0">
                <a:cs typeface="Arial" charset="0"/>
              </a:rPr>
              <a:t>Session ID</a:t>
            </a:r>
            <a:r>
              <a:rPr lang="ru-RU" sz="2600" dirty="0">
                <a:cs typeface="Arial" charset="0"/>
              </a:rPr>
              <a:t> в случае выхода из приложения или длительного периода бездействия)</a:t>
            </a:r>
            <a:endParaRPr lang="en-US" sz="2600" dirty="0">
              <a:cs typeface="Arial" charset="0"/>
            </a:endParaRPr>
          </a:p>
          <a:p>
            <a:endParaRPr lang="ru-RU" dirty="0">
              <a:cs typeface="Arial" charset="0"/>
            </a:endParaRPr>
          </a:p>
        </p:txBody>
      </p:sp>
      <p:sp>
        <p:nvSpPr>
          <p:cNvPr id="4" name="Slide Number Placeholder 3"/>
          <p:cNvSpPr txBox="1">
            <a:spLocks noGrp="1"/>
          </p:cNvSpPr>
          <p:nvPr/>
        </p:nvSpPr>
        <p:spPr bwMode="gray">
          <a:xfrm>
            <a:off x="8301038" y="6602413"/>
            <a:ext cx="539750" cy="144462"/>
          </a:xfrm>
          <a:prstGeom prst="rect">
            <a:avLst/>
          </a:prstGeom>
          <a:noFill/>
          <a:ln>
            <a:miter lim="800000"/>
            <a:headEnd/>
            <a:tailEnd/>
          </a:ln>
        </p:spPr>
        <p:txBody>
          <a:bodyPr lIns="0" tIns="0" rIns="0" bIns="0"/>
          <a:lstStyle/>
          <a:p>
            <a:pPr algn="r">
              <a:defRPr/>
            </a:pPr>
            <a:fld id="{F09E7AB6-5356-4849-BF34-16AA5E234025}" type="slidenum">
              <a:rPr lang="de-DE" sz="900">
                <a:latin typeface="Tele-GroteskNor" pitchFamily="2" charset="0"/>
                <a:cs typeface="+mn-cs"/>
              </a:rPr>
              <a:pPr algn="r">
                <a:defRPr/>
              </a:pPr>
              <a:t>8</a:t>
            </a:fld>
            <a:endParaRPr lang="de-DE" sz="900">
              <a:latin typeface="Tele-GroteskNor" pitchFamily="2" charset="0"/>
              <a:cs typeface="+mn-cs"/>
            </a:endParaRPr>
          </a:p>
        </p:txBody>
      </p:sp>
      <p:sp>
        <p:nvSpPr>
          <p:cNvPr id="17414" name="Content Placeholder 2"/>
          <p:cNvSpPr>
            <a:spLocks/>
          </p:cNvSpPr>
          <p:nvPr/>
        </p:nvSpPr>
        <p:spPr bwMode="gray">
          <a:xfrm>
            <a:off x="323850" y="3357563"/>
            <a:ext cx="5832475" cy="2376487"/>
          </a:xfrm>
          <a:prstGeom prst="rect">
            <a:avLst/>
          </a:prstGeom>
          <a:noFill/>
          <a:ln w="9525">
            <a:noFill/>
            <a:miter lim="800000"/>
            <a:headEnd/>
            <a:tailEnd/>
          </a:ln>
        </p:spPr>
        <p:txBody>
          <a:bodyPr lIns="0" tIns="0" rIns="0" bIns="0"/>
          <a:lstStyle/>
          <a:p>
            <a:pPr marL="222250" indent="-222250" eaLnBrk="0" hangingPunct="0">
              <a:lnSpc>
                <a:spcPct val="90000"/>
              </a:lnSpc>
              <a:spcBef>
                <a:spcPct val="25000"/>
              </a:spcBef>
              <a:buClr>
                <a:schemeClr val="tx2"/>
              </a:buClr>
              <a:buSzPct val="75000"/>
              <a:buFont typeface="Wingdings" pitchFamily="2" charset="2"/>
              <a:buChar char="§"/>
            </a:pPr>
            <a:endParaRPr lang="en-US" sz="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en-US" sz="2600" dirty="0">
              <a:latin typeface="Arial Narrow" pitchFamily="34" charset="0"/>
            </a:endParaRPr>
          </a:p>
          <a:p>
            <a:pPr marL="222250" indent="-222250" eaLnBrk="0" hangingPunct="0">
              <a:lnSpc>
                <a:spcPct val="90000"/>
              </a:lnSpc>
              <a:spcBef>
                <a:spcPct val="25000"/>
              </a:spcBef>
              <a:buClr>
                <a:schemeClr val="tx2"/>
              </a:buClr>
              <a:buSzPct val="75000"/>
              <a:buFont typeface="Wingdings" pitchFamily="2" charset="2"/>
              <a:buChar char="§"/>
            </a:pPr>
            <a:endParaRPr lang="ru-RU" sz="2600" dirty="0">
              <a:latin typeface="Arial Narrow" pitchFamily="34" charset="0"/>
            </a:endParaRPr>
          </a:p>
        </p:txBody>
      </p:sp>
    </p:spTree>
    <p:extLst>
      <p:ext uri="{BB962C8B-B14F-4D97-AF65-F5344CB8AC3E}">
        <p14:creationId xmlns:p14="http://schemas.microsoft.com/office/powerpoint/2010/main" val="3844436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cs typeface="Arial" charset="0"/>
              </a:rPr>
              <a:t>OWASP Top 10</a:t>
            </a:r>
            <a:r>
              <a:rPr lang="ru-RU" dirty="0">
                <a:cs typeface="Arial" charset="0"/>
              </a:rPr>
              <a:t> 2017 </a:t>
            </a:r>
            <a:r>
              <a:rPr lang="en-US" dirty="0">
                <a:cs typeface="Arial" charset="0"/>
              </a:rPr>
              <a:t>A</a:t>
            </a:r>
            <a:r>
              <a:rPr lang="ru-RU" dirty="0">
                <a:cs typeface="Arial" charset="0"/>
              </a:rPr>
              <a:t>3</a:t>
            </a:r>
            <a:r>
              <a:rPr lang="en-US" dirty="0">
                <a:cs typeface="Arial" charset="0"/>
              </a:rPr>
              <a:t>: Sensitive Data Exposure</a:t>
            </a:r>
            <a:endParaRPr lang="ru-RU" dirty="0"/>
          </a:p>
        </p:txBody>
      </p:sp>
      <p:sp>
        <p:nvSpPr>
          <p:cNvPr id="4" name="Content Placeholder 3"/>
          <p:cNvSpPr>
            <a:spLocks noGrp="1"/>
          </p:cNvSpPr>
          <p:nvPr>
            <p:ph idx="1"/>
          </p:nvPr>
        </p:nvSpPr>
        <p:spPr/>
        <p:txBody>
          <a:bodyPr/>
          <a:lstStyle/>
          <a:p>
            <a:r>
              <a:rPr lang="ru-RU" sz="2600" dirty="0">
                <a:cs typeface="Arial" charset="0"/>
              </a:rPr>
              <a:t>Данные не шифруются в процессе передачи или хранения</a:t>
            </a:r>
          </a:p>
          <a:p>
            <a:r>
              <a:rPr lang="ru-RU" sz="2600" dirty="0">
                <a:cs typeface="Arial" charset="0"/>
              </a:rPr>
              <a:t>Используются слабые/устаревшие алгоритмы шифрования</a:t>
            </a:r>
          </a:p>
          <a:p>
            <a:r>
              <a:rPr lang="ru-RU" sz="2600" dirty="0">
                <a:cs typeface="Arial" charset="0"/>
              </a:rPr>
              <a:t>Используются слабые алгоритмы генерации ключей</a:t>
            </a:r>
          </a:p>
          <a:p>
            <a:r>
              <a:rPr lang="ru-RU" sz="2600" dirty="0">
                <a:cs typeface="Arial" charset="0"/>
              </a:rPr>
              <a:t>Правильная конфигурация для актуальных данных и неправильная для</a:t>
            </a:r>
            <a:r>
              <a:rPr lang="en-US" sz="2600" dirty="0">
                <a:cs typeface="Arial" charset="0"/>
              </a:rPr>
              <a:t> </a:t>
            </a:r>
            <a:r>
              <a:rPr lang="ru-RU" sz="2600" dirty="0">
                <a:cs typeface="Arial" charset="0"/>
              </a:rPr>
              <a:t>резервных копий</a:t>
            </a:r>
            <a:endParaRPr lang="en-US" sz="2600" dirty="0">
              <a:cs typeface="Arial" charset="0"/>
            </a:endParaRPr>
          </a:p>
          <a:p>
            <a:endParaRPr lang="ru-RU" sz="2600" dirty="0"/>
          </a:p>
        </p:txBody>
      </p:sp>
      <p:sp>
        <p:nvSpPr>
          <p:cNvPr id="2" name="Slide Number Placeholder 1"/>
          <p:cNvSpPr>
            <a:spLocks noGrp="1"/>
          </p:cNvSpPr>
          <p:nvPr>
            <p:ph type="sldNum" sz="quarter" idx="10"/>
          </p:nvPr>
        </p:nvSpPr>
        <p:spPr/>
        <p:txBody>
          <a:bodyPr/>
          <a:lstStyle/>
          <a:p>
            <a:pPr>
              <a:defRPr/>
            </a:pPr>
            <a:fld id="{81709E8E-6AE3-4F46-AD64-F6A6E9055CB0}" type="slidenum">
              <a:rPr lang="de-DE" smtClean="0"/>
              <a:pPr>
                <a:defRPr/>
              </a:pPr>
              <a:t>9</a:t>
            </a:fld>
            <a:endParaRPr lang="de-DE"/>
          </a:p>
        </p:txBody>
      </p:sp>
    </p:spTree>
    <p:extLst>
      <p:ext uri="{BB962C8B-B14F-4D97-AF65-F5344CB8AC3E}">
        <p14:creationId xmlns:p14="http://schemas.microsoft.com/office/powerpoint/2010/main" val="618946740"/>
      </p:ext>
    </p:extLst>
  </p:cSld>
  <p:clrMapOvr>
    <a:masterClrMapping/>
  </p:clrMapOvr>
</p:sld>
</file>

<file path=ppt/theme/theme1.xml><?xml version="1.0" encoding="utf-8"?>
<a:theme xmlns:a="http://schemas.openxmlformats.org/drawingml/2006/main" name="lecture template">
  <a:themeElements>
    <a:clrScheme name="">
      <a:dk1>
        <a:srgbClr val="000000"/>
      </a:dk1>
      <a:lt1>
        <a:srgbClr val="FFFFFF"/>
      </a:lt1>
      <a:dk2>
        <a:srgbClr val="E20074"/>
      </a:dk2>
      <a:lt2>
        <a:srgbClr val="CCCCCC"/>
      </a:lt2>
      <a:accent1>
        <a:srgbClr val="427BAB"/>
      </a:accent1>
      <a:accent2>
        <a:srgbClr val="FDD167"/>
      </a:accent2>
      <a:accent3>
        <a:srgbClr val="FFFFFF"/>
      </a:accent3>
      <a:accent4>
        <a:srgbClr val="000000"/>
      </a:accent4>
      <a:accent5>
        <a:srgbClr val="B0BFD2"/>
      </a:accent5>
      <a:accent6>
        <a:srgbClr val="E5BD5D"/>
      </a:accent6>
      <a:hlink>
        <a:srgbClr val="E20074"/>
      </a:hlink>
      <a:folHlink>
        <a:srgbClr val="64B9E4"/>
      </a:folHlink>
    </a:clrScheme>
    <a:fontScheme name="2_DTE Master">
      <a:majorFont>
        <a:latin typeface="Tele-GroteskNor"/>
        <a:ea typeface=""/>
        <a:cs typeface=""/>
      </a:majorFont>
      <a:minorFont>
        <a:latin typeface="Tele-GroteskNo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2"/>
        </a:solidFill>
        <a:ln w="12700"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20663" marR="0" indent="-220663" algn="l" defTabSz="914400" rtl="0" eaLnBrk="1" fontAlgn="base" latinLnBrk="0" hangingPunct="1">
          <a:lnSpc>
            <a:spcPct val="90000"/>
          </a:lnSpc>
          <a:spcBef>
            <a:spcPct val="50000"/>
          </a:spcBef>
          <a:spcAft>
            <a:spcPct val="0"/>
          </a:spcAft>
          <a:buClr>
            <a:schemeClr val="tx2"/>
          </a:buClr>
          <a:buSzPct val="75000"/>
          <a:buFont typeface="Wingdings" pitchFamily="2" charset="2"/>
          <a:buNone/>
          <a:tabLst/>
          <a:defRPr kumimoji="0" lang="de-DE" sz="2000" b="0" i="0" u="none" strike="noStrike" cap="none" normalizeH="0" baseline="0" smtClean="0">
            <a:ln>
              <a:noFill/>
            </a:ln>
            <a:solidFill>
              <a:schemeClr val="tx1"/>
            </a:solidFill>
            <a:effectLst/>
            <a:latin typeface="Tele-GroteskNor" pitchFamily="2" charset="0"/>
          </a:defRPr>
        </a:defPPr>
      </a:lstStyle>
    </a:spDef>
    <a:lnDef>
      <a:spPr bwMode="auto">
        <a:xfrm>
          <a:off x="0" y="0"/>
          <a:ext cx="1" cy="1"/>
        </a:xfrm>
        <a:custGeom>
          <a:avLst/>
          <a:gdLst/>
          <a:ahLst/>
          <a:cxnLst/>
          <a:rect l="0" t="0" r="0" b="0"/>
          <a:pathLst/>
        </a:custGeom>
        <a:solidFill>
          <a:schemeClr val="bg2"/>
        </a:solidFill>
        <a:ln w="12700"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20663" marR="0" indent="-220663" algn="l" defTabSz="914400" rtl="0" eaLnBrk="1" fontAlgn="base" latinLnBrk="0" hangingPunct="1">
          <a:lnSpc>
            <a:spcPct val="90000"/>
          </a:lnSpc>
          <a:spcBef>
            <a:spcPct val="50000"/>
          </a:spcBef>
          <a:spcAft>
            <a:spcPct val="0"/>
          </a:spcAft>
          <a:buClr>
            <a:schemeClr val="tx2"/>
          </a:buClr>
          <a:buSzPct val="75000"/>
          <a:buFont typeface="Wingdings" pitchFamily="2" charset="2"/>
          <a:buNone/>
          <a:tabLst/>
          <a:defRPr kumimoji="0" lang="de-DE" sz="2000" b="0" i="0" u="none" strike="noStrike" cap="none" normalizeH="0" baseline="0" smtClean="0">
            <a:ln>
              <a:noFill/>
            </a:ln>
            <a:solidFill>
              <a:schemeClr val="tx1"/>
            </a:solidFill>
            <a:effectLst/>
            <a:latin typeface="Tele-GroteskNor" pitchFamily="2" charset="0"/>
          </a:defRPr>
        </a:defPPr>
      </a:lstStyle>
    </a:lnDef>
  </a:objectDefaults>
  <a:extraClrSchemeLst>
    <a:extraClrScheme>
      <a:clrScheme name="2_DTE Master 1">
        <a:dk1>
          <a:srgbClr val="000000"/>
        </a:dk1>
        <a:lt1>
          <a:srgbClr val="FFFFFF"/>
        </a:lt1>
        <a:dk2>
          <a:srgbClr val="E20074"/>
        </a:dk2>
        <a:lt2>
          <a:srgbClr val="CCCCCC"/>
        </a:lt2>
        <a:accent1>
          <a:srgbClr val="3366CC"/>
        </a:accent1>
        <a:accent2>
          <a:srgbClr val="FDCD67"/>
        </a:accent2>
        <a:accent3>
          <a:srgbClr val="FFFFFF"/>
        </a:accent3>
        <a:accent4>
          <a:srgbClr val="000000"/>
        </a:accent4>
        <a:accent5>
          <a:srgbClr val="ADB8E2"/>
        </a:accent5>
        <a:accent6>
          <a:srgbClr val="E5BA5D"/>
        </a:accent6>
        <a:hlink>
          <a:srgbClr val="E20074"/>
        </a:hlink>
        <a:folHlink>
          <a:srgbClr val="99CC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E20074"/>
      </a:dk2>
      <a:lt2>
        <a:srgbClr val="CCCCCC"/>
      </a:lt2>
      <a:accent1>
        <a:srgbClr val="3366CC"/>
      </a:accent1>
      <a:accent2>
        <a:srgbClr val="FDCD67"/>
      </a:accent2>
      <a:accent3>
        <a:srgbClr val="FFFFFF"/>
      </a:accent3>
      <a:accent4>
        <a:srgbClr val="000000"/>
      </a:accent4>
      <a:accent5>
        <a:srgbClr val="ADB8E2"/>
      </a:accent5>
      <a:accent6>
        <a:srgbClr val="E5BA5D"/>
      </a:accent6>
      <a:hlink>
        <a:srgbClr val="E20074"/>
      </a:hlink>
      <a:folHlink>
        <a:srgbClr val="99CC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 template</Template>
  <TotalTime>0</TotalTime>
  <Words>4747</Words>
  <Application>Microsoft Office PowerPoint</Application>
  <PresentationFormat>On-screen Show (4:3)</PresentationFormat>
  <Paragraphs>596</Paragraphs>
  <Slides>43</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Arial Narrow</vt:lpstr>
      <vt:lpstr>Tele-GroteskFet</vt:lpstr>
      <vt:lpstr>Tele-GroteskNor</vt:lpstr>
      <vt:lpstr>Verdana</vt:lpstr>
      <vt:lpstr>Wingdings</vt:lpstr>
      <vt:lpstr>lecture template</vt:lpstr>
      <vt:lpstr>Web Security</vt:lpstr>
      <vt:lpstr>Agenda</vt:lpstr>
      <vt:lpstr>Правовая основа</vt:lpstr>
      <vt:lpstr>OWASP Top 10</vt:lpstr>
      <vt:lpstr>OWASP top 10 2017</vt:lpstr>
      <vt:lpstr>OWASP Top 10 2017</vt:lpstr>
      <vt:lpstr>OWASP Top 10 2017 A1: Injection </vt:lpstr>
      <vt:lpstr>OWASP Top 10 2017 A2: Broken Authentication  </vt:lpstr>
      <vt:lpstr>OWASP Top 10 2017 A3: Sensitive Data Exposure</vt:lpstr>
      <vt:lpstr>OWASP Top 10 2017 A4: XML External Entities (XXE)</vt:lpstr>
      <vt:lpstr>OWASP Top 10 2017 A5: Broken Access Control  </vt:lpstr>
      <vt:lpstr>OWASP Top 10 2017 A6: Security Misconfiguration  </vt:lpstr>
      <vt:lpstr>OWASP Top 10 2017 A7: Cross-Site Scripting (XSS)  </vt:lpstr>
      <vt:lpstr>OWASP Top 10 2017 A8: Insecure Deserialization</vt:lpstr>
      <vt:lpstr>OWASP Top 10 2017 A9:  Using Components with Known Vulnerabilities  </vt:lpstr>
      <vt:lpstr>OWASP Top 10 2017 A10: Insufficient Logging&amp;Monitoring</vt:lpstr>
      <vt:lpstr>OWASP Top 10 2013</vt:lpstr>
      <vt:lpstr>What changed from 2013 to 2017? </vt:lpstr>
      <vt:lpstr>OWASP Top 10 2013 A8: Cross-Site Request Forgery (CSRF)  </vt:lpstr>
      <vt:lpstr>OWASP Top 10 2013 A10: Unvalidated Redirects and Forwards</vt:lpstr>
      <vt:lpstr>Средства защиты на стороне браузера</vt:lpstr>
      <vt:lpstr>Средства защиты на стороне браузера</vt:lpstr>
      <vt:lpstr>Средства защиты на стороне браузера</vt:lpstr>
      <vt:lpstr>Основные подходы к обнаружению уязвимостей  </vt:lpstr>
      <vt:lpstr>Окружение </vt:lpstr>
      <vt:lpstr>Криптография. Введение  </vt:lpstr>
      <vt:lpstr>Криптография. Шифрование. Виды алгоритмов.   </vt:lpstr>
      <vt:lpstr>Криптография. Хэширование  </vt:lpstr>
      <vt:lpstr>Криптография. Генерирование случайных чисел   </vt:lpstr>
      <vt:lpstr>Криптография. Генерирование случайных чисел</vt:lpstr>
      <vt:lpstr>Java security frameworks </vt:lpstr>
      <vt:lpstr>Java security frameworks </vt:lpstr>
      <vt:lpstr>Практика</vt:lpstr>
      <vt:lpstr>Демо #1: SQL-Injection </vt:lpstr>
      <vt:lpstr>Упражнение #1: SQL-Injection </vt:lpstr>
      <vt:lpstr>Демо #2: Broken Authentication and Session Management</vt:lpstr>
      <vt:lpstr>Упражнение #2: Broken Authentication and Session Management </vt:lpstr>
      <vt:lpstr>Демо #3: XSS</vt:lpstr>
      <vt:lpstr>Упражнение #3: Stored XSS</vt:lpstr>
      <vt:lpstr>Упражнение #3: Stored XSS</vt:lpstr>
      <vt:lpstr>Демо #4: Broken Access Control</vt:lpstr>
      <vt:lpstr>Упражнение #4: Broken Access Control: Directory traversal</vt:lpstr>
      <vt:lpstr>Демо #4: CSRF</vt:lpstr>
    </vt:vector>
  </TitlesOfParts>
  <Company>T-SYSTEMS CIS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Lecture #04 Concurrency</dc:title>
  <dc:creator>Evgeniy Naumenko</dc:creator>
  <cp:lastModifiedBy>Liullin, Grigorii</cp:lastModifiedBy>
  <cp:revision>444</cp:revision>
  <cp:lastPrinted>2008-10-06T12:12:35Z</cp:lastPrinted>
  <dcterms:created xsi:type="dcterms:W3CDTF">2011-07-20T13:22:05Z</dcterms:created>
  <dcterms:modified xsi:type="dcterms:W3CDTF">2019-09-11T12:36:11Z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TAG2">
    <vt:lpwstr>0008003618000000000001023720</vt:lpwstr>
  </property>
</Properties>
</file>