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475" r:id="rId3"/>
    <p:sldId id="476" r:id="rId4"/>
    <p:sldId id="477" r:id="rId5"/>
    <p:sldId id="478" r:id="rId6"/>
    <p:sldId id="479" r:id="rId7"/>
    <p:sldId id="480" r:id="rId8"/>
    <p:sldId id="484" r:id="rId9"/>
    <p:sldId id="481" r:id="rId10"/>
    <p:sldId id="482" r:id="rId11"/>
    <p:sldId id="483" r:id="rId12"/>
    <p:sldId id="486" r:id="rId13"/>
    <p:sldId id="501" r:id="rId14"/>
    <p:sldId id="502" r:id="rId15"/>
    <p:sldId id="485" r:id="rId16"/>
    <p:sldId id="503" r:id="rId17"/>
    <p:sldId id="504" r:id="rId18"/>
    <p:sldId id="505" r:id="rId19"/>
    <p:sldId id="506" r:id="rId20"/>
    <p:sldId id="507" r:id="rId21"/>
    <p:sldId id="508" r:id="rId22"/>
    <p:sldId id="487" r:id="rId23"/>
    <p:sldId id="489" r:id="rId24"/>
    <p:sldId id="488" r:id="rId25"/>
    <p:sldId id="490" r:id="rId26"/>
    <p:sldId id="491" r:id="rId27"/>
    <p:sldId id="492" r:id="rId28"/>
    <p:sldId id="493" r:id="rId29"/>
    <p:sldId id="494" r:id="rId30"/>
    <p:sldId id="495" r:id="rId31"/>
    <p:sldId id="496" r:id="rId32"/>
    <p:sldId id="497" r:id="rId33"/>
    <p:sldId id="498" r:id="rId34"/>
    <p:sldId id="499" r:id="rId35"/>
  </p:sldIdLst>
  <p:sldSz cx="9144000" cy="6858000" type="screen4x3"/>
  <p:notesSz cx="6724650" cy="9774238"/>
  <p:defaultTextStyle>
    <a:defPPr>
      <a:defRPr lang="de-DE"/>
    </a:defPPr>
    <a:lvl1pPr algn="l" rtl="0" fontAlgn="base">
      <a:spcBef>
        <a:spcPct val="0"/>
      </a:spcBef>
      <a:spcAft>
        <a:spcPct val="0"/>
      </a:spcAft>
      <a:defRPr sz="2100" kern="1200">
        <a:solidFill>
          <a:schemeClr val="tx1"/>
        </a:solidFill>
        <a:latin typeface="Tele-GroteskNor"/>
        <a:ea typeface="+mn-ea"/>
        <a:cs typeface="Arial" charset="0"/>
      </a:defRPr>
    </a:lvl1pPr>
    <a:lvl2pPr marL="457200" algn="l" rtl="0" fontAlgn="base">
      <a:spcBef>
        <a:spcPct val="0"/>
      </a:spcBef>
      <a:spcAft>
        <a:spcPct val="0"/>
      </a:spcAft>
      <a:defRPr sz="2100" kern="1200">
        <a:solidFill>
          <a:schemeClr val="tx1"/>
        </a:solidFill>
        <a:latin typeface="Tele-GroteskNor"/>
        <a:ea typeface="+mn-ea"/>
        <a:cs typeface="Arial" charset="0"/>
      </a:defRPr>
    </a:lvl2pPr>
    <a:lvl3pPr marL="914400" algn="l" rtl="0" fontAlgn="base">
      <a:spcBef>
        <a:spcPct val="0"/>
      </a:spcBef>
      <a:spcAft>
        <a:spcPct val="0"/>
      </a:spcAft>
      <a:defRPr sz="2100" kern="1200">
        <a:solidFill>
          <a:schemeClr val="tx1"/>
        </a:solidFill>
        <a:latin typeface="Tele-GroteskNor"/>
        <a:ea typeface="+mn-ea"/>
        <a:cs typeface="Arial" charset="0"/>
      </a:defRPr>
    </a:lvl3pPr>
    <a:lvl4pPr marL="1371600" algn="l" rtl="0" fontAlgn="base">
      <a:spcBef>
        <a:spcPct val="0"/>
      </a:spcBef>
      <a:spcAft>
        <a:spcPct val="0"/>
      </a:spcAft>
      <a:defRPr sz="2100" kern="1200">
        <a:solidFill>
          <a:schemeClr val="tx1"/>
        </a:solidFill>
        <a:latin typeface="Tele-GroteskNor"/>
        <a:ea typeface="+mn-ea"/>
        <a:cs typeface="Arial" charset="0"/>
      </a:defRPr>
    </a:lvl4pPr>
    <a:lvl5pPr marL="1828800" algn="l" rtl="0" fontAlgn="base">
      <a:spcBef>
        <a:spcPct val="0"/>
      </a:spcBef>
      <a:spcAft>
        <a:spcPct val="0"/>
      </a:spcAft>
      <a:defRPr sz="2100" kern="1200">
        <a:solidFill>
          <a:schemeClr val="tx1"/>
        </a:solidFill>
        <a:latin typeface="Tele-GroteskNor"/>
        <a:ea typeface="+mn-ea"/>
        <a:cs typeface="Arial" charset="0"/>
      </a:defRPr>
    </a:lvl5pPr>
    <a:lvl6pPr marL="2286000" algn="l" defTabSz="914400" rtl="0" eaLnBrk="1" latinLnBrk="0" hangingPunct="1">
      <a:defRPr sz="2100" kern="1200">
        <a:solidFill>
          <a:schemeClr val="tx1"/>
        </a:solidFill>
        <a:latin typeface="Tele-GroteskNor"/>
        <a:ea typeface="+mn-ea"/>
        <a:cs typeface="Arial" charset="0"/>
      </a:defRPr>
    </a:lvl6pPr>
    <a:lvl7pPr marL="2743200" algn="l" defTabSz="914400" rtl="0" eaLnBrk="1" latinLnBrk="0" hangingPunct="1">
      <a:defRPr sz="2100" kern="1200">
        <a:solidFill>
          <a:schemeClr val="tx1"/>
        </a:solidFill>
        <a:latin typeface="Tele-GroteskNor"/>
        <a:ea typeface="+mn-ea"/>
        <a:cs typeface="Arial" charset="0"/>
      </a:defRPr>
    </a:lvl7pPr>
    <a:lvl8pPr marL="3200400" algn="l" defTabSz="914400" rtl="0" eaLnBrk="1" latinLnBrk="0" hangingPunct="1">
      <a:defRPr sz="2100" kern="1200">
        <a:solidFill>
          <a:schemeClr val="tx1"/>
        </a:solidFill>
        <a:latin typeface="Tele-GroteskNor"/>
        <a:ea typeface="+mn-ea"/>
        <a:cs typeface="Arial" charset="0"/>
      </a:defRPr>
    </a:lvl8pPr>
    <a:lvl9pPr marL="3657600" algn="l" defTabSz="914400" rtl="0" eaLnBrk="1" latinLnBrk="0" hangingPunct="1">
      <a:defRPr sz="2100" kern="1200">
        <a:solidFill>
          <a:schemeClr val="tx1"/>
        </a:solidFill>
        <a:latin typeface="Tele-GroteskNor"/>
        <a:ea typeface="+mn-ea"/>
        <a:cs typeface="Arial" charset="0"/>
      </a:defRPr>
    </a:lvl9pPr>
  </p:defaultTextStyle>
  <p:extLst>
    <p:ext uri="{EFAFB233-063F-42B5-8137-9DF3F51BA10A}">
      <p15:sldGuideLst xmlns:p15="http://schemas.microsoft.com/office/powerpoint/2012/main" xmlns="">
        <p15:guide id="1" orient="horz" pos="3793">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95A"/>
    <a:srgbClr val="DDD674"/>
    <a:srgbClr val="BABD5A"/>
    <a:srgbClr val="64B9E4"/>
    <a:srgbClr val="427BAB"/>
    <a:srgbClr val="CCCCCC"/>
    <a:srgbClr val="26262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087" autoAdjust="0"/>
    <p:restoredTop sz="77958" autoAdjust="0"/>
  </p:normalViewPr>
  <p:slideViewPr>
    <p:cSldViewPr>
      <p:cViewPr>
        <p:scale>
          <a:sx n="109" d="100"/>
          <a:sy n="109" d="100"/>
        </p:scale>
        <p:origin x="-1674" y="-72"/>
      </p:cViewPr>
      <p:guideLst>
        <p:guide orient="horz" pos="3793"/>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dt" sz="quarter" idx="1"/>
          </p:nvPr>
        </p:nvSpPr>
        <p:spPr bwMode="auto">
          <a:xfrm>
            <a:off x="2926628" y="9374"/>
            <a:ext cx="3265765" cy="1265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030270DE-C332-4C25-A69E-1351D41BE0C0}" type="datetime1">
              <a:rPr lang="ru-RU"/>
              <a:pPr>
                <a:defRPr/>
              </a:pPr>
              <a:t>22.11.2018</a:t>
            </a:fld>
            <a:endParaRPr lang="de-DE"/>
          </a:p>
        </p:txBody>
      </p:sp>
      <p:sp>
        <p:nvSpPr>
          <p:cNvPr id="27653" name="Rectangle 5"/>
          <p:cNvSpPr>
            <a:spLocks noGrp="1" noChangeArrowheads="1"/>
          </p:cNvSpPr>
          <p:nvPr>
            <p:ph type="sldNum" sz="quarter" idx="3"/>
          </p:nvPr>
        </p:nvSpPr>
        <p:spPr bwMode="auto">
          <a:xfrm>
            <a:off x="2926628" y="199984"/>
            <a:ext cx="3265765" cy="12655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FE475ED2-A061-439C-BEC2-3224DDF2DA9A}" type="slidenum">
              <a:rPr lang="de-DE"/>
              <a:pPr>
                <a:defRPr/>
              </a:pPr>
              <a:t>‹#›</a:t>
            </a:fld>
            <a:endParaRPr lang="de-DE"/>
          </a:p>
        </p:txBody>
      </p:sp>
      <p:sp>
        <p:nvSpPr>
          <p:cNvPr id="6152" name="Rectangle 8"/>
          <p:cNvSpPr>
            <a:spLocks noGrp="1" noChangeArrowheads="1"/>
          </p:cNvSpPr>
          <p:nvPr>
            <p:ph type="hdr" sz="quarter"/>
          </p:nvPr>
        </p:nvSpPr>
        <p:spPr bwMode="auto">
          <a:xfrm>
            <a:off x="2926628" y="104680"/>
            <a:ext cx="3265765" cy="126552"/>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r>
              <a:rPr lang="de-DE"/>
              <a:t>–streng vertraulich, vertraulich, intern, öffentlich–                         Autor / Thema der Präsentation</a:t>
            </a:r>
          </a:p>
        </p:txBody>
      </p:sp>
      <p:pic>
        <p:nvPicPr>
          <p:cNvPr id="15365" name="Picture 11" descr="T_Kurzform_1K"/>
          <p:cNvPicPr>
            <a:picLocks noChangeAspect="1" noChangeArrowheads="1"/>
          </p:cNvPicPr>
          <p:nvPr/>
        </p:nvPicPr>
        <p:blipFill>
          <a:blip r:embed="rId2" cstate="print"/>
          <a:srcRect l="2551" t="23399" r="2734" b="23399"/>
          <a:stretch>
            <a:fillRect/>
          </a:stretch>
        </p:blipFill>
        <p:spPr bwMode="auto">
          <a:xfrm>
            <a:off x="579360" y="1563"/>
            <a:ext cx="1612471" cy="321850"/>
          </a:xfrm>
          <a:prstGeom prst="rect">
            <a:avLst/>
          </a:prstGeom>
          <a:noFill/>
          <a:ln w="9525">
            <a:noFill/>
            <a:miter lim="800000"/>
            <a:headEnd/>
            <a:tailEnd/>
          </a:ln>
        </p:spPr>
      </p:pic>
    </p:spTree>
    <p:extLst>
      <p:ext uri="{BB962C8B-B14F-4D97-AF65-F5344CB8AC3E}">
        <p14:creationId xmlns:p14="http://schemas.microsoft.com/office/powerpoint/2010/main" val="41195936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747713" y="808038"/>
            <a:ext cx="5232400" cy="39243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536967" y="4963676"/>
            <a:ext cx="5655426" cy="4234045"/>
          </a:xfrm>
          <a:prstGeom prst="rect">
            <a:avLst/>
          </a:prstGeom>
          <a:noFill/>
          <a:ln w="9525">
            <a:noFill/>
            <a:miter lim="800000"/>
            <a:headEnd/>
            <a:tailEnd/>
          </a:ln>
          <a:effectLst/>
        </p:spPr>
        <p:txBody>
          <a:bodyPr vert="horz" wrap="square" lIns="90887" tIns="45443" rIns="90887" bIns="45443"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7651" name="Rectangle 3"/>
          <p:cNvSpPr>
            <a:spLocks noGrp="1" noChangeArrowheads="1"/>
          </p:cNvSpPr>
          <p:nvPr>
            <p:ph type="dt" sz="quarter" idx="1"/>
          </p:nvPr>
        </p:nvSpPr>
        <p:spPr bwMode="auto">
          <a:xfrm>
            <a:off x="2926628" y="9374"/>
            <a:ext cx="3265765" cy="1265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F829B71D-6394-4FF7-9234-2217750651F0}" type="datetime1">
              <a:rPr lang="ru-RU"/>
              <a:pPr>
                <a:defRPr/>
              </a:pPr>
              <a:t>22.11.2018</a:t>
            </a:fld>
            <a:endParaRPr lang="de-DE"/>
          </a:p>
        </p:txBody>
      </p:sp>
      <p:sp>
        <p:nvSpPr>
          <p:cNvPr id="27653" name="Rectangle 5"/>
          <p:cNvSpPr>
            <a:spLocks noGrp="1" noChangeArrowheads="1"/>
          </p:cNvSpPr>
          <p:nvPr>
            <p:ph type="sldNum" sz="quarter" idx="3"/>
          </p:nvPr>
        </p:nvSpPr>
        <p:spPr bwMode="auto">
          <a:xfrm>
            <a:off x="2926628" y="199984"/>
            <a:ext cx="3265765" cy="12655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9E4573E2-A422-4FE1-B537-4DDAE50B73DF}" type="slidenum">
              <a:rPr lang="de-DE"/>
              <a:pPr>
                <a:defRPr/>
              </a:pPr>
              <a:t>‹#›</a:t>
            </a:fld>
            <a:endParaRPr lang="de-DE"/>
          </a:p>
        </p:txBody>
      </p:sp>
      <p:sp>
        <p:nvSpPr>
          <p:cNvPr id="8208" name="Rectangle 16"/>
          <p:cNvSpPr>
            <a:spLocks noGrp="1" noChangeArrowheads="1"/>
          </p:cNvSpPr>
          <p:nvPr>
            <p:ph type="hdr" sz="quarter"/>
          </p:nvPr>
        </p:nvSpPr>
        <p:spPr bwMode="auto">
          <a:xfrm>
            <a:off x="2926628" y="104680"/>
            <a:ext cx="3265765" cy="126552"/>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r>
              <a:rPr lang="de-DE"/>
              <a:t>–streng vertraulich, vertraulich, intern, öffentlich–                         Autor / Thema der Präsentation</a:t>
            </a:r>
          </a:p>
        </p:txBody>
      </p:sp>
      <p:pic>
        <p:nvPicPr>
          <p:cNvPr id="14343" name="Picture 17" descr="T_Kurzform_1K"/>
          <p:cNvPicPr>
            <a:picLocks noChangeAspect="1" noChangeArrowheads="1"/>
          </p:cNvPicPr>
          <p:nvPr/>
        </p:nvPicPr>
        <p:blipFill>
          <a:blip r:embed="rId2"/>
          <a:srcRect l="2551" t="23399" r="2734" b="23399"/>
          <a:stretch>
            <a:fillRect/>
          </a:stretch>
        </p:blipFill>
        <p:spPr bwMode="auto">
          <a:xfrm>
            <a:off x="579360" y="1563"/>
            <a:ext cx="1612471" cy="321850"/>
          </a:xfrm>
          <a:prstGeom prst="rect">
            <a:avLst/>
          </a:prstGeom>
          <a:noFill/>
          <a:ln w="9525">
            <a:noFill/>
            <a:miter lim="800000"/>
            <a:headEnd/>
            <a:tailEnd/>
          </a:ln>
        </p:spPr>
      </p:pic>
    </p:spTree>
    <p:extLst>
      <p:ext uri="{BB962C8B-B14F-4D97-AF65-F5344CB8AC3E}">
        <p14:creationId xmlns:p14="http://schemas.microsoft.com/office/powerpoint/2010/main" val="831460005"/>
      </p:ext>
    </p:extLst>
  </p:cSld>
  <p:clrMap bg1="lt1" tx1="dk1" bg2="lt2" tx2="dk2" accent1="accent1" accent2="accent2" accent3="accent3" accent4="accent4" accent5="accent5" accent6="accent6" hlink="hlink" folHlink="folHlink"/>
  <p:hf sldNum="0" hdr="0" ftr="0"/>
  <p:notesStyle>
    <a:lvl1pPr marL="180975" indent="-180975"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1pPr>
    <a:lvl2pPr marL="541338" indent="-2032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2pPr>
    <a:lvl3pPr marL="903288"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3pPr>
    <a:lvl4pPr marL="1263650" indent="-1905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4pPr>
    <a:lvl5pPr marL="1625600"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baeldung.com/spring-security-expression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22.11.2018</a:t>
            </a:fld>
            <a:endParaRPr lang="de-DE"/>
          </a:p>
        </p:txBody>
      </p:sp>
    </p:spTree>
    <p:extLst>
      <p:ext uri="{BB962C8B-B14F-4D97-AF65-F5344CB8AC3E}">
        <p14:creationId xmlns:p14="http://schemas.microsoft.com/office/powerpoint/2010/main" val="261288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The </a:t>
            </a:r>
            <a:r>
              <a:rPr lang="en-US" sz="1200" b="0" i="1" kern="1200" dirty="0" smtClean="0">
                <a:solidFill>
                  <a:schemeClr val="tx1"/>
                </a:solidFill>
                <a:effectLst/>
                <a:latin typeface="Tele-GroteskNor" pitchFamily="2" charset="0"/>
                <a:ea typeface="+mn-ea"/>
                <a:cs typeface="+mn-cs"/>
              </a:rPr>
              <a:t>@</a:t>
            </a:r>
            <a:r>
              <a:rPr lang="en-US" sz="1200" b="0" i="1" kern="1200" dirty="0" err="1" smtClean="0">
                <a:solidFill>
                  <a:schemeClr val="tx1"/>
                </a:solidFill>
                <a:effectLst/>
                <a:latin typeface="Tele-GroteskNor" pitchFamily="2" charset="0"/>
                <a:ea typeface="+mn-ea"/>
                <a:cs typeface="+mn-cs"/>
              </a:rPr>
              <a:t>PreAuthorize</a:t>
            </a:r>
            <a:r>
              <a:rPr lang="en-US" sz="1200" b="0" i="1" kern="1200" dirty="0" smtClean="0">
                <a:solidFill>
                  <a:schemeClr val="tx1"/>
                </a:solidFill>
                <a:effectLst/>
                <a:latin typeface="Tele-GroteskNor" pitchFamily="2" charset="0"/>
                <a:ea typeface="+mn-ea"/>
                <a:cs typeface="+mn-cs"/>
              </a:rPr>
              <a:t>(“</a:t>
            </a:r>
            <a:r>
              <a:rPr lang="en-US" sz="1200" b="0" i="1" kern="1200" dirty="0" err="1" smtClean="0">
                <a:solidFill>
                  <a:schemeClr val="tx1"/>
                </a:solidFill>
                <a:effectLst/>
                <a:latin typeface="Tele-GroteskNor" pitchFamily="2" charset="0"/>
                <a:ea typeface="+mn-ea"/>
                <a:cs typeface="+mn-cs"/>
              </a:rPr>
              <a:t>hasRole</a:t>
            </a:r>
            <a:r>
              <a:rPr lang="en-US" sz="1200" b="0" i="1" kern="1200" dirty="0" smtClean="0">
                <a:solidFill>
                  <a:schemeClr val="tx1"/>
                </a:solidFill>
                <a:effectLst/>
                <a:latin typeface="Tele-GroteskNor" pitchFamily="2" charset="0"/>
                <a:ea typeface="+mn-ea"/>
                <a:cs typeface="+mn-cs"/>
              </a:rPr>
              <a:t>(‘ROLE_VIEWER’)”) </a:t>
            </a:r>
            <a:r>
              <a:rPr lang="en-US" sz="1200" b="0" i="0" kern="1200" dirty="0" smtClean="0">
                <a:solidFill>
                  <a:schemeClr val="tx1"/>
                </a:solidFill>
                <a:effectLst/>
                <a:latin typeface="Tele-GroteskNor" pitchFamily="2" charset="0"/>
                <a:ea typeface="+mn-ea"/>
                <a:cs typeface="+mn-cs"/>
              </a:rPr>
              <a:t>has the same meaning as </a:t>
            </a:r>
            <a:r>
              <a:rPr lang="en-US" sz="1200" b="0" i="1" kern="1200" dirty="0" smtClean="0">
                <a:solidFill>
                  <a:schemeClr val="tx1"/>
                </a:solidFill>
                <a:effectLst/>
                <a:latin typeface="Tele-GroteskNor" pitchFamily="2" charset="0"/>
                <a:ea typeface="+mn-ea"/>
                <a:cs typeface="+mn-cs"/>
              </a:rPr>
              <a:t>@Secured(“ROLE_VIEWER”)</a:t>
            </a:r>
            <a:endParaRPr lang="ru-RU" sz="1200" b="0" i="1" kern="1200" dirty="0" smtClean="0">
              <a:solidFill>
                <a:schemeClr val="tx1"/>
              </a:solidFill>
              <a:effectLst/>
              <a:latin typeface="Tele-GroteskNor" pitchFamily="2" charset="0"/>
              <a:ea typeface="+mn-ea"/>
              <a:cs typeface="+mn-cs"/>
            </a:endParaRPr>
          </a:p>
          <a:p>
            <a:r>
              <a:rPr lang="en-US" sz="1200" b="0" i="0" kern="1200" dirty="0" smtClean="0">
                <a:solidFill>
                  <a:schemeClr val="tx1"/>
                </a:solidFill>
                <a:effectLst/>
                <a:latin typeface="Tele-GroteskNor" pitchFamily="2" charset="0"/>
                <a:ea typeface="+mn-ea"/>
                <a:cs typeface="+mn-cs"/>
              </a:rPr>
              <a:t>Consequently, the annotation </a:t>
            </a:r>
            <a:r>
              <a:rPr lang="en-US" sz="1200" b="0" i="1" kern="1200" dirty="0" smtClean="0">
                <a:solidFill>
                  <a:schemeClr val="tx1"/>
                </a:solidFill>
                <a:effectLst/>
                <a:latin typeface="Tele-GroteskNor" pitchFamily="2" charset="0"/>
                <a:ea typeface="+mn-ea"/>
                <a:cs typeface="+mn-cs"/>
              </a:rPr>
              <a:t>@Secured({“ROLE_VIEWER”,”ROLE_EDITOR”}) </a:t>
            </a:r>
            <a:r>
              <a:rPr lang="en-US" sz="1200" b="0" i="0" kern="1200" dirty="0" smtClean="0">
                <a:solidFill>
                  <a:schemeClr val="tx1"/>
                </a:solidFill>
                <a:effectLst/>
                <a:latin typeface="Tele-GroteskNor" pitchFamily="2" charset="0"/>
                <a:ea typeface="+mn-ea"/>
                <a:cs typeface="+mn-cs"/>
              </a:rPr>
              <a:t>can be replaced with </a:t>
            </a:r>
            <a:r>
              <a:rPr lang="en-US" sz="1200" b="0" i="1" kern="1200" dirty="0" smtClean="0">
                <a:solidFill>
                  <a:schemeClr val="tx1"/>
                </a:solidFill>
                <a:effectLst/>
                <a:latin typeface="Tele-GroteskNor" pitchFamily="2" charset="0"/>
                <a:ea typeface="+mn-ea"/>
                <a:cs typeface="+mn-cs"/>
              </a:rPr>
              <a:t>@</a:t>
            </a:r>
            <a:r>
              <a:rPr lang="en-US" sz="1200" b="0" i="1" kern="1200" dirty="0" err="1" smtClean="0">
                <a:solidFill>
                  <a:schemeClr val="tx1"/>
                </a:solidFill>
                <a:effectLst/>
                <a:latin typeface="Tele-GroteskNor" pitchFamily="2" charset="0"/>
                <a:ea typeface="+mn-ea"/>
                <a:cs typeface="+mn-cs"/>
              </a:rPr>
              <a:t>PreAuthorize</a:t>
            </a:r>
            <a:r>
              <a:rPr lang="en-US" sz="1200" b="0" i="1" kern="1200" dirty="0" smtClean="0">
                <a:solidFill>
                  <a:schemeClr val="tx1"/>
                </a:solidFill>
                <a:effectLst/>
                <a:latin typeface="Tele-GroteskNor" pitchFamily="2" charset="0"/>
                <a:ea typeface="+mn-ea"/>
                <a:cs typeface="+mn-cs"/>
              </a:rPr>
              <a:t>(“</a:t>
            </a:r>
            <a:r>
              <a:rPr lang="en-US" sz="1200" b="0" i="1" kern="1200" dirty="0" err="1" smtClean="0">
                <a:solidFill>
                  <a:schemeClr val="tx1"/>
                </a:solidFill>
                <a:effectLst/>
                <a:latin typeface="Tele-GroteskNor" pitchFamily="2" charset="0"/>
                <a:ea typeface="+mn-ea"/>
                <a:cs typeface="+mn-cs"/>
              </a:rPr>
              <a:t>hasRole</a:t>
            </a:r>
            <a:r>
              <a:rPr lang="en-US" sz="1200" b="0" i="1" kern="1200" dirty="0" smtClean="0">
                <a:solidFill>
                  <a:schemeClr val="tx1"/>
                </a:solidFill>
                <a:effectLst/>
                <a:latin typeface="Tele-GroteskNor" pitchFamily="2" charset="0"/>
                <a:ea typeface="+mn-ea"/>
                <a:cs typeface="+mn-cs"/>
              </a:rPr>
              <a:t>(‘ROLE_VIEWER’) or </a:t>
            </a:r>
            <a:r>
              <a:rPr lang="en-US" sz="1200" b="0" i="1" kern="1200" dirty="0" err="1" smtClean="0">
                <a:solidFill>
                  <a:schemeClr val="tx1"/>
                </a:solidFill>
                <a:effectLst/>
                <a:latin typeface="Tele-GroteskNor" pitchFamily="2" charset="0"/>
                <a:ea typeface="+mn-ea"/>
                <a:cs typeface="+mn-cs"/>
              </a:rPr>
              <a:t>hasRole</a:t>
            </a:r>
            <a:r>
              <a:rPr lang="en-US" sz="1200" b="0" i="1" kern="1200" dirty="0" smtClean="0">
                <a:solidFill>
                  <a:schemeClr val="tx1"/>
                </a:solidFill>
                <a:effectLst/>
                <a:latin typeface="Tele-GroteskNor" pitchFamily="2" charset="0"/>
                <a:ea typeface="+mn-ea"/>
                <a:cs typeface="+mn-cs"/>
              </a:rPr>
              <a:t>(‘ROLE_EDITOR’)”):</a:t>
            </a:r>
            <a:endParaRPr lang="ru-RU" sz="1200" b="0" i="1" kern="1200" dirty="0" smtClean="0">
              <a:solidFill>
                <a:schemeClr val="tx1"/>
              </a:solidFill>
              <a:effectLst/>
              <a:latin typeface="Tele-GroteskNor" pitchFamily="2" charset="0"/>
              <a:ea typeface="+mn-ea"/>
              <a:cs typeface="+mn-cs"/>
            </a:endParaRPr>
          </a:p>
          <a:p>
            <a:r>
              <a:rPr lang="en-US" sz="1200" b="1" i="0" kern="1200" dirty="0" smtClean="0">
                <a:solidFill>
                  <a:schemeClr val="tx1"/>
                </a:solidFill>
                <a:effectLst/>
                <a:latin typeface="Tele-GroteskNor" pitchFamily="2" charset="0"/>
                <a:ea typeface="+mn-ea"/>
                <a:cs typeface="+mn-cs"/>
              </a:rPr>
              <a:t>the </a:t>
            </a:r>
            <a:r>
              <a:rPr lang="en-US" sz="1200" b="1" i="1" kern="1200" dirty="0" smtClean="0">
                <a:solidFill>
                  <a:schemeClr val="tx1"/>
                </a:solidFill>
                <a:effectLst/>
                <a:latin typeface="Tele-GroteskNor" pitchFamily="2" charset="0"/>
                <a:ea typeface="+mn-ea"/>
                <a:cs typeface="+mn-cs"/>
              </a:rPr>
              <a:t>@</a:t>
            </a:r>
            <a:r>
              <a:rPr lang="en-US" sz="1200" b="1" i="1" kern="1200" dirty="0" err="1" smtClean="0">
                <a:solidFill>
                  <a:schemeClr val="tx1"/>
                </a:solidFill>
                <a:effectLst/>
                <a:latin typeface="Tele-GroteskNor" pitchFamily="2" charset="0"/>
                <a:ea typeface="+mn-ea"/>
                <a:cs typeface="+mn-cs"/>
              </a:rPr>
              <a:t>PostAuthorize</a:t>
            </a:r>
            <a:r>
              <a:rPr lang="en-US" sz="1200" b="1" i="0" kern="1200" dirty="0" smtClean="0">
                <a:solidFill>
                  <a:schemeClr val="tx1"/>
                </a:solidFill>
                <a:effectLst/>
                <a:latin typeface="Tele-GroteskNor" pitchFamily="2" charset="0"/>
                <a:ea typeface="+mn-ea"/>
                <a:cs typeface="+mn-cs"/>
              </a:rPr>
              <a:t> annotation provides the ability to access the method result</a:t>
            </a:r>
            <a:r>
              <a:rPr lang="en-US" sz="1200" b="0" i="0" kern="1200" dirty="0" smtClean="0">
                <a:solidFill>
                  <a:schemeClr val="tx1"/>
                </a:solidFill>
                <a:effectLst/>
                <a:latin typeface="Tele-GroteskNor" pitchFamily="2" charset="0"/>
                <a:ea typeface="+mn-ea"/>
                <a:cs typeface="+mn-cs"/>
              </a:rPr>
              <a:t>:</a:t>
            </a:r>
          </a:p>
          <a:p>
            <a:endParaRPr lang="ru-RU" dirty="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22.11.2018</a:t>
            </a:fld>
            <a:endParaRPr lang="de-DE"/>
          </a:p>
        </p:txBody>
      </p:sp>
    </p:spTree>
    <p:extLst>
      <p:ext uri="{BB962C8B-B14F-4D97-AF65-F5344CB8AC3E}">
        <p14:creationId xmlns:p14="http://schemas.microsoft.com/office/powerpoint/2010/main" val="3017354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if the method has more than one argument which is a collection type, we need to use the </a:t>
            </a:r>
            <a:r>
              <a:rPr lang="en-US" sz="1200" b="0" i="1" kern="1200" dirty="0" err="1" smtClean="0">
                <a:solidFill>
                  <a:schemeClr val="tx1"/>
                </a:solidFill>
                <a:effectLst/>
                <a:latin typeface="Tele-GroteskNor" pitchFamily="2" charset="0"/>
                <a:ea typeface="+mn-ea"/>
                <a:cs typeface="+mn-cs"/>
              </a:rPr>
              <a:t>filterTarget</a:t>
            </a:r>
            <a:r>
              <a:rPr lang="en-US" sz="1200" b="0" i="0" kern="1200" dirty="0" smtClean="0">
                <a:solidFill>
                  <a:schemeClr val="tx1"/>
                </a:solidFill>
                <a:effectLst/>
                <a:latin typeface="Tele-GroteskNor" pitchFamily="2" charset="0"/>
                <a:ea typeface="+mn-ea"/>
                <a:cs typeface="+mn-cs"/>
              </a:rPr>
              <a:t> property to specify which argument we want to filter:</a:t>
            </a:r>
            <a:endParaRPr lang="ru-RU" sz="1200" b="0" i="0" kern="1200" dirty="0" smtClean="0">
              <a:solidFill>
                <a:schemeClr val="tx1"/>
              </a:solidFill>
              <a:effectLst/>
              <a:latin typeface="Tele-GroteskNor" pitchFamily="2" charset="0"/>
              <a:ea typeface="+mn-ea"/>
              <a:cs typeface="+mn-cs"/>
            </a:endParaRPr>
          </a:p>
          <a:p>
            <a:pPr fontAlgn="base"/>
            <a:r>
              <a:rPr lang="en-US" sz="1200" b="0" i="0" kern="1200" dirty="0" smtClean="0">
                <a:solidFill>
                  <a:schemeClr val="tx1"/>
                </a:solidFill>
                <a:effectLst/>
                <a:latin typeface="Tele-GroteskNor" pitchFamily="2" charset="0"/>
                <a:ea typeface="+mn-ea"/>
                <a:cs typeface="+mn-cs"/>
              </a:rPr>
              <a:t>@</a:t>
            </a:r>
            <a:r>
              <a:rPr lang="en-US" sz="1200" b="0" i="0" kern="1200" dirty="0" err="1" smtClean="0">
                <a:solidFill>
                  <a:schemeClr val="tx1"/>
                </a:solidFill>
                <a:effectLst/>
                <a:latin typeface="Tele-GroteskNor" pitchFamily="2" charset="0"/>
                <a:ea typeface="+mn-ea"/>
                <a:cs typeface="+mn-cs"/>
              </a:rPr>
              <a:t>PreFilter</a:t>
            </a:r>
            <a:endParaRPr lang="en-US" sz="1200" b="0" i="0" kern="1200" dirty="0" smtClean="0">
              <a:solidFill>
                <a:schemeClr val="tx1"/>
              </a:solidFill>
              <a:effectLst/>
              <a:latin typeface="Tele-GroteskNor" pitchFamily="2" charset="0"/>
              <a:ea typeface="+mn-ea"/>
              <a:cs typeface="+mn-cs"/>
            </a:endParaRPr>
          </a:p>
          <a:p>
            <a:pPr fontAlgn="base"/>
            <a:r>
              <a:rPr lang="en-US" sz="1200" b="0" i="0" kern="1200" dirty="0" smtClean="0">
                <a:solidFill>
                  <a:schemeClr val="tx1"/>
                </a:solidFill>
                <a:effectLst/>
                <a:latin typeface="Tele-GroteskNor" pitchFamily="2" charset="0"/>
                <a:ea typeface="+mn-ea"/>
                <a:cs typeface="+mn-cs"/>
              </a:rPr>
              <a:t>  (value = "</a:t>
            </a:r>
            <a:r>
              <a:rPr lang="en-US" sz="1200" b="0" i="0" kern="1200" dirty="0" err="1" smtClean="0">
                <a:solidFill>
                  <a:schemeClr val="tx1"/>
                </a:solidFill>
                <a:effectLst/>
                <a:latin typeface="Tele-GroteskNor" pitchFamily="2" charset="0"/>
                <a:ea typeface="+mn-ea"/>
                <a:cs typeface="+mn-cs"/>
              </a:rPr>
              <a:t>filterObject</a:t>
            </a:r>
            <a:r>
              <a:rPr lang="en-US" sz="1200" b="0" i="0" kern="1200" dirty="0" smtClean="0">
                <a:solidFill>
                  <a:schemeClr val="tx1"/>
                </a:solidFill>
                <a:effectLst/>
                <a:latin typeface="Tele-GroteskNor" pitchFamily="2" charset="0"/>
                <a:ea typeface="+mn-ea"/>
                <a:cs typeface="+mn-cs"/>
              </a:rPr>
              <a:t> != </a:t>
            </a:r>
            <a:r>
              <a:rPr lang="en-US" sz="1200" b="0" i="0" kern="1200" dirty="0" err="1" smtClean="0">
                <a:solidFill>
                  <a:schemeClr val="tx1"/>
                </a:solidFill>
                <a:effectLst/>
                <a:latin typeface="Tele-GroteskNor" pitchFamily="2" charset="0"/>
                <a:ea typeface="+mn-ea"/>
                <a:cs typeface="+mn-cs"/>
              </a:rPr>
              <a:t>authentication.principal.username</a:t>
            </a:r>
            <a:r>
              <a:rPr lang="en-US" sz="1200" b="0" i="0" kern="1200" dirty="0" smtClean="0">
                <a:solidFill>
                  <a:schemeClr val="tx1"/>
                </a:solidFill>
                <a:effectLst/>
                <a:latin typeface="Tele-GroteskNor" pitchFamily="2" charset="0"/>
                <a:ea typeface="+mn-ea"/>
                <a:cs typeface="+mn-cs"/>
              </a:rPr>
              <a:t>",</a:t>
            </a:r>
          </a:p>
          <a:p>
            <a:pPr fontAlgn="base"/>
            <a:r>
              <a:rPr lang="en-US" sz="1200" b="0" i="0" kern="1200" dirty="0" smtClean="0">
                <a:solidFill>
                  <a:schemeClr val="tx1"/>
                </a:solidFill>
                <a:effectLst/>
                <a:latin typeface="Tele-GroteskNor" pitchFamily="2" charset="0"/>
                <a:ea typeface="+mn-ea"/>
                <a:cs typeface="+mn-cs"/>
              </a:rPr>
              <a:t>  </a:t>
            </a:r>
            <a:r>
              <a:rPr lang="en-US" sz="1200" b="0" i="0" kern="1200" dirty="0" err="1" smtClean="0">
                <a:solidFill>
                  <a:schemeClr val="tx1"/>
                </a:solidFill>
                <a:effectLst/>
                <a:latin typeface="Tele-GroteskNor" pitchFamily="2" charset="0"/>
                <a:ea typeface="+mn-ea"/>
                <a:cs typeface="+mn-cs"/>
              </a:rPr>
              <a:t>filterTarget</a:t>
            </a:r>
            <a:r>
              <a:rPr lang="en-US" sz="1200" b="0" i="0" kern="1200" dirty="0" smtClean="0">
                <a:solidFill>
                  <a:schemeClr val="tx1"/>
                </a:solidFill>
                <a:effectLst/>
                <a:latin typeface="Tele-GroteskNor" pitchFamily="2" charset="0"/>
                <a:ea typeface="+mn-ea"/>
                <a:cs typeface="+mn-cs"/>
              </a:rPr>
              <a:t> = "usernames")</a:t>
            </a:r>
          </a:p>
          <a:p>
            <a:pPr fontAlgn="base"/>
            <a:r>
              <a:rPr lang="en-US" sz="1200" b="0" i="0" kern="1200" dirty="0" smtClean="0">
                <a:solidFill>
                  <a:schemeClr val="tx1"/>
                </a:solidFill>
                <a:effectLst/>
                <a:latin typeface="Tele-GroteskNor" pitchFamily="2" charset="0"/>
                <a:ea typeface="+mn-ea"/>
                <a:cs typeface="+mn-cs"/>
              </a:rPr>
              <a:t>public String </a:t>
            </a:r>
            <a:r>
              <a:rPr lang="en-US" sz="1200" b="0" i="0" kern="1200" dirty="0" err="1" smtClean="0">
                <a:solidFill>
                  <a:schemeClr val="tx1"/>
                </a:solidFill>
                <a:effectLst/>
                <a:latin typeface="Tele-GroteskNor" pitchFamily="2" charset="0"/>
                <a:ea typeface="+mn-ea"/>
                <a:cs typeface="+mn-cs"/>
              </a:rPr>
              <a:t>joinUsernamesAndRoles</a:t>
            </a:r>
            <a:r>
              <a:rPr lang="en-US" sz="1200" b="0" i="0" kern="1200" dirty="0" smtClean="0">
                <a:solidFill>
                  <a:schemeClr val="tx1"/>
                </a:solidFill>
                <a:effectLst/>
                <a:latin typeface="Tele-GroteskNor" pitchFamily="2" charset="0"/>
                <a:ea typeface="+mn-ea"/>
                <a:cs typeface="+mn-cs"/>
              </a:rPr>
              <a:t>(</a:t>
            </a:r>
          </a:p>
          <a:p>
            <a:pPr fontAlgn="base"/>
            <a:r>
              <a:rPr lang="en-US" sz="1200" b="0" i="0" kern="1200" dirty="0" smtClean="0">
                <a:solidFill>
                  <a:schemeClr val="tx1"/>
                </a:solidFill>
                <a:effectLst/>
                <a:latin typeface="Tele-GroteskNor" pitchFamily="2" charset="0"/>
                <a:ea typeface="+mn-ea"/>
                <a:cs typeface="+mn-cs"/>
              </a:rPr>
              <a:t>  List&lt;String&gt; usernames, List&lt;String&gt; roles) {</a:t>
            </a:r>
          </a:p>
          <a:p>
            <a:pPr fontAlgn="base"/>
            <a:r>
              <a:rPr lang="en-US" sz="1200" b="0" i="0" kern="1200" dirty="0" smtClean="0">
                <a:solidFill>
                  <a:schemeClr val="tx1"/>
                </a:solidFill>
                <a:effectLst/>
                <a:latin typeface="Tele-GroteskNor" pitchFamily="2" charset="0"/>
                <a:ea typeface="+mn-ea"/>
                <a:cs typeface="+mn-cs"/>
              </a:rPr>
              <a:t>  </a:t>
            </a:r>
          </a:p>
          <a:p>
            <a:pPr fontAlgn="base"/>
            <a:r>
              <a:rPr lang="en-US" sz="1200" b="0" i="0" kern="1200" dirty="0" smtClean="0">
                <a:solidFill>
                  <a:schemeClr val="tx1"/>
                </a:solidFill>
                <a:effectLst/>
                <a:latin typeface="Tele-GroteskNor" pitchFamily="2" charset="0"/>
                <a:ea typeface="+mn-ea"/>
                <a:cs typeface="+mn-cs"/>
              </a:rPr>
              <a:t>    return </a:t>
            </a:r>
            <a:r>
              <a:rPr lang="en-US" sz="1200" b="0" i="0" kern="1200" dirty="0" err="1" smtClean="0">
                <a:solidFill>
                  <a:schemeClr val="tx1"/>
                </a:solidFill>
                <a:effectLst/>
                <a:latin typeface="Tele-GroteskNor" pitchFamily="2" charset="0"/>
                <a:ea typeface="+mn-ea"/>
                <a:cs typeface="+mn-cs"/>
              </a:rPr>
              <a:t>usernames.stream</a:t>
            </a:r>
            <a:r>
              <a:rPr lang="en-US" sz="1200" b="0" i="0" kern="1200" dirty="0" smtClean="0">
                <a:solidFill>
                  <a:schemeClr val="tx1"/>
                </a:solidFill>
                <a:effectLst/>
                <a:latin typeface="Tele-GroteskNor" pitchFamily="2" charset="0"/>
                <a:ea typeface="+mn-ea"/>
                <a:cs typeface="+mn-cs"/>
              </a:rPr>
              <a:t>().collect(</a:t>
            </a:r>
            <a:r>
              <a:rPr lang="en-US" sz="1200" b="0" i="0" kern="1200" dirty="0" err="1" smtClean="0">
                <a:solidFill>
                  <a:schemeClr val="tx1"/>
                </a:solidFill>
                <a:effectLst/>
                <a:latin typeface="Tele-GroteskNor" pitchFamily="2" charset="0"/>
                <a:ea typeface="+mn-ea"/>
                <a:cs typeface="+mn-cs"/>
              </a:rPr>
              <a:t>Collectors.joining</a:t>
            </a:r>
            <a:r>
              <a:rPr lang="en-US" sz="1200" b="0" i="0" kern="1200" dirty="0" smtClean="0">
                <a:solidFill>
                  <a:schemeClr val="tx1"/>
                </a:solidFill>
                <a:effectLst/>
                <a:latin typeface="Tele-GroteskNor" pitchFamily="2" charset="0"/>
                <a:ea typeface="+mn-ea"/>
                <a:cs typeface="+mn-cs"/>
              </a:rPr>
              <a:t>(";")) </a:t>
            </a:r>
          </a:p>
          <a:p>
            <a:pPr fontAlgn="base"/>
            <a:r>
              <a:rPr lang="en-US" sz="1200" b="0" i="0" kern="1200" dirty="0" smtClean="0">
                <a:solidFill>
                  <a:schemeClr val="tx1"/>
                </a:solidFill>
                <a:effectLst/>
                <a:latin typeface="Tele-GroteskNor" pitchFamily="2" charset="0"/>
                <a:ea typeface="+mn-ea"/>
                <a:cs typeface="+mn-cs"/>
              </a:rPr>
              <a:t>      + ":" + </a:t>
            </a:r>
            <a:r>
              <a:rPr lang="en-US" sz="1200" b="0" i="0" kern="1200" dirty="0" err="1" smtClean="0">
                <a:solidFill>
                  <a:schemeClr val="tx1"/>
                </a:solidFill>
                <a:effectLst/>
                <a:latin typeface="Tele-GroteskNor" pitchFamily="2" charset="0"/>
                <a:ea typeface="+mn-ea"/>
                <a:cs typeface="+mn-cs"/>
              </a:rPr>
              <a:t>roles.stream</a:t>
            </a:r>
            <a:r>
              <a:rPr lang="en-US" sz="1200" b="0" i="0" kern="1200" dirty="0" smtClean="0">
                <a:solidFill>
                  <a:schemeClr val="tx1"/>
                </a:solidFill>
                <a:effectLst/>
                <a:latin typeface="Tele-GroteskNor" pitchFamily="2" charset="0"/>
                <a:ea typeface="+mn-ea"/>
                <a:cs typeface="+mn-cs"/>
              </a:rPr>
              <a:t>().collect(</a:t>
            </a:r>
            <a:r>
              <a:rPr lang="en-US" sz="1200" b="0" i="0" kern="1200" dirty="0" err="1" smtClean="0">
                <a:solidFill>
                  <a:schemeClr val="tx1"/>
                </a:solidFill>
                <a:effectLst/>
                <a:latin typeface="Tele-GroteskNor" pitchFamily="2" charset="0"/>
                <a:ea typeface="+mn-ea"/>
                <a:cs typeface="+mn-cs"/>
              </a:rPr>
              <a:t>Collectors.joining</a:t>
            </a:r>
            <a:r>
              <a:rPr lang="en-US" sz="1200" b="0" i="0" kern="1200" dirty="0" smtClean="0">
                <a:solidFill>
                  <a:schemeClr val="tx1"/>
                </a:solidFill>
                <a:effectLst/>
                <a:latin typeface="Tele-GroteskNor" pitchFamily="2" charset="0"/>
                <a:ea typeface="+mn-ea"/>
                <a:cs typeface="+mn-cs"/>
              </a:rPr>
              <a:t>(";"));</a:t>
            </a:r>
          </a:p>
          <a:p>
            <a:pPr fontAlgn="base"/>
            <a:r>
              <a:rPr lang="en-US" sz="1200" b="0" i="0" kern="1200" dirty="0" smtClean="0">
                <a:solidFill>
                  <a:schemeClr val="tx1"/>
                </a:solidFill>
                <a:effectLst/>
                <a:latin typeface="Tele-GroteskNor" pitchFamily="2" charset="0"/>
                <a:ea typeface="+mn-ea"/>
                <a:cs typeface="+mn-cs"/>
              </a:rPr>
              <a:t>}</a:t>
            </a:r>
          </a:p>
          <a:p>
            <a:endParaRPr lang="ru-RU" dirty="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22.11.2018</a:t>
            </a:fld>
            <a:endParaRPr lang="de-DE"/>
          </a:p>
        </p:txBody>
      </p:sp>
    </p:spTree>
    <p:extLst>
      <p:ext uri="{BB962C8B-B14F-4D97-AF65-F5344CB8AC3E}">
        <p14:creationId xmlns:p14="http://schemas.microsoft.com/office/powerpoint/2010/main" val="3552392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we can use any </a:t>
            </a:r>
            <a:r>
              <a:rPr lang="en-US" sz="1200" b="0" i="0" u="none" strike="noStrike" kern="1200" dirty="0" smtClean="0">
                <a:solidFill>
                  <a:schemeClr val="tx1"/>
                </a:solidFill>
                <a:effectLst/>
                <a:latin typeface="Tele-GroteskNor" pitchFamily="2" charset="0"/>
                <a:ea typeface="+mn-ea"/>
                <a:cs typeface="+mn-cs"/>
                <a:hlinkClick r:id="rId3"/>
              </a:rPr>
              <a:t>Spring Security expression</a:t>
            </a:r>
            <a:r>
              <a:rPr lang="en-US" sz="1200" b="0" i="0" kern="1200" dirty="0" smtClean="0">
                <a:solidFill>
                  <a:schemeClr val="tx1"/>
                </a:solidFill>
                <a:effectLst/>
                <a:latin typeface="Tele-GroteskNor" pitchFamily="2" charset="0"/>
                <a:ea typeface="+mn-ea"/>
                <a:cs typeface="+mn-cs"/>
              </a:rPr>
              <a:t> as our value for </a:t>
            </a:r>
            <a:r>
              <a:rPr lang="en-US" sz="1200" b="0" i="1" kern="1200" dirty="0" smtClean="0">
                <a:solidFill>
                  <a:schemeClr val="tx1"/>
                </a:solidFill>
                <a:effectLst/>
                <a:latin typeface="Tele-GroteskNor" pitchFamily="2" charset="0"/>
                <a:ea typeface="+mn-ea"/>
                <a:cs typeface="+mn-cs"/>
              </a:rPr>
              <a:t>access</a:t>
            </a:r>
            <a:r>
              <a:rPr lang="en-US" sz="1200" b="0" i="0" kern="1200" dirty="0" smtClean="0">
                <a:solidFill>
                  <a:schemeClr val="tx1"/>
                </a:solidFill>
                <a:effectLst/>
                <a:latin typeface="Tele-GroteskNor" pitchFamily="2" charset="0"/>
                <a:ea typeface="+mn-ea"/>
                <a:cs typeface="+mn-cs"/>
              </a:rPr>
              <a:t>:</a:t>
            </a:r>
          </a:p>
          <a:p>
            <a:r>
              <a:rPr lang="en-US" sz="1200" b="0" i="1" kern="1200" dirty="0" err="1" smtClean="0">
                <a:solidFill>
                  <a:schemeClr val="tx1"/>
                </a:solidFill>
                <a:effectLst/>
                <a:latin typeface="Tele-GroteskNor" pitchFamily="2" charset="0"/>
                <a:ea typeface="+mn-ea"/>
                <a:cs typeface="+mn-cs"/>
              </a:rPr>
              <a:t>hasAnyRole</a:t>
            </a:r>
            <a:r>
              <a:rPr lang="en-US" sz="1200" b="0" i="1" kern="1200" dirty="0" smtClean="0">
                <a:solidFill>
                  <a:schemeClr val="tx1"/>
                </a:solidFill>
                <a:effectLst/>
                <a:latin typeface="Tele-GroteskNor" pitchFamily="2" charset="0"/>
                <a:ea typeface="+mn-ea"/>
                <a:cs typeface="+mn-cs"/>
              </a:rPr>
              <a:t>(‘ADMIN’,’USER’)</a:t>
            </a:r>
            <a:r>
              <a:rPr lang="en-US" sz="1200" b="0" i="0" kern="1200" dirty="0" smtClean="0">
                <a:solidFill>
                  <a:schemeClr val="tx1"/>
                </a:solidFill>
                <a:effectLst/>
                <a:latin typeface="Tele-GroteskNor" pitchFamily="2" charset="0"/>
                <a:ea typeface="+mn-ea"/>
                <a:cs typeface="+mn-cs"/>
              </a:rPr>
              <a:t> returns </a:t>
            </a:r>
            <a:r>
              <a:rPr lang="en-US" sz="1200" b="0" i="1" kern="1200" dirty="0" smtClean="0">
                <a:solidFill>
                  <a:schemeClr val="tx1"/>
                </a:solidFill>
                <a:effectLst/>
                <a:latin typeface="Tele-GroteskNor" pitchFamily="2" charset="0"/>
                <a:ea typeface="+mn-ea"/>
                <a:cs typeface="+mn-cs"/>
              </a:rPr>
              <a:t>true</a:t>
            </a:r>
            <a:r>
              <a:rPr lang="en-US" sz="1200" b="0" i="0" kern="1200" dirty="0" smtClean="0">
                <a:solidFill>
                  <a:schemeClr val="tx1"/>
                </a:solidFill>
                <a:effectLst/>
                <a:latin typeface="Tele-GroteskNor" pitchFamily="2" charset="0"/>
                <a:ea typeface="+mn-ea"/>
                <a:cs typeface="+mn-cs"/>
              </a:rPr>
              <a:t> if the current user has any of the listed roles</a:t>
            </a:r>
          </a:p>
          <a:p>
            <a:r>
              <a:rPr lang="en-US" sz="1200" b="0" i="1" kern="1200" dirty="0" err="1" smtClean="0">
                <a:solidFill>
                  <a:schemeClr val="tx1"/>
                </a:solidFill>
                <a:effectLst/>
                <a:latin typeface="Tele-GroteskNor" pitchFamily="2" charset="0"/>
                <a:ea typeface="+mn-ea"/>
                <a:cs typeface="+mn-cs"/>
              </a:rPr>
              <a:t>isAnonymous</a:t>
            </a:r>
            <a:r>
              <a:rPr lang="en-US" sz="1200" b="0" i="1" kern="1200" dirty="0" smtClean="0">
                <a:solidFill>
                  <a:schemeClr val="tx1"/>
                </a:solidFill>
                <a:effectLst/>
                <a:latin typeface="Tele-GroteskNor" pitchFamily="2" charset="0"/>
                <a:ea typeface="+mn-ea"/>
                <a:cs typeface="+mn-cs"/>
              </a:rPr>
              <a:t>()</a:t>
            </a:r>
            <a:r>
              <a:rPr lang="en-US" sz="1200" b="0" i="0" kern="1200" dirty="0" smtClean="0">
                <a:solidFill>
                  <a:schemeClr val="tx1"/>
                </a:solidFill>
                <a:effectLst/>
                <a:latin typeface="Tele-GroteskNor" pitchFamily="2" charset="0"/>
                <a:ea typeface="+mn-ea"/>
                <a:cs typeface="+mn-cs"/>
              </a:rPr>
              <a:t> returns </a:t>
            </a:r>
            <a:r>
              <a:rPr lang="en-US" sz="1200" b="0" i="1" kern="1200" dirty="0" smtClean="0">
                <a:solidFill>
                  <a:schemeClr val="tx1"/>
                </a:solidFill>
                <a:effectLst/>
                <a:latin typeface="Tele-GroteskNor" pitchFamily="2" charset="0"/>
                <a:ea typeface="+mn-ea"/>
                <a:cs typeface="+mn-cs"/>
              </a:rPr>
              <a:t>true</a:t>
            </a:r>
            <a:r>
              <a:rPr lang="en-US" sz="1200" b="0" i="0" kern="1200" dirty="0" smtClean="0">
                <a:solidFill>
                  <a:schemeClr val="tx1"/>
                </a:solidFill>
                <a:effectLst/>
                <a:latin typeface="Tele-GroteskNor" pitchFamily="2" charset="0"/>
                <a:ea typeface="+mn-ea"/>
                <a:cs typeface="+mn-cs"/>
              </a:rPr>
              <a:t> if the current principal is an anonymous user</a:t>
            </a:r>
          </a:p>
          <a:p>
            <a:r>
              <a:rPr lang="en-US" sz="1200" b="0" i="1" kern="1200" dirty="0" err="1" smtClean="0">
                <a:solidFill>
                  <a:schemeClr val="tx1"/>
                </a:solidFill>
                <a:effectLst/>
                <a:latin typeface="Tele-GroteskNor" pitchFamily="2" charset="0"/>
                <a:ea typeface="+mn-ea"/>
                <a:cs typeface="+mn-cs"/>
              </a:rPr>
              <a:t>isRememberMe</a:t>
            </a:r>
            <a:r>
              <a:rPr lang="en-US" sz="1200" b="0" i="1" kern="1200" dirty="0" smtClean="0">
                <a:solidFill>
                  <a:schemeClr val="tx1"/>
                </a:solidFill>
                <a:effectLst/>
                <a:latin typeface="Tele-GroteskNor" pitchFamily="2" charset="0"/>
                <a:ea typeface="+mn-ea"/>
                <a:cs typeface="+mn-cs"/>
              </a:rPr>
              <a:t>()</a:t>
            </a:r>
            <a:r>
              <a:rPr lang="en-US" sz="1200" b="0" i="0" kern="1200" dirty="0" smtClean="0">
                <a:solidFill>
                  <a:schemeClr val="tx1"/>
                </a:solidFill>
                <a:effectLst/>
                <a:latin typeface="Tele-GroteskNor" pitchFamily="2" charset="0"/>
                <a:ea typeface="+mn-ea"/>
                <a:cs typeface="+mn-cs"/>
              </a:rPr>
              <a:t> returns </a:t>
            </a:r>
            <a:r>
              <a:rPr lang="en-US" sz="1200" b="0" i="1" kern="1200" dirty="0" smtClean="0">
                <a:solidFill>
                  <a:schemeClr val="tx1"/>
                </a:solidFill>
                <a:effectLst/>
                <a:latin typeface="Tele-GroteskNor" pitchFamily="2" charset="0"/>
                <a:ea typeface="+mn-ea"/>
                <a:cs typeface="+mn-cs"/>
              </a:rPr>
              <a:t>true</a:t>
            </a:r>
            <a:r>
              <a:rPr lang="en-US" sz="1200" b="0" i="0" kern="1200" dirty="0" smtClean="0">
                <a:solidFill>
                  <a:schemeClr val="tx1"/>
                </a:solidFill>
                <a:effectLst/>
                <a:latin typeface="Tele-GroteskNor" pitchFamily="2" charset="0"/>
                <a:ea typeface="+mn-ea"/>
                <a:cs typeface="+mn-cs"/>
              </a:rPr>
              <a:t> if the current principal is a remember-me user</a:t>
            </a:r>
          </a:p>
          <a:p>
            <a:r>
              <a:rPr lang="en-US" sz="1200" b="0" i="1" kern="1200" dirty="0" err="1" smtClean="0">
                <a:solidFill>
                  <a:schemeClr val="tx1"/>
                </a:solidFill>
                <a:effectLst/>
                <a:latin typeface="Tele-GroteskNor" pitchFamily="2" charset="0"/>
                <a:ea typeface="+mn-ea"/>
                <a:cs typeface="+mn-cs"/>
              </a:rPr>
              <a:t>isFullyAuthenticated</a:t>
            </a:r>
            <a:r>
              <a:rPr lang="en-US" sz="1200" b="0" i="1" kern="1200" smtClean="0">
                <a:solidFill>
                  <a:schemeClr val="tx1"/>
                </a:solidFill>
                <a:effectLst/>
                <a:latin typeface="Tele-GroteskNor" pitchFamily="2" charset="0"/>
                <a:ea typeface="+mn-ea"/>
                <a:cs typeface="+mn-cs"/>
              </a:rPr>
              <a:t>()</a:t>
            </a:r>
            <a:r>
              <a:rPr lang="en-US" sz="1200" b="0" i="0" kern="1200" smtClean="0">
                <a:solidFill>
                  <a:schemeClr val="tx1"/>
                </a:solidFill>
                <a:effectLst/>
                <a:latin typeface="Tele-GroteskNor" pitchFamily="2" charset="0"/>
                <a:ea typeface="+mn-ea"/>
                <a:cs typeface="+mn-cs"/>
              </a:rPr>
              <a:t> returns </a:t>
            </a:r>
            <a:r>
              <a:rPr lang="en-US" sz="1200" b="0" i="1" kern="1200" smtClean="0">
                <a:solidFill>
                  <a:schemeClr val="tx1"/>
                </a:solidFill>
                <a:effectLst/>
                <a:latin typeface="Tele-GroteskNor" pitchFamily="2" charset="0"/>
                <a:ea typeface="+mn-ea"/>
                <a:cs typeface="+mn-cs"/>
              </a:rPr>
              <a:t>true</a:t>
            </a:r>
            <a:r>
              <a:rPr lang="en-US" sz="1200" b="0" i="0" kern="1200" smtClean="0">
                <a:solidFill>
                  <a:schemeClr val="tx1"/>
                </a:solidFill>
                <a:effectLst/>
                <a:latin typeface="Tele-GroteskNor" pitchFamily="2" charset="0"/>
                <a:ea typeface="+mn-ea"/>
                <a:cs typeface="+mn-cs"/>
              </a:rPr>
              <a:t> if the user is authenticated and is neither anonymous nor a remember-me user</a:t>
            </a:r>
          </a:p>
          <a:p>
            <a:endParaRPr lang="ru-RU"/>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22.11.2018</a:t>
            </a:fld>
            <a:endParaRPr lang="de-DE"/>
          </a:p>
        </p:txBody>
      </p:sp>
    </p:spTree>
    <p:extLst>
      <p:ext uri="{BB962C8B-B14F-4D97-AF65-F5344CB8AC3E}">
        <p14:creationId xmlns:p14="http://schemas.microsoft.com/office/powerpoint/2010/main" val="41533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majority of applications and APIs lack the basic ability to detect, prevent, and respond to both manual and automated attacks. Attack protection goes far beyond basic input validation and involves automatically detecting, logging, responding, and even blocking exploit attempts. Application owners also need to be able to deploy patches quickly to protect against attacks.</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22.11.2018</a:t>
            </a:fld>
            <a:endParaRPr lang="de-DE"/>
          </a:p>
        </p:txBody>
      </p:sp>
    </p:spTree>
    <p:extLst>
      <p:ext uri="{BB962C8B-B14F-4D97-AF65-F5344CB8AC3E}">
        <p14:creationId xmlns:p14="http://schemas.microsoft.com/office/powerpoint/2010/main" val="207394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отечественной практической криптографии для данного преобразования используется термин «</a:t>
            </a:r>
            <a:r>
              <a:rPr lang="ru-RU" dirty="0" err="1"/>
              <a:t>расшифрование</a:t>
            </a:r>
            <a:r>
              <a:rPr lang="ru-RU" dirty="0"/>
              <a:t>» , а </a:t>
            </a:r>
            <a:r>
              <a:rPr lang="ru-RU" b="1" dirty="0"/>
              <a:t>дешифрование</a:t>
            </a:r>
            <a:r>
              <a:rPr lang="ru-RU" dirty="0"/>
              <a:t> означает взлом.</a:t>
            </a:r>
          </a:p>
          <a:p>
            <a:endParaRPr lang="ru-RU" dirty="0"/>
          </a:p>
          <a:p>
            <a:r>
              <a:rPr lang="ru-RU" dirty="0" smtClean="0"/>
              <a:t>Лавинный эффект</a:t>
            </a:r>
            <a:r>
              <a:rPr lang="ru-RU" baseline="0" dirty="0" smtClean="0"/>
              <a:t> -</a:t>
            </a:r>
            <a:r>
              <a:rPr lang="ru-RU" dirty="0" smtClean="0"/>
              <a:t> понятие в криптографии, обычно применяемое к блочным шифрам и криптографическим хэш-функциям. Важное криптографическое свойство для шифрования, которое означает, что изменение значения малого количества битов во входном тексте или в ключе ведет к «лавинному» изменению значений выходных битов </a:t>
            </a:r>
            <a:r>
              <a:rPr lang="ru-RU" dirty="0" err="1" smtClean="0"/>
              <a:t>шифротекста</a:t>
            </a:r>
            <a:r>
              <a:rPr lang="ru-RU" dirty="0" smtClean="0"/>
              <a:t>. Другими словами, это зависимость всех выходных битов от каждого входного бита.</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22.11.2018</a:t>
            </a:fld>
            <a:endParaRPr lang="de-DE"/>
          </a:p>
        </p:txBody>
      </p:sp>
    </p:spTree>
    <p:extLst>
      <p:ext uri="{BB962C8B-B14F-4D97-AF65-F5344CB8AC3E}">
        <p14:creationId xmlns:p14="http://schemas.microsoft.com/office/powerpoint/2010/main" val="120442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Идеальной криптографической </a:t>
            </a:r>
            <a:r>
              <a:rPr lang="ru-RU" dirty="0" err="1" smtClean="0"/>
              <a:t>хеш-функцияей</a:t>
            </a:r>
            <a:r>
              <a:rPr lang="ru-RU" dirty="0" smtClean="0"/>
              <a:t> является такая криптографическая хеш-функция, к которой можно отнести пять основных свойств:</a:t>
            </a:r>
          </a:p>
          <a:p>
            <a:endParaRPr lang="ru-RU" dirty="0" smtClean="0"/>
          </a:p>
          <a:p>
            <a:pPr marL="225422" indent="-225422">
              <a:buFont typeface="+mj-lt"/>
              <a:buAutoNum type="arabicPeriod"/>
            </a:pPr>
            <a:r>
              <a:rPr lang="ru-RU" dirty="0" smtClean="0"/>
              <a:t>Детерминированность. При одинаковых входных данных результат выполнения хеш-функции будет одинаковым (одно и то же сообщение всегда приводит к одному и тому же </a:t>
            </a:r>
            <a:r>
              <a:rPr lang="ru-RU" dirty="0" err="1" smtClean="0"/>
              <a:t>хешу</a:t>
            </a:r>
            <a:r>
              <a:rPr lang="ru-RU" dirty="0" smtClean="0"/>
              <a:t>);</a:t>
            </a:r>
          </a:p>
          <a:p>
            <a:pPr marL="225422" indent="-225422">
              <a:buFont typeface="+mj-lt"/>
              <a:buAutoNum type="arabicPeriod"/>
            </a:pPr>
            <a:r>
              <a:rPr lang="ru-RU" dirty="0" smtClean="0"/>
              <a:t>Высокая скорость вычисления значения хеш-функции для любого заданного сообщения;</a:t>
            </a:r>
          </a:p>
          <a:p>
            <a:pPr marL="225422" indent="-225422">
              <a:buFont typeface="+mj-lt"/>
              <a:buAutoNum type="arabicPeriod"/>
            </a:pPr>
            <a:r>
              <a:rPr lang="ru-RU" b="1" dirty="0" smtClean="0"/>
              <a:t>Невозможность сгенерировать сообщение из его </a:t>
            </a:r>
            <a:r>
              <a:rPr lang="ru-RU" b="1" dirty="0" err="1" smtClean="0"/>
              <a:t>хеш</a:t>
            </a:r>
            <a:r>
              <a:rPr lang="ru-RU" b="1" dirty="0" smtClean="0"/>
              <a:t>-значения, за исключением попыток создания всех возможных сообщений;</a:t>
            </a:r>
          </a:p>
          <a:p>
            <a:pPr marL="225422" indent="-225422">
              <a:buFont typeface="+mj-lt"/>
              <a:buAutoNum type="arabicPeriod"/>
            </a:pPr>
            <a:r>
              <a:rPr lang="ru-RU" b="1" dirty="0" smtClean="0"/>
              <a:t>Наличие лавинного эффекта. Небольшое изменение в сообщениях должно изменить </a:t>
            </a:r>
            <a:r>
              <a:rPr lang="ru-RU" b="1" dirty="0" err="1" smtClean="0"/>
              <a:t>хэш</a:t>
            </a:r>
            <a:r>
              <a:rPr lang="ru-RU" b="1" dirty="0" smtClean="0"/>
              <a:t>-значения, так широко, что новые </a:t>
            </a:r>
            <a:r>
              <a:rPr lang="ru-RU" b="1" dirty="0" err="1" smtClean="0"/>
              <a:t>хэш</a:t>
            </a:r>
            <a:r>
              <a:rPr lang="ru-RU" b="1" dirty="0" smtClean="0"/>
              <a:t>-значения не совпадают со старыми </a:t>
            </a:r>
            <a:r>
              <a:rPr lang="ru-RU" b="1" dirty="0" err="1" smtClean="0"/>
              <a:t>хэш</a:t>
            </a:r>
            <a:r>
              <a:rPr lang="ru-RU" b="1" dirty="0" smtClean="0"/>
              <a:t>-значениями;</a:t>
            </a:r>
          </a:p>
          <a:p>
            <a:pPr marL="225422" indent="-225422">
              <a:buFont typeface="+mj-lt"/>
              <a:buAutoNum type="arabicPeriod"/>
            </a:pPr>
            <a:r>
              <a:rPr lang="ru-RU" b="1" dirty="0" smtClean="0"/>
              <a:t>Невозможность найти два разных сообщения с одинаковыми </a:t>
            </a:r>
            <a:r>
              <a:rPr lang="ru-RU" b="1" dirty="0" err="1" smtClean="0"/>
              <a:t>хеш</a:t>
            </a:r>
            <a:r>
              <a:rPr lang="ru-RU" b="1" dirty="0" smtClean="0"/>
              <a:t>-значениями.</a:t>
            </a:r>
          </a:p>
          <a:p>
            <a:pPr marL="225422" indent="-225422">
              <a:buFont typeface="+mj-lt"/>
              <a:buAutoNum type="arabicPeriod"/>
            </a:pPr>
            <a:endParaRPr lang="ru-RU" b="1" dirty="0" smtClean="0"/>
          </a:p>
          <a:p>
            <a:pPr marL="0" indent="0">
              <a:buNone/>
            </a:pPr>
            <a:r>
              <a:rPr lang="ru-RU" b="0" dirty="0" err="1" smtClean="0"/>
              <a:t>bcrypt</a:t>
            </a:r>
            <a:r>
              <a:rPr lang="ru-RU" b="0" dirty="0" smtClean="0"/>
              <a:t> — адаптивная криптографическая функция формирования ключа, используемая для защищенного хранения паролей. </a:t>
            </a:r>
          </a:p>
          <a:p>
            <a:pPr marL="0" indent="0">
              <a:buNone/>
            </a:pPr>
            <a:endParaRPr lang="ru-RU" b="0" dirty="0" smtClean="0"/>
          </a:p>
          <a:p>
            <a:pPr marL="0" indent="0">
              <a:buNone/>
            </a:pPr>
            <a:r>
              <a:rPr lang="ru-RU" b="1" dirty="0"/>
              <a:t>MAC</a:t>
            </a:r>
            <a:r>
              <a:rPr lang="ru-RU" dirty="0"/>
              <a:t> — стандарт, описывающий способ обмена данными и способ проверки целостности передаваемых данных с использованием секретного ключа. </a:t>
            </a:r>
          </a:p>
          <a:p>
            <a:pPr marL="0" indent="0">
              <a:buNone/>
            </a:pPr>
            <a:r>
              <a:rPr lang="ru-RU" b="0" dirty="0" smtClean="0"/>
              <a:t>HMAC (сокращение от англ. </a:t>
            </a:r>
            <a:r>
              <a:rPr lang="ru-RU" b="0" dirty="0" err="1" smtClean="0"/>
              <a:t>hash-based</a:t>
            </a:r>
            <a:r>
              <a:rPr lang="ru-RU" b="0" dirty="0" smtClean="0"/>
              <a:t> </a:t>
            </a:r>
            <a:r>
              <a:rPr lang="ru-RU" b="0" dirty="0" err="1" smtClean="0"/>
              <a:t>message</a:t>
            </a:r>
            <a:r>
              <a:rPr lang="ru-RU" b="0" dirty="0" smtClean="0"/>
              <a:t> </a:t>
            </a:r>
            <a:r>
              <a:rPr lang="ru-RU" b="0" dirty="0" err="1" smtClean="0"/>
              <a:t>authentication</a:t>
            </a:r>
            <a:r>
              <a:rPr lang="ru-RU" b="0" dirty="0" smtClean="0"/>
              <a:t> </a:t>
            </a:r>
            <a:r>
              <a:rPr lang="ru-RU" b="0" dirty="0" err="1" smtClean="0"/>
              <a:t>code</a:t>
            </a:r>
            <a:r>
              <a:rPr lang="ru-RU" b="0" dirty="0" smtClean="0"/>
              <a:t>, код аутентификации (проверки подлинности) сообщений, использующий хеш-функции)</a:t>
            </a:r>
          </a:p>
          <a:p>
            <a:pPr marL="0" indent="0">
              <a:buNone/>
            </a:pPr>
            <a:endParaRPr lang="ru-RU" b="0" dirty="0" smtClean="0"/>
          </a:p>
          <a:p>
            <a:pPr marL="0" indent="0">
              <a:buNone/>
            </a:pPr>
            <a:r>
              <a:rPr lang="ru-RU" b="1" dirty="0"/>
              <a:t>В чем разница между коллизиями </a:t>
            </a:r>
            <a:r>
              <a:rPr lang="ru-RU" b="1" dirty="0" err="1"/>
              <a:t>хеш</a:t>
            </a:r>
            <a:r>
              <a:rPr lang="ru-RU" b="1" dirty="0"/>
              <a:t> функции 1-го и 2-го рода:</a:t>
            </a:r>
          </a:p>
          <a:p>
            <a:pPr marL="0" indent="0">
              <a:buNone/>
            </a:pPr>
            <a:r>
              <a:rPr lang="ru-RU" b="1" dirty="0"/>
              <a:t>- Первого рода: находим другое сообщение с такой же хеш-функцией.</a:t>
            </a:r>
            <a:r>
              <a:rPr lang="ru-RU" b="1" dirty="0" smtClean="0"/>
              <a:t/>
            </a:r>
            <a:br>
              <a:rPr lang="ru-RU" b="1" dirty="0" smtClean="0"/>
            </a:br>
            <a:r>
              <a:rPr lang="ru-RU" b="1" dirty="0" smtClean="0"/>
              <a:t>- </a:t>
            </a:r>
            <a:r>
              <a:rPr lang="ru-RU" b="1" dirty="0"/>
              <a:t>Второго рода: находим два (любых) сообщения с одинаковой хеш-функцией.</a:t>
            </a:r>
            <a:endParaRPr lang="ru-RU" b="1" dirty="0" smtClean="0"/>
          </a:p>
          <a:p>
            <a:pPr marL="0" indent="0">
              <a:buNone/>
            </a:pPr>
            <a:endParaRPr lang="ru-RU" b="0" dirty="0" smtClean="0"/>
          </a:p>
          <a:p>
            <a:pPr marL="0" indent="0">
              <a:buNone/>
            </a:pPr>
            <a:r>
              <a:rPr lang="ru-RU" dirty="0"/>
              <a:t>В коллизии первого рода надо подобрать текст, </a:t>
            </a:r>
            <a:r>
              <a:rPr lang="ru-RU" dirty="0" err="1"/>
              <a:t>хэш</a:t>
            </a:r>
            <a:r>
              <a:rPr lang="ru-RU" dirty="0"/>
              <a:t> которого совпадает с имеющимся </a:t>
            </a:r>
            <a:r>
              <a:rPr lang="ru-RU" dirty="0" err="1"/>
              <a:t>хэшем</a:t>
            </a:r>
            <a:r>
              <a:rPr lang="ru-RU" dirty="0"/>
              <a:t>. То есть при лобовой атаке перебираем тексты, пока однажды </a:t>
            </a:r>
            <a:r>
              <a:rPr lang="ru-RU" dirty="0" err="1"/>
              <a:t>хэш</a:t>
            </a:r>
            <a:r>
              <a:rPr lang="ru-RU" dirty="0"/>
              <a:t> не совпадёт с заданным. В коллизии второго рода надо подобрать 2 разных текста с одинаковыми </a:t>
            </a:r>
            <a:r>
              <a:rPr lang="ru-RU" dirty="0" err="1"/>
              <a:t>хэшами</a:t>
            </a:r>
            <a:r>
              <a:rPr lang="ru-RU" dirty="0"/>
              <a:t>. То есть перебираем тексты, пока </a:t>
            </a:r>
            <a:r>
              <a:rPr lang="ru-RU" dirty="0" err="1"/>
              <a:t>хэш</a:t>
            </a:r>
            <a:r>
              <a:rPr lang="ru-RU" dirty="0"/>
              <a:t> не совпадёт с одним из ранее полученных </a:t>
            </a:r>
            <a:r>
              <a:rPr lang="ru-RU" dirty="0" err="1"/>
              <a:t>хэшей</a:t>
            </a:r>
            <a:r>
              <a:rPr lang="ru-RU" dirty="0"/>
              <a:t>. Вероятность этого существенно выше.</a:t>
            </a:r>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22.11.2018</a:t>
            </a:fld>
            <a:endParaRPr lang="de-DE"/>
          </a:p>
        </p:txBody>
      </p:sp>
    </p:spTree>
    <p:extLst>
      <p:ext uri="{BB962C8B-B14F-4D97-AF65-F5344CB8AC3E}">
        <p14:creationId xmlns:p14="http://schemas.microsoft.com/office/powerpoint/2010/main" val="411953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22.11.2018</a:t>
            </a:fld>
            <a:endParaRPr lang="de-DE"/>
          </a:p>
        </p:txBody>
      </p:sp>
    </p:spTree>
    <p:extLst>
      <p:ext uri="{BB962C8B-B14F-4D97-AF65-F5344CB8AC3E}">
        <p14:creationId xmlns:p14="http://schemas.microsoft.com/office/powerpoint/2010/main" val="117351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SecurityContextHolder</a:t>
            </a:r>
            <a:r>
              <a:rPr lang="ru-RU" dirty="0" smtClean="0"/>
              <a:t>, По умолчанию </a:t>
            </a:r>
            <a:r>
              <a:rPr lang="ru-RU" dirty="0" err="1" smtClean="0"/>
              <a:t>SecurityContextHolder</a:t>
            </a:r>
            <a:r>
              <a:rPr lang="ru-RU" dirty="0" smtClean="0"/>
              <a:t> использует</a:t>
            </a:r>
            <a:r>
              <a:rPr lang="en-US" dirty="0" smtClean="0"/>
              <a:t> </a:t>
            </a:r>
            <a:r>
              <a:rPr lang="ru-RU" dirty="0" err="1" smtClean="0"/>
              <a:t>ThreadLocal</a:t>
            </a:r>
            <a:r>
              <a:rPr lang="ru-RU" dirty="0" smtClean="0"/>
              <a:t> для хранения такой информации, что означает, что контекст безопасности всегда доступен для методов исполняющихся в том же самом потоке.</a:t>
            </a:r>
            <a:endParaRPr lang="en-US" dirty="0" smtClean="0"/>
          </a:p>
          <a:p>
            <a:pPr marL="180975" marR="0" lvl="0" indent="-180975" algn="l" defTabSz="914400" rtl="0" eaLnBrk="0" fontAlgn="base" latinLnBrk="0" hangingPunct="0">
              <a:lnSpc>
                <a:spcPct val="100000"/>
              </a:lnSpc>
              <a:spcBef>
                <a:spcPct val="30000"/>
              </a:spcBef>
              <a:spcAft>
                <a:spcPct val="0"/>
              </a:spcAft>
              <a:buClr>
                <a:schemeClr val="tx2"/>
              </a:buClr>
              <a:buSzPct val="75000"/>
              <a:buFont typeface="Wingdings" pitchFamily="2" charset="2"/>
              <a:buChar char="§"/>
              <a:tabLst/>
              <a:defRPr/>
            </a:pPr>
            <a:r>
              <a:rPr lang="ru-RU" dirty="0" smtClean="0"/>
              <a:t>Объект </a:t>
            </a:r>
            <a:r>
              <a:rPr lang="en-US" dirty="0" err="1" smtClean="0"/>
              <a:t>UserDetails</a:t>
            </a:r>
            <a:r>
              <a:rPr lang="en-US" dirty="0" smtClean="0"/>
              <a:t> </a:t>
            </a:r>
            <a:r>
              <a:rPr lang="ru-RU" dirty="0" smtClean="0"/>
              <a:t>содержит имя пользователя, пароль, флаги: </a:t>
            </a:r>
            <a:r>
              <a:rPr lang="en-US" dirty="0" err="1" smtClean="0"/>
              <a:t>isAccountNonExpired</a:t>
            </a:r>
            <a:r>
              <a:rPr lang="en-US" dirty="0" smtClean="0"/>
              <a:t>, </a:t>
            </a:r>
            <a:r>
              <a:rPr lang="en-US" dirty="0" err="1" smtClean="0"/>
              <a:t>isAccountNonLocked</a:t>
            </a:r>
            <a:r>
              <a:rPr lang="en-US" dirty="0" smtClean="0"/>
              <a:t>, </a:t>
            </a:r>
            <a:r>
              <a:rPr lang="en-US" dirty="0" err="1" smtClean="0"/>
              <a:t>isCredentialsNonExpired</a:t>
            </a:r>
            <a:r>
              <a:rPr lang="en-US" dirty="0" smtClean="0"/>
              <a:t>, </a:t>
            </a:r>
            <a:r>
              <a:rPr lang="en-US" dirty="0" err="1" smtClean="0"/>
              <a:t>isEnabled</a:t>
            </a:r>
            <a:r>
              <a:rPr lang="en-US" dirty="0" smtClean="0"/>
              <a:t> </a:t>
            </a:r>
            <a:r>
              <a:rPr lang="ru-RU" dirty="0" smtClean="0"/>
              <a:t>и </a:t>
            </a:r>
            <a:r>
              <a:rPr lang="en-US" dirty="0" smtClean="0"/>
              <a:t>Collection — </a:t>
            </a:r>
            <a:r>
              <a:rPr lang="ru-RU" dirty="0" smtClean="0"/>
              <a:t>прав (ролей) пользователя.</a:t>
            </a:r>
            <a:r>
              <a:rPr lang="en-US" dirty="0" smtClean="0"/>
              <a:t> </a:t>
            </a:r>
          </a:p>
          <a:p>
            <a:r>
              <a:rPr lang="ru-RU" b="1" dirty="0" err="1" smtClean="0"/>
              <a:t>UserDetailsService</a:t>
            </a:r>
            <a:r>
              <a:rPr lang="en-US" b="1" dirty="0" smtClean="0"/>
              <a:t> </a:t>
            </a:r>
            <a:r>
              <a:rPr lang="ru-RU" sz="1200" b="0" i="0" kern="1200" dirty="0" smtClean="0">
                <a:solidFill>
                  <a:schemeClr val="tx1"/>
                </a:solidFill>
                <a:effectLst/>
                <a:latin typeface="Tele-GroteskNor" pitchFamily="2" charset="0"/>
                <a:ea typeface="+mn-ea"/>
                <a:cs typeface="+mn-cs"/>
              </a:rPr>
              <a:t>Позволяет получить из источника данных объект пользователя и сформировать из него объект </a:t>
            </a:r>
            <a:r>
              <a:rPr lang="ru-RU" sz="1200" b="0" i="0" kern="1200" dirty="0" err="1" smtClean="0">
                <a:solidFill>
                  <a:schemeClr val="tx1"/>
                </a:solidFill>
                <a:effectLst/>
                <a:latin typeface="Tele-GroteskNor" pitchFamily="2" charset="0"/>
                <a:ea typeface="+mn-ea"/>
                <a:cs typeface="+mn-cs"/>
              </a:rPr>
              <a:t>UserDetails</a:t>
            </a:r>
            <a:r>
              <a:rPr lang="ru-RU" sz="1200" b="0" i="0" kern="1200" dirty="0" smtClean="0">
                <a:solidFill>
                  <a:schemeClr val="tx1"/>
                </a:solidFill>
                <a:effectLst/>
                <a:latin typeface="Tele-GroteskNor" pitchFamily="2" charset="0"/>
                <a:ea typeface="+mn-ea"/>
                <a:cs typeface="+mn-cs"/>
              </a:rPr>
              <a:t> который будет использоваться контекстом </a:t>
            </a:r>
            <a:r>
              <a:rPr lang="ru-RU" sz="1200" b="0" i="0" kern="1200" dirty="0" err="1" smtClean="0">
                <a:solidFill>
                  <a:schemeClr val="tx1"/>
                </a:solidFill>
                <a:effectLst/>
                <a:latin typeface="Tele-GroteskNor" pitchFamily="2" charset="0"/>
                <a:ea typeface="+mn-ea"/>
                <a:cs typeface="+mn-cs"/>
              </a:rPr>
              <a:t>Spring</a:t>
            </a:r>
            <a:r>
              <a:rPr lang="ru-RU" sz="1200" b="0" i="0" kern="1200" dirty="0" smtClean="0">
                <a:solidFill>
                  <a:schemeClr val="tx1"/>
                </a:solidFill>
                <a:effectLst/>
                <a:latin typeface="Tele-GroteskNor" pitchFamily="2" charset="0"/>
                <a:ea typeface="+mn-ea"/>
                <a:cs typeface="+mn-cs"/>
              </a:rPr>
              <a:t> </a:t>
            </a:r>
            <a:r>
              <a:rPr lang="ru-RU" sz="1200" b="0" i="0" kern="1200" dirty="0" err="1" smtClean="0">
                <a:solidFill>
                  <a:schemeClr val="tx1"/>
                </a:solidFill>
                <a:effectLst/>
                <a:latin typeface="Tele-GroteskNor" pitchFamily="2" charset="0"/>
                <a:ea typeface="+mn-ea"/>
                <a:cs typeface="+mn-cs"/>
              </a:rPr>
              <a:t>Security</a:t>
            </a:r>
            <a:r>
              <a:rPr lang="ru-RU" sz="1200" b="0" i="0" kern="1200" dirty="0" smtClean="0">
                <a:solidFill>
                  <a:schemeClr val="tx1"/>
                </a:solidFill>
                <a:effectLst/>
                <a:latin typeface="Tele-GroteskNor" pitchFamily="2" charset="0"/>
                <a:ea typeface="+mn-ea"/>
                <a:cs typeface="+mn-cs"/>
              </a:rPr>
              <a:t>.</a:t>
            </a:r>
            <a:endParaRPr lang="en-US" dirty="0" smtClean="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22.11.2018</a:t>
            </a:fld>
            <a:endParaRPr lang="de-DE"/>
          </a:p>
        </p:txBody>
      </p:sp>
    </p:spTree>
    <p:extLst>
      <p:ext uri="{BB962C8B-B14F-4D97-AF65-F5344CB8AC3E}">
        <p14:creationId xmlns:p14="http://schemas.microsoft.com/office/powerpoint/2010/main" val="347133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AuthenticationManager</a:t>
            </a:r>
            <a:r>
              <a:rPr lang="ru-RU" b="1" dirty="0" smtClean="0"/>
              <a:t>.</a:t>
            </a:r>
            <a:r>
              <a:rPr lang="ru-RU" b="1" baseline="0" dirty="0" smtClean="0"/>
              <a:t> </a:t>
            </a:r>
            <a:r>
              <a:rPr lang="ru-RU" b="0" i="0" baseline="0" dirty="0" smtClean="0"/>
              <a:t>Имеет только один метод </a:t>
            </a:r>
            <a:r>
              <a:rPr lang="en-US" sz="1200" b="1" kern="1200" dirty="0" smtClean="0">
                <a:solidFill>
                  <a:schemeClr val="tx1"/>
                </a:solidFill>
                <a:effectLst/>
                <a:latin typeface="Tele-GroteskNor" pitchFamily="2" charset="0"/>
                <a:ea typeface="+mn-ea"/>
                <a:cs typeface="+mn-cs"/>
              </a:rPr>
              <a:t>authenticate</a:t>
            </a:r>
            <a:r>
              <a:rPr lang="ru-RU" sz="1200" b="0" kern="1200" baseline="0" dirty="0" smtClean="0">
                <a:solidFill>
                  <a:schemeClr val="tx1"/>
                </a:solidFill>
                <a:effectLst/>
                <a:latin typeface="Tele-GroteskNor" pitchFamily="2" charset="0"/>
                <a:ea typeface="+mn-ea"/>
                <a:cs typeface="+mn-cs"/>
              </a:rPr>
              <a:t> и может:</a:t>
            </a:r>
            <a:endParaRPr lang="ru-RU" sz="1200" b="1" kern="1200" baseline="0" dirty="0" smtClean="0">
              <a:solidFill>
                <a:schemeClr val="tx1"/>
              </a:solidFill>
              <a:effectLst/>
              <a:latin typeface="Tele-GroteskNor" pitchFamily="2" charset="0"/>
              <a:ea typeface="+mn-ea"/>
              <a:cs typeface="+mn-cs"/>
            </a:endParaRPr>
          </a:p>
          <a:p>
            <a:pPr lvl="1"/>
            <a:r>
              <a:rPr lang="ru-RU" sz="1200" b="0" kern="1200" baseline="0" dirty="0" smtClean="0">
                <a:solidFill>
                  <a:schemeClr val="tx1"/>
                </a:solidFill>
                <a:effectLst/>
                <a:latin typeface="Tele-GroteskNor" pitchFamily="2" charset="0"/>
                <a:ea typeface="+mn-ea"/>
                <a:cs typeface="+mn-cs"/>
              </a:rPr>
              <a:t>Вернуть </a:t>
            </a:r>
            <a:r>
              <a:rPr lang="en-US" sz="1200" b="0" i="0" kern="1200" dirty="0" smtClean="0">
                <a:solidFill>
                  <a:schemeClr val="tx1"/>
                </a:solidFill>
                <a:effectLst/>
                <a:latin typeface="Tele-GroteskNor" pitchFamily="2" charset="0"/>
                <a:ea typeface="+mn-ea"/>
                <a:cs typeface="+mn-cs"/>
              </a:rPr>
              <a:t>Authentication</a:t>
            </a:r>
            <a:r>
              <a:rPr lang="ru-RU" sz="1200" b="0" i="0" kern="1200" dirty="0" smtClean="0">
                <a:solidFill>
                  <a:schemeClr val="tx1"/>
                </a:solidFill>
                <a:effectLst/>
                <a:latin typeface="Tele-GroteskNor" pitchFamily="2" charset="0"/>
                <a:ea typeface="+mn-ea"/>
                <a:cs typeface="+mn-cs"/>
              </a:rPr>
              <a:t> в</a:t>
            </a:r>
            <a:r>
              <a:rPr lang="ru-RU" sz="1200" b="0" i="0" kern="1200" baseline="0" dirty="0" smtClean="0">
                <a:solidFill>
                  <a:schemeClr val="tx1"/>
                </a:solidFill>
                <a:effectLst/>
                <a:latin typeface="Tele-GroteskNor" pitchFamily="2" charset="0"/>
                <a:ea typeface="+mn-ea"/>
                <a:cs typeface="+mn-cs"/>
              </a:rPr>
              <a:t> случае успешной аутентификации</a:t>
            </a:r>
          </a:p>
          <a:p>
            <a:pPr lvl="1"/>
            <a:r>
              <a:rPr lang="ru-RU" sz="1200" b="0" i="0" kern="1200" baseline="0" dirty="0" smtClean="0">
                <a:solidFill>
                  <a:schemeClr val="tx1"/>
                </a:solidFill>
                <a:effectLst/>
                <a:latin typeface="Tele-GroteskNor" pitchFamily="2" charset="0"/>
                <a:ea typeface="+mn-ea"/>
                <a:cs typeface="+mn-cs"/>
              </a:rPr>
              <a:t>Вызвать </a:t>
            </a:r>
            <a:r>
              <a:rPr lang="en-US" dirty="0" err="1" smtClean="0"/>
              <a:t>AuthenticationException</a:t>
            </a:r>
            <a:r>
              <a:rPr lang="en-US" sz="1200" b="0" i="0" kern="1200" dirty="0" smtClean="0">
                <a:solidFill>
                  <a:schemeClr val="tx1"/>
                </a:solidFill>
                <a:effectLst/>
                <a:latin typeface="Tele-GroteskNor" pitchFamily="2" charset="0"/>
                <a:ea typeface="+mn-ea"/>
                <a:cs typeface="+mn-cs"/>
              </a:rPr>
              <a:t> </a:t>
            </a:r>
            <a:r>
              <a:rPr lang="ru-RU" sz="1200" b="0" i="0" kern="1200" dirty="0" smtClean="0">
                <a:solidFill>
                  <a:schemeClr val="tx1"/>
                </a:solidFill>
                <a:effectLst/>
                <a:latin typeface="Tele-GroteskNor" pitchFamily="2" charset="0"/>
                <a:ea typeface="+mn-ea"/>
                <a:cs typeface="+mn-cs"/>
              </a:rPr>
              <a:t>(</a:t>
            </a:r>
            <a:r>
              <a:rPr lang="en-US" sz="1200" b="0" i="0" kern="1200" dirty="0" err="1" smtClean="0">
                <a:solidFill>
                  <a:schemeClr val="tx1"/>
                </a:solidFill>
                <a:effectLst/>
                <a:latin typeface="Tele-GroteskNor" pitchFamily="2" charset="0"/>
                <a:ea typeface="+mn-ea"/>
                <a:cs typeface="+mn-cs"/>
              </a:rPr>
              <a:t>Runtime</a:t>
            </a:r>
            <a:r>
              <a:rPr lang="en-US" sz="1200" b="0" i="0" kern="1200" baseline="0" dirty="0" err="1" smtClean="0">
                <a:solidFill>
                  <a:schemeClr val="tx1"/>
                </a:solidFill>
                <a:effectLst/>
                <a:latin typeface="Tele-GroteskNor" pitchFamily="2" charset="0"/>
                <a:ea typeface="+mn-ea"/>
                <a:cs typeface="+mn-cs"/>
              </a:rPr>
              <a:t>Exception</a:t>
            </a:r>
            <a:r>
              <a:rPr lang="ru-RU" sz="1200" b="0" i="0" kern="1200" dirty="0" smtClean="0">
                <a:solidFill>
                  <a:schemeClr val="tx1"/>
                </a:solidFill>
                <a:effectLst/>
                <a:latin typeface="Tele-GroteskNor" pitchFamily="2" charset="0"/>
                <a:ea typeface="+mn-ea"/>
                <a:cs typeface="+mn-cs"/>
              </a:rPr>
              <a:t>)</a:t>
            </a:r>
            <a:endParaRPr lang="en-US" sz="1200" b="0" i="0" kern="1200" dirty="0" smtClean="0">
              <a:solidFill>
                <a:schemeClr val="tx1"/>
              </a:solidFill>
              <a:effectLst/>
              <a:latin typeface="Tele-GroteskNor" pitchFamily="2" charset="0"/>
              <a:ea typeface="+mn-ea"/>
              <a:cs typeface="+mn-cs"/>
            </a:endParaRPr>
          </a:p>
          <a:p>
            <a:pPr lvl="1"/>
            <a:r>
              <a:rPr lang="ru-RU" sz="1200" b="0" i="0" kern="1200" baseline="0" dirty="0" smtClean="0">
                <a:solidFill>
                  <a:schemeClr val="tx1"/>
                </a:solidFill>
                <a:effectLst/>
                <a:latin typeface="Tele-GroteskNor" pitchFamily="2" charset="0"/>
                <a:ea typeface="+mn-ea"/>
                <a:cs typeface="+mn-cs"/>
              </a:rPr>
              <a:t>Вернуть </a:t>
            </a:r>
            <a:r>
              <a:rPr lang="en-US" sz="1200" b="0" i="0" kern="1200" baseline="0" dirty="0" smtClean="0">
                <a:solidFill>
                  <a:schemeClr val="tx1"/>
                </a:solidFill>
                <a:effectLst/>
                <a:latin typeface="Tele-GroteskNor" pitchFamily="2" charset="0"/>
                <a:ea typeface="+mn-ea"/>
                <a:cs typeface="+mn-cs"/>
              </a:rPr>
              <a:t>null</a:t>
            </a:r>
          </a:p>
          <a:p>
            <a:pPr lvl="0"/>
            <a:r>
              <a:rPr lang="en-US" b="1" dirty="0" err="1" smtClean="0"/>
              <a:t>AuthenticationProvider</a:t>
            </a:r>
            <a:r>
              <a:rPr lang="en-US" b="1" dirty="0" smtClean="0"/>
              <a:t> </a:t>
            </a:r>
            <a:r>
              <a:rPr lang="ru-RU" b="0" dirty="0" smtClean="0"/>
              <a:t>можно</a:t>
            </a:r>
            <a:r>
              <a:rPr lang="ru-RU" b="0" baseline="0" dirty="0" smtClean="0"/>
              <a:t> написать свой </a:t>
            </a:r>
            <a:r>
              <a:rPr lang="ru-RU" b="0" baseline="0" dirty="0" err="1" smtClean="0"/>
              <a:t>кастомный</a:t>
            </a:r>
            <a:r>
              <a:rPr lang="ru-RU" b="0" baseline="0" dirty="0" smtClean="0"/>
              <a:t> провайдер</a:t>
            </a:r>
            <a:endParaRPr lang="en-US" sz="1200" b="0" i="0" kern="1200" baseline="0" dirty="0" smtClean="0">
              <a:solidFill>
                <a:schemeClr val="tx1"/>
              </a:solidFill>
              <a:effectLst/>
              <a:latin typeface="Tele-GroteskNor" pitchFamily="2" charset="0"/>
              <a:ea typeface="+mn-ea"/>
              <a:cs typeface="+mn-cs"/>
            </a:endParaRPr>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22.11.2018</a:t>
            </a:fld>
            <a:endParaRPr lang="de-DE"/>
          </a:p>
        </p:txBody>
      </p:sp>
    </p:spTree>
    <p:extLst>
      <p:ext uri="{BB962C8B-B14F-4D97-AF65-F5344CB8AC3E}">
        <p14:creationId xmlns:p14="http://schemas.microsoft.com/office/powerpoint/2010/main" val="1016976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Spring Security is a single physical Filter but delegates processing to a chain of internal filters</a:t>
            </a:r>
          </a:p>
          <a:p>
            <a:r>
              <a:rPr lang="en-US" sz="1200" b="0" i="0" kern="1200" dirty="0" smtClean="0">
                <a:solidFill>
                  <a:schemeClr val="tx1"/>
                </a:solidFill>
                <a:effectLst/>
                <a:latin typeface="Tele-GroteskNor" pitchFamily="2" charset="0"/>
                <a:ea typeface="+mn-ea"/>
                <a:cs typeface="+mn-cs"/>
              </a:rPr>
              <a:t>In fact there is even one more layer of indirection in the security filter: it is usually installed in the container as a </a:t>
            </a:r>
            <a:r>
              <a:rPr lang="en-US" sz="1200" b="0" i="0" kern="1200" dirty="0" err="1" smtClean="0">
                <a:solidFill>
                  <a:schemeClr val="tx1"/>
                </a:solidFill>
                <a:effectLst/>
                <a:latin typeface="Tele-GroteskNor" pitchFamily="2" charset="0"/>
                <a:ea typeface="+mn-ea"/>
                <a:cs typeface="+mn-cs"/>
              </a:rPr>
              <a:t>DelegatingFilterProxy</a:t>
            </a:r>
            <a:r>
              <a:rPr lang="en-US" sz="1200" b="0" i="0" kern="1200" dirty="0" smtClean="0">
                <a:solidFill>
                  <a:schemeClr val="tx1"/>
                </a:solidFill>
                <a:effectLst/>
                <a:latin typeface="Tele-GroteskNor" pitchFamily="2" charset="0"/>
                <a:ea typeface="+mn-ea"/>
                <a:cs typeface="+mn-cs"/>
              </a:rPr>
              <a:t>, which does not have to be a Spring @Bean. The proxy delegates to a </a:t>
            </a:r>
            <a:r>
              <a:rPr lang="en-US" sz="1200" b="0" i="0" kern="1200" dirty="0" err="1" smtClean="0">
                <a:solidFill>
                  <a:schemeClr val="tx1"/>
                </a:solidFill>
                <a:effectLst/>
                <a:latin typeface="Tele-GroteskNor" pitchFamily="2" charset="0"/>
                <a:ea typeface="+mn-ea"/>
                <a:cs typeface="+mn-cs"/>
              </a:rPr>
              <a:t>FilterChainProxy</a:t>
            </a:r>
            <a:r>
              <a:rPr lang="en-US" sz="1200" b="0" i="0" kern="1200" dirty="0" smtClean="0">
                <a:solidFill>
                  <a:schemeClr val="tx1"/>
                </a:solidFill>
                <a:effectLst/>
                <a:latin typeface="Tele-GroteskNor" pitchFamily="2" charset="0"/>
                <a:ea typeface="+mn-ea"/>
                <a:cs typeface="+mn-cs"/>
              </a:rPr>
              <a:t> which is always a @Bean, usually with a fixed name of </a:t>
            </a:r>
            <a:r>
              <a:rPr lang="en-US" sz="1200" b="0" i="0" kern="1200" dirty="0" err="1" smtClean="0">
                <a:solidFill>
                  <a:schemeClr val="tx1"/>
                </a:solidFill>
                <a:effectLst/>
                <a:latin typeface="Tele-GroteskNor" pitchFamily="2" charset="0"/>
                <a:ea typeface="+mn-ea"/>
                <a:cs typeface="+mn-cs"/>
              </a:rPr>
              <a:t>springSecurityFilterChain</a:t>
            </a:r>
            <a:r>
              <a:rPr lang="en-US" sz="1200" b="0" i="0" kern="1200" dirty="0" smtClean="0">
                <a:solidFill>
                  <a:schemeClr val="tx1"/>
                </a:solidFill>
                <a:effectLst/>
                <a:latin typeface="Tele-GroteskNor" pitchFamily="2" charset="0"/>
                <a:ea typeface="+mn-ea"/>
                <a:cs typeface="+mn-cs"/>
              </a:rPr>
              <a:t>. It is the </a:t>
            </a:r>
            <a:r>
              <a:rPr lang="en-US" sz="1200" b="0" i="0" kern="1200" dirty="0" err="1" smtClean="0">
                <a:solidFill>
                  <a:schemeClr val="tx1"/>
                </a:solidFill>
                <a:effectLst/>
                <a:latin typeface="Tele-GroteskNor" pitchFamily="2" charset="0"/>
                <a:ea typeface="+mn-ea"/>
                <a:cs typeface="+mn-cs"/>
              </a:rPr>
              <a:t>FilterChainProxy</a:t>
            </a:r>
            <a:r>
              <a:rPr lang="en-US" sz="1200" b="0" i="0" kern="1200" dirty="0" smtClean="0">
                <a:solidFill>
                  <a:schemeClr val="tx1"/>
                </a:solidFill>
                <a:effectLst/>
                <a:latin typeface="Tele-GroteskNor" pitchFamily="2" charset="0"/>
                <a:ea typeface="+mn-ea"/>
                <a:cs typeface="+mn-cs"/>
              </a:rPr>
              <a:t> which contains all the security logic arranged internally as a chain (or chains) of filters. All the filters have the same API (they all implement the Filter interface from the Servlet Spec) and they all have the opportunity to veto the rest of the chain.</a:t>
            </a:r>
          </a:p>
          <a:p>
            <a:r>
              <a:rPr lang="en-US" sz="1200" b="0" i="0" kern="1200" dirty="0" smtClean="0">
                <a:solidFill>
                  <a:schemeClr val="tx1"/>
                </a:solidFill>
                <a:effectLst/>
                <a:latin typeface="Tele-GroteskNor" pitchFamily="2" charset="0"/>
                <a:ea typeface="+mn-ea"/>
                <a:cs typeface="+mn-cs"/>
              </a:rPr>
              <a:t>There can be multiple filter chains all managed by Spring Security in the same top level </a:t>
            </a:r>
            <a:r>
              <a:rPr lang="en-US" sz="1200" b="0" i="0" kern="1200" dirty="0" err="1" smtClean="0">
                <a:solidFill>
                  <a:schemeClr val="tx1"/>
                </a:solidFill>
                <a:effectLst/>
                <a:latin typeface="Tele-GroteskNor" pitchFamily="2" charset="0"/>
                <a:ea typeface="+mn-ea"/>
                <a:cs typeface="+mn-cs"/>
              </a:rPr>
              <a:t>FilterChainProxy</a:t>
            </a:r>
            <a:r>
              <a:rPr lang="en-US" sz="1200" b="0" i="0" kern="1200" dirty="0" smtClean="0">
                <a:solidFill>
                  <a:schemeClr val="tx1"/>
                </a:solidFill>
                <a:effectLst/>
                <a:latin typeface="Tele-GroteskNor" pitchFamily="2" charset="0"/>
                <a:ea typeface="+mn-ea"/>
                <a:cs typeface="+mn-cs"/>
              </a:rPr>
              <a:t> and all unknown to the container. The Spring Security filter contains a list of filter chains, and dispatches a request to the first chain that matches it. The picture below shows the dispatch happening based on matching the request path (/foo/** matches before /**). This is very common but not the only way to match a request. The most important feature of this dispatch process is that only one chain ever handles a request.</a:t>
            </a:r>
          </a:p>
          <a:p>
            <a:r>
              <a:rPr lang="en-US" sz="1200" b="0" i="0" kern="1200" dirty="0" smtClean="0">
                <a:solidFill>
                  <a:schemeClr val="tx1"/>
                </a:solidFill>
                <a:effectLst/>
                <a:latin typeface="Tele-GroteskNor" pitchFamily="2" charset="0"/>
                <a:ea typeface="+mn-ea"/>
                <a:cs typeface="+mn-cs"/>
              </a:rPr>
              <a:t>The Spring Security </a:t>
            </a:r>
            <a:r>
              <a:rPr lang="en-US" sz="1200" b="0" i="0" kern="1200" dirty="0" err="1" smtClean="0">
                <a:solidFill>
                  <a:schemeClr val="tx1"/>
                </a:solidFill>
                <a:effectLst/>
                <a:latin typeface="Tele-GroteskNor" pitchFamily="2" charset="0"/>
                <a:ea typeface="+mn-ea"/>
                <a:cs typeface="+mn-cs"/>
              </a:rPr>
              <a:t>FilterChainProxy</a:t>
            </a:r>
            <a:r>
              <a:rPr lang="en-US" sz="1200" b="0" i="0" kern="1200" dirty="0" smtClean="0">
                <a:solidFill>
                  <a:schemeClr val="tx1"/>
                </a:solidFill>
                <a:effectLst/>
                <a:latin typeface="Tele-GroteskNor" pitchFamily="2" charset="0"/>
                <a:ea typeface="+mn-ea"/>
                <a:cs typeface="+mn-cs"/>
              </a:rPr>
              <a:t> dispatches requests to the first chain that matches.</a:t>
            </a:r>
          </a:p>
          <a:p>
            <a:r>
              <a:rPr lang="en-US" sz="1200" b="0" i="0" kern="1200" dirty="0" smtClean="0">
                <a:solidFill>
                  <a:schemeClr val="tx1"/>
                </a:solidFill>
                <a:effectLst/>
                <a:latin typeface="Tele-GroteskNor" pitchFamily="2" charset="0"/>
                <a:ea typeface="+mn-ea"/>
                <a:cs typeface="+mn-cs"/>
              </a:rPr>
              <a:t>A vanilla Spring Boot application with no custom security configuration has a several (call it n) filter chains, where usually n=6. The first (n-1) chains are there just to ignore static resource patterns, like /</a:t>
            </a:r>
            <a:r>
              <a:rPr lang="en-US" sz="1200" b="0" i="0" kern="1200" dirty="0" err="1" smtClean="0">
                <a:solidFill>
                  <a:schemeClr val="tx1"/>
                </a:solidFill>
                <a:effectLst/>
                <a:latin typeface="Tele-GroteskNor" pitchFamily="2" charset="0"/>
                <a:ea typeface="+mn-ea"/>
                <a:cs typeface="+mn-cs"/>
              </a:rPr>
              <a:t>css</a:t>
            </a:r>
            <a:r>
              <a:rPr lang="en-US" sz="1200" b="0" i="0" kern="1200" dirty="0" smtClean="0">
                <a:solidFill>
                  <a:schemeClr val="tx1"/>
                </a:solidFill>
                <a:effectLst/>
                <a:latin typeface="Tele-GroteskNor" pitchFamily="2" charset="0"/>
                <a:ea typeface="+mn-ea"/>
                <a:cs typeface="+mn-cs"/>
              </a:rPr>
              <a:t>/** and /images/**, and the error view /error (the paths can be controlled by the user with </a:t>
            </a:r>
            <a:r>
              <a:rPr lang="en-US" sz="1200" b="0" i="0" kern="1200" dirty="0" err="1" smtClean="0">
                <a:solidFill>
                  <a:schemeClr val="tx1"/>
                </a:solidFill>
                <a:effectLst/>
                <a:latin typeface="Tele-GroteskNor" pitchFamily="2" charset="0"/>
                <a:ea typeface="+mn-ea"/>
                <a:cs typeface="+mn-cs"/>
              </a:rPr>
              <a:t>security.ignored</a:t>
            </a:r>
            <a:r>
              <a:rPr lang="en-US" sz="1200" b="0" i="0" kern="1200" dirty="0" smtClean="0">
                <a:solidFill>
                  <a:schemeClr val="tx1"/>
                </a:solidFill>
                <a:effectLst/>
                <a:latin typeface="Tele-GroteskNor" pitchFamily="2" charset="0"/>
                <a:ea typeface="+mn-ea"/>
                <a:cs typeface="+mn-cs"/>
              </a:rPr>
              <a:t> from the </a:t>
            </a:r>
            <a:r>
              <a:rPr lang="en-US" sz="1200" b="0" i="0" kern="1200" dirty="0" err="1" smtClean="0">
                <a:solidFill>
                  <a:schemeClr val="tx1"/>
                </a:solidFill>
                <a:effectLst/>
                <a:latin typeface="Tele-GroteskNor" pitchFamily="2" charset="0"/>
                <a:ea typeface="+mn-ea"/>
                <a:cs typeface="+mn-cs"/>
              </a:rPr>
              <a:t>SecurityProperties</a:t>
            </a:r>
            <a:r>
              <a:rPr lang="en-US" sz="1200" b="0" i="0" kern="1200" dirty="0" smtClean="0">
                <a:solidFill>
                  <a:schemeClr val="tx1"/>
                </a:solidFill>
                <a:effectLst/>
                <a:latin typeface="Tele-GroteskNor" pitchFamily="2" charset="0"/>
                <a:ea typeface="+mn-ea"/>
                <a:cs typeface="+mn-cs"/>
              </a:rPr>
              <a:t> configuration bean). The last chain matches the catch all path /** and is more active, containing logic for authentication, authorization, exception handling, session handling, header writing, etc. There are a total of 11 filters in this chain by default, but normally it is not necessary for users to concern themselves with which filters are used and when.</a:t>
            </a:r>
          </a:p>
          <a:p>
            <a:endParaRPr lang="en-US" sz="1200" b="0" i="0" kern="1200" dirty="0" smtClean="0">
              <a:solidFill>
                <a:schemeClr val="tx1"/>
              </a:solidFill>
              <a:effectLst/>
              <a:latin typeface="Tele-GroteskNor" pitchFamily="2" charset="0"/>
              <a:ea typeface="+mn-ea"/>
              <a:cs typeface="+mn-cs"/>
            </a:endParaRPr>
          </a:p>
          <a:p>
            <a:endParaRPr lang="ru-RU" dirty="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22.11.2018</a:t>
            </a:fld>
            <a:endParaRPr lang="de-DE"/>
          </a:p>
        </p:txBody>
      </p:sp>
    </p:spTree>
    <p:extLst>
      <p:ext uri="{BB962C8B-B14F-4D97-AF65-F5344CB8AC3E}">
        <p14:creationId xmlns:p14="http://schemas.microsoft.com/office/powerpoint/2010/main" val="29162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Simply put, Spring Security supports authorization semantics at the method level.</a:t>
            </a:r>
          </a:p>
          <a:p>
            <a:r>
              <a:rPr lang="en-US" sz="1200" b="0" i="0" kern="1200" dirty="0" smtClean="0">
                <a:solidFill>
                  <a:schemeClr val="tx1"/>
                </a:solidFill>
                <a:effectLst/>
                <a:latin typeface="Tele-GroteskNor" pitchFamily="2" charset="0"/>
                <a:ea typeface="+mn-ea"/>
                <a:cs typeface="+mn-cs"/>
              </a:rPr>
              <a:t>Typically, we could secure our service layer by, for example, restricting which roles are able to execute a particular method – and test it using dedicated method-level security test support.</a:t>
            </a:r>
          </a:p>
          <a:p>
            <a:endParaRPr lang="ru-RU" dirty="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22.11.2018</a:t>
            </a:fld>
            <a:endParaRPr lang="de-DE"/>
          </a:p>
        </p:txBody>
      </p:sp>
    </p:spTree>
    <p:extLst>
      <p:ext uri="{BB962C8B-B14F-4D97-AF65-F5344CB8AC3E}">
        <p14:creationId xmlns:p14="http://schemas.microsoft.com/office/powerpoint/2010/main" val="3137179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1"/>
        </a:solidFill>
        <a:effectLst/>
      </p:bgPr>
    </p:bg>
    <p:spTree>
      <p:nvGrpSpPr>
        <p:cNvPr id="1" name=""/>
        <p:cNvGrpSpPr/>
        <p:nvPr/>
      </p:nvGrpSpPr>
      <p:grpSpPr>
        <a:xfrm>
          <a:off x="0" y="0"/>
          <a:ext cx="0" cy="0"/>
          <a:chOff x="0" y="0"/>
          <a:chExt cx="0" cy="0"/>
        </a:xfrm>
      </p:grpSpPr>
      <p:pic>
        <p:nvPicPr>
          <p:cNvPr id="4" name="Picture 12" descr="T_Menschen_Blanko"/>
          <p:cNvPicPr>
            <a:picLocks noChangeAspect="1" noChangeArrowheads="1"/>
          </p:cNvPicPr>
          <p:nvPr/>
        </p:nvPicPr>
        <p:blipFill>
          <a:blip r:embed="rId2" cstate="print"/>
          <a:srcRect t="14970"/>
          <a:stretch>
            <a:fillRect/>
          </a:stretch>
        </p:blipFill>
        <p:spPr bwMode="auto">
          <a:xfrm>
            <a:off x="2771775" y="0"/>
            <a:ext cx="5821363" cy="6553200"/>
          </a:xfrm>
          <a:prstGeom prst="rect">
            <a:avLst/>
          </a:prstGeom>
          <a:noFill/>
          <a:ln w="9525">
            <a:noFill/>
            <a:miter lim="800000"/>
            <a:headEnd/>
            <a:tailEnd/>
          </a:ln>
        </p:spPr>
      </p:pic>
      <p:pic>
        <p:nvPicPr>
          <p:cNvPr id="5" name="Picture 8" descr="TSY_PPT_Label_neu"/>
          <p:cNvPicPr preferRelativeResize="0">
            <a:picLocks noChangeAspect="1" noChangeArrowheads="1"/>
          </p:cNvPicPr>
          <p:nvPr userDrawn="1"/>
        </p:nvPicPr>
        <p:blipFill>
          <a:blip r:embed="rId3" cstate="print"/>
          <a:srcRect r="84" b="1210"/>
          <a:stretch>
            <a:fillRect/>
          </a:stretch>
        </p:blipFill>
        <p:spPr bwMode="auto">
          <a:xfrm>
            <a:off x="304800" y="5929313"/>
            <a:ext cx="8524875" cy="587375"/>
          </a:xfrm>
          <a:prstGeom prst="rect">
            <a:avLst/>
          </a:prstGeom>
          <a:noFill/>
          <a:ln w="9525">
            <a:noFill/>
            <a:miter lim="800000"/>
            <a:headEnd/>
            <a:tailEnd/>
          </a:ln>
        </p:spPr>
      </p:pic>
      <p:sp>
        <p:nvSpPr>
          <p:cNvPr id="67589" name="Rectangle 5"/>
          <p:cNvSpPr>
            <a:spLocks noGrp="1" noChangeArrowheads="1"/>
          </p:cNvSpPr>
          <p:nvPr>
            <p:ph type="ctrTitle"/>
          </p:nvPr>
        </p:nvSpPr>
        <p:spPr>
          <a:xfrm>
            <a:off x="304801" y="3603029"/>
            <a:ext cx="4123184" cy="1554163"/>
          </a:xfrm>
        </p:spPr>
        <p:txBody>
          <a:bodyPr lIns="216000" tIns="126000"/>
          <a:lstStyle>
            <a:lvl1pPr>
              <a:defRPr sz="3200">
                <a:effectLst>
                  <a:outerShdw blurRad="38100" dist="38100" dir="2700000" algn="tl">
                    <a:srgbClr val="000000">
                      <a:alpha val="43137"/>
                    </a:srgbClr>
                  </a:outerShdw>
                </a:effectLst>
              </a:defRPr>
            </a:lvl1pPr>
          </a:lstStyle>
          <a:p>
            <a:r>
              <a:rPr lang="en-US" smtClean="0"/>
              <a:t>Click to edit Master title style</a:t>
            </a:r>
            <a:endParaRPr lang="de-DE" dirty="0"/>
          </a:p>
        </p:txBody>
      </p:sp>
      <p:sp>
        <p:nvSpPr>
          <p:cNvPr id="67588" name="Rectangle 4"/>
          <p:cNvSpPr>
            <a:spLocks noGrp="1" noChangeArrowheads="1"/>
          </p:cNvSpPr>
          <p:nvPr>
            <p:ph type="subTitle" idx="1"/>
          </p:nvPr>
        </p:nvSpPr>
        <p:spPr>
          <a:xfrm>
            <a:off x="304800" y="5949280"/>
            <a:ext cx="8532813" cy="281434"/>
          </a:xfrm>
        </p:spPr>
        <p:txBody>
          <a:bodyPr lIns="234000"/>
          <a:lstStyle>
            <a:lvl1pPr marL="0" indent="0" algn="r">
              <a:buFont typeface="Wingdings" pitchFamily="2" charset="2"/>
              <a:buNone/>
              <a:defRPr sz="1600">
                <a:effectLst>
                  <a:outerShdw blurRad="38100" dist="38100" dir="2700000" algn="tl">
                    <a:srgbClr val="000000">
                      <a:alpha val="43137"/>
                    </a:srgbClr>
                  </a:outerShdw>
                </a:effectLst>
                <a:latin typeface="Arial Narrow" pitchFamily="34" charset="0"/>
              </a:defRPr>
            </a:lvl1pPr>
          </a:lstStyle>
          <a:p>
            <a:r>
              <a:rPr lang="en-US" smtClean="0"/>
              <a:t>Click to edit Master subtitle style</a:t>
            </a:r>
            <a:endParaRPr lang="de-DE" dirty="0"/>
          </a:p>
        </p:txBody>
      </p:sp>
      <p:sp>
        <p:nvSpPr>
          <p:cNvPr id="6" name="Rectangle 9"/>
          <p:cNvSpPr>
            <a:spLocks noGrp="1" noChangeArrowheads="1"/>
          </p:cNvSpPr>
          <p:nvPr>
            <p:ph type="sldNum" sz="quarter" idx="10"/>
          </p:nvPr>
        </p:nvSpPr>
        <p:spPr/>
        <p:txBody>
          <a:bodyPr/>
          <a:lstStyle>
            <a:lvl1pPr>
              <a:defRPr/>
            </a:lvl1pPr>
          </a:lstStyle>
          <a:p>
            <a:pPr>
              <a:defRPr/>
            </a:pPr>
            <a:fld id="{7312A184-1483-495C-8961-69BA36A37D8E}"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5"/>
          <p:cNvSpPr>
            <a:spLocks noGrp="1" noChangeArrowheads="1"/>
          </p:cNvSpPr>
          <p:nvPr>
            <p:ph type="sldNum" sz="quarter" idx="10"/>
          </p:nvPr>
        </p:nvSpPr>
        <p:spPr>
          <a:ln/>
        </p:spPr>
        <p:txBody>
          <a:bodyPr/>
          <a:lstStyle>
            <a:lvl1pPr>
              <a:defRPr/>
            </a:lvl1pPr>
          </a:lstStyle>
          <a:p>
            <a:pPr>
              <a:defRPr/>
            </a:pPr>
            <a:fld id="{3A2861CA-D7AD-45C8-B573-C33BA5E878F2}"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2013" cy="56388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304800" y="304800"/>
            <a:ext cx="62484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5"/>
          <p:cNvSpPr>
            <a:spLocks noGrp="1" noChangeArrowheads="1"/>
          </p:cNvSpPr>
          <p:nvPr>
            <p:ph type="sldNum" sz="quarter" idx="10"/>
          </p:nvPr>
        </p:nvSpPr>
        <p:spPr>
          <a:ln/>
        </p:spPr>
        <p:txBody>
          <a:bodyPr/>
          <a:lstStyle>
            <a:lvl1pPr>
              <a:defRPr/>
            </a:lvl1pPr>
          </a:lstStyle>
          <a:p>
            <a:pPr>
              <a:defRPr/>
            </a:pPr>
            <a:fld id="{54C04DB8-9402-42EE-B206-1B71A399D084}" type="slidenum">
              <a:rPr lang="de-DE"/>
              <a:pPr>
                <a:defRPr/>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88900"/>
            <a:ext cx="8532813" cy="460375"/>
          </a:xfrm>
        </p:spPr>
        <p:txBody>
          <a:bodyPr/>
          <a:lstStyle/>
          <a:p>
            <a:r>
              <a:rPr lang="ru-RU"/>
              <a:t>Образец заголовка</a:t>
            </a:r>
          </a:p>
        </p:txBody>
      </p:sp>
      <p:sp>
        <p:nvSpPr>
          <p:cNvPr id="3" name="Текст 2"/>
          <p:cNvSpPr>
            <a:spLocks noGrp="1"/>
          </p:cNvSpPr>
          <p:nvPr>
            <p:ph type="body" sz="half" idx="1"/>
          </p:nvPr>
        </p:nvSpPr>
        <p:spPr>
          <a:xfrm>
            <a:off x="304800" y="765175"/>
            <a:ext cx="4189413" cy="52562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6613" y="765175"/>
            <a:ext cx="4191000" cy="52562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5"/>
          <p:cNvSpPr>
            <a:spLocks noGrp="1" noChangeArrowheads="1"/>
          </p:cNvSpPr>
          <p:nvPr>
            <p:ph type="sldNum" sz="quarter" idx="10"/>
          </p:nvPr>
        </p:nvSpPr>
        <p:spPr>
          <a:ln/>
        </p:spPr>
        <p:txBody>
          <a:bodyPr/>
          <a:lstStyle>
            <a:lvl1pPr>
              <a:defRPr/>
            </a:lvl1pPr>
          </a:lstStyle>
          <a:p>
            <a:pPr>
              <a:defRPr/>
            </a:pPr>
            <a:fld id="{A14F97DD-17E3-4513-A2C5-FBFFF0DA90CD}"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Rectangle 5"/>
          <p:cNvSpPr>
            <a:spLocks noGrp="1" noChangeArrowheads="1"/>
          </p:cNvSpPr>
          <p:nvPr>
            <p:ph type="sldNum" sz="quarter" idx="10"/>
          </p:nvPr>
        </p:nvSpPr>
        <p:spPr>
          <a:ln/>
        </p:spPr>
        <p:txBody>
          <a:bodyPr/>
          <a:lstStyle>
            <a:lvl1pPr>
              <a:defRPr/>
            </a:lvl1pPr>
          </a:lstStyle>
          <a:p>
            <a:pPr>
              <a:defRPr/>
            </a:pPr>
            <a:fld id="{743760A2-4AA7-43C4-AD3F-6EC669C21E42}"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1B2C79AC-1438-4559-9D20-1BC9D1BBAA6C}" type="slidenum">
              <a:rPr lang="de-DE"/>
              <a:pPr>
                <a:defRPr/>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sz="half" idx="1"/>
          </p:nvPr>
        </p:nvSpPr>
        <p:spPr>
          <a:xfrm>
            <a:off x="304800" y="1485900"/>
            <a:ext cx="4189413"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6613" y="1485900"/>
            <a:ext cx="41910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Rectangle 5"/>
          <p:cNvSpPr>
            <a:spLocks noGrp="1" noChangeArrowheads="1"/>
          </p:cNvSpPr>
          <p:nvPr>
            <p:ph type="sldNum" sz="quarter" idx="10"/>
          </p:nvPr>
        </p:nvSpPr>
        <p:spPr>
          <a:ln/>
        </p:spPr>
        <p:txBody>
          <a:bodyPr/>
          <a:lstStyle>
            <a:lvl1pPr>
              <a:defRPr/>
            </a:lvl1pPr>
          </a:lstStyle>
          <a:p>
            <a:pPr>
              <a:defRPr/>
            </a:pPr>
            <a:fld id="{9CCEF245-7440-4F91-B741-845B2414BBC3}"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5"/>
          <p:cNvSpPr>
            <a:spLocks noGrp="1" noChangeArrowheads="1"/>
          </p:cNvSpPr>
          <p:nvPr>
            <p:ph type="sldNum" sz="quarter" idx="10"/>
          </p:nvPr>
        </p:nvSpPr>
        <p:spPr>
          <a:ln/>
        </p:spPr>
        <p:txBody>
          <a:bodyPr/>
          <a:lstStyle>
            <a:lvl1pPr>
              <a:defRPr/>
            </a:lvl1pPr>
          </a:lstStyle>
          <a:p>
            <a:pPr>
              <a:defRPr/>
            </a:pPr>
            <a:fld id="{D8809903-3DF8-4385-B9B8-C18764CE1D07}"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3"/>
          <p:cNvSpPr>
            <a:spLocks noGrp="1" noChangeArrowheads="1"/>
          </p:cNvSpPr>
          <p:nvPr>
            <p:ph type="dt" sz="half" idx="10"/>
          </p:nvPr>
        </p:nvSpPr>
        <p:spPr>
          <a:xfrm>
            <a:off x="7269163" y="6602413"/>
            <a:ext cx="809625" cy="144462"/>
          </a:xfrm>
          <a:prstGeom prst="rect">
            <a:avLst/>
          </a:prstGeom>
        </p:spPr>
        <p:txBody>
          <a:bodyPr/>
          <a:lstStyle>
            <a:lvl1pPr>
              <a:defRPr sz="2000">
                <a:latin typeface="Tele-GroteskNor" pitchFamily="2" charset="0"/>
              </a:defRPr>
            </a:lvl1pPr>
          </a:lstStyle>
          <a:p>
            <a:pPr>
              <a:defRPr/>
            </a:pPr>
            <a:fld id="{8792FCB0-A586-41CA-826B-CC896E821255}" type="datetime1">
              <a:rPr lang="ru-RU"/>
              <a:pPr>
                <a:defRPr/>
              </a:pPr>
              <a:t>22.11.2018</a:t>
            </a:fld>
            <a:endParaRPr lang="de-DE" dirty="0"/>
          </a:p>
        </p:txBody>
      </p:sp>
      <p:sp>
        <p:nvSpPr>
          <p:cNvPr id="4" name="Rectangle 4"/>
          <p:cNvSpPr>
            <a:spLocks noGrp="1" noChangeArrowheads="1"/>
          </p:cNvSpPr>
          <p:nvPr>
            <p:ph type="ftr" sz="quarter" idx="11"/>
          </p:nvPr>
        </p:nvSpPr>
        <p:spPr>
          <a:xfrm>
            <a:off x="989013" y="6602413"/>
            <a:ext cx="6607175" cy="193675"/>
          </a:xfrm>
          <a:prstGeom prst="rect">
            <a:avLst/>
          </a:prstGeom>
        </p:spPr>
        <p:txBody>
          <a:bodyPr/>
          <a:lstStyle>
            <a:lvl1pPr>
              <a:defRPr sz="2000">
                <a:latin typeface="Tele-GroteskNor" pitchFamily="2" charset="0"/>
              </a:defRPr>
            </a:lvl1pPr>
          </a:lstStyle>
          <a:p>
            <a:pPr>
              <a:defRPr/>
            </a:pPr>
            <a:r>
              <a:rPr lang="en-US" dirty="0"/>
              <a:t>–strictly </a:t>
            </a:r>
            <a:r>
              <a:rPr lang="en-US" dirty="0" err="1"/>
              <a:t>confidentia</a:t>
            </a:r>
            <a:r>
              <a:rPr lang="en-US" dirty="0"/>
              <a:t> -</a:t>
            </a:r>
            <a:r>
              <a:rPr lang="en-US" dirty="0" err="1"/>
              <a:t>lAlexey</a:t>
            </a:r>
            <a:r>
              <a:rPr lang="en-US" dirty="0"/>
              <a:t> </a:t>
            </a:r>
            <a:r>
              <a:rPr lang="en-US" dirty="0" err="1"/>
              <a:t>Toskin</a:t>
            </a:r>
            <a:r>
              <a:rPr lang="en-US" dirty="0"/>
              <a:t> / SI Head Introduction</a:t>
            </a:r>
            <a:endParaRPr lang="de-DE" dirty="0"/>
          </a:p>
        </p:txBody>
      </p:sp>
      <p:sp>
        <p:nvSpPr>
          <p:cNvPr id="5" name="Rectangle 5"/>
          <p:cNvSpPr>
            <a:spLocks noGrp="1" noChangeArrowheads="1"/>
          </p:cNvSpPr>
          <p:nvPr>
            <p:ph type="sldNum" sz="quarter" idx="12"/>
          </p:nvPr>
        </p:nvSpPr>
        <p:spPr/>
        <p:txBody>
          <a:bodyPr/>
          <a:lstStyle>
            <a:lvl1pPr>
              <a:defRPr/>
            </a:lvl1pPr>
          </a:lstStyle>
          <a:p>
            <a:pPr>
              <a:defRPr/>
            </a:pPr>
            <a:fld id="{3E53F90B-0F66-433B-AD9E-C824929C9B21}" type="slidenum">
              <a:rPr lang="de-DE"/>
              <a:pPr>
                <a:defRPr/>
              </a:pPr>
              <a:t>‹#›</a:t>
            </a:fld>
            <a:endParaRPr lang="de-D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5DBC375B-99DF-49B3-99A1-51B1D4F9FC23}" type="slidenum">
              <a:rPr lang="de-DE"/>
              <a:pPr>
                <a:defRPr/>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1B841CAA-E24E-45A7-B158-32A5313D60D6}" type="slidenum">
              <a:rPr lang="de-DE"/>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BA0A83C2-B29F-4229-A3E2-CDEC15193717}"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304800" y="88900"/>
            <a:ext cx="8532813" cy="460375"/>
          </a:xfrm>
          <a:prstGeom prst="rect">
            <a:avLst/>
          </a:prstGeom>
          <a:noFill/>
          <a:ln>
            <a:noFill/>
          </a:ln>
          <a:extLst/>
        </p:spPr>
        <p:txBody>
          <a:bodyPr vert="horz" wrap="square" lIns="0" tIns="0" rIns="0" bIns="0" numCol="1" anchor="t" anchorCtr="0" compatLnSpc="1">
            <a:prstTxWarp prst="textNoShape">
              <a:avLst/>
            </a:prstTxWarp>
          </a:bodyPr>
          <a:lstStyle/>
          <a:p>
            <a:pPr lvl="0"/>
            <a:r>
              <a:rPr lang="de-DE" dirty="0" smtClean="0"/>
              <a:t>Mastertitelformat bearbeiten</a:t>
            </a:r>
          </a:p>
        </p:txBody>
      </p:sp>
      <p:sp>
        <p:nvSpPr>
          <p:cNvPr id="66565" name="Rectangle 5"/>
          <p:cNvSpPr>
            <a:spLocks noGrp="1" noChangeArrowheads="1"/>
          </p:cNvSpPr>
          <p:nvPr>
            <p:ph type="sldNum" sz="quarter" idx="4"/>
          </p:nvPr>
        </p:nvSpPr>
        <p:spPr bwMode="gray">
          <a:xfrm>
            <a:off x="8301038" y="6602413"/>
            <a:ext cx="539750"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lnSpc>
                <a:spcPct val="100000"/>
              </a:lnSpc>
              <a:spcBef>
                <a:spcPct val="0"/>
              </a:spcBef>
              <a:buClrTx/>
              <a:buSzTx/>
              <a:buFontTx/>
              <a:buNone/>
              <a:defRPr sz="900">
                <a:latin typeface="Tele-GroteskNor" pitchFamily="2" charset="0"/>
                <a:cs typeface="+mn-cs"/>
              </a:defRPr>
            </a:lvl1pPr>
          </a:lstStyle>
          <a:p>
            <a:pPr>
              <a:defRPr/>
            </a:pPr>
            <a:fld id="{A2367D0A-AFB3-4D65-8560-F0B8C3676C9C}" type="slidenum">
              <a:rPr lang="de-DE"/>
              <a:pPr>
                <a:defRPr/>
              </a:pPr>
              <a:t>‹#›</a:t>
            </a:fld>
            <a:endParaRPr lang="de-DE" dirty="0"/>
          </a:p>
        </p:txBody>
      </p:sp>
      <p:sp>
        <p:nvSpPr>
          <p:cNvPr id="1028" name="Rectangle 6"/>
          <p:cNvSpPr>
            <a:spLocks noGrp="1" noChangeArrowheads="1"/>
          </p:cNvSpPr>
          <p:nvPr>
            <p:ph type="body" idx="1"/>
          </p:nvPr>
        </p:nvSpPr>
        <p:spPr bwMode="gray">
          <a:xfrm>
            <a:off x="304800" y="765175"/>
            <a:ext cx="8532813" cy="52562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cxnSp>
        <p:nvCxnSpPr>
          <p:cNvPr id="1029" name="Straight Connector 2"/>
          <p:cNvCxnSpPr>
            <a:cxnSpLocks noChangeShapeType="1"/>
          </p:cNvCxnSpPr>
          <p:nvPr/>
        </p:nvCxnSpPr>
        <p:spPr bwMode="auto">
          <a:xfrm>
            <a:off x="304800" y="476250"/>
            <a:ext cx="8532813" cy="0"/>
          </a:xfrm>
          <a:prstGeom prst="line">
            <a:avLst/>
          </a:prstGeom>
          <a:noFill/>
          <a:ln w="12700" algn="ctr">
            <a:solidFill>
              <a:schemeClr val="tx2"/>
            </a:solidFill>
            <a:round/>
            <a:headEnd/>
            <a:tailEnd/>
          </a:ln>
        </p:spPr>
      </p:cxnSp>
      <p:pic>
        <p:nvPicPr>
          <p:cNvPr id="1030" name="Picture 8" descr="TSY_PPT_Label_neu"/>
          <p:cNvPicPr preferRelativeResize="0">
            <a:picLocks noChangeAspect="1" noChangeArrowheads="1"/>
          </p:cNvPicPr>
          <p:nvPr/>
        </p:nvPicPr>
        <p:blipFill>
          <a:blip r:embed="rId14" cstate="print"/>
          <a:srcRect r="84" b="1210"/>
          <a:stretch>
            <a:fillRect/>
          </a:stretch>
        </p:blipFill>
        <p:spPr bwMode="auto">
          <a:xfrm>
            <a:off x="304800" y="5929313"/>
            <a:ext cx="85248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63" r:id="rId2"/>
    <p:sldLayoutId id="2147483664" r:id="rId3"/>
    <p:sldLayoutId id="2147483665" r:id="rId4"/>
    <p:sldLayoutId id="2147483666" r:id="rId5"/>
    <p:sldLayoutId id="2147483674"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rtl="0" eaLnBrk="0" fontAlgn="base" hangingPunct="0">
        <a:lnSpc>
          <a:spcPct val="90000"/>
        </a:lnSpc>
        <a:spcBef>
          <a:spcPct val="0"/>
        </a:spcBef>
        <a:spcAft>
          <a:spcPct val="0"/>
        </a:spcAft>
        <a:defRPr sz="2800">
          <a:solidFill>
            <a:schemeClr val="tx2"/>
          </a:solidFill>
          <a:effectLst>
            <a:outerShdw blurRad="38100" dist="38100" dir="2700000" algn="tl">
              <a:srgbClr val="000000">
                <a:alpha val="43137"/>
              </a:srgbClr>
            </a:outerShdw>
          </a:effectLst>
          <a:latin typeface="Arial Narrow" pitchFamily="34" charset="0"/>
          <a:ea typeface="+mj-ea"/>
          <a:cs typeface="Arial" pitchFamily="34" charset="0"/>
        </a:defRPr>
      </a:lvl1pPr>
      <a:lvl2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2pPr>
      <a:lvl3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3pPr>
      <a:lvl4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4pPr>
      <a:lvl5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5pPr>
      <a:lvl6pPr marL="457200" algn="l" rtl="0" eaLnBrk="1" fontAlgn="base" hangingPunct="1">
        <a:lnSpc>
          <a:spcPct val="90000"/>
        </a:lnSpc>
        <a:spcBef>
          <a:spcPct val="0"/>
        </a:spcBef>
        <a:spcAft>
          <a:spcPct val="0"/>
        </a:spcAft>
        <a:defRPr sz="2800">
          <a:solidFill>
            <a:schemeClr val="tx2"/>
          </a:solidFill>
          <a:latin typeface="Tele-GroteskNor" pitchFamily="2" charset="0"/>
        </a:defRPr>
      </a:lvl6pPr>
      <a:lvl7pPr marL="914400" algn="l" rtl="0" eaLnBrk="1" fontAlgn="base" hangingPunct="1">
        <a:lnSpc>
          <a:spcPct val="90000"/>
        </a:lnSpc>
        <a:spcBef>
          <a:spcPct val="0"/>
        </a:spcBef>
        <a:spcAft>
          <a:spcPct val="0"/>
        </a:spcAft>
        <a:defRPr sz="2800">
          <a:solidFill>
            <a:schemeClr val="tx2"/>
          </a:solidFill>
          <a:latin typeface="Tele-GroteskNor" pitchFamily="2" charset="0"/>
        </a:defRPr>
      </a:lvl7pPr>
      <a:lvl8pPr marL="1371600" algn="l" rtl="0" eaLnBrk="1" fontAlgn="base" hangingPunct="1">
        <a:lnSpc>
          <a:spcPct val="90000"/>
        </a:lnSpc>
        <a:spcBef>
          <a:spcPct val="0"/>
        </a:spcBef>
        <a:spcAft>
          <a:spcPct val="0"/>
        </a:spcAft>
        <a:defRPr sz="2800">
          <a:solidFill>
            <a:schemeClr val="tx2"/>
          </a:solidFill>
          <a:latin typeface="Tele-GroteskNor" pitchFamily="2" charset="0"/>
        </a:defRPr>
      </a:lvl8pPr>
      <a:lvl9pPr marL="1828800" algn="l" rtl="0" eaLnBrk="1" fontAlgn="base" hangingPunct="1">
        <a:lnSpc>
          <a:spcPct val="90000"/>
        </a:lnSpc>
        <a:spcBef>
          <a:spcPct val="0"/>
        </a:spcBef>
        <a:spcAft>
          <a:spcPct val="0"/>
        </a:spcAft>
        <a:defRPr sz="2800">
          <a:solidFill>
            <a:schemeClr val="tx2"/>
          </a:solidFill>
          <a:latin typeface="Tele-GroteskNor" pitchFamily="2" charset="0"/>
        </a:defRPr>
      </a:lvl9pPr>
    </p:titleStyle>
    <p:body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23528" y="5949280"/>
            <a:ext cx="8532812" cy="333375"/>
          </a:xfrm>
        </p:spPr>
        <p:txBody>
          <a:bodyPr/>
          <a:lstStyle/>
          <a:p>
            <a:pPr eaLnBrk="1" hangingPunct="1">
              <a:defRPr/>
            </a:pPr>
            <a:r>
              <a:rPr lang="en-US" dirty="0" smtClean="0"/>
              <a:t>Voronezh, 2018</a:t>
            </a:r>
          </a:p>
        </p:txBody>
      </p:sp>
      <p:sp>
        <p:nvSpPr>
          <p:cNvPr id="15362" name="Rectangle 2"/>
          <p:cNvSpPr>
            <a:spLocks noGrp="1" noChangeArrowheads="1"/>
          </p:cNvSpPr>
          <p:nvPr>
            <p:ph type="ctrTitle"/>
          </p:nvPr>
        </p:nvSpPr>
        <p:spPr>
          <a:xfrm>
            <a:off x="250825" y="3068638"/>
            <a:ext cx="8532813" cy="1554162"/>
          </a:xfrm>
        </p:spPr>
        <p:txBody>
          <a:bodyPr/>
          <a:lstStyle/>
          <a:p>
            <a:pPr eaLnBrk="1" hangingPunct="1">
              <a:defRPr/>
            </a:pPr>
            <a:r>
              <a:rPr lang="en-US" dirty="0" smtClean="0">
                <a:effectLst>
                  <a:outerShdw blurRad="38100" dist="38100" dir="2700000" algn="tl">
                    <a:srgbClr val="C0C0C0"/>
                  </a:outerShdw>
                </a:effectLst>
                <a:cs typeface="Arial" charset="0"/>
              </a:rPr>
              <a:t>Java School</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Web </a:t>
            </a:r>
            <a:r>
              <a:rPr lang="en-US" dirty="0" smtClean="0">
                <a:effectLst>
                  <a:outerShdw blurRad="38100" dist="38100" dir="2700000" algn="tl">
                    <a:srgbClr val="C0C0C0"/>
                  </a:outerShdw>
                </a:effectLst>
                <a:cs typeface="Arial" charset="0"/>
              </a:rPr>
              <a:t>Security – Part I</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
            </a:r>
            <a:br>
              <a:rPr lang="en-US" dirty="0" smtClean="0">
                <a:effectLst>
                  <a:outerShdw blurRad="38100" dist="38100" dir="2700000" algn="tl">
                    <a:srgbClr val="C0C0C0"/>
                  </a:outerShdw>
                </a:effectLst>
                <a:cs typeface="Arial" charset="0"/>
              </a:rPr>
            </a:br>
            <a:r>
              <a:rPr lang="en-US" b="1" dirty="0" smtClean="0">
                <a:effectLst>
                  <a:outerShdw blurRad="38100" dist="38100" dir="2700000" algn="tl">
                    <a:srgbClr val="C0C0C0"/>
                  </a:outerShdw>
                </a:effectLst>
                <a:cs typeface="Arial" charset="0"/>
              </a:rPr>
              <a:t>Basics</a:t>
            </a:r>
            <a:endParaRPr lang="en-US" b="1" dirty="0" smtClean="0">
              <a:effectLst>
                <a:outerShdw blurRad="38100" dist="38100" dir="2700000" algn="tl">
                  <a:srgbClr val="C0C0C0"/>
                </a:outerShdw>
              </a:effectLst>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своих схем авторизации и аутентификации</a:t>
            </a:r>
            <a:endParaRPr lang="ru-RU" dirty="0"/>
          </a:p>
        </p:txBody>
      </p:sp>
      <p:sp>
        <p:nvSpPr>
          <p:cNvPr id="3" name="Содержимое 2"/>
          <p:cNvSpPr>
            <a:spLocks noGrp="1"/>
          </p:cNvSpPr>
          <p:nvPr>
            <p:ph idx="1"/>
          </p:nvPr>
        </p:nvSpPr>
        <p:spPr/>
        <p:txBody>
          <a:bodyPr/>
          <a:lstStyle/>
          <a:p>
            <a:r>
              <a:rPr lang="ru-RU" dirty="0" smtClean="0"/>
              <a:t>При желании можно реализовать свою схему проверки подлинности и разграничения прав доступа на основе </a:t>
            </a:r>
            <a:r>
              <a:rPr lang="en-US" dirty="0" err="1" smtClean="0"/>
              <a:t>Servlet</a:t>
            </a:r>
            <a:r>
              <a:rPr lang="en-US" dirty="0" smtClean="0"/>
              <a:t> Filters.</a:t>
            </a:r>
          </a:p>
          <a:p>
            <a:r>
              <a:rPr lang="ru-RU" dirty="0" smtClean="0"/>
              <a:t>Например, реализовать аутентификацию на основе «</a:t>
            </a:r>
            <a:r>
              <a:rPr lang="ru-RU" dirty="0" err="1" smtClean="0"/>
              <a:t>токена</a:t>
            </a:r>
            <a:r>
              <a:rPr lang="ru-RU" dirty="0" smtClean="0"/>
              <a:t>».</a:t>
            </a:r>
          </a:p>
          <a:p>
            <a:r>
              <a:rPr lang="ru-RU" dirty="0" smtClean="0"/>
              <a:t>Каждый </a:t>
            </a:r>
            <a:r>
              <a:rPr lang="en-US" dirty="0" smtClean="0"/>
              <a:t>HTTP </a:t>
            </a:r>
            <a:r>
              <a:rPr lang="ru-RU" dirty="0" smtClean="0"/>
              <a:t>запрос будет попадать сначала в обработчик фильтра.</a:t>
            </a:r>
          </a:p>
          <a:p>
            <a:r>
              <a:rPr lang="ru-RU" dirty="0" smtClean="0"/>
              <a:t>Фильтр производит действия аутентификации и авторизации. При успешном итоге передает обработку далее по цепочке. При неуспешном – прерывает выполнение возвращая коды </a:t>
            </a:r>
            <a:r>
              <a:rPr lang="en-US" dirty="0" smtClean="0"/>
              <a:t>401 Unauthorized </a:t>
            </a:r>
            <a:r>
              <a:rPr lang="ru-RU" dirty="0" smtClean="0"/>
              <a:t>или </a:t>
            </a:r>
            <a:r>
              <a:rPr lang="en-US" dirty="0" smtClean="0"/>
              <a:t>403 Forbidden.</a:t>
            </a:r>
          </a:p>
          <a:p>
            <a:pPr>
              <a:buNone/>
            </a:pP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10</a:t>
            </a:fld>
            <a:endParaRPr lang="de-DE" dirty="0"/>
          </a:p>
        </p:txBody>
      </p:sp>
      <p:pic>
        <p:nvPicPr>
          <p:cNvPr id="24578" name="Picture 2" descr="ÐÐ°ÑÑÐ¸Ð½ÐºÐ¸ Ð¿Ð¾ Ð·Ð°Ð¿ÑÐ¾ÑÑ filter based authentication"/>
          <p:cNvPicPr>
            <a:picLocks noChangeAspect="1" noChangeArrowheads="1"/>
          </p:cNvPicPr>
          <p:nvPr/>
        </p:nvPicPr>
        <p:blipFill>
          <a:blip r:embed="rId2" cstate="print"/>
          <a:srcRect/>
          <a:stretch>
            <a:fillRect/>
          </a:stretch>
        </p:blipFill>
        <p:spPr bwMode="auto">
          <a:xfrm>
            <a:off x="899592" y="3717032"/>
            <a:ext cx="7134225" cy="15144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Аутентификация на основе </a:t>
            </a:r>
            <a:r>
              <a:rPr lang="ru-RU" dirty="0" err="1" smtClean="0"/>
              <a:t>токена</a:t>
            </a:r>
            <a:r>
              <a:rPr lang="ru-RU" dirty="0" smtClean="0"/>
              <a:t> (</a:t>
            </a:r>
            <a:r>
              <a:rPr lang="en-US" dirty="0" smtClean="0"/>
              <a:t>JWT)</a:t>
            </a:r>
            <a:endParaRPr lang="ru-RU" dirty="0"/>
          </a:p>
        </p:txBody>
      </p:sp>
      <p:sp>
        <p:nvSpPr>
          <p:cNvPr id="3" name="Содержимое 2"/>
          <p:cNvSpPr>
            <a:spLocks noGrp="1"/>
          </p:cNvSpPr>
          <p:nvPr>
            <p:ph idx="1"/>
          </p:nvPr>
        </p:nvSpPr>
        <p:spPr/>
        <p:txBody>
          <a:bodyPr/>
          <a:lstStyle/>
          <a:p>
            <a:r>
              <a:rPr lang="ru-RU" sz="1800" b="1" dirty="0" smtClean="0"/>
              <a:t>JSON </a:t>
            </a:r>
            <a:r>
              <a:rPr lang="ru-RU" sz="1800" b="1" dirty="0" err="1" smtClean="0"/>
              <a:t>Web</a:t>
            </a:r>
            <a:r>
              <a:rPr lang="ru-RU" sz="1800" b="1" dirty="0" smtClean="0"/>
              <a:t> </a:t>
            </a:r>
            <a:r>
              <a:rPr lang="ru-RU" sz="1800" b="1" dirty="0" err="1" smtClean="0"/>
              <a:t>Token</a:t>
            </a:r>
            <a:r>
              <a:rPr lang="ru-RU" sz="1800" dirty="0" smtClean="0"/>
              <a:t> (</a:t>
            </a:r>
            <a:r>
              <a:rPr lang="ru-RU" sz="1800" b="1" dirty="0" smtClean="0"/>
              <a:t>JWT</a:t>
            </a:r>
            <a:r>
              <a:rPr lang="ru-RU" sz="1800" dirty="0" smtClean="0"/>
              <a:t>) — это открытый стандарт (RFC 7519) для создания </a:t>
            </a:r>
            <a:r>
              <a:rPr lang="ru-RU" sz="1800" dirty="0" err="1" smtClean="0"/>
              <a:t>токенов</a:t>
            </a:r>
            <a:r>
              <a:rPr lang="ru-RU" sz="1800" dirty="0" smtClean="0"/>
              <a:t> доступа, основанный на формате JSON. </a:t>
            </a:r>
            <a:endParaRPr lang="en-US" sz="1800" dirty="0" smtClean="0"/>
          </a:p>
          <a:p>
            <a:r>
              <a:rPr lang="ru-RU" sz="1800" dirty="0" err="1" smtClean="0"/>
              <a:t>Токен</a:t>
            </a:r>
            <a:r>
              <a:rPr lang="ru-RU" sz="1800" dirty="0" smtClean="0"/>
              <a:t> JWT состоит из трех частей: заголовок (</a:t>
            </a:r>
            <a:r>
              <a:rPr lang="ru-RU" sz="1800" dirty="0" err="1" smtClean="0"/>
              <a:t>header</a:t>
            </a:r>
            <a:r>
              <a:rPr lang="ru-RU" sz="1800" dirty="0" smtClean="0"/>
              <a:t>), полезная нагрузка (</a:t>
            </a:r>
            <a:r>
              <a:rPr lang="ru-RU" sz="1800" dirty="0" err="1" smtClean="0"/>
              <a:t>payload</a:t>
            </a:r>
            <a:r>
              <a:rPr lang="ru-RU" sz="1800" dirty="0" smtClean="0"/>
              <a:t>) и подпись или данные шифрования.</a:t>
            </a:r>
            <a:endParaRPr lang="en-US" sz="1800" dirty="0" smtClean="0"/>
          </a:p>
          <a:p>
            <a:r>
              <a:rPr lang="ru-RU" sz="1800" dirty="0" err="1" smtClean="0"/>
              <a:t>Access-токен</a:t>
            </a:r>
            <a:r>
              <a:rPr lang="ru-RU" sz="1800" dirty="0" smtClean="0"/>
              <a:t> — это </a:t>
            </a:r>
            <a:r>
              <a:rPr lang="ru-RU" sz="1800" dirty="0" err="1" smtClean="0"/>
              <a:t>токен</a:t>
            </a:r>
            <a:r>
              <a:rPr lang="ru-RU" sz="1800" dirty="0" smtClean="0"/>
              <a:t>, который предоставляет доступ его владельцу к защищенным ресурсам сервера. Обычно он имеет короткий срок жизни.</a:t>
            </a:r>
          </a:p>
          <a:p>
            <a:r>
              <a:rPr lang="ru-RU" sz="1800" dirty="0" err="1" smtClean="0"/>
              <a:t>Refresh-токен</a:t>
            </a:r>
            <a:r>
              <a:rPr lang="ru-RU" sz="1800" dirty="0" smtClean="0"/>
              <a:t> — это </a:t>
            </a:r>
            <a:r>
              <a:rPr lang="ru-RU" sz="1800" dirty="0" err="1" smtClean="0"/>
              <a:t>токен</a:t>
            </a:r>
            <a:r>
              <a:rPr lang="ru-RU" sz="1800" dirty="0" smtClean="0"/>
              <a:t>, позволяющий клиентам запрашивать новые </a:t>
            </a:r>
            <a:r>
              <a:rPr lang="ru-RU" sz="1800" dirty="0" err="1" smtClean="0"/>
              <a:t>access-токены</a:t>
            </a:r>
            <a:r>
              <a:rPr lang="ru-RU" sz="1800" dirty="0" smtClean="0"/>
              <a:t> по истечении их времени жизни. Данные </a:t>
            </a:r>
            <a:r>
              <a:rPr lang="ru-RU" sz="1800" dirty="0" err="1" smtClean="0"/>
              <a:t>токены</a:t>
            </a:r>
            <a:r>
              <a:rPr lang="ru-RU" sz="1800" dirty="0" smtClean="0"/>
              <a:t> обычно выдаются на длительный срок.</a:t>
            </a:r>
          </a:p>
          <a:p>
            <a:endParaRPr lang="ru-RU" dirty="0" smtClean="0"/>
          </a:p>
          <a:p>
            <a:pPr>
              <a:buNone/>
            </a:pP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11</a:t>
            </a:fld>
            <a:endParaRPr lang="de-DE" dirty="0"/>
          </a:p>
        </p:txBody>
      </p:sp>
      <p:pic>
        <p:nvPicPr>
          <p:cNvPr id="1026" name="Picture 2" descr="ÐÐ°ÑÑÐ¸Ð½ÐºÐ¸ Ð¿Ð¾ Ð·Ð°Ð¿ÑÐ¾ÑÑ JWT token"/>
          <p:cNvPicPr>
            <a:picLocks noChangeAspect="1" noChangeArrowheads="1"/>
          </p:cNvPicPr>
          <p:nvPr/>
        </p:nvPicPr>
        <p:blipFill>
          <a:blip r:embed="rId2" cstate="print"/>
          <a:srcRect/>
          <a:stretch>
            <a:fillRect/>
          </a:stretch>
        </p:blipFill>
        <p:spPr bwMode="auto">
          <a:xfrm>
            <a:off x="611560" y="3068960"/>
            <a:ext cx="6828281" cy="301173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Процесс аутентификации и авторизации на основе </a:t>
            </a:r>
            <a:r>
              <a:rPr lang="en-US" dirty="0" smtClean="0"/>
              <a:t>JWT</a:t>
            </a:r>
            <a:endParaRPr lang="ru-RU" dirty="0"/>
          </a:p>
        </p:txBody>
      </p:sp>
      <p:sp>
        <p:nvSpPr>
          <p:cNvPr id="3" name="Содержимое 2"/>
          <p:cNvSpPr>
            <a:spLocks noGrp="1"/>
          </p:cNvSpPr>
          <p:nvPr>
            <p:ph idx="1"/>
          </p:nvPr>
        </p:nvSpPr>
        <p:spPr/>
        <p:txBody>
          <a:bodyPr/>
          <a:lstStyle/>
          <a:p>
            <a:pPr marL="0" indent="0">
              <a:buNone/>
            </a:pPr>
            <a:r>
              <a:rPr lang="ru-RU" dirty="0" smtClean="0"/>
              <a:t>Диаграмма взаимодействия клиента и сервера при использовании </a:t>
            </a:r>
            <a:r>
              <a:rPr lang="en-US" dirty="0" smtClean="0"/>
              <a:t>JWT-</a:t>
            </a:r>
            <a:r>
              <a:rPr lang="ru-RU" dirty="0" err="1" smtClean="0"/>
              <a:t>токена</a:t>
            </a: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12</a:t>
            </a:fld>
            <a:endParaRPr lang="de-DE" dirty="0"/>
          </a:p>
        </p:txBody>
      </p:sp>
      <p:sp>
        <p:nvSpPr>
          <p:cNvPr id="5" name="AutoShape 2" descr="ÐÐ°ÑÑÐ¸Ð½ÐºÐ¸ Ð¿Ð¾ Ð·Ð°Ð¿ÑÐ¾ÑÑ jwt tok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4" descr="ÐÐ°ÑÑÐ¸Ð½ÐºÐ¸ Ð¿Ð¾ Ð·Ð°Ð¿ÑÐ¾ÑÑ jwt toke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6" descr="ÐÐ°ÑÑÐ¸Ð½ÐºÐ¸ Ð¿Ð¾ Ð·Ð°Ð¿ÑÐ¾ÑÑ jwt toke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8" descr="ÐÐ°ÑÑÐ¸Ð½ÐºÐ¸ Ð¿Ð¾ Ð·Ð°Ð¿ÑÐ¾ÑÑ jwt toke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10" descr="https://cdn-images-1.medium.com/max/2000/1*7T41R0dSLEzssIXPHpvimQ.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21" y="1484784"/>
            <a:ext cx="8112227" cy="4046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smtClean="0">
                <a:effectLst>
                  <a:outerShdw blurRad="38100" dist="38100" dir="2700000" algn="tl">
                    <a:srgbClr val="C0C0C0"/>
                  </a:outerShdw>
                </a:effectLst>
                <a:cs typeface="Arial" charset="0"/>
              </a:rPr>
              <a:t>Правовая основа</a:t>
            </a: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a:cs typeface="Arial" charset="0"/>
              </a:rPr>
              <a:t>Статья 272 УК РФ. Неправомерный доступ к компьютерной информации</a:t>
            </a:r>
          </a:p>
          <a:p>
            <a:r>
              <a:rPr lang="ru-RU" sz="2600" dirty="0">
                <a:cs typeface="Arial" charset="0"/>
              </a:rPr>
              <a:t>Статья 273 УК РФ. Создание, использование и распространение вредоносных программ для ЭВМ</a:t>
            </a:r>
          </a:p>
          <a:p>
            <a:r>
              <a:rPr lang="ru-RU" sz="2600" dirty="0">
                <a:cs typeface="Arial" charset="0"/>
              </a:rPr>
              <a:t>Статья 274 УК РФ. Нарушение правил эксплуатации средств хранения, обработки или передачи компьютерной информации и информационно-телекоммуникационных сетей</a:t>
            </a:r>
            <a:endParaRPr lang="en-US" sz="2600" dirty="0">
              <a:cs typeface="Arial" charset="0"/>
            </a:endParaRPr>
          </a:p>
          <a:p>
            <a:endParaRPr lang="ru-RU" dirty="0" smtClean="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13</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1137401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smtClean="0">
                <a:effectLst>
                  <a:outerShdw blurRad="38100" dist="38100" dir="2700000" algn="tl">
                    <a:srgbClr val="C0C0C0"/>
                  </a:outerShdw>
                </a:effectLst>
                <a:cs typeface="Arial" charset="0"/>
              </a:rPr>
              <a:t>OWASP Top 10</a:t>
            </a:r>
          </a:p>
        </p:txBody>
      </p:sp>
      <p:sp>
        <p:nvSpPr>
          <p:cNvPr id="17410" name="Content Placeholder 2"/>
          <p:cNvSpPr>
            <a:spLocks noGrp="1"/>
          </p:cNvSpPr>
          <p:nvPr>
            <p:ph idx="4294967295"/>
          </p:nvPr>
        </p:nvSpPr>
        <p:spPr>
          <a:xfrm>
            <a:off x="304800" y="692150"/>
            <a:ext cx="8515350" cy="3384922"/>
          </a:xfrm>
        </p:spPr>
        <p:txBody>
          <a:bodyPr/>
          <a:lstStyle/>
          <a:p>
            <a:endParaRPr lang="en-US" sz="600" dirty="0" smtClean="0">
              <a:cs typeface="Arial" charset="0"/>
            </a:endParaRPr>
          </a:p>
          <a:p>
            <a:r>
              <a:rPr lang="ru-RU" sz="2600" dirty="0" err="1">
                <a:cs typeface="Arial" charset="0"/>
              </a:rPr>
              <a:t>Open</a:t>
            </a:r>
            <a:r>
              <a:rPr lang="ru-RU" sz="2600" dirty="0">
                <a:cs typeface="Arial" charset="0"/>
              </a:rPr>
              <a:t> </a:t>
            </a:r>
            <a:r>
              <a:rPr lang="ru-RU" sz="2600" dirty="0" err="1">
                <a:cs typeface="Arial" charset="0"/>
              </a:rPr>
              <a:t>Web</a:t>
            </a:r>
            <a:r>
              <a:rPr lang="ru-RU" sz="2600" dirty="0">
                <a:cs typeface="Arial" charset="0"/>
              </a:rPr>
              <a:t> </a:t>
            </a:r>
            <a:r>
              <a:rPr lang="ru-RU" sz="2600" dirty="0" err="1">
                <a:cs typeface="Arial" charset="0"/>
              </a:rPr>
              <a:t>Application</a:t>
            </a:r>
            <a:r>
              <a:rPr lang="ru-RU" sz="2600" dirty="0">
                <a:cs typeface="Arial" charset="0"/>
              </a:rPr>
              <a:t> </a:t>
            </a:r>
            <a:r>
              <a:rPr lang="ru-RU" sz="2600" dirty="0" err="1">
                <a:cs typeface="Arial" charset="0"/>
              </a:rPr>
              <a:t>Security</a:t>
            </a:r>
            <a:r>
              <a:rPr lang="ru-RU" sz="2600" dirty="0">
                <a:cs typeface="Arial" charset="0"/>
              </a:rPr>
              <a:t> </a:t>
            </a:r>
            <a:r>
              <a:rPr lang="ru-RU" sz="2600" dirty="0" err="1">
                <a:cs typeface="Arial" charset="0"/>
              </a:rPr>
              <a:t>Project</a:t>
            </a:r>
            <a:r>
              <a:rPr lang="ru-RU" sz="2600" dirty="0">
                <a:cs typeface="Arial" charset="0"/>
              </a:rPr>
              <a:t> (OWASP) — это открытый проект обеспечения безопасности веб-приложений. Сообщество OWASP включает в себя корпорации, образовательные организации и частных лиц со всего мира. Сообщество работает над созданием статей, учебных пособий, документации, инструментов и технологий, находящихся в свободном доступе.</a:t>
            </a:r>
            <a:endParaRPr lang="en-US" sz="2600" dirty="0">
              <a:cs typeface="Arial" charset="0"/>
            </a:endParaRPr>
          </a:p>
          <a:p>
            <a:r>
              <a:rPr lang="en-US" sz="2600" dirty="0">
                <a:cs typeface="Arial" charset="0"/>
              </a:rPr>
              <a:t>OWASP Top </a:t>
            </a:r>
            <a:r>
              <a:rPr lang="en-US" sz="2600" dirty="0" smtClean="0">
                <a:cs typeface="Arial" charset="0"/>
              </a:rPr>
              <a:t>10 – </a:t>
            </a:r>
            <a:r>
              <a:rPr lang="ru-RU" sz="2600" dirty="0" smtClean="0">
                <a:cs typeface="Arial" charset="0"/>
              </a:rPr>
              <a:t>список наиболее актуальных угроз составленный и поддерживаемый организацией.</a:t>
            </a:r>
          </a:p>
          <a:p>
            <a:endParaRPr lang="ru-RU" sz="2600"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14</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4077073"/>
            <a:ext cx="5407769" cy="1955810"/>
          </a:xfrm>
          <a:prstGeom prst="rect">
            <a:avLst/>
          </a:prstGeom>
        </p:spPr>
      </p:pic>
    </p:spTree>
    <p:extLst>
      <p:ext uri="{BB962C8B-B14F-4D97-AF65-F5344CB8AC3E}">
        <p14:creationId xmlns:p14="http://schemas.microsoft.com/office/powerpoint/2010/main" val="2223812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Уязвимости </a:t>
            </a:r>
            <a:r>
              <a:rPr lang="ru-RU" dirty="0" err="1" smtClean="0"/>
              <a:t>веб</a:t>
            </a:r>
            <a:r>
              <a:rPr lang="ru-RU" dirty="0" smtClean="0"/>
              <a:t> приложения</a:t>
            </a:r>
            <a:endParaRPr lang="ru-RU" dirty="0"/>
          </a:p>
        </p:txBody>
      </p:sp>
      <p:sp>
        <p:nvSpPr>
          <p:cNvPr id="3" name="Содержимое 2"/>
          <p:cNvSpPr>
            <a:spLocks noGrp="1"/>
          </p:cNvSpPr>
          <p:nvPr>
            <p:ph idx="1"/>
          </p:nvPr>
        </p:nvSpPr>
        <p:spPr/>
        <p:txBody>
          <a:bodyPr/>
          <a:lstStyle/>
          <a:p>
            <a:r>
              <a:rPr lang="ru-RU" dirty="0" smtClean="0"/>
              <a:t>Данные передаваемые по нешифрованному (</a:t>
            </a:r>
            <a:r>
              <a:rPr lang="en-US" dirty="0" smtClean="0"/>
              <a:t>HTTP) </a:t>
            </a:r>
            <a:r>
              <a:rPr lang="ru-RU" dirty="0" smtClean="0"/>
              <a:t>каналу могут быть перехвачены.</a:t>
            </a:r>
          </a:p>
          <a:p>
            <a:r>
              <a:rPr lang="ru-RU" dirty="0" smtClean="0"/>
              <a:t>Передача конфиденциальных данных в </a:t>
            </a:r>
            <a:r>
              <a:rPr lang="en-US" dirty="0" smtClean="0"/>
              <a:t>GET</a:t>
            </a:r>
            <a:r>
              <a:rPr lang="ru-RU" dirty="0" smtClean="0"/>
              <a:t>-запросах небезопасна из-за </a:t>
            </a:r>
            <a:r>
              <a:rPr lang="ru-RU" dirty="0" err="1" smtClean="0"/>
              <a:t>логирования</a:t>
            </a:r>
            <a:r>
              <a:rPr lang="ru-RU" dirty="0" smtClean="0"/>
              <a:t> таких запросов. Более подходит запрос </a:t>
            </a:r>
            <a:r>
              <a:rPr lang="en-US" dirty="0" smtClean="0"/>
              <a:t>POST.</a:t>
            </a:r>
          </a:p>
          <a:p>
            <a:r>
              <a:rPr lang="en-US" dirty="0" smtClean="0"/>
              <a:t>XSS. </a:t>
            </a:r>
            <a:r>
              <a:rPr lang="ru-RU" dirty="0" err="1" smtClean="0"/>
              <a:t>Межсайтовый</a:t>
            </a:r>
            <a:r>
              <a:rPr lang="ru-RU" dirty="0" smtClean="0"/>
              <a:t> </a:t>
            </a:r>
            <a:r>
              <a:rPr lang="ru-RU" dirty="0" err="1" smtClean="0"/>
              <a:t>скриптинг</a:t>
            </a:r>
            <a:r>
              <a:rPr lang="ru-RU" dirty="0" smtClean="0"/>
              <a:t>. Внедрение вредоносного </a:t>
            </a:r>
            <a:r>
              <a:rPr lang="ru-RU" dirty="0" err="1" smtClean="0"/>
              <a:t>скрипта</a:t>
            </a:r>
            <a:r>
              <a:rPr lang="ru-RU" dirty="0" smtClean="0"/>
              <a:t> в код страницы. Тем или иным образом. Простейший пример – ошибка экранирования.</a:t>
            </a:r>
            <a:r>
              <a:rPr lang="en-US" dirty="0" smtClean="0"/>
              <a:t/>
            </a:r>
            <a:br>
              <a:rPr lang="en-US" dirty="0" smtClean="0"/>
            </a:br>
            <a:r>
              <a:rPr lang="en-US" dirty="0" smtClean="0"/>
              <a:t/>
            </a:r>
            <a:br>
              <a:rPr lang="en-US" dirty="0" smtClean="0"/>
            </a:br>
            <a:r>
              <a:rPr lang="en-US" sz="1400" dirty="0" smtClean="0">
                <a:latin typeface="Courier New" pitchFamily="49" charset="0"/>
                <a:cs typeface="Courier New" pitchFamily="49" charset="0"/>
              </a:rPr>
              <a:t>http://example.com/search.php?q=&lt;</a:t>
            </a:r>
            <a:r>
              <a:rPr lang="en-US" sz="1400" b="1" dirty="0" smtClean="0">
                <a:latin typeface="Courier New" pitchFamily="49" charset="0"/>
                <a:cs typeface="Courier New" pitchFamily="49" charset="0"/>
              </a:rPr>
              <a:t>script</a:t>
            </a:r>
            <a:r>
              <a:rPr lang="en-US" sz="1400" dirty="0" smtClean="0">
                <a:latin typeface="Courier New" pitchFamily="49" charset="0"/>
                <a:cs typeface="Courier New" pitchFamily="49" charset="0"/>
              </a:rPr>
              <a:t>&gt;DoSomething();&lt;/</a:t>
            </a:r>
            <a:r>
              <a:rPr lang="en-US" sz="1400" b="1" dirty="0" smtClean="0">
                <a:latin typeface="Courier New" pitchFamily="49" charset="0"/>
                <a:cs typeface="Courier New" pitchFamily="49" charset="0"/>
              </a:rPr>
              <a:t>script</a:t>
            </a:r>
            <a:r>
              <a:rPr lang="en-US" sz="1400" dirty="0" smtClean="0">
                <a:latin typeface="Courier New" pitchFamily="49" charset="0"/>
                <a:cs typeface="Courier New" pitchFamily="49" charset="0"/>
              </a:rPr>
              <a:t>&gt; </a:t>
            </a:r>
          </a:p>
          <a:p>
            <a:pPr>
              <a:buNone/>
            </a:pPr>
            <a:endParaRPr lang="ru-RU" dirty="0" smtClean="0"/>
          </a:p>
          <a:p>
            <a:r>
              <a:rPr lang="en-US" dirty="0" smtClean="0"/>
              <a:t>CSRF (</a:t>
            </a:r>
            <a:r>
              <a:rPr lang="ru-RU" i="1" dirty="0" smtClean="0"/>
              <a:t>С</a:t>
            </a:r>
            <a:r>
              <a:rPr lang="en-US" i="1" dirty="0" err="1" smtClean="0"/>
              <a:t>ross</a:t>
            </a:r>
            <a:r>
              <a:rPr lang="en-US" i="1" dirty="0" smtClean="0"/>
              <a:t> Site Request Forgery</a:t>
            </a:r>
            <a:r>
              <a:rPr lang="en-US" dirty="0" smtClean="0"/>
              <a:t> — «</a:t>
            </a:r>
            <a:r>
              <a:rPr lang="ru-RU" dirty="0" err="1" smtClean="0"/>
              <a:t>межсайтовая</a:t>
            </a:r>
            <a:r>
              <a:rPr lang="ru-RU" dirty="0" smtClean="0"/>
              <a:t> подделка запроса»</a:t>
            </a:r>
            <a:r>
              <a:rPr lang="en-US" dirty="0" smtClean="0"/>
              <a:t>). </a:t>
            </a:r>
            <a:r>
              <a:rPr lang="ru-RU" dirty="0" smtClean="0"/>
              <a:t>С вредоносного сайта выполняется запрос на другой сайт, где пользователь уже авторизован (и имеет </a:t>
            </a:r>
            <a:r>
              <a:rPr lang="ru-RU" dirty="0" err="1" smtClean="0"/>
              <a:t>куки</a:t>
            </a:r>
            <a:r>
              <a:rPr lang="ru-RU" dirty="0" smtClean="0"/>
              <a:t>, например).</a:t>
            </a:r>
            <a:br>
              <a:rPr lang="ru-RU" dirty="0" smtClean="0"/>
            </a:br>
            <a:endParaRPr lang="ru-RU" dirty="0" smtClean="0"/>
          </a:p>
          <a:p>
            <a:pPr>
              <a:buNone/>
            </a:pPr>
            <a:r>
              <a:rPr lang="en-US" sz="1400" dirty="0" smtClean="0">
                <a:latin typeface="Courier New" pitchFamily="49" charset="0"/>
                <a:cs typeface="Courier New" pitchFamily="49" charset="0"/>
              </a:rPr>
              <a:t>  </a:t>
            </a:r>
            <a:r>
              <a:rPr lang="ru-RU" sz="1400" dirty="0" smtClean="0">
                <a:latin typeface="Courier New" pitchFamily="49" charset="0"/>
                <a:cs typeface="Courier New" pitchFamily="49" charset="0"/>
              </a:rPr>
              <a:t>Боб: Привет, Алиса! Посмотри, какой милый котик: </a:t>
            </a:r>
            <a:br>
              <a:rPr lang="ru-RU" sz="1400" dirty="0" smtClean="0">
                <a:latin typeface="Courier New" pitchFamily="49" charset="0"/>
                <a:cs typeface="Courier New" pitchFamily="49" charset="0"/>
              </a:rPr>
            </a:br>
            <a:r>
              <a:rPr lang="ru-RU" sz="1400" dirty="0" smtClean="0">
                <a:latin typeface="Courier New" pitchFamily="49" charset="0"/>
                <a:cs typeface="Courier New" pitchFamily="49" charset="0"/>
              </a:rPr>
              <a:t>&lt;</a:t>
            </a:r>
            <a:r>
              <a:rPr lang="ru-RU" sz="1400" dirty="0" err="1" smtClean="0">
                <a:latin typeface="Courier New" pitchFamily="49" charset="0"/>
                <a:cs typeface="Courier New" pitchFamily="49" charset="0"/>
              </a:rPr>
              <a:t>img</a:t>
            </a: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s</a:t>
            </a:r>
            <a:r>
              <a:rPr lang="ru-RU" sz="1400" dirty="0" err="1" smtClean="0">
                <a:latin typeface="Courier New" pitchFamily="49" charset="0"/>
                <a:cs typeface="Courier New" pitchFamily="49" charset="0"/>
              </a:rPr>
              <a:t>rc=</a:t>
            </a:r>
            <a:r>
              <a:rPr lang="ru-RU" sz="1400" dirty="0" smtClean="0">
                <a:latin typeface="Courier New" pitchFamily="49" charset="0"/>
                <a:cs typeface="Courier New" pitchFamily="49" charset="0"/>
              </a:rPr>
              <a:t>"http://bank.example.com/withdraw?account=Alice&amp;amount=1000000&amp;for=Bob"&gt; </a:t>
            </a:r>
            <a:r>
              <a:rPr lang="ru-RU" sz="1600" dirty="0" smtClean="0">
                <a:latin typeface="Courier New" pitchFamily="49" charset="0"/>
                <a:cs typeface="Courier New" pitchFamily="49" charset="0"/>
              </a:rPr>
              <a:t/>
            </a:r>
            <a:br>
              <a:rPr lang="ru-RU" sz="1600" dirty="0" smtClean="0">
                <a:latin typeface="Courier New" pitchFamily="49" charset="0"/>
                <a:cs typeface="Courier New" pitchFamily="49" charset="0"/>
              </a:rPr>
            </a:br>
            <a:endParaRPr lang="ru-RU" sz="1600" dirty="0">
              <a:latin typeface="Courier New" pitchFamily="49" charset="0"/>
              <a:cs typeface="Courier New" pitchFamily="49" charset="0"/>
            </a:endParaRPr>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15</a:t>
            </a:fld>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smtClean="0">
                <a:cs typeface="Arial" charset="0"/>
              </a:rPr>
              <a:t>Broken </a:t>
            </a:r>
            <a:r>
              <a:rPr lang="en-US" dirty="0">
                <a:cs typeface="Arial" charset="0"/>
              </a:rPr>
              <a:t>Access Control</a:t>
            </a:r>
            <a:br>
              <a:rPr lang="en-US" dirty="0">
                <a:cs typeface="Arial" charset="0"/>
              </a:rPr>
            </a:br>
            <a:r>
              <a:rPr lang="en-US" dirty="0">
                <a:cs typeface="Arial" charset="0"/>
              </a:rPr>
              <a:t/>
            </a:r>
            <a:br>
              <a:rPr lang="en-US" dirty="0">
                <a:cs typeface="Arial" charset="0"/>
              </a:rPr>
            </a:b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smtClean="0">
                <a:cs typeface="Arial" charset="0"/>
              </a:rPr>
              <a:t>Ошибки разграничения доступа к чувствительным ресурсам</a:t>
            </a:r>
          </a:p>
          <a:p>
            <a:r>
              <a:rPr lang="ru-RU" sz="2600" dirty="0" smtClean="0">
                <a:cs typeface="Arial" charset="0"/>
              </a:rPr>
              <a:t>Неправильная организация ограничения доступа к данным</a:t>
            </a:r>
            <a:endParaRPr lang="en-US" sz="2600" dirty="0">
              <a:cs typeface="Arial" charset="0"/>
            </a:endParaRPr>
          </a:p>
          <a:p>
            <a:pPr marL="0" indent="0">
              <a:buNone/>
            </a:pPr>
            <a:endParaRPr lang="ru-RU" dirty="0" smtClean="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16</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3941616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smtClean="0">
                <a:cs typeface="Arial" charset="0"/>
              </a:rPr>
              <a:t>Insufficient </a:t>
            </a:r>
            <a:r>
              <a:rPr lang="en-US" dirty="0">
                <a:cs typeface="Arial" charset="0"/>
              </a:rPr>
              <a:t>Attack Protection</a:t>
            </a:r>
            <a:br>
              <a:rPr lang="en-US" dirty="0">
                <a:cs typeface="Arial" charset="0"/>
              </a:rPr>
            </a:br>
            <a:r>
              <a:rPr lang="en-US" dirty="0">
                <a:cs typeface="Arial" charset="0"/>
              </a:rPr>
              <a:t/>
            </a:r>
            <a:br>
              <a:rPr lang="en-US" dirty="0">
                <a:cs typeface="Arial" charset="0"/>
              </a:rPr>
            </a:b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smtClean="0">
                <a:cs typeface="Arial" charset="0"/>
              </a:rPr>
              <a:t>Отсутствие средств:</a:t>
            </a:r>
          </a:p>
          <a:p>
            <a:pPr lvl="1"/>
            <a:r>
              <a:rPr lang="ru-RU" sz="2600" dirty="0" smtClean="0">
                <a:cs typeface="Arial" charset="0"/>
              </a:rPr>
              <a:t>Обнаружения вторжений</a:t>
            </a:r>
          </a:p>
          <a:p>
            <a:pPr lvl="1"/>
            <a:r>
              <a:rPr lang="ru-RU" sz="2600" dirty="0" smtClean="0">
                <a:cs typeface="Arial" charset="0"/>
              </a:rPr>
              <a:t>Предотвращения вторжений</a:t>
            </a:r>
          </a:p>
          <a:p>
            <a:pPr lvl="1"/>
            <a:r>
              <a:rPr lang="ru-RU" sz="2600" dirty="0" err="1" smtClean="0">
                <a:cs typeface="Arial" charset="0"/>
              </a:rPr>
              <a:t>Логгирования</a:t>
            </a:r>
            <a:endParaRPr lang="ru-RU" sz="2600" dirty="0" smtClean="0">
              <a:cs typeface="Arial" charset="0"/>
            </a:endParaRPr>
          </a:p>
          <a:p>
            <a:r>
              <a:rPr lang="ru-RU" sz="2600" dirty="0" smtClean="0">
                <a:cs typeface="Arial" charset="0"/>
              </a:rPr>
              <a:t>Невозможность быстрого закрытия обнаруженных уязвимостей</a:t>
            </a:r>
            <a:endParaRPr lang="en-US" sz="2600" dirty="0">
              <a:cs typeface="Arial" charset="0"/>
            </a:endParaRPr>
          </a:p>
          <a:p>
            <a:endParaRPr lang="ru-RU" dirty="0" smtClean="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17</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2517738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6448" y="25973"/>
            <a:ext cx="8532813" cy="460375"/>
          </a:xfrm>
        </p:spPr>
        <p:txBody>
          <a:bodyPr/>
          <a:lstStyle/>
          <a:p>
            <a:pPr>
              <a:defRPr/>
            </a:pPr>
            <a:r>
              <a:rPr lang="ru-RU" dirty="0">
                <a:cs typeface="Arial" charset="0"/>
              </a:rPr>
              <a:t>Криптография. </a:t>
            </a:r>
            <a:r>
              <a:rPr lang="ru-RU" dirty="0" smtClean="0">
                <a:cs typeface="Arial" charset="0"/>
              </a:rPr>
              <a:t>Шифрование. Виды алгоритмов.</a:t>
            </a:r>
            <a:r>
              <a:rPr lang="en-US" dirty="0">
                <a:cs typeface="Arial" charset="0"/>
              </a:rPr>
              <a:t/>
            </a:r>
            <a:br>
              <a:rPr lang="en-US" dirty="0">
                <a:cs typeface="Arial" charset="0"/>
              </a:rPr>
            </a:br>
            <a:r>
              <a:rPr lang="ru-RU" dirty="0">
                <a:cs typeface="Arial" charset="0"/>
              </a:rPr>
              <a:t/>
            </a:r>
            <a:br>
              <a:rPr lang="ru-RU" dirty="0">
                <a:cs typeface="Arial" charset="0"/>
              </a:rPr>
            </a:br>
            <a:r>
              <a:rPr lang="en-US" dirty="0">
                <a:cs typeface="Arial" charset="0"/>
              </a:rPr>
              <a:t/>
            </a:r>
            <a:br>
              <a:rPr lang="en-US" dirty="0">
                <a:cs typeface="Arial" charset="0"/>
              </a:rPr>
            </a:b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a:cs typeface="Arial" charset="0"/>
              </a:rPr>
              <a:t>Ассиметричные </a:t>
            </a:r>
            <a:r>
              <a:rPr lang="ru-RU" sz="2600" dirty="0" smtClean="0">
                <a:cs typeface="Arial" charset="0"/>
              </a:rPr>
              <a:t>алгоритмы – для шифрования и </a:t>
            </a:r>
            <a:r>
              <a:rPr lang="ru-RU" sz="2600" dirty="0" err="1" smtClean="0">
                <a:cs typeface="Arial" charset="0"/>
              </a:rPr>
              <a:t>расшифрования</a:t>
            </a:r>
            <a:r>
              <a:rPr lang="ru-RU" sz="2600" dirty="0" smtClean="0">
                <a:cs typeface="Arial" charset="0"/>
              </a:rPr>
              <a:t> используются разные ключи (закрытый и открытый </a:t>
            </a:r>
            <a:r>
              <a:rPr lang="ru-RU" sz="2600" dirty="0" err="1" smtClean="0">
                <a:cs typeface="Arial" charset="0"/>
              </a:rPr>
              <a:t>соотвественно</a:t>
            </a:r>
            <a:r>
              <a:rPr lang="ru-RU" sz="2600" dirty="0" smtClean="0">
                <a:cs typeface="Arial" charset="0"/>
              </a:rPr>
              <a:t>). При этом из закрытого ключа можно получить открытый но не наоборот.</a:t>
            </a:r>
          </a:p>
          <a:p>
            <a:pPr lvl="1"/>
            <a:r>
              <a:rPr lang="en-US" dirty="0">
                <a:cs typeface="Arial" charset="0"/>
              </a:rPr>
              <a:t>RSA (</a:t>
            </a:r>
            <a:r>
              <a:rPr lang="en-US" dirty="0" err="1">
                <a:cs typeface="Arial" charset="0"/>
              </a:rPr>
              <a:t>Rivest</a:t>
            </a:r>
            <a:r>
              <a:rPr lang="en-US" dirty="0">
                <a:cs typeface="Arial" charset="0"/>
              </a:rPr>
              <a:t>-Shamir-</a:t>
            </a:r>
            <a:r>
              <a:rPr lang="en-US" dirty="0" err="1">
                <a:cs typeface="Arial" charset="0"/>
              </a:rPr>
              <a:t>Adleman</a:t>
            </a:r>
            <a:r>
              <a:rPr lang="en-US" dirty="0">
                <a:cs typeface="Arial" charset="0"/>
              </a:rPr>
              <a:t>)</a:t>
            </a:r>
          </a:p>
          <a:p>
            <a:pPr lvl="1"/>
            <a:r>
              <a:rPr lang="en-US" dirty="0" err="1" smtClean="0">
                <a:cs typeface="Arial" charset="0"/>
              </a:rPr>
              <a:t>Diffie</a:t>
            </a:r>
            <a:r>
              <a:rPr lang="en-US" dirty="0" smtClean="0">
                <a:cs typeface="Arial" charset="0"/>
              </a:rPr>
              <a:t>-Hellman </a:t>
            </a:r>
            <a:r>
              <a:rPr lang="en-US" dirty="0">
                <a:cs typeface="Arial" charset="0"/>
              </a:rPr>
              <a:t>(</a:t>
            </a:r>
            <a:r>
              <a:rPr lang="ru-RU" dirty="0">
                <a:cs typeface="Arial" charset="0"/>
              </a:rPr>
              <a:t>Обмен ключами </a:t>
            </a:r>
            <a:r>
              <a:rPr lang="ru-RU" dirty="0" err="1">
                <a:cs typeface="Arial" charset="0"/>
              </a:rPr>
              <a:t>Диффи</a:t>
            </a:r>
            <a:r>
              <a:rPr lang="ru-RU" dirty="0">
                <a:cs typeface="Arial" charset="0"/>
              </a:rPr>
              <a:t> </a:t>
            </a:r>
            <a:r>
              <a:rPr lang="ru-RU" dirty="0" smtClean="0">
                <a:cs typeface="Arial" charset="0"/>
              </a:rPr>
              <a:t>- </a:t>
            </a:r>
            <a:r>
              <a:rPr lang="ru-RU" dirty="0" err="1">
                <a:cs typeface="Arial" charset="0"/>
              </a:rPr>
              <a:t>Хелмана</a:t>
            </a:r>
            <a:r>
              <a:rPr lang="ru-RU" dirty="0">
                <a:cs typeface="Arial" charset="0"/>
              </a:rPr>
              <a:t>)</a:t>
            </a:r>
          </a:p>
          <a:p>
            <a:pPr lvl="1"/>
            <a:r>
              <a:rPr lang="en-US" dirty="0">
                <a:cs typeface="Arial" charset="0"/>
              </a:rPr>
              <a:t>ECDSA (Elliptic Curve Digital Signature Algorithm) </a:t>
            </a:r>
            <a:r>
              <a:rPr lang="ru-RU" dirty="0" smtClean="0">
                <a:cs typeface="Arial" charset="0"/>
              </a:rPr>
              <a:t>-</a:t>
            </a:r>
            <a:r>
              <a:rPr lang="en-US" dirty="0" smtClean="0">
                <a:cs typeface="Arial" charset="0"/>
              </a:rPr>
              <a:t> </a:t>
            </a:r>
            <a:r>
              <a:rPr lang="ru-RU" dirty="0">
                <a:cs typeface="Arial" charset="0"/>
              </a:rPr>
              <a:t>алгоритм с открытым ключом для создания цифровой подписи.</a:t>
            </a:r>
          </a:p>
          <a:p>
            <a:pPr lvl="1"/>
            <a:r>
              <a:rPr lang="ru-RU" dirty="0">
                <a:cs typeface="Arial" charset="0"/>
              </a:rPr>
              <a:t>ГОСТ Р 34.10-2012</a:t>
            </a:r>
          </a:p>
          <a:p>
            <a:r>
              <a:rPr lang="ru-RU" sz="2600" dirty="0">
                <a:cs typeface="Arial" charset="0"/>
              </a:rPr>
              <a:t>Симметричные </a:t>
            </a:r>
            <a:r>
              <a:rPr lang="ru-RU" sz="2600" dirty="0" smtClean="0">
                <a:cs typeface="Arial" charset="0"/>
              </a:rPr>
              <a:t>алгоритмы – для шифрования и </a:t>
            </a:r>
            <a:r>
              <a:rPr lang="ru-RU" sz="2600" dirty="0" err="1" smtClean="0">
                <a:cs typeface="Arial" charset="0"/>
              </a:rPr>
              <a:t>расшифрования</a:t>
            </a:r>
            <a:r>
              <a:rPr lang="ru-RU" sz="2600" dirty="0" smtClean="0">
                <a:cs typeface="Arial" charset="0"/>
              </a:rPr>
              <a:t> используется один и тот же ключ.</a:t>
            </a:r>
          </a:p>
          <a:p>
            <a:pPr lvl="1"/>
            <a:r>
              <a:rPr lang="en-US" dirty="0">
                <a:cs typeface="Arial" charset="0"/>
              </a:rPr>
              <a:t>AES </a:t>
            </a:r>
            <a:r>
              <a:rPr lang="en-US" dirty="0" smtClean="0">
                <a:cs typeface="Arial" charset="0"/>
              </a:rPr>
              <a:t>(Advanced </a:t>
            </a:r>
            <a:r>
              <a:rPr lang="en-US" dirty="0">
                <a:cs typeface="Arial" charset="0"/>
              </a:rPr>
              <a:t>Encryption Standard) - </a:t>
            </a:r>
            <a:r>
              <a:rPr lang="ru-RU" dirty="0">
                <a:cs typeface="Arial" charset="0"/>
              </a:rPr>
              <a:t>американский стандарт шифрования</a:t>
            </a:r>
          </a:p>
          <a:p>
            <a:pPr lvl="1"/>
            <a:r>
              <a:rPr lang="ru-RU" dirty="0">
                <a:cs typeface="Arial" charset="0"/>
              </a:rPr>
              <a:t>ГОСТ 28147-89 </a:t>
            </a:r>
            <a:r>
              <a:rPr lang="ru-RU" dirty="0" smtClean="0">
                <a:cs typeface="Arial" charset="0"/>
              </a:rPr>
              <a:t>- советский </a:t>
            </a:r>
            <a:r>
              <a:rPr lang="ru-RU" dirty="0">
                <a:cs typeface="Arial" charset="0"/>
              </a:rPr>
              <a:t>и российский стандарт </a:t>
            </a:r>
            <a:r>
              <a:rPr lang="ru-RU" dirty="0" smtClean="0">
                <a:cs typeface="Arial" charset="0"/>
              </a:rPr>
              <a:t>шифрования</a:t>
            </a:r>
            <a:endParaRPr lang="ru-RU" dirty="0">
              <a:cs typeface="Arial" charset="0"/>
            </a:endParaRPr>
          </a:p>
          <a:p>
            <a:pPr lvl="1"/>
            <a:r>
              <a:rPr lang="en-US" dirty="0">
                <a:cs typeface="Arial" charset="0"/>
              </a:rPr>
              <a:t>DES (</a:t>
            </a:r>
            <a:r>
              <a:rPr lang="ru-RU" dirty="0">
                <a:cs typeface="Arial" charset="0"/>
              </a:rPr>
              <a:t>англ. </a:t>
            </a:r>
            <a:r>
              <a:rPr lang="en-US" dirty="0">
                <a:cs typeface="Arial" charset="0"/>
              </a:rPr>
              <a:t>Data Encryption Standard) - </a:t>
            </a:r>
            <a:r>
              <a:rPr lang="ru-RU" dirty="0">
                <a:cs typeface="Arial" charset="0"/>
              </a:rPr>
              <a:t>стандарт шифрования данных в </a:t>
            </a:r>
            <a:r>
              <a:rPr lang="ru-RU" dirty="0" smtClean="0">
                <a:cs typeface="Arial" charset="0"/>
              </a:rPr>
              <a:t>Европе и США (</a:t>
            </a:r>
            <a:r>
              <a:rPr lang="en-US" dirty="0">
                <a:cs typeface="Arial" charset="0"/>
              </a:rPr>
              <a:t>3DES (</a:t>
            </a:r>
            <a:r>
              <a:rPr lang="en-US" dirty="0" smtClean="0">
                <a:cs typeface="Arial" charset="0"/>
              </a:rPr>
              <a:t>Triple-DES</a:t>
            </a:r>
            <a:r>
              <a:rPr lang="ru-RU" dirty="0" smtClean="0">
                <a:cs typeface="Arial" charset="0"/>
              </a:rPr>
              <a:t>))</a:t>
            </a: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18</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1770828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smtClean="0">
                <a:cs typeface="Arial" charset="0"/>
              </a:rPr>
              <a:t>Криптография. </a:t>
            </a:r>
            <a:r>
              <a:rPr lang="ru-RU" dirty="0" err="1" smtClean="0">
                <a:cs typeface="Arial" charset="0"/>
              </a:rPr>
              <a:t>Хэширование</a:t>
            </a:r>
            <a:r>
              <a:rPr lang="ru-RU" dirty="0">
                <a:cs typeface="Arial" charset="0"/>
              </a:rPr>
              <a:t/>
            </a:r>
            <a:br>
              <a:rPr lang="ru-RU" dirty="0">
                <a:cs typeface="Arial" charset="0"/>
              </a:rPr>
            </a:br>
            <a:r>
              <a:rPr lang="en-US" dirty="0">
                <a:cs typeface="Arial" charset="0"/>
              </a:rPr>
              <a:t/>
            </a:r>
            <a:br>
              <a:rPr lang="en-US" dirty="0">
                <a:cs typeface="Arial" charset="0"/>
              </a:rPr>
            </a:b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smtClean="0">
                <a:cs typeface="Arial" charset="0"/>
              </a:rPr>
              <a:t>Требования:</a:t>
            </a:r>
          </a:p>
          <a:p>
            <a:pPr lvl="1"/>
            <a:r>
              <a:rPr lang="ru-RU" sz="2600" dirty="0">
                <a:cs typeface="Arial" charset="0"/>
              </a:rPr>
              <a:t>Необратимость или стойкость к восстановлению </a:t>
            </a:r>
            <a:r>
              <a:rPr lang="ru-RU" sz="2600" dirty="0" smtClean="0">
                <a:cs typeface="Arial" charset="0"/>
              </a:rPr>
              <a:t>прообраза</a:t>
            </a:r>
          </a:p>
          <a:p>
            <a:pPr lvl="1"/>
            <a:r>
              <a:rPr lang="ru-RU" sz="2600" dirty="0" smtClean="0">
                <a:cs typeface="Arial" charset="0"/>
              </a:rPr>
              <a:t>Стойкость </a:t>
            </a:r>
            <a:r>
              <a:rPr lang="ru-RU" sz="2600" dirty="0">
                <a:cs typeface="Arial" charset="0"/>
              </a:rPr>
              <a:t>к коллизиям первого рода или восстановлению вторых </a:t>
            </a:r>
            <a:r>
              <a:rPr lang="ru-RU" sz="2600" dirty="0" smtClean="0">
                <a:cs typeface="Arial" charset="0"/>
              </a:rPr>
              <a:t>прообразов</a:t>
            </a:r>
            <a:r>
              <a:rPr lang="ru-RU" sz="2600" dirty="0">
                <a:cs typeface="Arial" charset="0"/>
              </a:rPr>
              <a:t>: для заданного сообщения M должно быть вычислительно невозможно подобрать другое сообщение N, для которого </a:t>
            </a:r>
            <a:r>
              <a:rPr lang="ru-RU" sz="2600" dirty="0" smtClean="0">
                <a:cs typeface="Arial" charset="0"/>
              </a:rPr>
              <a:t>H(N</a:t>
            </a:r>
            <a:r>
              <a:rPr lang="ru-RU" sz="2600" dirty="0">
                <a:cs typeface="Arial" charset="0"/>
              </a:rPr>
              <a:t>)=H(M</a:t>
            </a:r>
            <a:r>
              <a:rPr lang="ru-RU" sz="2600" dirty="0" smtClean="0">
                <a:cs typeface="Arial" charset="0"/>
              </a:rPr>
              <a:t>)</a:t>
            </a:r>
          </a:p>
          <a:p>
            <a:pPr lvl="1"/>
            <a:r>
              <a:rPr lang="ru-RU" sz="2600" dirty="0" smtClean="0">
                <a:cs typeface="Arial" charset="0"/>
              </a:rPr>
              <a:t>Стойкость </a:t>
            </a:r>
            <a:r>
              <a:rPr lang="ru-RU" sz="2600" dirty="0">
                <a:cs typeface="Arial" charset="0"/>
              </a:rPr>
              <a:t>к коллизиям второго рода: должно быть вычислительно невозможно подобрать пару сообщений </a:t>
            </a:r>
            <a:r>
              <a:rPr lang="ru-RU" sz="2600" dirty="0" smtClean="0">
                <a:cs typeface="Arial" charset="0"/>
              </a:rPr>
              <a:t>(</a:t>
            </a:r>
            <a:r>
              <a:rPr lang="ru-RU" sz="2600" dirty="0">
                <a:cs typeface="Arial" charset="0"/>
              </a:rPr>
              <a:t>M,M</a:t>
            </a:r>
            <a:r>
              <a:rPr lang="ru-RU" sz="2600" dirty="0" smtClean="0">
                <a:cs typeface="Arial" charset="0"/>
              </a:rPr>
              <a:t>') </a:t>
            </a:r>
            <a:r>
              <a:rPr lang="ru-RU" sz="2600" dirty="0">
                <a:cs typeface="Arial" charset="0"/>
              </a:rPr>
              <a:t>имеющих одинаковый </a:t>
            </a:r>
            <a:r>
              <a:rPr lang="ru-RU" sz="2600" dirty="0" err="1">
                <a:cs typeface="Arial" charset="0"/>
              </a:rPr>
              <a:t>хеш</a:t>
            </a:r>
            <a:endParaRPr lang="ru-RU" sz="2600" dirty="0" smtClean="0">
              <a:cs typeface="Arial" charset="0"/>
            </a:endParaRPr>
          </a:p>
          <a:p>
            <a:r>
              <a:rPr lang="ru-RU" sz="2600" dirty="0" smtClean="0">
                <a:cs typeface="Arial" charset="0"/>
              </a:rPr>
              <a:t>Виды:</a:t>
            </a:r>
          </a:p>
          <a:p>
            <a:pPr lvl="1"/>
            <a:r>
              <a:rPr lang="ru-RU" sz="2600" dirty="0" smtClean="0">
                <a:cs typeface="Arial" charset="0"/>
              </a:rPr>
              <a:t>Ключевая</a:t>
            </a:r>
          </a:p>
          <a:p>
            <a:pPr lvl="1"/>
            <a:r>
              <a:rPr lang="ru-RU" sz="2600" dirty="0" err="1" smtClean="0">
                <a:cs typeface="Arial" charset="0"/>
              </a:rPr>
              <a:t>Бесключевая</a:t>
            </a:r>
            <a:endParaRPr lang="ru-RU" sz="2600"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19</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1556021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ru-RU" dirty="0" smtClean="0">
                <a:effectLst/>
                <a:cs typeface="Arial" charset="0"/>
              </a:rPr>
              <a:t>Что такое </a:t>
            </a:r>
            <a:r>
              <a:rPr lang="en-US" dirty="0" smtClean="0">
                <a:effectLst/>
                <a:cs typeface="Arial" charset="0"/>
              </a:rPr>
              <a:t>Security</a:t>
            </a:r>
            <a:endParaRPr lang="ru-RU" dirty="0" smtClean="0">
              <a:effectLst/>
              <a:cs typeface="Arial" charset="0"/>
            </a:endParaRPr>
          </a:p>
        </p:txBody>
      </p:sp>
      <p:sp>
        <p:nvSpPr>
          <p:cNvPr id="17410" name="Rectangle 3"/>
          <p:cNvSpPr>
            <a:spLocks noGrp="1" noChangeArrowheads="1"/>
          </p:cNvSpPr>
          <p:nvPr>
            <p:ph type="body" idx="1"/>
          </p:nvPr>
        </p:nvSpPr>
        <p:spPr>
          <a:xfrm>
            <a:off x="304801" y="765175"/>
            <a:ext cx="8532812" cy="5256213"/>
          </a:xfrm>
        </p:spPr>
        <p:txBody>
          <a:bodyPr/>
          <a:lstStyle/>
          <a:p>
            <a:pPr eaLnBrk="1" hangingPunct="1">
              <a:buNone/>
            </a:pPr>
            <a:r>
              <a:rPr lang="ru-RU" sz="2800" b="1" dirty="0" smtClean="0"/>
              <a:t>Информационная безопасность</a:t>
            </a:r>
            <a:r>
              <a:rPr lang="ru-RU" sz="2800" dirty="0" smtClean="0"/>
              <a:t> (англ. </a:t>
            </a:r>
            <a:r>
              <a:rPr lang="ru-RU" sz="2800" dirty="0" err="1" smtClean="0"/>
              <a:t>Information</a:t>
            </a:r>
            <a:r>
              <a:rPr lang="ru-RU" sz="2800" dirty="0" smtClean="0"/>
              <a:t> </a:t>
            </a:r>
            <a:r>
              <a:rPr lang="ru-RU" sz="2800" i="1" dirty="0" err="1" smtClean="0"/>
              <a:t>Security</a:t>
            </a:r>
            <a:r>
              <a:rPr lang="ru-RU" sz="2800" dirty="0" smtClean="0"/>
              <a:t>, а также — англ. </a:t>
            </a:r>
            <a:r>
              <a:rPr lang="ru-RU" sz="2800" i="1" dirty="0" err="1" smtClean="0"/>
              <a:t>InfoSec</a:t>
            </a:r>
            <a:r>
              <a:rPr lang="ru-RU" sz="2800" dirty="0" smtClean="0"/>
              <a:t>) — практика предотвращения несанкционированного доступа, использования, раскрытия, искажения, изменения, исследования, записи или уничтожения информации.</a:t>
            </a:r>
            <a:endParaRPr lang="en-US" sz="2800" dirty="0" smtClean="0"/>
          </a:p>
        </p:txBody>
      </p:sp>
    </p:spTree>
    <p:extLst>
      <p:ext uri="{BB962C8B-B14F-4D97-AF65-F5344CB8AC3E}">
        <p14:creationId xmlns:p14="http://schemas.microsoft.com/office/powerpoint/2010/main" val="3604274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ru-RU" dirty="0" smtClean="0">
                <a:cs typeface="Arial" charset="0"/>
              </a:rPr>
              <a:t>Дополнительная информация</a:t>
            </a:r>
            <a:endParaRPr lang="ru-RU" dirty="0">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smtClean="0">
                <a:cs typeface="Arial" charset="0"/>
              </a:rPr>
              <a:t>Общая картина: </a:t>
            </a:r>
            <a:r>
              <a:rPr lang="en-US" sz="2600" dirty="0">
                <a:cs typeface="Arial" charset="0"/>
              </a:rPr>
              <a:t>The Web Application Hacker's Handbook: Finding and Exploiting Security </a:t>
            </a:r>
            <a:r>
              <a:rPr lang="en-US" sz="2600" dirty="0" smtClean="0">
                <a:cs typeface="Arial" charset="0"/>
              </a:rPr>
              <a:t>Flaws</a:t>
            </a:r>
          </a:p>
          <a:p>
            <a:r>
              <a:rPr lang="ru-RU" sz="2600" dirty="0" smtClean="0">
                <a:cs typeface="Arial" charset="0"/>
              </a:rPr>
              <a:t>Механизмы защиты браузера: </a:t>
            </a:r>
            <a:r>
              <a:rPr lang="en-US" sz="2600" dirty="0">
                <a:cs typeface="Arial" charset="0"/>
              </a:rPr>
              <a:t>The Tangled Web: A Guide to Securing Modern Web </a:t>
            </a:r>
            <a:r>
              <a:rPr lang="en-US" sz="2600" dirty="0" smtClean="0">
                <a:cs typeface="Arial" charset="0"/>
              </a:rPr>
              <a:t>Applications</a:t>
            </a:r>
          </a:p>
          <a:p>
            <a:r>
              <a:rPr lang="ru-RU" sz="2600" dirty="0" smtClean="0">
                <a:cs typeface="Arial" charset="0"/>
              </a:rPr>
              <a:t>Полигон для практических занятий:</a:t>
            </a:r>
          </a:p>
          <a:p>
            <a:pPr lvl="1"/>
            <a:r>
              <a:rPr lang="en-US" sz="2600" dirty="0" smtClean="0">
                <a:cs typeface="Arial" charset="0"/>
              </a:rPr>
              <a:t>OWASP </a:t>
            </a:r>
            <a:r>
              <a:rPr lang="en-US" sz="2600" dirty="0">
                <a:cs typeface="Arial" charset="0"/>
              </a:rPr>
              <a:t>Vulnerable Web Applications Directory </a:t>
            </a:r>
            <a:r>
              <a:rPr lang="en-US" sz="2600" dirty="0" smtClean="0">
                <a:cs typeface="Arial" charset="0"/>
              </a:rPr>
              <a:t>Project</a:t>
            </a:r>
          </a:p>
          <a:p>
            <a:pPr lvl="1"/>
            <a:r>
              <a:rPr lang="en-US" sz="2600" dirty="0">
                <a:cs typeface="Arial" charset="0"/>
              </a:rPr>
              <a:t>google </a:t>
            </a:r>
            <a:r>
              <a:rPr lang="en-US" sz="2600" dirty="0" smtClean="0">
                <a:cs typeface="Arial" charset="0"/>
              </a:rPr>
              <a:t>gruyere</a:t>
            </a:r>
          </a:p>
          <a:p>
            <a:pPr lvl="1"/>
            <a:r>
              <a:rPr lang="en-US" sz="2600" dirty="0" err="1" smtClean="0">
                <a:cs typeface="Arial" charset="0"/>
              </a:rPr>
              <a:t>Metasploitable</a:t>
            </a:r>
            <a:endParaRPr lang="en-US" sz="2600" dirty="0" smtClean="0">
              <a:cs typeface="Arial" charset="0"/>
            </a:endParaRPr>
          </a:p>
          <a:p>
            <a:r>
              <a:rPr lang="ru-RU" sz="2600" dirty="0" smtClean="0">
                <a:cs typeface="Arial" charset="0"/>
              </a:rPr>
              <a:t>Каталоги уязвимостей:</a:t>
            </a:r>
          </a:p>
          <a:p>
            <a:pPr lvl="1"/>
            <a:r>
              <a:rPr lang="en-US" sz="2600" dirty="0">
                <a:cs typeface="Arial" charset="0"/>
              </a:rPr>
              <a:t>https://</a:t>
            </a:r>
            <a:r>
              <a:rPr lang="en-US" sz="2600" dirty="0" smtClean="0">
                <a:cs typeface="Arial" charset="0"/>
              </a:rPr>
              <a:t>cve.mitre.org</a:t>
            </a:r>
          </a:p>
          <a:p>
            <a:pPr lvl="1"/>
            <a:r>
              <a:rPr lang="en-US" sz="2600" dirty="0">
                <a:cs typeface="Arial" charset="0"/>
              </a:rPr>
              <a:t>http://www.securityfocus.com</a:t>
            </a:r>
          </a:p>
          <a:p>
            <a:endParaRPr lang="ru-RU" dirty="0" smtClean="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20</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3959953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23528" y="5949280"/>
            <a:ext cx="8532812" cy="333375"/>
          </a:xfrm>
        </p:spPr>
        <p:txBody>
          <a:bodyPr/>
          <a:lstStyle/>
          <a:p>
            <a:pPr eaLnBrk="1" hangingPunct="1">
              <a:defRPr/>
            </a:pPr>
            <a:r>
              <a:rPr lang="en-US" dirty="0" smtClean="0"/>
              <a:t>.</a:t>
            </a:r>
            <a:endParaRPr lang="en-US" dirty="0" smtClean="0"/>
          </a:p>
        </p:txBody>
      </p:sp>
      <p:sp>
        <p:nvSpPr>
          <p:cNvPr id="15362" name="Rectangle 2"/>
          <p:cNvSpPr>
            <a:spLocks noGrp="1" noChangeArrowheads="1"/>
          </p:cNvSpPr>
          <p:nvPr>
            <p:ph type="ctrTitle"/>
          </p:nvPr>
        </p:nvSpPr>
        <p:spPr>
          <a:xfrm>
            <a:off x="250825" y="3068638"/>
            <a:ext cx="8532813" cy="1554162"/>
          </a:xfrm>
        </p:spPr>
        <p:txBody>
          <a:bodyPr/>
          <a:lstStyle/>
          <a:p>
            <a:pPr eaLnBrk="1" hangingPunct="1">
              <a:defRPr/>
            </a:pPr>
            <a:r>
              <a:rPr lang="en-US" dirty="0" smtClean="0">
                <a:effectLst>
                  <a:outerShdw blurRad="38100" dist="38100" dir="2700000" algn="tl">
                    <a:srgbClr val="C0C0C0"/>
                  </a:outerShdw>
                </a:effectLst>
                <a:cs typeface="Arial" charset="0"/>
              </a:rPr>
              <a:t>Java School</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Web Security: Part 2</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
            </a:r>
            <a:br>
              <a:rPr lang="en-US" dirty="0" smtClean="0">
                <a:effectLst>
                  <a:outerShdw blurRad="38100" dist="38100" dir="2700000" algn="tl">
                    <a:srgbClr val="C0C0C0"/>
                  </a:outerShdw>
                </a:effectLst>
                <a:cs typeface="Arial" charset="0"/>
              </a:rPr>
            </a:br>
            <a:r>
              <a:rPr lang="en-US" b="1" dirty="0" smtClean="0">
                <a:effectLst>
                  <a:outerShdw blurRad="38100" dist="38100" dir="2700000" algn="tl">
                    <a:srgbClr val="C0C0C0"/>
                  </a:outerShdw>
                </a:effectLst>
                <a:cs typeface="Arial" charset="0"/>
              </a:rPr>
              <a:t>Spring Security</a:t>
            </a:r>
            <a:endParaRPr lang="en-US" b="1" dirty="0" smtClean="0">
              <a:effectLst>
                <a:outerShdw blurRad="38100" dist="38100" dir="2700000" algn="tl">
                  <a:srgbClr val="C0C0C0"/>
                </a:outerShdw>
              </a:effectLst>
              <a:cs typeface="Arial" charset="0"/>
            </a:endParaRPr>
          </a:p>
        </p:txBody>
      </p:sp>
    </p:spTree>
    <p:extLst>
      <p:ext uri="{BB962C8B-B14F-4D97-AF65-F5344CB8AC3E}">
        <p14:creationId xmlns:p14="http://schemas.microsoft.com/office/powerpoint/2010/main" val="206575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a:t>
            </a:r>
            <a:endParaRPr lang="ru-RU" dirty="0"/>
          </a:p>
        </p:txBody>
      </p:sp>
      <p:sp>
        <p:nvSpPr>
          <p:cNvPr id="3" name="Content Placeholder 2"/>
          <p:cNvSpPr>
            <a:spLocks noGrp="1"/>
          </p:cNvSpPr>
          <p:nvPr>
            <p:ph idx="1"/>
          </p:nvPr>
        </p:nvSpPr>
        <p:spPr/>
        <p:txBody>
          <a:bodyPr/>
          <a:lstStyle/>
          <a:p>
            <a:r>
              <a:rPr lang="en-US" dirty="0" smtClean="0"/>
              <a:t>Spring security – </a:t>
            </a:r>
            <a:r>
              <a:rPr lang="ru-RU" dirty="0" err="1" smtClean="0"/>
              <a:t>фреймворк</a:t>
            </a:r>
            <a:r>
              <a:rPr lang="ru-RU" dirty="0" smtClean="0"/>
              <a:t>, предоставляющий механизмы построения систем </a:t>
            </a:r>
            <a:r>
              <a:rPr lang="ru-RU" dirty="0"/>
              <a:t>аутентификации </a:t>
            </a:r>
            <a:r>
              <a:rPr lang="ru-RU" dirty="0" smtClean="0"/>
              <a:t>и авторизации, а </a:t>
            </a:r>
            <a:r>
              <a:rPr lang="ru-RU" dirty="0"/>
              <a:t>также другие возможности обеспечения безопасности для </a:t>
            </a:r>
            <a:r>
              <a:rPr lang="en-US" dirty="0" smtClean="0"/>
              <a:t>Spring-based </a:t>
            </a:r>
            <a:r>
              <a:rPr lang="ru-RU" dirty="0" smtClean="0"/>
              <a:t>приложений.</a:t>
            </a:r>
          </a:p>
          <a:p>
            <a:r>
              <a:rPr lang="ru-RU" dirty="0" smtClean="0"/>
              <a:t>Безопасность приложения базируется на двух основных проблемах: </a:t>
            </a:r>
            <a:endParaRPr lang="en-US" dirty="0" smtClean="0"/>
          </a:p>
          <a:p>
            <a:pPr lvl="1"/>
            <a:r>
              <a:rPr lang="en-US" dirty="0"/>
              <a:t>A</a:t>
            </a:r>
            <a:r>
              <a:rPr lang="en-US" dirty="0" smtClean="0"/>
              <a:t>uthentication</a:t>
            </a:r>
            <a:r>
              <a:rPr lang="en-US" dirty="0"/>
              <a:t> </a:t>
            </a:r>
            <a:r>
              <a:rPr lang="ru-RU" dirty="0" smtClean="0"/>
              <a:t>(</a:t>
            </a:r>
            <a:r>
              <a:rPr lang="en-US" dirty="0"/>
              <a:t>who you are?</a:t>
            </a:r>
            <a:r>
              <a:rPr lang="ru-RU" dirty="0"/>
              <a:t>)</a:t>
            </a:r>
            <a:endParaRPr lang="en-US" dirty="0"/>
          </a:p>
          <a:p>
            <a:pPr lvl="1"/>
            <a:r>
              <a:rPr lang="en-US" dirty="0"/>
              <a:t>A</a:t>
            </a:r>
            <a:r>
              <a:rPr lang="en-US" dirty="0" smtClean="0"/>
              <a:t>uthorization </a:t>
            </a:r>
            <a:r>
              <a:rPr lang="en-US" dirty="0"/>
              <a:t>(what are you allowed to do?)</a:t>
            </a:r>
            <a:r>
              <a:rPr lang="ru-RU" dirty="0" smtClean="0"/>
              <a:t>          </a:t>
            </a:r>
            <a:endParaRPr lang="en-US" dirty="0"/>
          </a:p>
          <a:p>
            <a:r>
              <a:rPr lang="en-US" dirty="0" smtClean="0"/>
              <a:t>Spring security </a:t>
            </a:r>
            <a:r>
              <a:rPr lang="ru-RU" dirty="0" smtClean="0"/>
              <a:t>имеет архитектуру которая разработана таким образом что отделяет процесс аутентификации от авторизации и позволяет расширять их.</a:t>
            </a:r>
          </a:p>
          <a:p>
            <a:endParaRPr lang="ru-RU" dirty="0" smtClean="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22</a:t>
            </a:fld>
            <a:endParaRPr lang="de-DE" dirty="0"/>
          </a:p>
        </p:txBody>
      </p:sp>
    </p:spTree>
    <p:extLst>
      <p:ext uri="{BB962C8B-B14F-4D97-AF65-F5344CB8AC3E}">
        <p14:creationId xmlns:p14="http://schemas.microsoft.com/office/powerpoint/2010/main" val="362329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effectLst/>
              </a:rPr>
              <a:t>Ключевые объекты контекста </a:t>
            </a:r>
            <a:r>
              <a:rPr lang="ru-RU" dirty="0" err="1">
                <a:effectLst/>
              </a:rPr>
              <a:t>Spring</a:t>
            </a:r>
            <a:r>
              <a:rPr lang="ru-RU" dirty="0">
                <a:effectLst/>
              </a:rPr>
              <a:t> </a:t>
            </a:r>
            <a:r>
              <a:rPr lang="ru-RU" dirty="0" err="1">
                <a:effectLst/>
              </a:rPr>
              <a:t>Security</a:t>
            </a:r>
            <a:r>
              <a:rPr lang="ru-RU" dirty="0">
                <a:effectLst/>
              </a:rPr>
              <a:t>:</a:t>
            </a:r>
            <a:br>
              <a:rPr lang="ru-RU" dirty="0">
                <a:effectLst/>
              </a:rPr>
            </a:br>
            <a:endParaRPr lang="ru-RU" dirty="0"/>
          </a:p>
        </p:txBody>
      </p:sp>
      <p:sp>
        <p:nvSpPr>
          <p:cNvPr id="3" name="Content Placeholder 2"/>
          <p:cNvSpPr>
            <a:spLocks noGrp="1"/>
          </p:cNvSpPr>
          <p:nvPr>
            <p:ph idx="1"/>
          </p:nvPr>
        </p:nvSpPr>
        <p:spPr/>
        <p:txBody>
          <a:bodyPr/>
          <a:lstStyle/>
          <a:p>
            <a:r>
              <a:rPr lang="ru-RU" b="1" dirty="0" err="1"/>
              <a:t>SecurityContextHolder</a:t>
            </a:r>
            <a:r>
              <a:rPr lang="ru-RU" dirty="0"/>
              <a:t>, в нем содержится информация о текущем контексте безопасности приложения, который включает в себя подробную информацию о пользователе(</a:t>
            </a:r>
            <a:r>
              <a:rPr lang="ru-RU" dirty="0" err="1"/>
              <a:t>Principal</a:t>
            </a:r>
            <a:r>
              <a:rPr lang="ru-RU" dirty="0"/>
              <a:t>) работающем в настоящее время с приложением. </a:t>
            </a:r>
            <a:endParaRPr lang="en-US" dirty="0" smtClean="0"/>
          </a:p>
          <a:p>
            <a:r>
              <a:rPr lang="ru-RU" b="1" dirty="0" err="1" smtClean="0"/>
              <a:t>SecurityContext</a:t>
            </a:r>
            <a:r>
              <a:rPr lang="ru-RU" dirty="0" smtClean="0"/>
              <a:t>, содержит объект </a:t>
            </a:r>
            <a:r>
              <a:rPr lang="ru-RU" dirty="0" err="1" smtClean="0"/>
              <a:t>Authentication</a:t>
            </a:r>
            <a:r>
              <a:rPr lang="ru-RU" dirty="0" smtClean="0"/>
              <a:t> и в случае необходимости информацию системы безопасности, связанную с запросом от пользователя.</a:t>
            </a:r>
            <a:endParaRPr lang="en-US" dirty="0" smtClean="0"/>
          </a:p>
          <a:p>
            <a:r>
              <a:rPr lang="ru-RU" b="1" dirty="0" err="1" smtClean="0"/>
              <a:t>Authentication</a:t>
            </a:r>
            <a:r>
              <a:rPr lang="ru-RU" dirty="0" smtClean="0"/>
              <a:t> </a:t>
            </a:r>
            <a:r>
              <a:rPr lang="ru-RU" dirty="0"/>
              <a:t>представляет пользователя (</a:t>
            </a:r>
            <a:r>
              <a:rPr lang="ru-RU" dirty="0" err="1"/>
              <a:t>Principal</a:t>
            </a:r>
            <a:r>
              <a:rPr lang="ru-RU" dirty="0"/>
              <a:t>) с точки зрения </a:t>
            </a:r>
            <a:r>
              <a:rPr lang="ru-RU" dirty="0" err="1"/>
              <a:t>Spring</a:t>
            </a:r>
            <a:r>
              <a:rPr lang="ru-RU" dirty="0"/>
              <a:t> </a:t>
            </a:r>
            <a:r>
              <a:rPr lang="ru-RU" dirty="0" err="1"/>
              <a:t>Security</a:t>
            </a:r>
            <a:r>
              <a:rPr lang="ru-RU" dirty="0" smtClean="0"/>
              <a:t>.</a:t>
            </a:r>
            <a:endParaRPr lang="en-US" dirty="0" smtClean="0"/>
          </a:p>
          <a:p>
            <a:r>
              <a:rPr lang="ru-RU" b="1" dirty="0" err="1"/>
              <a:t>GrantedAuthority</a:t>
            </a:r>
            <a:r>
              <a:rPr lang="ru-RU" dirty="0"/>
              <a:t> отражает разрешения выданные пользователю в масштабе всего приложения, такие разрешения (как правило называются «роли»), например ROLE_ANONYMOUS, ROLE_USER, ROLE_ADMIN</a:t>
            </a:r>
            <a:r>
              <a:rPr lang="ru-RU" dirty="0" smtClean="0"/>
              <a:t>.</a:t>
            </a:r>
            <a:endParaRPr lang="en-US" dirty="0" smtClean="0"/>
          </a:p>
          <a:p>
            <a:r>
              <a:rPr lang="en-US" b="1" dirty="0" err="1"/>
              <a:t>UserDetails</a:t>
            </a:r>
            <a:r>
              <a:rPr lang="en-US" dirty="0"/>
              <a:t> </a:t>
            </a:r>
            <a:r>
              <a:rPr lang="ru-RU" dirty="0"/>
              <a:t>предоставляет необходимую информацию для построения объекта </a:t>
            </a:r>
            <a:r>
              <a:rPr lang="en-US" dirty="0"/>
              <a:t>Authentication </a:t>
            </a:r>
            <a:r>
              <a:rPr lang="ru-RU" dirty="0" smtClean="0"/>
              <a:t>из </a:t>
            </a:r>
            <a:r>
              <a:rPr lang="en-US" dirty="0"/>
              <a:t>DAO </a:t>
            </a:r>
            <a:r>
              <a:rPr lang="ru-RU" dirty="0"/>
              <a:t>объектов приложения или других источников данных системы безопасности. </a:t>
            </a:r>
            <a:endParaRPr lang="en-US" dirty="0" smtClean="0"/>
          </a:p>
          <a:p>
            <a:r>
              <a:rPr lang="ru-RU" b="1" dirty="0" err="1" smtClean="0"/>
              <a:t>UserDetailsService</a:t>
            </a:r>
            <a:r>
              <a:rPr lang="ru-RU" dirty="0" smtClean="0"/>
              <a:t>, используется чтобы создать </a:t>
            </a:r>
            <a:r>
              <a:rPr lang="ru-RU" dirty="0" err="1" smtClean="0"/>
              <a:t>UserDetails</a:t>
            </a:r>
            <a:r>
              <a:rPr lang="ru-RU" dirty="0" smtClean="0"/>
              <a:t> объект путем реализации единственного метода этого интерфейса</a:t>
            </a:r>
            <a:r>
              <a:rPr lang="en-US" dirty="0" smtClean="0"/>
              <a:t>:</a:t>
            </a:r>
          </a:p>
          <a:p>
            <a:pPr marL="0" indent="0" algn="ctr">
              <a:buNone/>
            </a:pPr>
            <a:r>
              <a:rPr lang="en-US" i="1" dirty="0" err="1" smtClean="0"/>
              <a:t>UserDetails</a:t>
            </a:r>
            <a:r>
              <a:rPr lang="en-US" i="1" dirty="0" smtClean="0"/>
              <a:t> </a:t>
            </a:r>
            <a:r>
              <a:rPr lang="en-US" i="1" dirty="0" err="1"/>
              <a:t>loadUserByUsername</a:t>
            </a:r>
            <a:r>
              <a:rPr lang="en-US" i="1" dirty="0"/>
              <a:t>(String username) throws </a:t>
            </a:r>
            <a:r>
              <a:rPr lang="en-US" i="1" dirty="0" err="1"/>
              <a:t>UsernameNotFoundException</a:t>
            </a:r>
            <a:r>
              <a:rPr lang="en-US" i="1" dirty="0"/>
              <a:t>;</a:t>
            </a:r>
            <a:endParaRPr lang="ru-RU" i="1"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23</a:t>
            </a:fld>
            <a:endParaRPr lang="de-DE" dirty="0"/>
          </a:p>
        </p:txBody>
      </p:sp>
    </p:spTree>
    <p:extLst>
      <p:ext uri="{BB962C8B-B14F-4D97-AF65-F5344CB8AC3E}">
        <p14:creationId xmlns:p14="http://schemas.microsoft.com/office/powerpoint/2010/main" val="271380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endParaRPr lang="ru-RU" dirty="0"/>
          </a:p>
        </p:txBody>
      </p:sp>
      <p:sp>
        <p:nvSpPr>
          <p:cNvPr id="3" name="Content Placeholder 2"/>
          <p:cNvSpPr>
            <a:spLocks noGrp="1"/>
          </p:cNvSpPr>
          <p:nvPr>
            <p:ph idx="1"/>
          </p:nvPr>
        </p:nvSpPr>
        <p:spPr/>
        <p:txBody>
          <a:bodyPr/>
          <a:lstStyle/>
          <a:p>
            <a:r>
              <a:rPr lang="en-US" dirty="0" smtClean="0"/>
              <a:t>Spring security </a:t>
            </a:r>
            <a:r>
              <a:rPr lang="ru-RU" dirty="0" smtClean="0"/>
              <a:t>поддерживает много способов аутентификации, таких как</a:t>
            </a:r>
            <a:r>
              <a:rPr lang="en-US" dirty="0" smtClean="0"/>
              <a:t>:</a:t>
            </a:r>
          </a:p>
          <a:p>
            <a:pPr lvl="1"/>
            <a:r>
              <a:rPr lang="en-US" dirty="0"/>
              <a:t>Simple Form-Based</a:t>
            </a:r>
          </a:p>
          <a:p>
            <a:pPr lvl="1"/>
            <a:r>
              <a:rPr lang="en-US" dirty="0"/>
              <a:t>HTTP Basic and Digest</a:t>
            </a:r>
          </a:p>
          <a:p>
            <a:pPr lvl="1"/>
            <a:r>
              <a:rPr lang="en-US" dirty="0"/>
              <a:t>LDAP</a:t>
            </a:r>
          </a:p>
          <a:p>
            <a:pPr lvl="1"/>
            <a:r>
              <a:rPr lang="en-US" dirty="0" smtClean="0"/>
              <a:t>OpenID</a:t>
            </a:r>
          </a:p>
          <a:p>
            <a:pPr lvl="1"/>
            <a:r>
              <a:rPr lang="en-US" dirty="0"/>
              <a:t>etc</a:t>
            </a:r>
            <a:r>
              <a:rPr lang="en-US" dirty="0" smtClean="0"/>
              <a:t>.</a:t>
            </a:r>
          </a:p>
          <a:p>
            <a:pPr marL="0" indent="0">
              <a:buNone/>
            </a:pPr>
            <a:endParaRPr lang="ru-RU" dirty="0" smtClean="0"/>
          </a:p>
          <a:p>
            <a:r>
              <a:rPr lang="ru-RU" dirty="0" smtClean="0"/>
              <a:t>Основной интерфейс для аутентификации </a:t>
            </a:r>
            <a:r>
              <a:rPr lang="en-US" b="1" dirty="0" err="1" smtClean="0"/>
              <a:t>AuthenticationManager</a:t>
            </a:r>
            <a:endParaRPr lang="en-US" b="1" dirty="0" smtClean="0"/>
          </a:p>
          <a:p>
            <a:r>
              <a:rPr lang="ru-RU" dirty="0" smtClean="0"/>
              <a:t>Имеет имплементацию </a:t>
            </a:r>
            <a:r>
              <a:rPr lang="en-US" b="1" dirty="0" err="1" smtClean="0"/>
              <a:t>ProviderManager</a:t>
            </a:r>
            <a:r>
              <a:rPr lang="ru-RU" b="1" dirty="0" smtClean="0"/>
              <a:t>, </a:t>
            </a:r>
            <a:r>
              <a:rPr lang="ru-RU" dirty="0" smtClean="0"/>
              <a:t>который делегирует процесс цепочке объектов имплементирующих </a:t>
            </a:r>
            <a:r>
              <a:rPr lang="en-US" b="1" dirty="0" err="1"/>
              <a:t>AuthenticationProvider</a:t>
            </a:r>
            <a:endParaRPr lang="en-US" b="1" dirty="0" smtClean="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24</a:t>
            </a:fld>
            <a:endParaRPr lang="de-DE" dirty="0"/>
          </a:p>
        </p:txBody>
      </p:sp>
    </p:spTree>
    <p:extLst>
      <p:ext uri="{BB962C8B-B14F-4D97-AF65-F5344CB8AC3E}">
        <p14:creationId xmlns:p14="http://schemas.microsoft.com/office/powerpoint/2010/main" val="3335845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Customizing Authentication Managers</a:t>
            </a:r>
            <a:br>
              <a:rPr lang="en-US" b="1" dirty="0">
                <a:effectLst/>
              </a:rPr>
            </a:br>
            <a:endParaRPr lang="ru-RU" dirty="0"/>
          </a:p>
        </p:txBody>
      </p:sp>
      <p:sp>
        <p:nvSpPr>
          <p:cNvPr id="3" name="Content Placeholder 2"/>
          <p:cNvSpPr>
            <a:spLocks noGrp="1"/>
          </p:cNvSpPr>
          <p:nvPr>
            <p:ph idx="1"/>
          </p:nvPr>
        </p:nvSpPr>
        <p:spPr/>
        <p:txBody>
          <a:bodyPr/>
          <a:lstStyle/>
          <a:p>
            <a:r>
              <a:rPr lang="en-US" b="1" dirty="0" err="1"/>
              <a:t>AuthenticationManagerBuilder</a:t>
            </a:r>
            <a:r>
              <a:rPr lang="en-US" dirty="0"/>
              <a:t> </a:t>
            </a:r>
            <a:endParaRPr lang="en-US" dirty="0" smtClean="0"/>
          </a:p>
          <a:p>
            <a:pPr marL="0" indent="0">
              <a:buNone/>
            </a:pPr>
            <a:r>
              <a:rPr lang="ru-RU" dirty="0" smtClean="0"/>
              <a:t>Часто используемый </a:t>
            </a:r>
            <a:r>
              <a:rPr lang="ru-RU" dirty="0" err="1" smtClean="0"/>
              <a:t>конфиг</a:t>
            </a:r>
            <a:r>
              <a:rPr lang="ru-RU" dirty="0" smtClean="0"/>
              <a:t>-хелпер для быстрой настройки </a:t>
            </a:r>
            <a:r>
              <a:rPr lang="en-US" dirty="0"/>
              <a:t>in-memory, JDBC </a:t>
            </a:r>
            <a:r>
              <a:rPr lang="ru-RU" dirty="0" smtClean="0"/>
              <a:t>или</a:t>
            </a:r>
            <a:r>
              <a:rPr lang="en-US" dirty="0" smtClean="0"/>
              <a:t> LDAP</a:t>
            </a:r>
            <a:r>
              <a:rPr lang="ru-RU" dirty="0" smtClean="0"/>
              <a:t> </a:t>
            </a:r>
            <a:r>
              <a:rPr lang="en-US" dirty="0" smtClean="0"/>
              <a:t>user-details.</a:t>
            </a:r>
          </a:p>
          <a:p>
            <a:pPr marL="0" indent="0">
              <a:buNone/>
            </a:pPr>
            <a:r>
              <a:rPr lang="ru-RU" dirty="0" smtClean="0"/>
              <a:t>Пример настройки </a:t>
            </a:r>
            <a:r>
              <a:rPr lang="en-US" dirty="0" smtClean="0"/>
              <a:t>in-memory Authentication:</a:t>
            </a:r>
          </a:p>
          <a:p>
            <a:pPr marL="0" indent="0">
              <a:buNone/>
            </a:pPr>
            <a:endParaRPr lang="en-US" dirty="0" smtClean="0"/>
          </a:p>
          <a:p>
            <a:pPr marL="0" indent="0">
              <a:buNone/>
            </a:pPr>
            <a:r>
              <a:rPr lang="en-US" sz="1600" dirty="0"/>
              <a:t>@Configuration</a:t>
            </a:r>
          </a:p>
          <a:p>
            <a:pPr marL="0" indent="0">
              <a:buNone/>
            </a:pPr>
            <a:r>
              <a:rPr lang="en-US" sz="1600" dirty="0" smtClean="0"/>
              <a:t>@</a:t>
            </a:r>
            <a:r>
              <a:rPr lang="en-US" sz="1600" dirty="0" err="1"/>
              <a:t>EnableWebSecurity</a:t>
            </a:r>
            <a:endParaRPr lang="en-US" sz="1600" dirty="0"/>
          </a:p>
          <a:p>
            <a:pPr marL="0" indent="0">
              <a:buNone/>
            </a:pPr>
            <a:r>
              <a:rPr lang="en-US" sz="1600" dirty="0"/>
              <a:t>public class </a:t>
            </a:r>
            <a:r>
              <a:rPr lang="en-US" sz="1600" dirty="0" err="1"/>
              <a:t>SecurityConfig</a:t>
            </a:r>
            <a:r>
              <a:rPr lang="en-US" sz="1600" dirty="0"/>
              <a:t> extends </a:t>
            </a:r>
            <a:r>
              <a:rPr lang="en-US" sz="1600" dirty="0" err="1"/>
              <a:t>WebSecurityConfigurerAdapter</a:t>
            </a: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a:t>Autowired</a:t>
            </a:r>
            <a:endParaRPr lang="en-US" sz="1600" dirty="0"/>
          </a:p>
          <a:p>
            <a:pPr marL="0" indent="0">
              <a:buNone/>
            </a:pPr>
            <a:r>
              <a:rPr lang="en-US" sz="1600" dirty="0"/>
              <a:t>	public void </a:t>
            </a:r>
            <a:r>
              <a:rPr lang="en-US" sz="1600" dirty="0" err="1" smtClean="0"/>
              <a:t>configureGlobal</a:t>
            </a:r>
            <a:r>
              <a:rPr lang="en-US" sz="1600" dirty="0" smtClean="0"/>
              <a:t>(</a:t>
            </a:r>
            <a:r>
              <a:rPr lang="en-US" sz="1600" dirty="0" err="1" smtClean="0"/>
              <a:t>AuthenticationManagerBuilder</a:t>
            </a:r>
            <a:r>
              <a:rPr lang="en-US" sz="1600" dirty="0" smtClean="0"/>
              <a:t> </a:t>
            </a:r>
            <a:r>
              <a:rPr lang="en-US" sz="1600" dirty="0" err="1" smtClean="0"/>
              <a:t>auth</a:t>
            </a:r>
            <a:r>
              <a:rPr lang="en-US" sz="1600" dirty="0" smtClean="0"/>
              <a:t>) </a:t>
            </a:r>
            <a:r>
              <a:rPr lang="en-US" sz="1600" dirty="0"/>
              <a:t>throws Exception {</a:t>
            </a:r>
          </a:p>
          <a:p>
            <a:pPr marL="0" indent="0">
              <a:buNone/>
            </a:pPr>
            <a:r>
              <a:rPr lang="en-US" sz="1600" dirty="0"/>
              <a:t>		  </a:t>
            </a:r>
            <a:r>
              <a:rPr lang="en-US" sz="1600" dirty="0" err="1"/>
              <a:t>auth.inMemoryAuthentication</a:t>
            </a:r>
            <a:r>
              <a:rPr lang="en-US" sz="1600" dirty="0"/>
              <a:t>().</a:t>
            </a:r>
            <a:r>
              <a:rPr lang="en-US" sz="1600" dirty="0" err="1"/>
              <a:t>withUser</a:t>
            </a:r>
            <a:r>
              <a:rPr lang="en-US" sz="1600" dirty="0" smtClean="0"/>
              <a:t>(“root").</a:t>
            </a:r>
            <a:r>
              <a:rPr lang="en-US" sz="1600" dirty="0"/>
              <a:t>password</a:t>
            </a:r>
            <a:r>
              <a:rPr lang="en-US" sz="1600" dirty="0" smtClean="0"/>
              <a:t>(“root").</a:t>
            </a:r>
            <a:r>
              <a:rPr lang="en-US" sz="1600" dirty="0"/>
              <a:t>roles("ADMIN");</a:t>
            </a:r>
          </a:p>
          <a:p>
            <a:pPr marL="0" indent="0">
              <a:buNone/>
            </a:pPr>
            <a:r>
              <a:rPr lang="en-US" sz="1600" dirty="0"/>
              <a:t>		  </a:t>
            </a:r>
            <a:r>
              <a:rPr lang="en-US" sz="1600" dirty="0" err="1"/>
              <a:t>auth.inMemoryAuthentication</a:t>
            </a:r>
            <a:r>
              <a:rPr lang="en-US" sz="1600" dirty="0"/>
              <a:t>().</a:t>
            </a:r>
            <a:r>
              <a:rPr lang="en-US" sz="1600" dirty="0" err="1"/>
              <a:t>withUser</a:t>
            </a:r>
            <a:r>
              <a:rPr lang="en-US" sz="1600" dirty="0" smtClean="0"/>
              <a:t>(“user").</a:t>
            </a:r>
            <a:r>
              <a:rPr lang="en-US" sz="1600" dirty="0"/>
              <a:t>password</a:t>
            </a:r>
            <a:r>
              <a:rPr lang="en-US" sz="1600" dirty="0" smtClean="0"/>
              <a:t>(“user").</a:t>
            </a:r>
            <a:r>
              <a:rPr lang="en-US" sz="1600" dirty="0"/>
              <a:t>roles("USER");</a:t>
            </a:r>
          </a:p>
          <a:p>
            <a:pPr marL="0" indent="0">
              <a:buNone/>
            </a:pPr>
            <a:r>
              <a:rPr lang="en-US" sz="1600" dirty="0"/>
              <a:t>	}</a:t>
            </a:r>
          </a:p>
          <a:p>
            <a:pPr marL="0" indent="0">
              <a:buNone/>
            </a:pPr>
            <a:r>
              <a:rPr lang="en-US" sz="1600" dirty="0"/>
              <a:t>} </a:t>
            </a:r>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25</a:t>
            </a:fld>
            <a:endParaRPr lang="de-DE" dirty="0"/>
          </a:p>
        </p:txBody>
      </p:sp>
    </p:spTree>
    <p:extLst>
      <p:ext uri="{BB962C8B-B14F-4D97-AF65-F5344CB8AC3E}">
        <p14:creationId xmlns:p14="http://schemas.microsoft.com/office/powerpoint/2010/main" val="2301870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Web Security</a:t>
            </a:r>
            <a:br>
              <a:rPr lang="en-US" b="1" dirty="0">
                <a:effectLst/>
              </a:rPr>
            </a:br>
            <a:endParaRPr lang="ru-RU" dirty="0"/>
          </a:p>
        </p:txBody>
      </p:sp>
      <p:sp>
        <p:nvSpPr>
          <p:cNvPr id="3" name="Content Placeholder 2"/>
          <p:cNvSpPr>
            <a:spLocks noGrp="1"/>
          </p:cNvSpPr>
          <p:nvPr>
            <p:ph idx="1"/>
          </p:nvPr>
        </p:nvSpPr>
        <p:spPr/>
        <p:txBody>
          <a:bodyPr/>
          <a:lstStyle/>
          <a:p>
            <a:r>
              <a:rPr lang="en-US" dirty="0" smtClean="0"/>
              <a:t>Spring security </a:t>
            </a:r>
            <a:r>
              <a:rPr lang="ru-RU" dirty="0" smtClean="0"/>
              <a:t>в контексте веб-приложения основано на фильтрах </a:t>
            </a:r>
            <a:r>
              <a:rPr lang="ru-RU" dirty="0" err="1" smtClean="0"/>
              <a:t>сервлета</a:t>
            </a:r>
            <a:r>
              <a:rPr lang="ru-RU" dirty="0" smtClean="0"/>
              <a:t>.</a:t>
            </a:r>
            <a:endParaRPr lang="en-US" dirty="0" smtClean="0"/>
          </a:p>
          <a:p>
            <a:pPr marL="0" indent="0">
              <a:buNone/>
            </a:pPr>
            <a:endParaRPr lang="ru-RU"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26</a:t>
            </a:fld>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68" y="1955006"/>
            <a:ext cx="3924300" cy="2876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834" y="1941495"/>
            <a:ext cx="4112779" cy="2890061"/>
          </a:xfrm>
          <a:prstGeom prst="rect">
            <a:avLst/>
          </a:prstGeom>
        </p:spPr>
      </p:pic>
    </p:spTree>
    <p:extLst>
      <p:ext uri="{BB962C8B-B14F-4D97-AF65-F5344CB8AC3E}">
        <p14:creationId xmlns:p14="http://schemas.microsoft.com/office/powerpoint/2010/main" val="2582227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Spring </a:t>
            </a:r>
            <a:r>
              <a:rPr lang="en-US" dirty="0">
                <a:effectLst/>
              </a:rPr>
              <a:t>Method Security</a:t>
            </a:r>
            <a:br>
              <a:rPr lang="en-US" dirty="0">
                <a:effectLst/>
              </a:rPr>
            </a:br>
            <a:endParaRPr lang="ru-RU" dirty="0"/>
          </a:p>
        </p:txBody>
      </p:sp>
      <p:sp>
        <p:nvSpPr>
          <p:cNvPr id="3" name="Content Placeholder 2"/>
          <p:cNvSpPr>
            <a:spLocks noGrp="1"/>
          </p:cNvSpPr>
          <p:nvPr>
            <p:ph idx="1"/>
          </p:nvPr>
        </p:nvSpPr>
        <p:spPr/>
        <p:txBody>
          <a:bodyPr/>
          <a:lstStyle/>
          <a:p>
            <a:endParaRPr lang="en-US" b="1" i="1" dirty="0" smtClean="0"/>
          </a:p>
          <a:p>
            <a:endParaRPr lang="en-US" b="1" i="1" dirty="0"/>
          </a:p>
          <a:p>
            <a:endParaRPr lang="en-US" b="1" i="1" dirty="0" smtClean="0"/>
          </a:p>
          <a:p>
            <a:r>
              <a:rPr lang="en-US" b="1" i="1" dirty="0" smtClean="0"/>
              <a:t>@Secured</a:t>
            </a:r>
            <a:r>
              <a:rPr lang="en-US" dirty="0" smtClean="0"/>
              <a:t>, </a:t>
            </a:r>
            <a:r>
              <a:rPr lang="en-US" b="1" i="1" dirty="0"/>
              <a:t>@</a:t>
            </a:r>
            <a:r>
              <a:rPr lang="en-US" b="1" i="1" dirty="0" err="1" smtClean="0"/>
              <a:t>RoleAllowed</a:t>
            </a:r>
            <a:r>
              <a:rPr lang="en-US" b="1" i="1" dirty="0" smtClean="0"/>
              <a:t> (</a:t>
            </a:r>
            <a:r>
              <a:rPr lang="en-US" b="1" dirty="0"/>
              <a:t>JSR-250’s equivalent</a:t>
            </a:r>
            <a:r>
              <a:rPr lang="en-US" b="1" i="1" dirty="0" smtClean="0"/>
              <a:t>)</a:t>
            </a:r>
            <a:endParaRPr lang="en-US" b="1" i="1" dirty="0"/>
          </a:p>
          <a:p>
            <a:r>
              <a:rPr lang="en-US" b="1" i="1" dirty="0"/>
              <a:t>@</a:t>
            </a:r>
            <a:r>
              <a:rPr lang="en-US" b="1" i="1" dirty="0" err="1"/>
              <a:t>PreAuthorize</a:t>
            </a:r>
            <a:endParaRPr lang="en-US" b="1" dirty="0"/>
          </a:p>
          <a:p>
            <a:r>
              <a:rPr lang="en-US" b="1" i="1" dirty="0"/>
              <a:t>@</a:t>
            </a:r>
            <a:r>
              <a:rPr lang="en-US" b="1" i="1" dirty="0" err="1"/>
              <a:t>PostAuthorize</a:t>
            </a:r>
            <a:endParaRPr lang="en-US" b="1" dirty="0"/>
          </a:p>
          <a:p>
            <a:r>
              <a:rPr lang="en-US" b="1" i="1" dirty="0"/>
              <a:t>@</a:t>
            </a:r>
            <a:r>
              <a:rPr lang="en-US" b="1" i="1" dirty="0" err="1"/>
              <a:t>PreFilter</a:t>
            </a:r>
            <a:endParaRPr lang="en-US" b="1" dirty="0"/>
          </a:p>
          <a:p>
            <a:r>
              <a:rPr lang="en-US" b="1" i="1" dirty="0"/>
              <a:t>@</a:t>
            </a:r>
            <a:r>
              <a:rPr lang="en-US" b="1" i="1" dirty="0" err="1" smtClean="0"/>
              <a:t>PostFilter</a:t>
            </a:r>
            <a:endParaRPr lang="en-US" b="1"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27</a:t>
            </a:fld>
            <a:endParaRPr lang="de-DE" dirty="0"/>
          </a:p>
        </p:txBody>
      </p:sp>
    </p:spTree>
    <p:extLst>
      <p:ext uri="{BB962C8B-B14F-4D97-AF65-F5344CB8AC3E}">
        <p14:creationId xmlns:p14="http://schemas.microsoft.com/office/powerpoint/2010/main" val="2576896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@Secured</a:t>
            </a:r>
            <a:r>
              <a:rPr lang="en-US" b="1" dirty="0">
                <a:effectLst/>
              </a:rPr>
              <a:t> Annotation</a:t>
            </a:r>
            <a:br>
              <a:rPr lang="en-US" b="1" dirty="0">
                <a:effectLst/>
              </a:rPr>
            </a:br>
            <a:endParaRPr lang="ru-RU" dirty="0"/>
          </a:p>
        </p:txBody>
      </p:sp>
      <p:sp>
        <p:nvSpPr>
          <p:cNvPr id="3" name="Content Placeholder 2"/>
          <p:cNvSpPr>
            <a:spLocks noGrp="1"/>
          </p:cNvSpPr>
          <p:nvPr>
            <p:ph idx="1"/>
          </p:nvPr>
        </p:nvSpPr>
        <p:spPr/>
        <p:txBody>
          <a:bodyPr/>
          <a:lstStyle/>
          <a:p>
            <a:r>
              <a:rPr lang="en-US" dirty="0" smtClean="0"/>
              <a:t>@Secured </a:t>
            </a:r>
            <a:r>
              <a:rPr lang="ru-RU" dirty="0" smtClean="0"/>
              <a:t>используется для определения роли или списка ролей каким доступен вызов метода</a:t>
            </a:r>
          </a:p>
          <a:p>
            <a:endParaRPr lang="ru-RU" dirty="0"/>
          </a:p>
          <a:p>
            <a:pPr marL="1439863" lvl="4" indent="0">
              <a:buNone/>
            </a:pPr>
            <a:r>
              <a:rPr lang="en-US" dirty="0"/>
              <a:t>@Secured("ROLE_VIEWER")</a:t>
            </a:r>
          </a:p>
          <a:p>
            <a:pPr marL="1439863" lvl="4" indent="0">
              <a:buNone/>
            </a:pPr>
            <a:r>
              <a:rPr lang="en-US" dirty="0"/>
              <a:t>public String </a:t>
            </a:r>
            <a:r>
              <a:rPr lang="en-US" dirty="0" err="1"/>
              <a:t>getUsername</a:t>
            </a:r>
            <a:r>
              <a:rPr lang="en-US" dirty="0"/>
              <a:t>() {</a:t>
            </a:r>
          </a:p>
          <a:p>
            <a:pPr marL="1439863" lvl="4" indent="0">
              <a:buNone/>
            </a:pPr>
            <a:r>
              <a:rPr lang="en-US" dirty="0"/>
              <a:t>    </a:t>
            </a:r>
            <a:r>
              <a:rPr lang="en-US" dirty="0" err="1"/>
              <a:t>SecurityContext</a:t>
            </a:r>
            <a:r>
              <a:rPr lang="en-US" dirty="0"/>
              <a:t> </a:t>
            </a:r>
            <a:r>
              <a:rPr lang="en-US" dirty="0" err="1"/>
              <a:t>securityContext</a:t>
            </a:r>
            <a:r>
              <a:rPr lang="en-US" dirty="0"/>
              <a:t> = </a:t>
            </a:r>
            <a:r>
              <a:rPr lang="en-US" dirty="0" err="1"/>
              <a:t>SecurityContextHolder.getContext</a:t>
            </a:r>
            <a:r>
              <a:rPr lang="en-US" dirty="0"/>
              <a:t>();</a:t>
            </a:r>
          </a:p>
          <a:p>
            <a:pPr marL="1439863" lvl="4" indent="0">
              <a:buNone/>
            </a:pPr>
            <a:r>
              <a:rPr lang="en-US" dirty="0"/>
              <a:t>    return </a:t>
            </a:r>
            <a:r>
              <a:rPr lang="en-US" dirty="0" err="1"/>
              <a:t>securityContext.getAuthentication</a:t>
            </a:r>
            <a:r>
              <a:rPr lang="en-US" dirty="0"/>
              <a:t>().</a:t>
            </a:r>
            <a:r>
              <a:rPr lang="en-US" dirty="0" err="1"/>
              <a:t>getName</a:t>
            </a:r>
            <a:r>
              <a:rPr lang="en-US" dirty="0"/>
              <a:t>();</a:t>
            </a:r>
          </a:p>
          <a:p>
            <a:pPr marL="1439863" lvl="4" indent="0">
              <a:buNone/>
            </a:pPr>
            <a:r>
              <a:rPr lang="en-US" dirty="0" smtClean="0"/>
              <a:t>}</a:t>
            </a:r>
            <a:endParaRPr lang="ru-RU" dirty="0" smtClean="0"/>
          </a:p>
          <a:p>
            <a:pPr marL="1439863" lvl="4" indent="0">
              <a:buNone/>
            </a:pPr>
            <a:endParaRPr lang="ru-RU" dirty="0"/>
          </a:p>
          <a:p>
            <a:pPr marL="1439863" lvl="4" indent="0">
              <a:buNone/>
            </a:pPr>
            <a:endParaRPr lang="ru-RU" dirty="0" smtClean="0"/>
          </a:p>
          <a:p>
            <a:pPr marL="1439863" lvl="4" indent="0">
              <a:buNone/>
            </a:pPr>
            <a:r>
              <a:rPr lang="en-US" dirty="0"/>
              <a:t>@Secured({ "ROLE_VIEWER", "ROLE_EDITOR" })</a:t>
            </a:r>
          </a:p>
          <a:p>
            <a:pPr marL="1439863" lvl="4" indent="0">
              <a:buNone/>
            </a:pPr>
            <a:r>
              <a:rPr lang="en-US" dirty="0"/>
              <a:t>public </a:t>
            </a:r>
            <a:r>
              <a:rPr lang="en-US" dirty="0" err="1"/>
              <a:t>boolean</a:t>
            </a:r>
            <a:r>
              <a:rPr lang="en-US" dirty="0"/>
              <a:t> </a:t>
            </a:r>
            <a:r>
              <a:rPr lang="en-US" dirty="0" err="1"/>
              <a:t>isValidUsername</a:t>
            </a:r>
            <a:r>
              <a:rPr lang="en-US" dirty="0"/>
              <a:t>(String username) {</a:t>
            </a:r>
          </a:p>
          <a:p>
            <a:pPr marL="1439863" lvl="4" indent="0">
              <a:buNone/>
            </a:pPr>
            <a:r>
              <a:rPr lang="en-US" dirty="0"/>
              <a:t>    return </a:t>
            </a:r>
            <a:r>
              <a:rPr lang="en-US" dirty="0" err="1"/>
              <a:t>userRoleRepository.isValidUsername</a:t>
            </a:r>
            <a:r>
              <a:rPr lang="en-US" dirty="0"/>
              <a:t>(username);</a:t>
            </a:r>
          </a:p>
          <a:p>
            <a:pPr marL="1439863" lvl="4" indent="0">
              <a:buNone/>
            </a:pPr>
            <a:r>
              <a:rPr lang="en-US" dirty="0"/>
              <a:t>}</a:t>
            </a:r>
            <a:endParaRPr lang="ru-RU"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28</a:t>
            </a:fld>
            <a:endParaRPr lang="de-DE" dirty="0"/>
          </a:p>
        </p:txBody>
      </p:sp>
    </p:spTree>
    <p:extLst>
      <p:ext uri="{BB962C8B-B14F-4D97-AF65-F5344CB8AC3E}">
        <p14:creationId xmlns:p14="http://schemas.microsoft.com/office/powerpoint/2010/main" val="2722796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a:t>
            </a:r>
            <a:r>
              <a:rPr lang="en-US" b="1" i="1" dirty="0" err="1">
                <a:effectLst/>
              </a:rPr>
              <a:t>PreAuthorize</a:t>
            </a:r>
            <a:r>
              <a:rPr lang="en-US" b="1" dirty="0">
                <a:effectLst/>
              </a:rPr>
              <a:t> and </a:t>
            </a:r>
            <a:r>
              <a:rPr lang="en-US" b="1" i="1" dirty="0">
                <a:effectLst/>
              </a:rPr>
              <a:t>@</a:t>
            </a:r>
            <a:r>
              <a:rPr lang="en-US" b="1" i="1" dirty="0" err="1">
                <a:effectLst/>
              </a:rPr>
              <a:t>PostAuthorize</a:t>
            </a:r>
            <a:r>
              <a:rPr lang="en-US" b="1" dirty="0">
                <a:effectLst/>
              </a:rPr>
              <a:t> Annotations</a:t>
            </a:r>
            <a:br>
              <a:rPr lang="en-US" b="1" dirty="0">
                <a:effectLst/>
              </a:rPr>
            </a:br>
            <a:endParaRPr lang="ru-RU" dirty="0"/>
          </a:p>
        </p:txBody>
      </p:sp>
      <p:sp>
        <p:nvSpPr>
          <p:cNvPr id="3" name="Content Placeholder 2"/>
          <p:cNvSpPr>
            <a:spLocks noGrp="1"/>
          </p:cNvSpPr>
          <p:nvPr>
            <p:ph idx="1"/>
          </p:nvPr>
        </p:nvSpPr>
        <p:spPr/>
        <p:txBody>
          <a:bodyPr/>
          <a:lstStyle/>
          <a:p>
            <a:r>
              <a:rPr lang="en-US" dirty="0"/>
              <a:t>@</a:t>
            </a:r>
            <a:r>
              <a:rPr lang="en-US" dirty="0" err="1"/>
              <a:t>PreAuthorize</a:t>
            </a:r>
            <a:r>
              <a:rPr lang="en-US" dirty="0"/>
              <a:t> </a:t>
            </a:r>
            <a:r>
              <a:rPr lang="ru-RU" dirty="0"/>
              <a:t>и</a:t>
            </a:r>
            <a:r>
              <a:rPr lang="en-US" dirty="0"/>
              <a:t> @</a:t>
            </a:r>
            <a:r>
              <a:rPr lang="en-US" dirty="0" err="1" smtClean="0"/>
              <a:t>PostAuthorize</a:t>
            </a:r>
            <a:r>
              <a:rPr lang="ru-RU" dirty="0" smtClean="0"/>
              <a:t> </a:t>
            </a:r>
            <a:r>
              <a:rPr lang="ru-RU" dirty="0"/>
              <a:t>аннотации предоставляют управление доступом на основе </a:t>
            </a:r>
            <a:r>
              <a:rPr lang="ru-RU" dirty="0" smtClean="0"/>
              <a:t>выражений (</a:t>
            </a:r>
            <a:r>
              <a:rPr lang="en-US" dirty="0" err="1"/>
              <a:t>SpEL</a:t>
            </a:r>
            <a:r>
              <a:rPr lang="en-US" dirty="0"/>
              <a:t> (Spring Expression Language</a:t>
            </a:r>
            <a:r>
              <a:rPr lang="en-US" dirty="0" smtClean="0"/>
              <a:t>)</a:t>
            </a:r>
            <a:r>
              <a:rPr lang="ru-RU" dirty="0" smtClean="0"/>
              <a:t>).</a:t>
            </a:r>
          </a:p>
          <a:p>
            <a:r>
              <a:rPr lang="en-US" dirty="0" smtClean="0"/>
              <a:t>@</a:t>
            </a:r>
            <a:r>
              <a:rPr lang="en-US" dirty="0" err="1" smtClean="0"/>
              <a:t>PreAuthorize</a:t>
            </a:r>
            <a:r>
              <a:rPr lang="en-US" dirty="0" smtClean="0"/>
              <a:t> </a:t>
            </a:r>
            <a:r>
              <a:rPr lang="ru-RU" dirty="0" smtClean="0"/>
              <a:t>проверяет выражение перед вызовом метода</a:t>
            </a:r>
          </a:p>
          <a:p>
            <a:pPr marL="1439863" lvl="4" indent="0">
              <a:buNone/>
            </a:pPr>
            <a:r>
              <a:rPr lang="en-US" sz="1400" dirty="0"/>
              <a:t>@</a:t>
            </a:r>
            <a:r>
              <a:rPr lang="en-US" sz="1400" dirty="0" err="1"/>
              <a:t>PreAuthorize</a:t>
            </a:r>
            <a:r>
              <a:rPr lang="en-US" sz="1400" dirty="0"/>
              <a:t>("</a:t>
            </a:r>
            <a:r>
              <a:rPr lang="en-US" sz="1400" dirty="0" err="1"/>
              <a:t>hasRole</a:t>
            </a:r>
            <a:r>
              <a:rPr lang="en-US" sz="1400" dirty="0"/>
              <a:t>('ROLE_VIEWER')")</a:t>
            </a:r>
          </a:p>
          <a:p>
            <a:pPr marL="1439863" lvl="4" indent="0">
              <a:buNone/>
            </a:pPr>
            <a:r>
              <a:rPr lang="en-US" sz="1400" dirty="0"/>
              <a:t>public String </a:t>
            </a:r>
            <a:r>
              <a:rPr lang="en-US" sz="1400" dirty="0" err="1"/>
              <a:t>getUsernameInUpperCase</a:t>
            </a:r>
            <a:r>
              <a:rPr lang="en-US" sz="1400" dirty="0"/>
              <a:t>() {</a:t>
            </a:r>
          </a:p>
          <a:p>
            <a:pPr marL="1439863" lvl="4" indent="0">
              <a:buNone/>
            </a:pPr>
            <a:r>
              <a:rPr lang="en-US" sz="1400" dirty="0"/>
              <a:t>    return </a:t>
            </a:r>
            <a:r>
              <a:rPr lang="en-US" sz="1400" dirty="0" err="1"/>
              <a:t>getUsername</a:t>
            </a:r>
            <a:r>
              <a:rPr lang="en-US" sz="1400" dirty="0"/>
              <a:t>().</a:t>
            </a:r>
            <a:r>
              <a:rPr lang="en-US" sz="1400" dirty="0" err="1"/>
              <a:t>toUpperCase</a:t>
            </a:r>
            <a:r>
              <a:rPr lang="en-US" sz="1400" dirty="0"/>
              <a:t>();</a:t>
            </a:r>
          </a:p>
          <a:p>
            <a:pPr marL="1439863" lvl="4" indent="0">
              <a:buNone/>
            </a:pPr>
            <a:r>
              <a:rPr lang="en-US" sz="1400" dirty="0" smtClean="0"/>
              <a:t>}</a:t>
            </a:r>
            <a:endParaRPr lang="ru-RU" sz="1400" dirty="0"/>
          </a:p>
          <a:p>
            <a:pPr marL="360363" lvl="1" indent="0">
              <a:buNone/>
            </a:pPr>
            <a:r>
              <a:rPr lang="ru-RU" dirty="0" smtClean="0"/>
              <a:t>Можно использовать аргументы метода в выражении</a:t>
            </a:r>
          </a:p>
          <a:p>
            <a:pPr marL="1439863" lvl="4" indent="0">
              <a:buNone/>
            </a:pPr>
            <a:r>
              <a:rPr lang="en-US" sz="1400" dirty="0"/>
              <a:t>@</a:t>
            </a:r>
            <a:r>
              <a:rPr lang="en-US" sz="1400" dirty="0" err="1"/>
              <a:t>PreAuthorize</a:t>
            </a:r>
            <a:r>
              <a:rPr lang="en-US" sz="1400" dirty="0"/>
              <a:t>("#username == </a:t>
            </a:r>
            <a:r>
              <a:rPr lang="en-US" sz="1400" dirty="0" err="1"/>
              <a:t>authentication.principal.username</a:t>
            </a:r>
            <a:r>
              <a:rPr lang="en-US" sz="1400" dirty="0"/>
              <a:t>")</a:t>
            </a:r>
          </a:p>
          <a:p>
            <a:pPr marL="1439863" lvl="4" indent="0">
              <a:buNone/>
            </a:pPr>
            <a:r>
              <a:rPr lang="en-US" sz="1400" dirty="0"/>
              <a:t>public String </a:t>
            </a:r>
            <a:r>
              <a:rPr lang="en-US" sz="1400" dirty="0" err="1"/>
              <a:t>getMyRoles</a:t>
            </a:r>
            <a:r>
              <a:rPr lang="en-US" sz="1400" dirty="0"/>
              <a:t>(String username) {</a:t>
            </a:r>
          </a:p>
          <a:p>
            <a:pPr marL="1439863" lvl="4" indent="0">
              <a:buNone/>
            </a:pPr>
            <a:r>
              <a:rPr lang="en-US" sz="1400" dirty="0"/>
              <a:t>    //...</a:t>
            </a:r>
          </a:p>
          <a:p>
            <a:pPr marL="1439863" lvl="4" indent="0">
              <a:buNone/>
            </a:pPr>
            <a:r>
              <a:rPr lang="en-US" sz="1400" dirty="0"/>
              <a:t>}</a:t>
            </a:r>
            <a:endParaRPr lang="ru-RU" sz="1400" dirty="0"/>
          </a:p>
          <a:p>
            <a:pPr marL="342900" indent="-342900"/>
            <a:r>
              <a:rPr lang="en-US" dirty="0" smtClean="0"/>
              <a:t>@</a:t>
            </a:r>
            <a:r>
              <a:rPr lang="en-US" dirty="0" err="1" smtClean="0"/>
              <a:t>PostAuthorize</a:t>
            </a:r>
            <a:r>
              <a:rPr lang="ru-RU" dirty="0" smtClean="0"/>
              <a:t> проверяет выражение после того как метод выполнен</a:t>
            </a:r>
          </a:p>
          <a:p>
            <a:pPr marL="1439863" lvl="4" indent="0">
              <a:buNone/>
            </a:pPr>
            <a:r>
              <a:rPr lang="en-US" sz="1400" dirty="0"/>
              <a:t>@</a:t>
            </a:r>
            <a:r>
              <a:rPr lang="en-US" sz="1400" dirty="0" err="1"/>
              <a:t>PostAuthorize</a:t>
            </a:r>
            <a:endParaRPr lang="en-US" sz="1400" dirty="0"/>
          </a:p>
          <a:p>
            <a:pPr marL="1439863" lvl="4" indent="0">
              <a:buNone/>
            </a:pPr>
            <a:r>
              <a:rPr lang="en-US" sz="1400" dirty="0"/>
              <a:t>  ("</a:t>
            </a:r>
            <a:r>
              <a:rPr lang="en-US" sz="1400" dirty="0" err="1"/>
              <a:t>returnObject.username</a:t>
            </a:r>
            <a:r>
              <a:rPr lang="en-US" sz="1400" dirty="0"/>
              <a:t> == </a:t>
            </a:r>
            <a:r>
              <a:rPr lang="en-US" sz="1400" dirty="0" err="1"/>
              <a:t>authentication.principal.nickName</a:t>
            </a:r>
            <a:r>
              <a:rPr lang="en-US" sz="1400" dirty="0"/>
              <a:t>")</a:t>
            </a:r>
          </a:p>
          <a:p>
            <a:pPr marL="1439863" lvl="4" indent="0">
              <a:buNone/>
            </a:pPr>
            <a:r>
              <a:rPr lang="en-US" sz="1400" dirty="0"/>
              <a:t>public </a:t>
            </a:r>
            <a:r>
              <a:rPr lang="en-US" sz="1400" dirty="0" err="1"/>
              <a:t>CustomUser</a:t>
            </a:r>
            <a:r>
              <a:rPr lang="en-US" sz="1400" dirty="0"/>
              <a:t> </a:t>
            </a:r>
            <a:r>
              <a:rPr lang="en-US" sz="1400" dirty="0" err="1"/>
              <a:t>loadUserDetail</a:t>
            </a:r>
            <a:r>
              <a:rPr lang="en-US" sz="1400" dirty="0"/>
              <a:t>(String username) {</a:t>
            </a:r>
          </a:p>
          <a:p>
            <a:pPr marL="1439863" lvl="4" indent="0">
              <a:buNone/>
            </a:pPr>
            <a:r>
              <a:rPr lang="en-US" sz="1400" dirty="0"/>
              <a:t>    return </a:t>
            </a:r>
            <a:r>
              <a:rPr lang="en-US" sz="1400" dirty="0" err="1"/>
              <a:t>userRoleRepository.loadUserByUserName</a:t>
            </a:r>
            <a:r>
              <a:rPr lang="en-US" sz="1400" dirty="0"/>
              <a:t>(username);</a:t>
            </a:r>
          </a:p>
          <a:p>
            <a:pPr marL="1439863" lvl="4" indent="0">
              <a:buNone/>
            </a:pPr>
            <a:r>
              <a:rPr lang="en-US" sz="1400" dirty="0"/>
              <a:t>}</a:t>
            </a:r>
            <a:endParaRPr lang="ru-RU" sz="1400" dirty="0" smtClean="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29</a:t>
            </a:fld>
            <a:endParaRPr lang="de-DE" dirty="0"/>
          </a:p>
        </p:txBody>
      </p:sp>
    </p:spTree>
    <p:extLst>
      <p:ext uri="{BB962C8B-B14F-4D97-AF65-F5344CB8AC3E}">
        <p14:creationId xmlns:p14="http://schemas.microsoft.com/office/powerpoint/2010/main" val="907513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понятия</a:t>
            </a:r>
            <a:br>
              <a:rPr lang="ru-RU" dirty="0" smtClean="0"/>
            </a:br>
            <a:endParaRPr lang="ru-RU" dirty="0"/>
          </a:p>
        </p:txBody>
      </p:sp>
      <p:sp>
        <p:nvSpPr>
          <p:cNvPr id="3" name="Содержимое 2"/>
          <p:cNvSpPr>
            <a:spLocks noGrp="1"/>
          </p:cNvSpPr>
          <p:nvPr>
            <p:ph idx="1"/>
          </p:nvPr>
        </p:nvSpPr>
        <p:spPr/>
        <p:txBody>
          <a:bodyPr/>
          <a:lstStyle/>
          <a:p>
            <a:r>
              <a:rPr lang="ru-RU" b="1" dirty="0" err="1" smtClean="0"/>
              <a:t>Авториза́ция</a:t>
            </a:r>
            <a:r>
              <a:rPr lang="ru-RU" dirty="0" smtClean="0"/>
              <a:t> (англ. </a:t>
            </a:r>
            <a:r>
              <a:rPr lang="ru-RU" i="1" dirty="0" err="1" smtClean="0"/>
              <a:t>authorization</a:t>
            </a:r>
            <a:r>
              <a:rPr lang="ru-RU" dirty="0" smtClean="0"/>
              <a:t> «разрешение; уполномочивание») — предоставление определённому лицу или группе лиц прав на выполнение определённых действий; а также процесс проверки (подтверждения) данных прав при попытке выполнения этих действий.</a:t>
            </a:r>
            <a:endParaRPr lang="en-US" dirty="0" smtClean="0"/>
          </a:p>
          <a:p>
            <a:r>
              <a:rPr lang="ru-RU" b="1" dirty="0" err="1" smtClean="0"/>
              <a:t>Аутентифика́ция</a:t>
            </a:r>
            <a:r>
              <a:rPr lang="ru-RU" dirty="0" smtClean="0"/>
              <a:t> (англ. </a:t>
            </a:r>
            <a:r>
              <a:rPr lang="en-US" i="1" dirty="0" smtClean="0"/>
              <a:t>A</a:t>
            </a:r>
            <a:r>
              <a:rPr lang="ru-RU" i="1" dirty="0" err="1" smtClean="0"/>
              <a:t>uthentication</a:t>
            </a:r>
            <a:r>
              <a:rPr lang="ru-RU" dirty="0" smtClean="0"/>
              <a:t> — процедура проверки подлинности, например:</a:t>
            </a:r>
          </a:p>
          <a:p>
            <a:pPr lvl="1"/>
            <a:r>
              <a:rPr lang="ru-RU" dirty="0" smtClean="0"/>
              <a:t>проверка подлинности пользователя путём сравнения введённого им пароля (для указанного логина) с паролем, сохранённым в базе данных пользовательских логинов;</a:t>
            </a:r>
          </a:p>
          <a:p>
            <a:pPr lvl="1"/>
            <a:r>
              <a:rPr lang="ru-RU" dirty="0" smtClean="0"/>
              <a:t>подтверждение подлинности электронного письма путём проверки цифровой подписи письма по открытому ключу отправителя;</a:t>
            </a:r>
          </a:p>
          <a:p>
            <a:pPr lvl="1"/>
            <a:r>
              <a:rPr lang="ru-RU" dirty="0" smtClean="0"/>
              <a:t>проверка контрольной суммы файла на соответствие сумме, заявленной автором этого файла.</a:t>
            </a:r>
          </a:p>
          <a:p>
            <a:r>
              <a:rPr lang="ru-RU" b="1" dirty="0" err="1" smtClean="0"/>
              <a:t>Идентифика́ция</a:t>
            </a:r>
            <a:r>
              <a:rPr lang="ru-RU" dirty="0" smtClean="0"/>
              <a:t> в информационных системах — процедура, в результате выполнения которой для субъекта идентификации выявляется его идентификатор, однозначно идентифицирующий этого субъекта в информационной системе.</a:t>
            </a: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3</a:t>
            </a:fld>
            <a:endParaRPr lang="de-D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a:t>
            </a:r>
            <a:r>
              <a:rPr lang="en-US" b="1" i="1" dirty="0" err="1">
                <a:effectLst/>
              </a:rPr>
              <a:t>PreFilter</a:t>
            </a:r>
            <a:r>
              <a:rPr lang="en-US" b="1" dirty="0">
                <a:effectLst/>
              </a:rPr>
              <a:t> and </a:t>
            </a:r>
            <a:r>
              <a:rPr lang="en-US" b="1" i="1" dirty="0">
                <a:effectLst/>
              </a:rPr>
              <a:t>@</a:t>
            </a:r>
            <a:r>
              <a:rPr lang="en-US" b="1" i="1" dirty="0" err="1">
                <a:effectLst/>
              </a:rPr>
              <a:t>PostFilter</a:t>
            </a:r>
            <a:r>
              <a:rPr lang="en-US" b="1" dirty="0">
                <a:effectLst/>
              </a:rPr>
              <a:t> Annotations</a:t>
            </a:r>
            <a:br>
              <a:rPr lang="en-US" b="1" dirty="0">
                <a:effectLst/>
              </a:rPr>
            </a:br>
            <a:endParaRPr lang="ru-RU" dirty="0"/>
          </a:p>
        </p:txBody>
      </p:sp>
      <p:sp>
        <p:nvSpPr>
          <p:cNvPr id="3" name="Content Placeholder 2"/>
          <p:cNvSpPr>
            <a:spLocks noGrp="1"/>
          </p:cNvSpPr>
          <p:nvPr>
            <p:ph idx="1"/>
          </p:nvPr>
        </p:nvSpPr>
        <p:spPr>
          <a:xfrm>
            <a:off x="304800" y="620688"/>
            <a:ext cx="8532813" cy="5256213"/>
          </a:xfrm>
        </p:spPr>
        <p:txBody>
          <a:bodyPr/>
          <a:lstStyle/>
          <a:p>
            <a:endParaRPr lang="ru-RU" dirty="0" smtClean="0"/>
          </a:p>
          <a:p>
            <a:endParaRPr lang="ru-RU" dirty="0"/>
          </a:p>
          <a:p>
            <a:endParaRPr lang="ru-RU" dirty="0" smtClean="0"/>
          </a:p>
          <a:p>
            <a:endParaRPr lang="ru-RU" dirty="0"/>
          </a:p>
          <a:p>
            <a:r>
              <a:rPr lang="en-US" dirty="0" smtClean="0"/>
              <a:t>@</a:t>
            </a:r>
            <a:r>
              <a:rPr lang="en-US" dirty="0" err="1" smtClean="0"/>
              <a:t>PreFilter</a:t>
            </a:r>
            <a:r>
              <a:rPr lang="en-US" dirty="0" smtClean="0"/>
              <a:t> </a:t>
            </a:r>
            <a:r>
              <a:rPr lang="ru-RU" dirty="0" smtClean="0"/>
              <a:t>позволяет фильтровать аргумент коллекцию перед выполнением метода</a:t>
            </a:r>
          </a:p>
          <a:p>
            <a:pPr marL="987425" lvl="3" indent="0">
              <a:buNone/>
            </a:pPr>
            <a:r>
              <a:rPr lang="en-US" sz="1400" dirty="0"/>
              <a:t>@</a:t>
            </a:r>
            <a:r>
              <a:rPr lang="en-US" sz="1400" dirty="0" err="1"/>
              <a:t>PreFilter</a:t>
            </a:r>
            <a:r>
              <a:rPr lang="en-US" sz="1400" dirty="0"/>
              <a:t>("</a:t>
            </a:r>
            <a:r>
              <a:rPr lang="en-US" sz="1400" dirty="0" err="1"/>
              <a:t>filterObject</a:t>
            </a:r>
            <a:r>
              <a:rPr lang="en-US" sz="1400" dirty="0"/>
              <a:t> != </a:t>
            </a:r>
            <a:r>
              <a:rPr lang="en-US" sz="1400" dirty="0" err="1"/>
              <a:t>authentication.principal.username</a:t>
            </a:r>
            <a:r>
              <a:rPr lang="en-US" sz="1400" dirty="0"/>
              <a:t>")</a:t>
            </a:r>
          </a:p>
          <a:p>
            <a:pPr marL="987425" lvl="3" indent="0">
              <a:buNone/>
            </a:pPr>
            <a:r>
              <a:rPr lang="en-US" sz="1400" dirty="0"/>
              <a:t>public String </a:t>
            </a:r>
            <a:r>
              <a:rPr lang="en-US" sz="1400" dirty="0" err="1"/>
              <a:t>joinUsernames</a:t>
            </a:r>
            <a:r>
              <a:rPr lang="en-US" sz="1400" dirty="0"/>
              <a:t>(List&lt;String&gt; usernames) {</a:t>
            </a:r>
          </a:p>
          <a:p>
            <a:pPr marL="987425" lvl="3" indent="0">
              <a:buNone/>
            </a:pPr>
            <a:r>
              <a:rPr lang="en-US" sz="1400" dirty="0"/>
              <a:t>    return </a:t>
            </a:r>
            <a:r>
              <a:rPr lang="en-US" sz="1400" dirty="0" err="1"/>
              <a:t>usernames.stream</a:t>
            </a:r>
            <a:r>
              <a:rPr lang="en-US" sz="1400" dirty="0"/>
              <a:t>().collect(</a:t>
            </a:r>
            <a:r>
              <a:rPr lang="en-US" sz="1400" dirty="0" err="1"/>
              <a:t>Collectors.joining</a:t>
            </a:r>
            <a:r>
              <a:rPr lang="en-US" sz="1400" dirty="0"/>
              <a:t>(";"));</a:t>
            </a:r>
          </a:p>
          <a:p>
            <a:pPr marL="987425" lvl="3" indent="0">
              <a:buNone/>
            </a:pPr>
            <a:r>
              <a:rPr lang="en-US" sz="1400" dirty="0" smtClean="0"/>
              <a:t>}</a:t>
            </a:r>
            <a:endParaRPr lang="ru-RU" sz="1400" dirty="0" smtClean="0"/>
          </a:p>
          <a:p>
            <a:r>
              <a:rPr lang="en-US" dirty="0" smtClean="0"/>
              <a:t>@</a:t>
            </a:r>
            <a:r>
              <a:rPr lang="en-US" dirty="0" err="1" smtClean="0"/>
              <a:t>PostFilter</a:t>
            </a:r>
            <a:r>
              <a:rPr lang="en-US" dirty="0" smtClean="0"/>
              <a:t> </a:t>
            </a:r>
            <a:r>
              <a:rPr lang="ru-RU" dirty="0" smtClean="0"/>
              <a:t>Фильтрует возвращаемую методом коллекцию</a:t>
            </a:r>
          </a:p>
          <a:p>
            <a:pPr marL="989012" lvl="3" indent="0">
              <a:buNone/>
            </a:pPr>
            <a:r>
              <a:rPr lang="en-US" sz="1400" dirty="0"/>
              <a:t>@</a:t>
            </a:r>
            <a:r>
              <a:rPr lang="en-US" sz="1400" dirty="0" err="1"/>
              <a:t>PostFilter</a:t>
            </a:r>
            <a:r>
              <a:rPr lang="en-US" sz="1400" dirty="0"/>
              <a:t>("</a:t>
            </a:r>
            <a:r>
              <a:rPr lang="en-US" sz="1400" dirty="0" err="1"/>
              <a:t>filterObject</a:t>
            </a:r>
            <a:r>
              <a:rPr lang="en-US" sz="1400" dirty="0"/>
              <a:t> != </a:t>
            </a:r>
            <a:r>
              <a:rPr lang="en-US" sz="1400" dirty="0" err="1"/>
              <a:t>authentication.principal.username</a:t>
            </a:r>
            <a:r>
              <a:rPr lang="en-US" sz="1400" dirty="0"/>
              <a:t>")</a:t>
            </a:r>
          </a:p>
          <a:p>
            <a:pPr marL="989012" lvl="3" indent="0">
              <a:buNone/>
            </a:pPr>
            <a:r>
              <a:rPr lang="en-US" sz="1400" dirty="0"/>
              <a:t>public List&lt;String&gt; </a:t>
            </a:r>
            <a:r>
              <a:rPr lang="en-US" sz="1400" dirty="0" err="1"/>
              <a:t>getAllUsernamesExceptCurrent</a:t>
            </a:r>
            <a:r>
              <a:rPr lang="en-US" sz="1400" dirty="0"/>
              <a:t>() {</a:t>
            </a:r>
          </a:p>
          <a:p>
            <a:pPr marL="989012" lvl="3" indent="0">
              <a:buNone/>
            </a:pPr>
            <a:r>
              <a:rPr lang="en-US" sz="1400" dirty="0"/>
              <a:t>    return </a:t>
            </a:r>
            <a:r>
              <a:rPr lang="en-US" sz="1400" dirty="0" err="1"/>
              <a:t>userRoleRepository.getAllUsernames</a:t>
            </a:r>
            <a:r>
              <a:rPr lang="en-US" sz="1400" dirty="0"/>
              <a:t>();</a:t>
            </a:r>
          </a:p>
          <a:p>
            <a:pPr marL="989012" lvl="3" indent="0">
              <a:buNone/>
            </a:pPr>
            <a:r>
              <a:rPr lang="en-US" sz="1400" dirty="0"/>
              <a:t>}</a:t>
            </a:r>
            <a:endParaRPr lang="ru-RU" sz="1400"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30</a:t>
            </a:fld>
            <a:endParaRPr lang="de-DE" dirty="0"/>
          </a:p>
        </p:txBody>
      </p:sp>
    </p:spTree>
    <p:extLst>
      <p:ext uri="{BB962C8B-B14F-4D97-AF65-F5344CB8AC3E}">
        <p14:creationId xmlns:p14="http://schemas.microsoft.com/office/powerpoint/2010/main" val="3892694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 Method Security</a:t>
            </a:r>
            <a:endParaRPr lang="ru-RU" dirty="0"/>
          </a:p>
        </p:txBody>
      </p:sp>
      <p:sp>
        <p:nvSpPr>
          <p:cNvPr id="3" name="Content Placeholder 2"/>
          <p:cNvSpPr>
            <a:spLocks noGrp="1"/>
          </p:cNvSpPr>
          <p:nvPr>
            <p:ph idx="1"/>
          </p:nvPr>
        </p:nvSpPr>
        <p:spPr/>
        <p:txBody>
          <a:bodyPr/>
          <a:lstStyle/>
          <a:p>
            <a:r>
              <a:rPr lang="ru-RU" dirty="0" smtClean="0"/>
              <a:t>Можно</a:t>
            </a:r>
            <a:r>
              <a:rPr lang="en-US" dirty="0" smtClean="0"/>
              <a:t> </a:t>
            </a:r>
            <a:r>
              <a:rPr lang="ru-RU" dirty="0" smtClean="0"/>
              <a:t>аннотировать весь класс:</a:t>
            </a:r>
          </a:p>
          <a:p>
            <a:pPr marL="719138" lvl="2" indent="0">
              <a:buNone/>
            </a:pPr>
            <a:r>
              <a:rPr lang="en-US" sz="1400" dirty="0"/>
              <a:t>@Service</a:t>
            </a:r>
          </a:p>
          <a:p>
            <a:pPr marL="719138" lvl="2" indent="0">
              <a:buNone/>
            </a:pPr>
            <a:r>
              <a:rPr lang="en-US" sz="1400" dirty="0"/>
              <a:t>@</a:t>
            </a:r>
            <a:r>
              <a:rPr lang="en-US" sz="1400" dirty="0" err="1"/>
              <a:t>PreAuthorize</a:t>
            </a:r>
            <a:r>
              <a:rPr lang="en-US" sz="1400" dirty="0"/>
              <a:t>("</a:t>
            </a:r>
            <a:r>
              <a:rPr lang="en-US" sz="1400" dirty="0" err="1"/>
              <a:t>hasRole</a:t>
            </a:r>
            <a:r>
              <a:rPr lang="en-US" sz="1400" dirty="0"/>
              <a:t>('ROLE_ADMIN')")</a:t>
            </a:r>
          </a:p>
          <a:p>
            <a:pPr marL="719138" lvl="2" indent="0">
              <a:buNone/>
            </a:pPr>
            <a:r>
              <a:rPr lang="en-US" sz="1400" dirty="0"/>
              <a:t>public class </a:t>
            </a:r>
            <a:r>
              <a:rPr lang="en-US" sz="1400" dirty="0" err="1"/>
              <a:t>SystemService</a:t>
            </a:r>
            <a:r>
              <a:rPr lang="en-US" sz="1400" dirty="0"/>
              <a:t> {</a:t>
            </a:r>
          </a:p>
          <a:p>
            <a:pPr marL="719138" lvl="2" indent="0">
              <a:buNone/>
            </a:pPr>
            <a:r>
              <a:rPr lang="en-US" sz="1400" dirty="0"/>
              <a:t> </a:t>
            </a:r>
          </a:p>
          <a:p>
            <a:pPr marL="719138" lvl="2" indent="0">
              <a:buNone/>
            </a:pPr>
            <a:r>
              <a:rPr lang="en-US" sz="1400" dirty="0"/>
              <a:t>    public String </a:t>
            </a:r>
            <a:r>
              <a:rPr lang="en-US" sz="1400" dirty="0" err="1"/>
              <a:t>getSystemYear</a:t>
            </a:r>
            <a:r>
              <a:rPr lang="en-US" sz="1400" dirty="0"/>
              <a:t>(){</a:t>
            </a:r>
          </a:p>
          <a:p>
            <a:pPr marL="719138" lvl="2" indent="0">
              <a:buNone/>
            </a:pPr>
            <a:r>
              <a:rPr lang="en-US" sz="1400" dirty="0"/>
              <a:t>        //...</a:t>
            </a:r>
          </a:p>
          <a:p>
            <a:pPr marL="719138" lvl="2" indent="0">
              <a:buNone/>
            </a:pPr>
            <a:r>
              <a:rPr lang="en-US" sz="1400" dirty="0"/>
              <a:t>    }</a:t>
            </a:r>
          </a:p>
          <a:p>
            <a:pPr marL="719138" lvl="2" indent="0">
              <a:buNone/>
            </a:pPr>
            <a:r>
              <a:rPr lang="en-US" sz="1400" dirty="0"/>
              <a:t>  </a:t>
            </a:r>
          </a:p>
          <a:p>
            <a:pPr marL="719138" lvl="2" indent="0">
              <a:buNone/>
            </a:pPr>
            <a:r>
              <a:rPr lang="en-US" sz="1400" dirty="0"/>
              <a:t>    public String </a:t>
            </a:r>
            <a:r>
              <a:rPr lang="en-US" sz="1400" dirty="0" err="1"/>
              <a:t>getSystemDate</a:t>
            </a:r>
            <a:r>
              <a:rPr lang="en-US" sz="1400" dirty="0"/>
              <a:t>(){</a:t>
            </a:r>
          </a:p>
          <a:p>
            <a:pPr marL="719138" lvl="2" indent="0">
              <a:buNone/>
            </a:pPr>
            <a:r>
              <a:rPr lang="en-US" sz="1400" dirty="0"/>
              <a:t>        //...</a:t>
            </a:r>
          </a:p>
          <a:p>
            <a:pPr marL="719138" lvl="2" indent="0">
              <a:buNone/>
            </a:pPr>
            <a:r>
              <a:rPr lang="en-US" sz="1400" dirty="0"/>
              <a:t>    }</a:t>
            </a:r>
          </a:p>
          <a:p>
            <a:pPr marL="719138" lvl="2" indent="0">
              <a:buNone/>
            </a:pPr>
            <a:r>
              <a:rPr lang="en-US" sz="1400" dirty="0" smtClean="0"/>
              <a:t>}</a:t>
            </a:r>
            <a:endParaRPr lang="ru-RU" sz="1400" dirty="0" smtClean="0"/>
          </a:p>
          <a:p>
            <a:r>
              <a:rPr lang="ru-RU" dirty="0" smtClean="0"/>
              <a:t>Можно использовать несколько аннотаций сразу</a:t>
            </a:r>
          </a:p>
          <a:p>
            <a:pPr marL="719138" lvl="2" indent="0">
              <a:buNone/>
            </a:pPr>
            <a:r>
              <a:rPr lang="en-US" sz="1400" dirty="0"/>
              <a:t>@</a:t>
            </a:r>
            <a:r>
              <a:rPr lang="en-US" sz="1400" dirty="0" err="1"/>
              <a:t>PreAuthorize</a:t>
            </a:r>
            <a:r>
              <a:rPr lang="en-US" sz="1400" dirty="0"/>
              <a:t>("#username == </a:t>
            </a:r>
            <a:r>
              <a:rPr lang="en-US" sz="1400" dirty="0" err="1"/>
              <a:t>authentication.principal.username</a:t>
            </a:r>
            <a:r>
              <a:rPr lang="en-US" sz="1400" dirty="0"/>
              <a:t>")</a:t>
            </a:r>
          </a:p>
          <a:p>
            <a:pPr marL="719138" lvl="2" indent="0">
              <a:buNone/>
            </a:pPr>
            <a:r>
              <a:rPr lang="en-US" sz="1400" dirty="0"/>
              <a:t>@</a:t>
            </a:r>
            <a:r>
              <a:rPr lang="en-US" sz="1400" dirty="0" err="1"/>
              <a:t>PostAuthorize</a:t>
            </a:r>
            <a:r>
              <a:rPr lang="en-US" sz="1400" dirty="0"/>
              <a:t>("</a:t>
            </a:r>
            <a:r>
              <a:rPr lang="en-US" sz="1400" dirty="0" err="1"/>
              <a:t>returnObject.username</a:t>
            </a:r>
            <a:r>
              <a:rPr lang="en-US" sz="1400" dirty="0"/>
              <a:t> == </a:t>
            </a:r>
            <a:r>
              <a:rPr lang="en-US" sz="1400" dirty="0" err="1"/>
              <a:t>authentication.principal.nickName</a:t>
            </a:r>
            <a:r>
              <a:rPr lang="en-US" sz="1400" dirty="0"/>
              <a:t>")</a:t>
            </a:r>
          </a:p>
          <a:p>
            <a:pPr marL="719138" lvl="2" indent="0">
              <a:buNone/>
            </a:pPr>
            <a:r>
              <a:rPr lang="en-US" sz="1400" dirty="0"/>
              <a:t>public </a:t>
            </a:r>
            <a:r>
              <a:rPr lang="en-US" sz="1400" dirty="0" err="1"/>
              <a:t>CustomUser</a:t>
            </a:r>
            <a:r>
              <a:rPr lang="en-US" sz="1400" dirty="0"/>
              <a:t> </a:t>
            </a:r>
            <a:r>
              <a:rPr lang="en-US" sz="1400" dirty="0" err="1"/>
              <a:t>securedLoadUserDetail</a:t>
            </a:r>
            <a:r>
              <a:rPr lang="en-US" sz="1400" dirty="0"/>
              <a:t>(String username) {</a:t>
            </a:r>
          </a:p>
          <a:p>
            <a:pPr marL="719138" lvl="2" indent="0">
              <a:buNone/>
            </a:pPr>
            <a:r>
              <a:rPr lang="en-US" sz="1400" dirty="0"/>
              <a:t>    return </a:t>
            </a:r>
            <a:r>
              <a:rPr lang="en-US" sz="1400" dirty="0" err="1"/>
              <a:t>userRoleRepository.loadUserByUserName</a:t>
            </a:r>
            <a:r>
              <a:rPr lang="en-US" sz="1400" dirty="0"/>
              <a:t>(username);</a:t>
            </a:r>
          </a:p>
          <a:p>
            <a:pPr marL="719138" lvl="2" indent="0">
              <a:buNone/>
            </a:pPr>
            <a:r>
              <a:rPr lang="en-US" sz="1400" dirty="0"/>
              <a:t>}</a:t>
            </a:r>
            <a:endParaRPr lang="ru-RU" sz="1400"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31</a:t>
            </a:fld>
            <a:endParaRPr lang="de-DE" dirty="0"/>
          </a:p>
        </p:txBody>
      </p:sp>
    </p:spTree>
    <p:extLst>
      <p:ext uri="{BB962C8B-B14F-4D97-AF65-F5344CB8AC3E}">
        <p14:creationId xmlns:p14="http://schemas.microsoft.com/office/powerpoint/2010/main" val="3451334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 Method Security</a:t>
            </a:r>
            <a:endParaRPr lang="ru-RU" dirty="0"/>
          </a:p>
        </p:txBody>
      </p:sp>
      <p:sp>
        <p:nvSpPr>
          <p:cNvPr id="3" name="Content Placeholder 2"/>
          <p:cNvSpPr>
            <a:spLocks noGrp="1"/>
          </p:cNvSpPr>
          <p:nvPr>
            <p:ph idx="1"/>
          </p:nvPr>
        </p:nvSpPr>
        <p:spPr/>
        <p:txBody>
          <a:bodyPr/>
          <a:lstStyle/>
          <a:p>
            <a:r>
              <a:rPr lang="ru-RU" b="1" dirty="0" smtClean="0"/>
              <a:t>Важные</a:t>
            </a:r>
            <a:r>
              <a:rPr lang="en-US" b="1" dirty="0" smtClean="0"/>
              <a:t> </a:t>
            </a:r>
            <a:r>
              <a:rPr lang="ru-RU" b="1" dirty="0" smtClean="0"/>
              <a:t>замечания:</a:t>
            </a:r>
          </a:p>
          <a:p>
            <a:pPr lvl="1"/>
            <a:r>
              <a:rPr lang="ru-RU" dirty="0" smtClean="0"/>
              <a:t>По умолчанию для </a:t>
            </a:r>
            <a:r>
              <a:rPr lang="en-US" dirty="0" smtClean="0"/>
              <a:t>method-security </a:t>
            </a:r>
            <a:r>
              <a:rPr lang="ru-RU" dirty="0" smtClean="0"/>
              <a:t>используется </a:t>
            </a:r>
            <a:r>
              <a:rPr lang="en-US" dirty="0" smtClean="0"/>
              <a:t>Spring AOP.</a:t>
            </a:r>
          </a:p>
          <a:p>
            <a:pPr marL="360363" lvl="1" indent="0">
              <a:buNone/>
            </a:pPr>
            <a:r>
              <a:rPr lang="ru-RU" dirty="0" smtClean="0"/>
              <a:t>Если защищенный метод А </a:t>
            </a:r>
            <a:r>
              <a:rPr lang="ru-RU" dirty="0" err="1" smtClean="0"/>
              <a:t>вызвается</a:t>
            </a:r>
            <a:r>
              <a:rPr lang="ru-RU" dirty="0" smtClean="0"/>
              <a:t> другим методам из одного класса то аннотация на методе А игнорируется. Также это применимо к приватным методам</a:t>
            </a:r>
          </a:p>
          <a:p>
            <a:pPr marL="360363" lvl="1" indent="0">
              <a:buNone/>
            </a:pPr>
            <a:endParaRPr lang="ru-RU" dirty="0"/>
          </a:p>
          <a:p>
            <a:pPr lvl="1"/>
            <a:r>
              <a:rPr lang="en-US" b="1" i="1" dirty="0" err="1"/>
              <a:t>SecurityContext</a:t>
            </a:r>
            <a:r>
              <a:rPr lang="en-US" b="1" dirty="0"/>
              <a:t> </a:t>
            </a:r>
            <a:r>
              <a:rPr lang="en-US" b="1" dirty="0" smtClean="0"/>
              <a:t> </a:t>
            </a:r>
            <a:r>
              <a:rPr lang="ru-RU" dirty="0" smtClean="0"/>
              <a:t>связан с текущим потоком и по умолчанию не распространяется на дочерние потоки</a:t>
            </a:r>
          </a:p>
          <a:p>
            <a:pPr marL="0" indent="0">
              <a:buNone/>
            </a:pPr>
            <a:endParaRPr lang="ru-RU" b="1"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32</a:t>
            </a:fld>
            <a:endParaRPr lang="de-DE" dirty="0"/>
          </a:p>
        </p:txBody>
      </p:sp>
    </p:spTree>
    <p:extLst>
      <p:ext uri="{BB962C8B-B14F-4D97-AF65-F5344CB8AC3E}">
        <p14:creationId xmlns:p14="http://schemas.microsoft.com/office/powerpoint/2010/main" val="3992873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Securing URLs Using Spring Security</a:t>
            </a:r>
            <a:br>
              <a:rPr lang="en-US" b="1" dirty="0">
                <a:effectLst/>
              </a:rPr>
            </a:br>
            <a:endParaRPr lang="ru-RU" dirty="0"/>
          </a:p>
        </p:txBody>
      </p:sp>
      <p:sp>
        <p:nvSpPr>
          <p:cNvPr id="3" name="Content Placeholder 2"/>
          <p:cNvSpPr>
            <a:spLocks noGrp="1"/>
          </p:cNvSpPr>
          <p:nvPr>
            <p:ph idx="1"/>
          </p:nvPr>
        </p:nvSpPr>
        <p:spPr/>
        <p:txBody>
          <a:bodyPr/>
          <a:lstStyle/>
          <a:p>
            <a:pPr marL="0" indent="0">
              <a:buNone/>
            </a:pPr>
            <a:r>
              <a:rPr lang="ru-RU" dirty="0" smtClean="0"/>
              <a:t>Задачи для защиты </a:t>
            </a:r>
            <a:r>
              <a:rPr lang="en-US" dirty="0" smtClean="0"/>
              <a:t>URL:</a:t>
            </a:r>
          </a:p>
          <a:p>
            <a:r>
              <a:rPr lang="ru-RU" dirty="0" smtClean="0"/>
              <a:t>Разрешить доступ всем</a:t>
            </a:r>
          </a:p>
          <a:p>
            <a:r>
              <a:rPr lang="ru-RU" dirty="0" smtClean="0"/>
              <a:t>Защитить </a:t>
            </a:r>
            <a:r>
              <a:rPr lang="en-US" dirty="0" smtClean="0"/>
              <a:t>URL </a:t>
            </a:r>
            <a:r>
              <a:rPr lang="ru-RU" dirty="0" smtClean="0"/>
              <a:t>на основании роли и списка ролей</a:t>
            </a:r>
          </a:p>
          <a:p>
            <a:r>
              <a:rPr lang="ru-RU" dirty="0" smtClean="0"/>
              <a:t>Защитить </a:t>
            </a:r>
            <a:r>
              <a:rPr lang="en-US" dirty="0" smtClean="0"/>
              <a:t>URL </a:t>
            </a:r>
            <a:r>
              <a:rPr lang="ru-RU" dirty="0" smtClean="0"/>
              <a:t>на </a:t>
            </a:r>
            <a:r>
              <a:rPr lang="ru-RU" dirty="0" err="1" smtClean="0"/>
              <a:t>основнаии</a:t>
            </a:r>
            <a:r>
              <a:rPr lang="ru-RU" dirty="0" smtClean="0"/>
              <a:t> </a:t>
            </a:r>
            <a:r>
              <a:rPr lang="en-US" dirty="0" smtClean="0"/>
              <a:t>IP </a:t>
            </a:r>
            <a:r>
              <a:rPr lang="ru-RU" dirty="0" smtClean="0"/>
              <a:t>адреса</a:t>
            </a:r>
          </a:p>
          <a:p>
            <a:endParaRPr lang="ru-RU" dirty="0"/>
          </a:p>
          <a:p>
            <a:pPr marL="720725" lvl="2" indent="0">
              <a:buNone/>
            </a:pPr>
            <a:r>
              <a:rPr lang="en-US" sz="1400" dirty="0"/>
              <a:t>@Override</a:t>
            </a:r>
          </a:p>
          <a:p>
            <a:pPr marL="720725" lvl="2" indent="0">
              <a:buNone/>
            </a:pPr>
            <a:r>
              <a:rPr lang="en-US" sz="1400" dirty="0"/>
              <a:t>    protected void configure(</a:t>
            </a:r>
            <a:r>
              <a:rPr lang="en-US" sz="1400" dirty="0" err="1"/>
              <a:t>HttpSecurity</a:t>
            </a:r>
            <a:r>
              <a:rPr lang="en-US" sz="1400" dirty="0"/>
              <a:t> http) throws Exception {</a:t>
            </a:r>
          </a:p>
          <a:p>
            <a:pPr marL="720725" lvl="2" indent="0">
              <a:buNone/>
            </a:pPr>
            <a:r>
              <a:rPr lang="en-US" sz="1400" dirty="0"/>
              <a:t>      http</a:t>
            </a:r>
          </a:p>
          <a:p>
            <a:pPr marL="720725" lvl="2" indent="0">
              <a:buNone/>
            </a:pPr>
            <a:r>
              <a:rPr lang="en-US" sz="1400" dirty="0"/>
              <a:t>        .</a:t>
            </a:r>
            <a:r>
              <a:rPr lang="en-US" sz="1400" dirty="0" err="1"/>
              <a:t>authorizeRequests</a:t>
            </a:r>
            <a:r>
              <a:rPr lang="en-US" sz="1400" dirty="0"/>
              <a:t>()</a:t>
            </a:r>
          </a:p>
          <a:p>
            <a:pPr marL="720725" lvl="2" indent="0">
              <a:buNone/>
            </a:pPr>
            <a:r>
              <a:rPr lang="en-US" sz="1400" dirty="0"/>
              <a:t>           .</a:t>
            </a:r>
            <a:r>
              <a:rPr lang="en-US" sz="1400" dirty="0" err="1"/>
              <a:t>antMatchers</a:t>
            </a:r>
            <a:r>
              <a:rPr lang="en-US" sz="1400" dirty="0"/>
              <a:t>("/static","/register").</a:t>
            </a:r>
            <a:r>
              <a:rPr lang="en-US" sz="1400" dirty="0" err="1"/>
              <a:t>permitAll</a:t>
            </a:r>
            <a:r>
              <a:rPr lang="en-US" sz="1400" dirty="0"/>
              <a:t>()</a:t>
            </a:r>
          </a:p>
          <a:p>
            <a:pPr marL="720725" lvl="2" indent="0">
              <a:buNone/>
            </a:pPr>
            <a:r>
              <a:rPr lang="en-US" sz="1400" dirty="0"/>
              <a:t>           .</a:t>
            </a:r>
            <a:r>
              <a:rPr lang="en-US" sz="1400" dirty="0" err="1"/>
              <a:t>antMatchers</a:t>
            </a:r>
            <a:r>
              <a:rPr lang="en-US" sz="1400" dirty="0"/>
              <a:t>("/user/**").</a:t>
            </a:r>
            <a:r>
              <a:rPr lang="en-US" sz="1400" dirty="0" err="1"/>
              <a:t>hasRoles</a:t>
            </a:r>
            <a:r>
              <a:rPr lang="en-US" sz="1400" dirty="0"/>
              <a:t>("USER", "ADMIN") // can pass multiple roles</a:t>
            </a:r>
          </a:p>
          <a:p>
            <a:pPr marL="720725" lvl="2" indent="0">
              <a:buNone/>
            </a:pPr>
            <a:r>
              <a:rPr lang="en-US" sz="1400" dirty="0"/>
              <a:t>           .</a:t>
            </a:r>
            <a:r>
              <a:rPr lang="en-US" sz="1400" dirty="0" err="1"/>
              <a:t>antMatchers</a:t>
            </a:r>
            <a:r>
              <a:rPr lang="en-US" sz="1400" dirty="0"/>
              <a:t>("/admin/**").access("</a:t>
            </a:r>
            <a:r>
              <a:rPr lang="en-US" sz="1400" dirty="0" err="1"/>
              <a:t>hasRole</a:t>
            </a:r>
            <a:r>
              <a:rPr lang="en-US" sz="1400" dirty="0"/>
              <a:t>('ADMIN') and </a:t>
            </a:r>
            <a:r>
              <a:rPr lang="en-US" sz="1400" dirty="0" err="1"/>
              <a:t>hasIpAddress</a:t>
            </a:r>
            <a:r>
              <a:rPr lang="en-US" sz="1400" dirty="0"/>
              <a:t>('123.123.123.123')") // pass SPEL using access method</a:t>
            </a:r>
          </a:p>
          <a:p>
            <a:pPr marL="720725" lvl="2" indent="0">
              <a:buNone/>
            </a:pPr>
            <a:r>
              <a:rPr lang="en-US" sz="1400" dirty="0"/>
              <a:t>           .</a:t>
            </a:r>
            <a:r>
              <a:rPr lang="en-US" sz="1400" dirty="0" err="1"/>
              <a:t>anyRequest</a:t>
            </a:r>
            <a:r>
              <a:rPr lang="en-US" sz="1400" dirty="0"/>
              <a:t>().authenticated()</a:t>
            </a:r>
          </a:p>
          <a:p>
            <a:pPr marL="720725" lvl="2" indent="0">
              <a:buNone/>
            </a:pPr>
            <a:r>
              <a:rPr lang="en-US" sz="1400" dirty="0"/>
              <a:t>           .and()</a:t>
            </a:r>
          </a:p>
          <a:p>
            <a:pPr marL="720725" lvl="2" indent="0">
              <a:buNone/>
            </a:pPr>
            <a:r>
              <a:rPr lang="en-US" sz="1400" dirty="0"/>
              <a:t>       .</a:t>
            </a:r>
            <a:r>
              <a:rPr lang="en-US" sz="1400" dirty="0" err="1"/>
              <a:t>formLogin</a:t>
            </a:r>
            <a:r>
              <a:rPr lang="en-US" sz="1400" dirty="0"/>
              <a:t>()</a:t>
            </a:r>
          </a:p>
          <a:p>
            <a:pPr marL="720725" lvl="2" indent="0">
              <a:buNone/>
            </a:pPr>
            <a:r>
              <a:rPr lang="en-US" sz="1400" dirty="0"/>
              <a:t>           .</a:t>
            </a:r>
            <a:r>
              <a:rPr lang="en-US" sz="1400" dirty="0" err="1"/>
              <a:t>loginUrl</a:t>
            </a:r>
            <a:r>
              <a:rPr lang="en-US" sz="1400" dirty="0"/>
              <a:t>("/login")</a:t>
            </a:r>
          </a:p>
          <a:p>
            <a:pPr marL="720725" lvl="2" indent="0">
              <a:buNone/>
            </a:pPr>
            <a:r>
              <a:rPr lang="en-US" sz="1400" dirty="0"/>
              <a:t>           .</a:t>
            </a:r>
            <a:r>
              <a:rPr lang="en-US" sz="1400" dirty="0" err="1"/>
              <a:t>permitAll</a:t>
            </a:r>
            <a:r>
              <a:rPr lang="en-US" sz="1400" dirty="0"/>
              <a:t>();</a:t>
            </a:r>
          </a:p>
          <a:p>
            <a:pPr marL="720725" lvl="2" indent="0">
              <a:buNone/>
            </a:pPr>
            <a:r>
              <a:rPr lang="en-US" sz="1400" dirty="0"/>
              <a:t>    }</a:t>
            </a:r>
            <a:endParaRPr lang="ru-RU" sz="1400"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33</a:t>
            </a:fld>
            <a:endParaRPr lang="de-DE" dirty="0"/>
          </a:p>
        </p:txBody>
      </p:sp>
    </p:spTree>
    <p:extLst>
      <p:ext uri="{BB962C8B-B14F-4D97-AF65-F5344CB8AC3E}">
        <p14:creationId xmlns:p14="http://schemas.microsoft.com/office/powerpoint/2010/main" val="2603670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Tag Library</a:t>
            </a:r>
            <a:endParaRPr lang="ru-RU" dirty="0"/>
          </a:p>
        </p:txBody>
      </p:sp>
      <p:sp>
        <p:nvSpPr>
          <p:cNvPr id="3" name="Content Placeholder 2"/>
          <p:cNvSpPr>
            <a:spLocks noGrp="1"/>
          </p:cNvSpPr>
          <p:nvPr>
            <p:ph idx="1"/>
          </p:nvPr>
        </p:nvSpPr>
        <p:spPr/>
        <p:txBody>
          <a:bodyPr/>
          <a:lstStyle/>
          <a:p>
            <a:r>
              <a:rPr lang="en-US" dirty="0" smtClean="0"/>
              <a:t>Spring security </a:t>
            </a:r>
            <a:r>
              <a:rPr lang="ru-RU" dirty="0" smtClean="0"/>
              <a:t>предоставляет </a:t>
            </a:r>
            <a:r>
              <a:rPr lang="en-US" dirty="0" smtClean="0"/>
              <a:t>JSP </a:t>
            </a:r>
            <a:r>
              <a:rPr lang="en-US" dirty="0"/>
              <a:t>t</a:t>
            </a:r>
            <a:r>
              <a:rPr lang="en-US" dirty="0" smtClean="0"/>
              <a:t>ag library </a:t>
            </a:r>
            <a:r>
              <a:rPr lang="ru-RU" dirty="0" smtClean="0"/>
              <a:t>для доступа к </a:t>
            </a:r>
            <a:r>
              <a:rPr lang="en-US" dirty="0" err="1" smtClean="0"/>
              <a:t>SecurityContex</a:t>
            </a:r>
            <a:r>
              <a:rPr lang="en-US" dirty="0" smtClean="0"/>
              <a:t> </a:t>
            </a:r>
            <a:r>
              <a:rPr lang="ru-RU" dirty="0" smtClean="0"/>
              <a:t>на страницах </a:t>
            </a:r>
            <a:r>
              <a:rPr lang="en-US" dirty="0" smtClean="0"/>
              <a:t>JSP</a:t>
            </a:r>
          </a:p>
          <a:p>
            <a:r>
              <a:rPr lang="en-US" dirty="0"/>
              <a:t>Declaration in JSP</a:t>
            </a:r>
            <a:r>
              <a:rPr lang="en-US" dirty="0" smtClean="0"/>
              <a:t>:</a:t>
            </a:r>
            <a:endParaRPr lang="en-US" sz="1200" dirty="0" smtClean="0"/>
          </a:p>
          <a:p>
            <a:pPr marL="0" indent="0">
              <a:buNone/>
            </a:pPr>
            <a:r>
              <a:rPr lang="en-US" sz="1200" dirty="0"/>
              <a:t> </a:t>
            </a:r>
            <a:r>
              <a:rPr lang="en-US" dirty="0"/>
              <a:t/>
            </a:r>
            <a:br>
              <a:rPr lang="en-US" dirty="0"/>
            </a:br>
            <a:r>
              <a:rPr lang="it-IT" sz="1200" dirty="0">
                <a:latin typeface="Courier New" pitchFamily="49" charset="0"/>
                <a:cs typeface="Courier New" pitchFamily="49" charset="0"/>
              </a:rPr>
              <a:t>&lt;%@ taglib prefix="security" uri="http://www.springframework.org/security/tags" %&gt; </a:t>
            </a:r>
            <a:endParaRPr lang="it-IT" sz="1200" dirty="0" smtClean="0">
              <a:latin typeface="Courier New" pitchFamily="49" charset="0"/>
              <a:cs typeface="Courier New" pitchFamily="49" charset="0"/>
            </a:endParaRPr>
          </a:p>
          <a:p>
            <a:r>
              <a:rPr lang="en-US" i="1" dirty="0" smtClean="0">
                <a:cs typeface="Courier New" pitchFamily="49" charset="0"/>
              </a:rPr>
              <a:t>authorize</a:t>
            </a:r>
            <a:r>
              <a:rPr lang="en-US" dirty="0" smtClean="0">
                <a:cs typeface="Courier New" pitchFamily="49" charset="0"/>
              </a:rPr>
              <a:t> tag</a:t>
            </a:r>
          </a:p>
          <a:p>
            <a:pPr marL="720725" lvl="2" indent="0">
              <a:buNone/>
            </a:pPr>
            <a:r>
              <a:rPr lang="en-US" sz="1400" dirty="0">
                <a:cs typeface="Courier New" pitchFamily="49" charset="0"/>
              </a:rPr>
              <a:t>&lt;</a:t>
            </a:r>
            <a:r>
              <a:rPr lang="en-US" sz="1400" dirty="0" err="1">
                <a:cs typeface="Courier New" pitchFamily="49" charset="0"/>
              </a:rPr>
              <a:t>sec:authorize</a:t>
            </a:r>
            <a:r>
              <a:rPr lang="en-US" sz="1400" dirty="0">
                <a:cs typeface="Courier New" pitchFamily="49" charset="0"/>
              </a:rPr>
              <a:t> access="!</a:t>
            </a:r>
            <a:r>
              <a:rPr lang="en-US" sz="1400" dirty="0" err="1">
                <a:cs typeface="Courier New" pitchFamily="49" charset="0"/>
              </a:rPr>
              <a:t>isAuthenticated</a:t>
            </a:r>
            <a:r>
              <a:rPr lang="en-US" sz="1400" dirty="0">
                <a:cs typeface="Courier New" pitchFamily="49" charset="0"/>
              </a:rPr>
              <a:t>()"&gt;</a:t>
            </a:r>
          </a:p>
          <a:p>
            <a:pPr marL="720725" lvl="2" indent="0">
              <a:buNone/>
            </a:pPr>
            <a:r>
              <a:rPr lang="en-US" sz="1400" dirty="0">
                <a:cs typeface="Courier New" pitchFamily="49" charset="0"/>
              </a:rPr>
              <a:t>  Login</a:t>
            </a:r>
          </a:p>
          <a:p>
            <a:pPr marL="720725" lvl="2" indent="0">
              <a:buNone/>
            </a:pPr>
            <a:r>
              <a:rPr lang="en-US" sz="1400" dirty="0">
                <a:cs typeface="Courier New" pitchFamily="49" charset="0"/>
              </a:rPr>
              <a:t>&lt;/</a:t>
            </a:r>
            <a:r>
              <a:rPr lang="en-US" sz="1400" dirty="0" err="1">
                <a:cs typeface="Courier New" pitchFamily="49" charset="0"/>
              </a:rPr>
              <a:t>sec:authorize</a:t>
            </a:r>
            <a:r>
              <a:rPr lang="en-US" sz="1400" dirty="0">
                <a:cs typeface="Courier New" pitchFamily="49" charset="0"/>
              </a:rPr>
              <a:t>&gt;</a:t>
            </a:r>
          </a:p>
          <a:p>
            <a:pPr marL="720725" lvl="2" indent="0">
              <a:buNone/>
            </a:pPr>
            <a:r>
              <a:rPr lang="en-US" sz="1400" dirty="0">
                <a:cs typeface="Courier New" pitchFamily="49" charset="0"/>
              </a:rPr>
              <a:t>&lt;</a:t>
            </a:r>
            <a:r>
              <a:rPr lang="en-US" sz="1400" dirty="0" err="1">
                <a:cs typeface="Courier New" pitchFamily="49" charset="0"/>
              </a:rPr>
              <a:t>sec:authorize</a:t>
            </a:r>
            <a:r>
              <a:rPr lang="en-US" sz="1400" dirty="0">
                <a:cs typeface="Courier New" pitchFamily="49" charset="0"/>
              </a:rPr>
              <a:t> access="</a:t>
            </a:r>
            <a:r>
              <a:rPr lang="en-US" sz="1400" dirty="0" err="1">
                <a:cs typeface="Courier New" pitchFamily="49" charset="0"/>
              </a:rPr>
              <a:t>isAuthenticated</a:t>
            </a:r>
            <a:r>
              <a:rPr lang="en-US" sz="1400" dirty="0">
                <a:cs typeface="Courier New" pitchFamily="49" charset="0"/>
              </a:rPr>
              <a:t>()"&gt;</a:t>
            </a:r>
          </a:p>
          <a:p>
            <a:pPr marL="720725" lvl="2" indent="0">
              <a:buNone/>
            </a:pPr>
            <a:r>
              <a:rPr lang="en-US" sz="1400" dirty="0">
                <a:cs typeface="Courier New" pitchFamily="49" charset="0"/>
              </a:rPr>
              <a:t>  Logout</a:t>
            </a:r>
          </a:p>
          <a:p>
            <a:pPr marL="720725" lvl="2" indent="0">
              <a:buNone/>
            </a:pPr>
            <a:r>
              <a:rPr lang="en-US" sz="1400" dirty="0">
                <a:cs typeface="Courier New" pitchFamily="49" charset="0"/>
              </a:rPr>
              <a:t>&lt;/</a:t>
            </a:r>
            <a:r>
              <a:rPr lang="en-US" sz="1400" dirty="0" err="1">
                <a:cs typeface="Courier New" pitchFamily="49" charset="0"/>
              </a:rPr>
              <a:t>sec:authorize</a:t>
            </a:r>
            <a:r>
              <a:rPr lang="en-US" sz="1400" dirty="0">
                <a:cs typeface="Courier New" pitchFamily="49" charset="0"/>
              </a:rPr>
              <a:t>&gt;</a:t>
            </a:r>
          </a:p>
          <a:p>
            <a:r>
              <a:rPr lang="en-US" i="1" dirty="0"/>
              <a:t>authentication</a:t>
            </a:r>
            <a:r>
              <a:rPr lang="en-US" dirty="0"/>
              <a:t> </a:t>
            </a:r>
            <a:r>
              <a:rPr lang="en-US" dirty="0" smtClean="0"/>
              <a:t>Tag </a:t>
            </a:r>
            <a:r>
              <a:rPr lang="ru-RU" dirty="0" smtClean="0"/>
              <a:t>используется для доступа к текущему</a:t>
            </a:r>
            <a:r>
              <a:rPr lang="en-US" dirty="0" smtClean="0"/>
              <a:t> Authentication </a:t>
            </a:r>
            <a:r>
              <a:rPr lang="ru-RU" dirty="0" err="1" smtClean="0"/>
              <a:t>оьъекту</a:t>
            </a:r>
            <a:r>
              <a:rPr lang="ru-RU" dirty="0" smtClean="0"/>
              <a:t> в </a:t>
            </a:r>
            <a:r>
              <a:rPr lang="en-US" dirty="0" err="1" smtClean="0"/>
              <a:t>SecurityContext</a:t>
            </a:r>
            <a:endParaRPr lang="en-US" dirty="0" smtClean="0"/>
          </a:p>
          <a:p>
            <a:pPr marL="720725" lvl="2" indent="0">
              <a:buNone/>
            </a:pPr>
            <a:r>
              <a:rPr lang="en-US" sz="1400" dirty="0"/>
              <a:t>&lt;</a:t>
            </a:r>
            <a:r>
              <a:rPr lang="en-US" sz="1400" dirty="0" err="1"/>
              <a:t>sec:authorize</a:t>
            </a:r>
            <a:r>
              <a:rPr lang="en-US" sz="1400" dirty="0"/>
              <a:t> access="</a:t>
            </a:r>
            <a:r>
              <a:rPr lang="en-US" sz="1400" dirty="0" err="1"/>
              <a:t>isAuthenticated</a:t>
            </a:r>
            <a:r>
              <a:rPr lang="en-US" sz="1400" dirty="0"/>
              <a:t>()"&gt;</a:t>
            </a:r>
          </a:p>
          <a:p>
            <a:pPr marL="720725" lvl="2" indent="0">
              <a:buNone/>
            </a:pPr>
            <a:r>
              <a:rPr lang="en-US" sz="1400" dirty="0"/>
              <a:t>    Welcome Back, &lt;</a:t>
            </a:r>
            <a:r>
              <a:rPr lang="en-US" sz="1400" dirty="0" err="1"/>
              <a:t>sec:authentication</a:t>
            </a:r>
            <a:r>
              <a:rPr lang="en-US" sz="1400" dirty="0"/>
              <a:t> property="name"/&gt;</a:t>
            </a:r>
          </a:p>
          <a:p>
            <a:pPr marL="720725" lvl="2" indent="0">
              <a:buNone/>
            </a:pPr>
            <a:r>
              <a:rPr lang="en-US" sz="1400" dirty="0"/>
              <a:t>&lt;/</a:t>
            </a:r>
            <a:r>
              <a:rPr lang="en-US" sz="1400" dirty="0" err="1"/>
              <a:t>sec:authorize</a:t>
            </a:r>
            <a:r>
              <a:rPr lang="en-US" sz="1400" dirty="0"/>
              <a:t>&gt;</a:t>
            </a:r>
          </a:p>
          <a:p>
            <a:endParaRPr lang="ru-RU"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34</a:t>
            </a:fld>
            <a:endParaRPr lang="de-DE" dirty="0"/>
          </a:p>
        </p:txBody>
      </p:sp>
    </p:spTree>
    <p:extLst>
      <p:ext uri="{BB962C8B-B14F-4D97-AF65-F5344CB8AC3E}">
        <p14:creationId xmlns:p14="http://schemas.microsoft.com/office/powerpoint/2010/main" val="202415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a:t>
            </a:r>
            <a:r>
              <a:rPr lang="ru-RU" dirty="0" smtClean="0"/>
              <a:t> </a:t>
            </a:r>
            <a:r>
              <a:rPr lang="en-US" dirty="0" smtClean="0"/>
              <a:t>Basic Authentication</a:t>
            </a:r>
            <a:r>
              <a:rPr lang="ru-RU" dirty="0" smtClean="0"/>
              <a:t> (Обычная проверка подлинности)</a:t>
            </a:r>
            <a:br>
              <a:rPr lang="ru-RU" dirty="0" smtClean="0"/>
            </a:br>
            <a:endParaRPr lang="ru-RU" dirty="0"/>
          </a:p>
        </p:txBody>
      </p:sp>
      <p:sp>
        <p:nvSpPr>
          <p:cNvPr id="3" name="Содержимое 2"/>
          <p:cNvSpPr>
            <a:spLocks noGrp="1"/>
          </p:cNvSpPr>
          <p:nvPr>
            <p:ph idx="1"/>
          </p:nvPr>
        </p:nvSpPr>
        <p:spPr/>
        <p:txBody>
          <a:bodyPr/>
          <a:lstStyle/>
          <a:p>
            <a:r>
              <a:rPr lang="ru-RU" dirty="0" smtClean="0"/>
              <a:t>Клиент обращается к защищенному ресурсу</a:t>
            </a:r>
          </a:p>
          <a:p>
            <a:r>
              <a:rPr lang="ru-RU" dirty="0" smtClean="0"/>
              <a:t>Так как запрос требует проверки подлинности, сервер возвращает 401 (не санкционировано). Ответ включает заголовок </a:t>
            </a:r>
            <a:r>
              <a:rPr lang="ru-RU" dirty="0" err="1" smtClean="0"/>
              <a:t>WWW-Authenticate</a:t>
            </a:r>
            <a:r>
              <a:rPr lang="ru-RU" dirty="0" smtClean="0"/>
              <a:t>, указывающий, что сервер поддерживает обычную проверку подлинности.</a:t>
            </a:r>
          </a:p>
          <a:p>
            <a:r>
              <a:rPr lang="ru-RU" dirty="0" smtClean="0"/>
              <a:t>Клиент отправляет другой запрос, с помощью учетных данных клиента в заголовке авторизации. Учетные данные форматируются в виде строки «</a:t>
            </a:r>
            <a:r>
              <a:rPr lang="en-US" dirty="0" smtClean="0"/>
              <a:t>login</a:t>
            </a:r>
            <a:r>
              <a:rPr lang="ru-RU" dirty="0" smtClean="0"/>
              <a:t>: </a:t>
            </a:r>
            <a:r>
              <a:rPr lang="ru-RU" dirty="0" err="1" smtClean="0"/>
              <a:t>password</a:t>
            </a:r>
            <a:r>
              <a:rPr lang="ru-RU" dirty="0" smtClean="0"/>
              <a:t>», с кодировкой base64. </a:t>
            </a:r>
            <a:r>
              <a:rPr lang="ru-RU" b="1" dirty="0" smtClean="0"/>
              <a:t>Учетные данные не шифруются</a:t>
            </a:r>
            <a:r>
              <a:rPr lang="ru-RU" dirty="0" smtClean="0"/>
              <a:t>.</a:t>
            </a:r>
          </a:p>
          <a:p>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4</a:t>
            </a:fld>
            <a:endParaRPr lang="de-DE"/>
          </a:p>
        </p:txBody>
      </p:sp>
      <p:pic>
        <p:nvPicPr>
          <p:cNvPr id="1026" name="Picture 2" descr="ÐÐ°ÑÑÐ¸Ð½ÐºÐ¸ Ð¿Ð¾ Ð·Ð°Ð¿ÑÐ¾ÑÑ basic http authentication"/>
          <p:cNvPicPr>
            <a:picLocks noChangeAspect="1" noChangeArrowheads="1"/>
          </p:cNvPicPr>
          <p:nvPr/>
        </p:nvPicPr>
        <p:blipFill>
          <a:blip r:embed="rId2" cstate="print"/>
          <a:srcRect/>
          <a:stretch>
            <a:fillRect/>
          </a:stretch>
        </p:blipFill>
        <p:spPr bwMode="auto">
          <a:xfrm>
            <a:off x="539552" y="3356992"/>
            <a:ext cx="4914900" cy="21336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 Digest Authentication (</a:t>
            </a:r>
            <a:r>
              <a:rPr lang="ru-RU" dirty="0" smtClean="0"/>
              <a:t>Аутентификация по дайджесту)</a:t>
            </a:r>
            <a:endParaRPr lang="ru-RU" dirty="0"/>
          </a:p>
        </p:txBody>
      </p:sp>
      <p:sp>
        <p:nvSpPr>
          <p:cNvPr id="3" name="Содержимое 2"/>
          <p:cNvSpPr>
            <a:spLocks noGrp="1"/>
          </p:cNvSpPr>
          <p:nvPr>
            <p:ph idx="1"/>
          </p:nvPr>
        </p:nvSpPr>
        <p:spPr/>
        <p:txBody>
          <a:bodyPr/>
          <a:lstStyle/>
          <a:p>
            <a:r>
              <a:rPr lang="ru-RU" dirty="0" smtClean="0"/>
              <a:t>Технически, аутентификация по дайджесту представляет собой применение криптографической хеш-функции MD5 к секрету пользователя с использованием случайных значений для затруднения криптоанализа и предотвращения replay-атак. Работает на уровне протокола HTTP.</a:t>
            </a:r>
          </a:p>
          <a:p>
            <a:pPr>
              <a:buNone/>
            </a:pPr>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5</a:t>
            </a:fld>
            <a:endParaRPr lang="de-DE" dirty="0"/>
          </a:p>
        </p:txBody>
      </p:sp>
      <p:pic>
        <p:nvPicPr>
          <p:cNvPr id="20482" name="Picture 2" descr="ÐÐ°ÑÑÐ¸Ð½ÐºÐ¸ Ð¿Ð¾ Ð·Ð°Ð¿ÑÐ¾ÑÑ digest http authentication"/>
          <p:cNvPicPr>
            <a:picLocks noChangeAspect="1" noChangeArrowheads="1"/>
          </p:cNvPicPr>
          <p:nvPr/>
        </p:nvPicPr>
        <p:blipFill>
          <a:blip r:embed="rId2" cstate="print"/>
          <a:srcRect/>
          <a:stretch>
            <a:fillRect/>
          </a:stretch>
        </p:blipFill>
        <p:spPr bwMode="auto">
          <a:xfrm>
            <a:off x="899592" y="2564904"/>
            <a:ext cx="3724275" cy="26003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 Basic </a:t>
            </a:r>
            <a:r>
              <a:rPr lang="ru-RU" dirty="0" smtClean="0"/>
              <a:t>и </a:t>
            </a:r>
            <a:r>
              <a:rPr lang="en-US" dirty="0" smtClean="0"/>
              <a:t>Digest </a:t>
            </a:r>
            <a:r>
              <a:rPr lang="ru-RU" dirty="0" smtClean="0"/>
              <a:t>в </a:t>
            </a:r>
            <a:r>
              <a:rPr lang="en-US" dirty="0" smtClean="0"/>
              <a:t>Tomcat/Java </a:t>
            </a:r>
            <a:r>
              <a:rPr lang="en-US" dirty="0" err="1" smtClean="0"/>
              <a:t>Servlet</a:t>
            </a:r>
            <a:r>
              <a:rPr lang="en-US" dirty="0" smtClean="0"/>
              <a:t> API</a:t>
            </a:r>
            <a:endParaRPr lang="ru-RU" dirty="0"/>
          </a:p>
        </p:txBody>
      </p:sp>
      <p:sp>
        <p:nvSpPr>
          <p:cNvPr id="3" name="Содержимое 2"/>
          <p:cNvSpPr>
            <a:spLocks noGrp="1"/>
          </p:cNvSpPr>
          <p:nvPr>
            <p:ph idx="1"/>
          </p:nvPr>
        </p:nvSpPr>
        <p:spPr/>
        <p:txBody>
          <a:bodyPr/>
          <a:lstStyle/>
          <a:p>
            <a:r>
              <a:rPr lang="en-US" sz="2400" b="1" dirty="0" smtClean="0"/>
              <a:t>Realm</a:t>
            </a:r>
            <a:r>
              <a:rPr lang="en-US" sz="2400" dirty="0" smtClean="0"/>
              <a:t> </a:t>
            </a:r>
            <a:r>
              <a:rPr lang="ru-RU" sz="2400" dirty="0" smtClean="0"/>
              <a:t>- «база данных» логинов и паролей для идентификации пользователей одного или нескольких веб-приложений. Каждому пользователю также соответствует список «ролей» (или иначе – групп).</a:t>
            </a:r>
          </a:p>
          <a:p>
            <a:r>
              <a:rPr lang="ru-RU" sz="2400" dirty="0" smtClean="0"/>
              <a:t>Самый простой </a:t>
            </a:r>
            <a:r>
              <a:rPr lang="en-US" sz="2400" b="1" dirty="0" smtClean="0"/>
              <a:t>Realm</a:t>
            </a:r>
            <a:r>
              <a:rPr lang="en-US" sz="2400" dirty="0" smtClean="0"/>
              <a:t> </a:t>
            </a:r>
            <a:r>
              <a:rPr lang="ru-RU" sz="2400" dirty="0" smtClean="0"/>
              <a:t>в </a:t>
            </a:r>
            <a:r>
              <a:rPr lang="en-US" sz="2400" dirty="0" smtClean="0"/>
              <a:t>tomcat </a:t>
            </a:r>
            <a:r>
              <a:rPr lang="ru-RU" sz="2400" dirty="0" smtClean="0"/>
              <a:t>– файл </a:t>
            </a:r>
            <a:r>
              <a:rPr lang="en-US" sz="2400" i="1" dirty="0" smtClean="0"/>
              <a:t>tomcat-users.xml</a:t>
            </a:r>
            <a:r>
              <a:rPr lang="en-US" sz="2400" dirty="0" smtClean="0"/>
              <a:t>. </a:t>
            </a:r>
            <a:r>
              <a:rPr lang="ru-RU" sz="2400" dirty="0" smtClean="0"/>
              <a:t>Поддерживаются также </a:t>
            </a:r>
            <a:r>
              <a:rPr lang="en-US" sz="2400" i="1" dirty="0" smtClean="0"/>
              <a:t>JDBCRealm</a:t>
            </a:r>
            <a:r>
              <a:rPr lang="en-US" sz="2400" dirty="0" smtClean="0"/>
              <a:t>, </a:t>
            </a:r>
            <a:r>
              <a:rPr lang="en-US" sz="2400" i="1" dirty="0" smtClean="0"/>
              <a:t>DataSourceRealm</a:t>
            </a:r>
            <a:r>
              <a:rPr lang="en-US" sz="2400" dirty="0" smtClean="0"/>
              <a:t>, </a:t>
            </a:r>
            <a:r>
              <a:rPr lang="en-US" sz="2400" i="1" dirty="0" smtClean="0"/>
              <a:t>JNDIRealm</a:t>
            </a:r>
            <a:r>
              <a:rPr lang="en-US" sz="2400" dirty="0" smtClean="0"/>
              <a:t> </a:t>
            </a:r>
            <a:r>
              <a:rPr lang="ru-RU" sz="2400" dirty="0" smtClean="0"/>
              <a:t>и другие</a:t>
            </a:r>
            <a:r>
              <a:rPr lang="en-US" sz="2400" dirty="0" smtClean="0"/>
              <a:t>.</a:t>
            </a:r>
          </a:p>
          <a:p>
            <a:r>
              <a:rPr lang="ru-RU" sz="2400" dirty="0" smtClean="0"/>
              <a:t>Пример </a:t>
            </a:r>
            <a:r>
              <a:rPr lang="en-US" sz="2400" dirty="0" smtClean="0"/>
              <a:t>web.xml </a:t>
            </a:r>
            <a:r>
              <a:rPr lang="ru-RU" sz="2400" dirty="0" smtClean="0"/>
              <a:t>для </a:t>
            </a:r>
            <a:r>
              <a:rPr lang="en-US" sz="2400" dirty="0" smtClean="0"/>
              <a:t>Basic Http Authentication.</a:t>
            </a:r>
          </a:p>
          <a:p>
            <a:r>
              <a:rPr lang="ru-RU" sz="2400" dirty="0" smtClean="0"/>
              <a:t>С </a:t>
            </a:r>
            <a:r>
              <a:rPr lang="en-US" sz="2400" dirty="0" smtClean="0"/>
              <a:t>HTTP</a:t>
            </a:r>
            <a:r>
              <a:rPr lang="ru-RU" sz="2400" dirty="0" smtClean="0"/>
              <a:t>-запросом прошедшим </a:t>
            </a:r>
            <a:r>
              <a:rPr lang="ru-RU" sz="2400" dirty="0" smtClean="0"/>
              <a:t>авторизацию </a:t>
            </a:r>
            <a:r>
              <a:rPr lang="ru-RU" sz="2400" dirty="0" smtClean="0"/>
              <a:t>можно выполнять:</a:t>
            </a:r>
            <a:endParaRPr lang="en-US" sz="2400" dirty="0" smtClean="0"/>
          </a:p>
          <a:p>
            <a:pPr lvl="1"/>
            <a:r>
              <a:rPr lang="en-US" sz="2400" i="1" dirty="0" err="1" smtClean="0"/>
              <a:t>getRemoteUser</a:t>
            </a:r>
            <a:r>
              <a:rPr lang="en-US" sz="2400" dirty="0" smtClean="0"/>
              <a:t> – </a:t>
            </a:r>
            <a:r>
              <a:rPr lang="ru-RU" sz="2400" dirty="0" smtClean="0"/>
              <a:t>возвращает </a:t>
            </a:r>
            <a:r>
              <a:rPr lang="ru-RU" sz="2400" dirty="0" smtClean="0"/>
              <a:t>имя пользователя</a:t>
            </a:r>
            <a:endParaRPr lang="en-US" sz="2400" dirty="0" smtClean="0"/>
          </a:p>
          <a:p>
            <a:pPr lvl="1"/>
            <a:r>
              <a:rPr lang="en-US" sz="2400" i="1" dirty="0" err="1" smtClean="0"/>
              <a:t>getUserPrincipal</a:t>
            </a:r>
            <a:r>
              <a:rPr lang="en-US" sz="2400" dirty="0" smtClean="0"/>
              <a:t> – </a:t>
            </a:r>
            <a:r>
              <a:rPr lang="ru-RU" sz="2400" dirty="0" smtClean="0"/>
              <a:t>возвращает экземпляр </a:t>
            </a:r>
            <a:r>
              <a:rPr lang="en-US" sz="2400" dirty="0" err="1" smtClean="0"/>
              <a:t>javax.security.Principal</a:t>
            </a:r>
            <a:endParaRPr lang="en-US" sz="2400" dirty="0" smtClean="0"/>
          </a:p>
          <a:p>
            <a:pPr lvl="1"/>
            <a:r>
              <a:rPr lang="en-US" sz="2400" i="1" dirty="0" err="1" smtClean="0"/>
              <a:t>isUserInRole</a:t>
            </a:r>
            <a:r>
              <a:rPr lang="en-US" sz="2400" i="1" dirty="0" smtClean="0"/>
              <a:t>(String role)</a:t>
            </a:r>
            <a:r>
              <a:rPr lang="en-US" sz="2400" dirty="0" smtClean="0"/>
              <a:t> – </a:t>
            </a:r>
            <a:r>
              <a:rPr lang="ru-RU" sz="2400" dirty="0" smtClean="0"/>
              <a:t>проверяет отношение текущего пользователя к заданной роли (группе)</a:t>
            </a:r>
          </a:p>
          <a:p>
            <a:pPr lvl="1">
              <a:buNone/>
            </a:pP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6</a:t>
            </a:fld>
            <a:endParaRPr lang="de-D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Web</a:t>
            </a:r>
            <a:r>
              <a:rPr lang="ru-RU" dirty="0" smtClean="0"/>
              <a:t>-сессии в </a:t>
            </a:r>
            <a:r>
              <a:rPr lang="en-US" dirty="0" smtClean="0"/>
              <a:t>Java </a:t>
            </a:r>
            <a:r>
              <a:rPr lang="en-US" dirty="0" err="1" smtClean="0"/>
              <a:t>Servlets</a:t>
            </a:r>
            <a:r>
              <a:rPr lang="en-US" dirty="0" smtClean="0"/>
              <a:t> API</a:t>
            </a:r>
            <a:endParaRPr lang="ru-RU" dirty="0"/>
          </a:p>
        </p:txBody>
      </p:sp>
      <p:sp>
        <p:nvSpPr>
          <p:cNvPr id="3" name="Содержимое 2"/>
          <p:cNvSpPr>
            <a:spLocks noGrp="1"/>
          </p:cNvSpPr>
          <p:nvPr>
            <p:ph idx="1"/>
          </p:nvPr>
        </p:nvSpPr>
        <p:spPr/>
        <p:txBody>
          <a:bodyPr/>
          <a:lstStyle/>
          <a:p>
            <a:r>
              <a:rPr lang="ru-RU" dirty="0" smtClean="0"/>
              <a:t>Протокол HTTP не имеет сессии, при каждом запросе от клиента создаётся отдельное соединение. Сервер не хранит никакой информации о предыдущих запросах от данного клиента.</a:t>
            </a:r>
            <a:endParaRPr lang="en-US" dirty="0" smtClean="0"/>
          </a:p>
          <a:p>
            <a:r>
              <a:rPr lang="ru-RU" dirty="0" smtClean="0"/>
              <a:t>Для создания и поддержки сессии как правило используются </a:t>
            </a:r>
            <a:r>
              <a:rPr lang="en-US" dirty="0" smtClean="0"/>
              <a:t>Cookie.</a:t>
            </a:r>
          </a:p>
          <a:p>
            <a:r>
              <a:rPr lang="ru-RU" dirty="0" smtClean="0"/>
              <a:t>В </a:t>
            </a:r>
            <a:r>
              <a:rPr lang="en-US" dirty="0" smtClean="0"/>
              <a:t>Java </a:t>
            </a:r>
            <a:r>
              <a:rPr lang="en-US" dirty="0" err="1" smtClean="0"/>
              <a:t>Servlet</a:t>
            </a:r>
            <a:r>
              <a:rPr lang="en-US" dirty="0" smtClean="0"/>
              <a:t> API </a:t>
            </a:r>
            <a:r>
              <a:rPr lang="ru-RU" dirty="0" smtClean="0"/>
              <a:t>таким </a:t>
            </a:r>
            <a:r>
              <a:rPr lang="en-US" dirty="0" smtClean="0"/>
              <a:t>Cookie </a:t>
            </a:r>
            <a:r>
              <a:rPr lang="ru-RU" dirty="0" smtClean="0"/>
              <a:t>выступает </a:t>
            </a:r>
            <a:r>
              <a:rPr lang="en-US" dirty="0" smtClean="0"/>
              <a:t>JSESSIONID.</a:t>
            </a:r>
          </a:p>
          <a:p>
            <a:r>
              <a:rPr lang="ru-RU" dirty="0" smtClean="0"/>
              <a:t>К текущей сессии можно обратится через </a:t>
            </a:r>
            <a:r>
              <a:rPr lang="en-US" i="1" dirty="0" err="1" smtClean="0"/>
              <a:t>httpRequest.getSession</a:t>
            </a:r>
            <a:endParaRPr lang="en-US" i="1" dirty="0" smtClean="0"/>
          </a:p>
          <a:p>
            <a:r>
              <a:rPr lang="ru-RU" dirty="0" smtClean="0"/>
              <a:t>С сессией можно ассоциировать пользовательские данные в атрибутах</a:t>
            </a: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7</a:t>
            </a:fld>
            <a:endParaRPr lang="de-DE" dirty="0"/>
          </a:p>
        </p:txBody>
      </p:sp>
      <p:pic>
        <p:nvPicPr>
          <p:cNvPr id="21506" name="Picture 2" descr="ÐÐ°ÑÑÐ¸Ð½ÐºÐ¸ Ð¿Ð¾ Ð·Ð°Ð¿ÑÐ¾ÑÑ java cookie jsessionid"/>
          <p:cNvPicPr>
            <a:picLocks noChangeAspect="1" noChangeArrowheads="1"/>
          </p:cNvPicPr>
          <p:nvPr/>
        </p:nvPicPr>
        <p:blipFill>
          <a:blip r:embed="rId2" cstate="print"/>
          <a:srcRect/>
          <a:stretch>
            <a:fillRect/>
          </a:stretch>
        </p:blipFill>
        <p:spPr bwMode="auto">
          <a:xfrm>
            <a:off x="539552" y="3284984"/>
            <a:ext cx="5828451" cy="273630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и атрибуты </a:t>
            </a:r>
            <a:r>
              <a:rPr lang="en-US" dirty="0" smtClean="0"/>
              <a:t>Cookie</a:t>
            </a:r>
            <a:endParaRPr lang="ru-RU" dirty="0"/>
          </a:p>
        </p:txBody>
      </p:sp>
      <p:sp>
        <p:nvSpPr>
          <p:cNvPr id="3" name="Содержимое 2"/>
          <p:cNvSpPr>
            <a:spLocks noGrp="1"/>
          </p:cNvSpPr>
          <p:nvPr>
            <p:ph idx="1"/>
          </p:nvPr>
        </p:nvSpPr>
        <p:spPr/>
        <p:txBody>
          <a:bodyPr/>
          <a:lstStyle/>
          <a:p>
            <a:r>
              <a:rPr lang="ru-RU" b="1" dirty="0" smtClean="0"/>
              <a:t>Сессионные </a:t>
            </a:r>
            <a:r>
              <a:rPr lang="ru-RU" b="1" dirty="0" err="1" smtClean="0"/>
              <a:t>куки</a:t>
            </a:r>
            <a:r>
              <a:rPr lang="ru-RU" b="1" dirty="0" smtClean="0"/>
              <a:t>.</a:t>
            </a:r>
            <a:r>
              <a:rPr lang="ru-RU" dirty="0" smtClean="0"/>
              <a:t> Существуют только во временной памяти, пока пользователь находится на странице </a:t>
            </a:r>
            <a:r>
              <a:rPr lang="ru-RU" dirty="0" err="1" smtClean="0"/>
              <a:t>веб-сайта</a:t>
            </a:r>
            <a:r>
              <a:rPr lang="ru-RU" dirty="0" smtClean="0"/>
              <a:t>. Браузеры обычно удаляют сессионные </a:t>
            </a:r>
            <a:r>
              <a:rPr lang="ru-RU" dirty="0" err="1" smtClean="0"/>
              <a:t>куки</a:t>
            </a:r>
            <a:r>
              <a:rPr lang="ru-RU" dirty="0" smtClean="0"/>
              <a:t> после того, как пользователь закрывает окно браузера.</a:t>
            </a:r>
          </a:p>
          <a:p>
            <a:r>
              <a:rPr lang="ru-RU" b="1" dirty="0" smtClean="0"/>
              <a:t>Постоянные </a:t>
            </a:r>
            <a:r>
              <a:rPr lang="ru-RU" b="1" dirty="0" err="1" smtClean="0"/>
              <a:t>куки</a:t>
            </a:r>
            <a:r>
              <a:rPr lang="ru-RU" b="1" dirty="0" smtClean="0"/>
              <a:t>. </a:t>
            </a:r>
            <a:r>
              <a:rPr lang="ru-RU" dirty="0" smtClean="0"/>
              <a:t>Удаляются в определённую дату или через определённый промежуток времени. Это означает, что информация о </a:t>
            </a:r>
            <a:r>
              <a:rPr lang="ru-RU" dirty="0" err="1" smtClean="0"/>
              <a:t>куки</a:t>
            </a:r>
            <a:r>
              <a:rPr lang="ru-RU" dirty="0" smtClean="0"/>
              <a:t> будет передаваться на сервер каждый раз, когда пользователь посещает </a:t>
            </a:r>
            <a:r>
              <a:rPr lang="ru-RU" dirty="0" err="1" smtClean="0"/>
              <a:t>веб-сайт</a:t>
            </a:r>
            <a:r>
              <a:rPr lang="ru-RU" dirty="0" smtClean="0"/>
              <a:t>, которому эти </a:t>
            </a:r>
            <a:r>
              <a:rPr lang="ru-RU" dirty="0" err="1" smtClean="0"/>
              <a:t>куки</a:t>
            </a:r>
            <a:r>
              <a:rPr lang="ru-RU" dirty="0" smtClean="0"/>
              <a:t> принадлежат.</a:t>
            </a:r>
            <a:endParaRPr lang="ru-RU" b="1" dirty="0" smtClean="0"/>
          </a:p>
          <a:p>
            <a:r>
              <a:rPr lang="ru-RU" b="1" dirty="0" smtClean="0"/>
              <a:t>Защищенные </a:t>
            </a:r>
            <a:r>
              <a:rPr lang="ru-RU" b="1" dirty="0" err="1" smtClean="0"/>
              <a:t>куки</a:t>
            </a:r>
            <a:r>
              <a:rPr lang="ru-RU" dirty="0" smtClean="0"/>
              <a:t>.</a:t>
            </a:r>
            <a:r>
              <a:rPr lang="ru-RU" i="1" dirty="0" smtClean="0"/>
              <a:t> </a:t>
            </a:r>
            <a:r>
              <a:rPr lang="ru-RU" dirty="0" smtClean="0"/>
              <a:t>Могут быть переданы только через шифрованное соединение (то есть HTTPS). Они не могут передаваться по незащищенным соединениям. </a:t>
            </a:r>
          </a:p>
          <a:p>
            <a:r>
              <a:rPr lang="en-US" b="1" dirty="0" err="1" smtClean="0"/>
              <a:t>HttpOnly</a:t>
            </a:r>
            <a:r>
              <a:rPr lang="en-US" b="1" dirty="0" smtClean="0"/>
              <a:t>-</a:t>
            </a:r>
            <a:r>
              <a:rPr lang="ru-RU" b="1" dirty="0" err="1" smtClean="0"/>
              <a:t>куки</a:t>
            </a:r>
            <a:r>
              <a:rPr lang="ru-RU" b="1" dirty="0" smtClean="0"/>
              <a:t>. </a:t>
            </a:r>
            <a:r>
              <a:rPr lang="ru-RU" dirty="0" smtClean="0"/>
              <a:t>К файлу </a:t>
            </a:r>
            <a:r>
              <a:rPr lang="ru-RU" dirty="0" err="1" smtClean="0"/>
              <a:t>HttpOnly-куки</a:t>
            </a:r>
            <a:r>
              <a:rPr lang="ru-RU" dirty="0" smtClean="0"/>
              <a:t> нельзя обращаться с помощью API на стороне клиента, таких как </a:t>
            </a:r>
            <a:r>
              <a:rPr lang="ru-RU" dirty="0" err="1" smtClean="0"/>
              <a:t>JavaScript</a:t>
            </a:r>
            <a:r>
              <a:rPr lang="ru-RU" dirty="0" smtClean="0"/>
              <a:t>.</a:t>
            </a:r>
          </a:p>
          <a:p>
            <a:r>
              <a:rPr lang="ru-RU" b="1" dirty="0" smtClean="0"/>
              <a:t>Атрибуты </a:t>
            </a:r>
            <a:r>
              <a:rPr lang="ru-RU" b="1" dirty="0" err="1" smtClean="0"/>
              <a:t>куки</a:t>
            </a:r>
            <a:r>
              <a:rPr lang="ru-RU" b="1" dirty="0" smtClean="0"/>
              <a:t>:</a:t>
            </a:r>
          </a:p>
          <a:p>
            <a:pPr lvl="1"/>
            <a:r>
              <a:rPr lang="ru-RU" dirty="0" smtClean="0"/>
              <a:t>Домен</a:t>
            </a:r>
            <a:r>
              <a:rPr lang="en-US" dirty="0" smtClean="0"/>
              <a:t> (Domain)</a:t>
            </a:r>
            <a:endParaRPr lang="ru-RU" dirty="0" smtClean="0"/>
          </a:p>
          <a:p>
            <a:pPr lvl="1"/>
            <a:r>
              <a:rPr lang="ru-RU" dirty="0" smtClean="0"/>
              <a:t>Путь</a:t>
            </a:r>
            <a:r>
              <a:rPr lang="en-US" dirty="0" smtClean="0"/>
              <a:t> (Path)</a:t>
            </a:r>
            <a:endParaRPr lang="ru-RU" dirty="0" smtClean="0"/>
          </a:p>
          <a:p>
            <a:pPr>
              <a:buNone/>
            </a:pP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Set-Cookie: attribute=</a:t>
            </a:r>
            <a:r>
              <a:rPr lang="en-US" sz="1400" dirty="0" err="1" smtClean="0">
                <a:latin typeface="Courier New" pitchFamily="49" charset="0"/>
                <a:cs typeface="Courier New" pitchFamily="49" charset="0"/>
              </a:rPr>
              <a:t>myvalue</a:t>
            </a:r>
            <a:r>
              <a:rPr lang="en-US" sz="1400" dirty="0" smtClean="0">
                <a:latin typeface="Courier New" pitchFamily="49" charset="0"/>
                <a:cs typeface="Courier New" pitchFamily="49" charset="0"/>
              </a:rPr>
              <a:t>; expires=Fri, 31 Dec 2010 23:59:59 GMT; path=/; domain=.</a:t>
            </a:r>
            <a:r>
              <a:rPr lang="en-US" sz="1400" dirty="0" err="1" smtClean="0">
                <a:latin typeface="Courier New" pitchFamily="49" charset="0"/>
                <a:cs typeface="Courier New" pitchFamily="49" charset="0"/>
              </a:rPr>
              <a:t>example.net</a:t>
            </a:r>
            <a:endParaRPr lang="en-US" sz="1400" dirty="0" smtClean="0">
              <a:latin typeface="Courier New" pitchFamily="49" charset="0"/>
              <a:cs typeface="Courier New" pitchFamily="49" charset="0"/>
            </a:endParaRPr>
          </a:p>
          <a:p>
            <a:pPr>
              <a:buNone/>
            </a:pPr>
            <a:r>
              <a:rPr lang="en-US" dirty="0" smtClean="0"/>
              <a:t/>
            </a:r>
            <a:br>
              <a:rPr lang="en-US" dirty="0" smtClean="0"/>
            </a:b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8</a:t>
            </a:fld>
            <a:endParaRPr lang="de-D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Аутентификация на основе формы</a:t>
            </a:r>
            <a:r>
              <a:rPr lang="en-US" dirty="0" smtClean="0"/>
              <a:t>	</a:t>
            </a:r>
            <a:endParaRPr lang="ru-RU" dirty="0"/>
          </a:p>
        </p:txBody>
      </p:sp>
      <p:sp>
        <p:nvSpPr>
          <p:cNvPr id="3" name="Содержимое 2"/>
          <p:cNvSpPr>
            <a:spLocks noGrp="1"/>
          </p:cNvSpPr>
          <p:nvPr>
            <p:ph idx="1"/>
          </p:nvPr>
        </p:nvSpPr>
        <p:spPr/>
        <p:txBody>
          <a:bodyPr/>
          <a:lstStyle/>
          <a:p>
            <a:r>
              <a:rPr lang="ru-RU" dirty="0" smtClean="0"/>
              <a:t>Позволяет выполнить форму для авторизации в общем стиле (дизайне) приложения</a:t>
            </a:r>
          </a:p>
          <a:p>
            <a:r>
              <a:rPr lang="ru-RU" dirty="0" smtClean="0"/>
              <a:t>Позволяет выполнить автоматическое перенаправление (</a:t>
            </a:r>
            <a:r>
              <a:rPr lang="en-US" dirty="0" smtClean="0"/>
              <a:t>redirect) </a:t>
            </a:r>
            <a:r>
              <a:rPr lang="ru-RU" dirty="0" smtClean="0"/>
              <a:t>с формы авторизации на защищенный ресурс</a:t>
            </a:r>
          </a:p>
          <a:p>
            <a:pPr>
              <a:buNone/>
            </a:pP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9</a:t>
            </a:fld>
            <a:endParaRPr lang="de-DE" dirty="0"/>
          </a:p>
        </p:txBody>
      </p:sp>
      <p:pic>
        <p:nvPicPr>
          <p:cNvPr id="23554" name="Picture 2" descr="ÐÐ°ÑÑÐ¸Ð½ÐºÐ¸ Ð¿Ð¾ Ð·Ð°Ð¿ÑÐ¾ÑÑ form based authentication"/>
          <p:cNvPicPr>
            <a:picLocks noChangeAspect="1" noChangeArrowheads="1"/>
          </p:cNvPicPr>
          <p:nvPr/>
        </p:nvPicPr>
        <p:blipFill>
          <a:blip r:embed="rId2" cstate="print"/>
          <a:srcRect/>
          <a:stretch>
            <a:fillRect/>
          </a:stretch>
        </p:blipFill>
        <p:spPr bwMode="auto">
          <a:xfrm>
            <a:off x="539552" y="1844824"/>
            <a:ext cx="5976664" cy="395046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ecture template">
  <a:themeElements>
    <a:clrScheme name="">
      <a:dk1>
        <a:srgbClr val="000000"/>
      </a:dk1>
      <a:lt1>
        <a:srgbClr val="FFFFFF"/>
      </a:lt1>
      <a:dk2>
        <a:srgbClr val="E20074"/>
      </a:dk2>
      <a:lt2>
        <a:srgbClr val="CCCCCC"/>
      </a:lt2>
      <a:accent1>
        <a:srgbClr val="427BAB"/>
      </a:accent1>
      <a:accent2>
        <a:srgbClr val="FDD167"/>
      </a:accent2>
      <a:accent3>
        <a:srgbClr val="FFFFFF"/>
      </a:accent3>
      <a:accent4>
        <a:srgbClr val="000000"/>
      </a:accent4>
      <a:accent5>
        <a:srgbClr val="B0BFD2"/>
      </a:accent5>
      <a:accent6>
        <a:srgbClr val="E5BD5D"/>
      </a:accent6>
      <a:hlink>
        <a:srgbClr val="E20074"/>
      </a:hlink>
      <a:folHlink>
        <a:srgbClr val="64B9E4"/>
      </a:folHlink>
    </a:clrScheme>
    <a:fontScheme name="2_DTE Master">
      <a:majorFont>
        <a:latin typeface="Tele-GroteskNor"/>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lnDef>
  </a:objectDefaults>
  <a:extraClrSchemeLst>
    <a:extraClrScheme>
      <a:clrScheme name="2_DTE Master 1">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template</Template>
  <TotalTime>0</TotalTime>
  <Words>1863</Words>
  <Application>Microsoft Office PowerPoint</Application>
  <PresentationFormat>On-screen Show (4:3)</PresentationFormat>
  <Paragraphs>379</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lecture template</vt:lpstr>
      <vt:lpstr>Java School  Web Security – Part I  Basics</vt:lpstr>
      <vt:lpstr>Что такое Security</vt:lpstr>
      <vt:lpstr>Основные понятия </vt:lpstr>
      <vt:lpstr>HTTP Basic Authentication (Обычная проверка подлинности) </vt:lpstr>
      <vt:lpstr>HTTP Digest Authentication (Аутентификация по дайджесту)</vt:lpstr>
      <vt:lpstr>HTTP Basic и Digest в Tomcat/Java Servlet API</vt:lpstr>
      <vt:lpstr>Web-сессии в Java Servlets API</vt:lpstr>
      <vt:lpstr>Виды и атрибуты Cookie</vt:lpstr>
      <vt:lpstr>Аутентификация на основе формы </vt:lpstr>
      <vt:lpstr>Создание своих схем авторизации и аутентификации</vt:lpstr>
      <vt:lpstr>Аутентификация на основе токена (JWT)</vt:lpstr>
      <vt:lpstr>Процесс аутентификации и авторизации на основе JWT</vt:lpstr>
      <vt:lpstr>Правовая основа</vt:lpstr>
      <vt:lpstr>OWASP Top 10</vt:lpstr>
      <vt:lpstr>Уязвимости веб приложения</vt:lpstr>
      <vt:lpstr>Broken Access Control  </vt:lpstr>
      <vt:lpstr>Insufficient Attack Protection  </vt:lpstr>
      <vt:lpstr>Криптография. Шифрование. Виды алгоритмов.   </vt:lpstr>
      <vt:lpstr>Криптография. Хэширование  </vt:lpstr>
      <vt:lpstr>Дополнительная информация</vt:lpstr>
      <vt:lpstr>Java School  Web Security: Part 2  Spring Security</vt:lpstr>
      <vt:lpstr>Spring security</vt:lpstr>
      <vt:lpstr>Ключевые объекты контекста Spring Security: </vt:lpstr>
      <vt:lpstr>Authentication</vt:lpstr>
      <vt:lpstr>Customizing Authentication Managers </vt:lpstr>
      <vt:lpstr>Web Security </vt:lpstr>
      <vt:lpstr>Spring Method Security </vt:lpstr>
      <vt:lpstr>@Secured Annotation </vt:lpstr>
      <vt:lpstr>@PreAuthorize and @PostAuthorize Annotations </vt:lpstr>
      <vt:lpstr>@PreFilter and @PostFilter Annotations </vt:lpstr>
      <vt:lpstr>Spring Method Security</vt:lpstr>
      <vt:lpstr>Spring Method Security</vt:lpstr>
      <vt:lpstr>Securing URLs Using Spring Security </vt:lpstr>
      <vt:lpstr>JSP Tag Library</vt:lpstr>
    </vt:vector>
  </TitlesOfParts>
  <Company>T-SYSTEMS RUS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School Template</dc:title>
  <dc:creator>Daniil Shulgin</dc:creator>
  <cp:lastModifiedBy>Kuleshov Maksim</cp:lastModifiedBy>
  <cp:revision>49</cp:revision>
  <cp:lastPrinted>2016-09-21T12:47:42Z</cp:lastPrinted>
  <dcterms:created xsi:type="dcterms:W3CDTF">2011-07-20T13:22:05Z</dcterms:created>
  <dcterms:modified xsi:type="dcterms:W3CDTF">2018-11-23T08:04:28Z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0008003618000000000001023720</vt:lpwstr>
  </property>
</Properties>
</file>