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Lor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dMPtLHUGubwWwF3bC84IiVlU9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17ad1d42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017ad1d420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9" name="Google Shape;229;g1017ad1d42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174b67f3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0174b67f39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8" name="Google Shape;248;g10174b67f39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174b67f3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0174b67f39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g10174b67f39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174b67f39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0174b67f39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g10174b67f39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1" Type="http://schemas.openxmlformats.org/officeDocument/2006/relationships/image" Target="../media/image19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side med mørkt billede" showMasterSp="0">
  <p:cSld name="Forside med mørkt bille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&quot;templafy&quot;:{&quot;id&quot;:&quot;b1b0c23c-4a1b-47aa-b135-137dc3a5282b&quot;}}" id="17" name="Google Shape;17;p6" title="PresentationTitle"/>
          <p:cNvSpPr/>
          <p:nvPr/>
        </p:nvSpPr>
        <p:spPr>
          <a:xfrm>
            <a:off x="900000" y="933840"/>
            <a:ext cx="105840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Case: Tidlig Pension</a:t>
            </a:r>
            <a:endParaRPr/>
          </a:p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900000" y="3545817"/>
            <a:ext cx="1058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​"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9pPr>
          </a:lstStyle>
          <a:p/>
        </p:txBody>
      </p:sp>
      <p:sp>
        <p:nvSpPr>
          <p:cNvPr id="19" name="Google Shape;19;p6"/>
          <p:cNvSpPr txBox="1"/>
          <p:nvPr/>
        </p:nvSpPr>
        <p:spPr>
          <a:xfrm>
            <a:off x="0" y="-213210"/>
            <a:ext cx="12213522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Hvis du vil ændre baggrundsbilledet, indsæt nyt billede via Templafy, klik på billedet og vælg knappen ” Sæt slide baggrund” under ATP menuen</a:t>
            </a:r>
            <a:endParaRPr/>
          </a:p>
        </p:txBody>
      </p:sp>
      <p:sp>
        <p:nvSpPr>
          <p:cNvPr id="20" name="Google Shape;20;p6"/>
          <p:cNvSpPr/>
          <p:nvPr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{&quot;templafy&quot;:{&quot;id&quot;:&quot;d7e380f3-b92d-4446-883e-5544272e1b0d&quot;}}" id="21" name="Google Shape;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7326" y="5617902"/>
            <a:ext cx="5760720" cy="867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- lys grøn">
  <p:cSld name="Kapitel - lys grø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80000" y="180000"/>
            <a:ext cx="11829456" cy="649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720000" y="611188"/>
            <a:ext cx="4106524" cy="20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0"/>
              <a:buNone/>
              <a:defRPr b="1" sz="1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720001" y="3509328"/>
            <a:ext cx="6320880" cy="2627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43318" y="4999058"/>
            <a:ext cx="2546893" cy="185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- lys blå">
  <p:cSld name="Kapitel - lys blå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80000" y="180000"/>
            <a:ext cx="11829456" cy="649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720000" y="611188"/>
            <a:ext cx="4106524" cy="20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0"/>
              <a:buNone/>
              <a:defRPr b="1" sz="1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720001" y="3509328"/>
            <a:ext cx="6320880" cy="2627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43318" y="4999058"/>
            <a:ext cx="2546893" cy="185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skrift og teks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20000" y="612000"/>
            <a:ext cx="10752000" cy="78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720000" y="1590674"/>
            <a:ext cx="10752000" cy="454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 tekstspalter">
  <p:cSld name="To tekstspalt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720000" y="612000"/>
            <a:ext cx="10752000" cy="78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720000" y="1590674"/>
            <a:ext cx="5104800" cy="454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6367200" y="1590674"/>
            <a:ext cx="5104800" cy="454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 tekstspalter">
  <p:cSld name="Tre tekstspalt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720000" y="612000"/>
            <a:ext cx="10752000" cy="78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720000" y="1590674"/>
            <a:ext cx="3222000" cy="454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485000" y="1590674"/>
            <a:ext cx="3222000" cy="454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8250000" y="1590674"/>
            <a:ext cx="3222000" cy="454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og grafik">
  <p:cSld name="Tekst og grafi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720000" y="612000"/>
            <a:ext cx="5104800" cy="78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720000" y="1591200"/>
            <a:ext cx="5104800" cy="4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6364800" y="180000"/>
            <a:ext cx="5648400" cy="6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og billede">
  <p:cSld name="Tekst og bille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720000" y="612000"/>
            <a:ext cx="5104800" cy="78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720000" y="1591200"/>
            <a:ext cx="5104800" cy="4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120" name="Google Shape;120;p21"/>
          <p:cNvSpPr/>
          <p:nvPr>
            <p:ph idx="2" type="pic"/>
          </p:nvPr>
        </p:nvSpPr>
        <p:spPr>
          <a:xfrm>
            <a:off x="6365999" y="180000"/>
            <a:ext cx="5646703" cy="64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lede og tekst">
  <p:cSld name="Billede og teks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6365299" y="612000"/>
            <a:ext cx="5104800" cy="78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6364800" y="1591200"/>
            <a:ext cx="5104800" cy="4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180000" y="180000"/>
            <a:ext cx="5646703" cy="64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og billede, lighedstegn">
  <p:cSld name="Tekst og billede, lighedsteg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/>
          <p:nvPr>
            <p:ph idx="2" type="pic"/>
          </p:nvPr>
        </p:nvSpPr>
        <p:spPr>
          <a:xfrm>
            <a:off x="3520441" y="180000"/>
            <a:ext cx="8492262" cy="64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720000" y="1591200"/>
            <a:ext cx="2258381" cy="4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720000" y="612000"/>
            <a:ext cx="2258381" cy="78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ktaboks og tekst">
  <p:cSld name="Faktaboks og teks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4073275" y="612000"/>
            <a:ext cx="7398000" cy="78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073275" y="1590674"/>
            <a:ext cx="7398000" cy="454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2" type="body"/>
          </p:nvPr>
        </p:nvSpPr>
        <p:spPr>
          <a:xfrm>
            <a:off x="180000" y="180000"/>
            <a:ext cx="3366000" cy="649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80000" spcFirstLastPara="1" rIns="180000" wrap="square" tIns="432000">
            <a:noAutofit/>
          </a:bodyPr>
          <a:lstStyle>
            <a:lvl1pPr indent="-368300" lvl="0" marL="45720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​"/>
              <a:defRPr b="1" sz="2200">
                <a:solidFill>
                  <a:schemeClr val="lt1"/>
                </a:solidFill>
              </a:defRPr>
            </a:lvl1pPr>
            <a:lvl2pPr indent="-368300" lvl="1" marL="91440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 b="1" sz="2200">
                <a:solidFill>
                  <a:schemeClr val="lt1"/>
                </a:solidFill>
              </a:defRPr>
            </a:lvl2pPr>
            <a:lvl3pPr indent="-368300" lvl="2" marL="137160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  <a:defRPr b="1" sz="2200">
                <a:solidFill>
                  <a:schemeClr val="lt1"/>
                </a:solidFill>
              </a:defRPr>
            </a:lvl3pPr>
            <a:lvl4pPr indent="-368300" lvl="3" marL="182880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  <a:defRPr b="1" sz="2200">
                <a:solidFill>
                  <a:schemeClr val="lt1"/>
                </a:solidFill>
              </a:defRPr>
            </a:lvl4pPr>
            <a:lvl5pPr indent="-368300" lvl="4" marL="228600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​"/>
              <a:defRPr b="1" sz="2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mørk grøn" showMasterSp="0">
  <p:cSld name="Agenda mørk grø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180000" y="180000"/>
            <a:ext cx="3366138" cy="64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4442400" y="1542407"/>
            <a:ext cx="540000" cy="4046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5091281" y="1542406"/>
            <a:ext cx="6380719" cy="4046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000" y="4999058"/>
            <a:ext cx="2546893" cy="185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98" y="588692"/>
            <a:ext cx="2683919" cy="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{&quot;templafy&quot;:{&quot;id&quot;:&quot;fd403016-50f1-42c1-8cf4-37b216b6a24b&quot;}}" id="30" name="Google Shape;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7924" y="192972"/>
            <a:ext cx="4291736" cy="309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 tekst og billede">
  <p:cSld name="Stor tekst og billed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6096000" y="0"/>
            <a:ext cx="6093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>
            <p:ph idx="2" type="pic"/>
          </p:nvPr>
        </p:nvSpPr>
        <p:spPr>
          <a:xfrm>
            <a:off x="6365999" y="180000"/>
            <a:ext cx="5646703" cy="64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720000" y="612000"/>
            <a:ext cx="5104800" cy="552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dskab">
  <p:cSld name="Budskab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719999" y="612000"/>
            <a:ext cx="10751275" cy="552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1800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">
  <p:cSld name="Cita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180000" y="180000"/>
            <a:ext cx="11829456" cy="64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9128107" y="-3168"/>
            <a:ext cx="2344224" cy="1841588"/>
          </a:xfrm>
          <a:custGeom>
            <a:rect b="b" l="l" r="r" t="t"/>
            <a:pathLst>
              <a:path extrusionOk="0" h="1841587" w="2344223">
                <a:moveTo>
                  <a:pt x="72439" y="850467"/>
                </a:moveTo>
                <a:lnTo>
                  <a:pt x="482572" y="850467"/>
                </a:lnTo>
                <a:cubicBezTo>
                  <a:pt x="478348" y="1017308"/>
                  <a:pt x="440334" y="1151204"/>
                  <a:pt x="368107" y="1251308"/>
                </a:cubicBezTo>
                <a:cubicBezTo>
                  <a:pt x="295457" y="1351835"/>
                  <a:pt x="173810" y="1430398"/>
                  <a:pt x="3168" y="1486575"/>
                </a:cubicBezTo>
                <a:lnTo>
                  <a:pt x="169164" y="1839265"/>
                </a:lnTo>
                <a:cubicBezTo>
                  <a:pt x="349944" y="1775063"/>
                  <a:pt x="499468" y="1685940"/>
                  <a:pt x="616890" y="1572319"/>
                </a:cubicBezTo>
                <a:cubicBezTo>
                  <a:pt x="734312" y="1458698"/>
                  <a:pt x="814565" y="1331561"/>
                  <a:pt x="856803" y="1190908"/>
                </a:cubicBezTo>
                <a:cubicBezTo>
                  <a:pt x="899042" y="1050254"/>
                  <a:pt x="920161" y="857225"/>
                  <a:pt x="920161" y="611821"/>
                </a:cubicBezTo>
                <a:lnTo>
                  <a:pt x="920161" y="3168"/>
                </a:lnTo>
                <a:lnTo>
                  <a:pt x="72439" y="3168"/>
                </a:lnTo>
                <a:lnTo>
                  <a:pt x="72439" y="850467"/>
                </a:lnTo>
                <a:close/>
                <a:moveTo>
                  <a:pt x="1495868" y="850467"/>
                </a:moveTo>
                <a:lnTo>
                  <a:pt x="1903045" y="850467"/>
                </a:lnTo>
                <a:cubicBezTo>
                  <a:pt x="1900933" y="1017308"/>
                  <a:pt x="1863341" y="1151204"/>
                  <a:pt x="1789847" y="1251308"/>
                </a:cubicBezTo>
                <a:cubicBezTo>
                  <a:pt x="1716352" y="1351835"/>
                  <a:pt x="1595551" y="1430398"/>
                  <a:pt x="1426598" y="1486575"/>
                </a:cubicBezTo>
                <a:lnTo>
                  <a:pt x="1592594" y="1839265"/>
                </a:lnTo>
                <a:cubicBezTo>
                  <a:pt x="1771684" y="1775063"/>
                  <a:pt x="1919940" y="1685940"/>
                  <a:pt x="2037363" y="1572319"/>
                </a:cubicBezTo>
                <a:cubicBezTo>
                  <a:pt x="2154785" y="1458698"/>
                  <a:pt x="2235460" y="1331561"/>
                  <a:pt x="2278543" y="1190908"/>
                </a:cubicBezTo>
                <a:cubicBezTo>
                  <a:pt x="2321627" y="1050254"/>
                  <a:pt x="2343168" y="857225"/>
                  <a:pt x="2343168" y="611821"/>
                </a:cubicBezTo>
                <a:lnTo>
                  <a:pt x="2343168" y="3168"/>
                </a:lnTo>
                <a:lnTo>
                  <a:pt x="1495868" y="3168"/>
                </a:lnTo>
                <a:lnTo>
                  <a:pt x="1495868" y="8504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720000" y="3972420"/>
            <a:ext cx="1075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720000" y="5716800"/>
            <a:ext cx="6008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​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lsidebillede med tekst" showMasterSp="0">
  <p:cSld name="Helsidebillede med teks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108000" y="0"/>
            <a:ext cx="5716800" cy="68580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612000" lIns="612000" spcFirstLastPara="1" rIns="180000" wrap="square" tIns="1800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0" y="-213210"/>
            <a:ext cx="12213522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Hvis du vil ændre baggrundsbilledet, indsæt nyt billede via Templafy, klik på billedet og vælg knappen ” Sæt slide baggrund” under ATP menuen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k" showMasterSp="0">
  <p:cSld name="Ta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900000" y="1589088"/>
            <a:ext cx="10571275" cy="15645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" type="subTitle"/>
          </p:nvPr>
        </p:nvSpPr>
        <p:spPr>
          <a:xfrm>
            <a:off x="900000" y="3545817"/>
            <a:ext cx="1058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​"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9pPr>
          </a:lstStyle>
          <a:p/>
        </p:txBody>
      </p:sp>
      <p:sp>
        <p:nvSpPr>
          <p:cNvPr id="166" name="Google Shape;166;p29"/>
          <p:cNvSpPr txBox="1"/>
          <p:nvPr/>
        </p:nvSpPr>
        <p:spPr>
          <a:xfrm>
            <a:off x="0" y="-213210"/>
            <a:ext cx="12213522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Hvis du vil ændre baggrundsbilledet, indsæt nyt billede via Templafy, klik på billedet og vælg knappen ” Sæt slide baggrund” under ATP menuen</a:t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{&quot;templafy&quot;:{&quot;id&quot;:&quot;86a1d676-9abc-4c0a-af7a-7bb85c84ed1f&quot;}}"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7924" y="192968"/>
            <a:ext cx="4291736" cy="309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k Hvid">
  <p:cSld name="Tak Hvid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900000" y="1589088"/>
            <a:ext cx="10571275" cy="15645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900000" y="3545817"/>
            <a:ext cx="1058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​"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k Grå">
  <p:cSld name="Tak Grå"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900000" y="1589088"/>
            <a:ext cx="10571275" cy="15645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900000" y="3545817"/>
            <a:ext cx="1058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​"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skrift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720000" y="612000"/>
            <a:ext cx="10752000" cy="78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0" type="dt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11" type="ftr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t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idx="10" type="dt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1" type="ftr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ugerguide ">
  <p:cSld name="Brugerguide 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539749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54000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8" name="Google Shape;188;p34"/>
          <p:cNvSpPr txBox="1"/>
          <p:nvPr/>
        </p:nvSpPr>
        <p:spPr>
          <a:xfrm>
            <a:off x="558800" y="1479519"/>
            <a:ext cx="2280360" cy="47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Brug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tekst typografier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Brug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at gå frem i tekst-niveauer. Klik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derefter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at skifte fra et niveau til et næste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at gå tilbage i tekst-niveauer,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brug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SHIFT+TAB</a:t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Alternativt kan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Forøg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og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Formindsk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listeniveau bruges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Indsæt nyt slide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på fanen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Hjem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på menupunktet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Nyt Slide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indsætte et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nyt slide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Ændre slide layouts</a:t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på pilen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ved siden af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at få vist en dropdown menu af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mulige slides layout</a:t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Vælg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at ændre dit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nuværende layout til et alternativt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Nulstil slide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på fanen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Hjem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Vælg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Nulstil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at nulstille placering, størrelse og formatering af pladsholdere til layoutets oprindelige design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19597" y="2564168"/>
            <a:ext cx="549328" cy="28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516" y="3293367"/>
            <a:ext cx="363713" cy="647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981" y="4147448"/>
            <a:ext cx="593368" cy="19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8981" y="5595133"/>
            <a:ext cx="547241" cy="19779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4"/>
          <p:cNvSpPr txBox="1"/>
          <p:nvPr/>
        </p:nvSpPr>
        <p:spPr>
          <a:xfrm>
            <a:off x="4341331" y="1479519"/>
            <a:ext cx="2160798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Indsæt billede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På slides med billedpladsholder eller hvilken som helst anden pladsholder, klik på pladsholderens kant.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TIP: Hold Shift nede og klik på pladsholderen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Indsæt firma billede</a:t>
            </a:r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på den blå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Templafy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-knap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drop ned menuen, vælg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eller klik på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r>
              <a:rPr b="0" i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-knappen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Templafy vinduet i højre side af skærmen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Browse efter andre billeder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på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Tools-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knappen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 findes under firma fanen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på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Indsæt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at browse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efter et billede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Indsæt et kopieret billede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på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Tools-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knappen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 findes under firma fanen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på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Paste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at indsætte det kopierede billede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34"/>
          <p:cNvGrpSpPr/>
          <p:nvPr/>
        </p:nvGrpSpPr>
        <p:grpSpPr>
          <a:xfrm>
            <a:off x="6241457" y="3795144"/>
            <a:ext cx="740398" cy="934814"/>
            <a:chOff x="6398620" y="3815586"/>
            <a:chExt cx="740398" cy="934814"/>
          </a:xfrm>
        </p:grpSpPr>
        <p:pic>
          <p:nvPicPr>
            <p:cNvPr id="195" name="Google Shape;195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98620" y="3815586"/>
              <a:ext cx="337400" cy="3217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42770" y="4118189"/>
              <a:ext cx="696248" cy="632211"/>
            </a:xfrm>
            <a:prstGeom prst="rect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197" name="Google Shape;197;p34"/>
          <p:cNvGrpSpPr/>
          <p:nvPr/>
        </p:nvGrpSpPr>
        <p:grpSpPr>
          <a:xfrm>
            <a:off x="6234489" y="4863338"/>
            <a:ext cx="740397" cy="929593"/>
            <a:chOff x="6391652" y="4854581"/>
            <a:chExt cx="740397" cy="929593"/>
          </a:xfrm>
        </p:grpSpPr>
        <p:pic>
          <p:nvPicPr>
            <p:cNvPr id="198" name="Google Shape;198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91652" y="4854581"/>
              <a:ext cx="337400" cy="3217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3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442770" y="5155024"/>
              <a:ext cx="689279" cy="629150"/>
            </a:xfrm>
            <a:prstGeom prst="rect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00" name="Google Shape;200;p34"/>
          <p:cNvGrpSpPr/>
          <p:nvPr/>
        </p:nvGrpSpPr>
        <p:grpSpPr>
          <a:xfrm>
            <a:off x="6285608" y="2633221"/>
            <a:ext cx="676669" cy="997704"/>
            <a:chOff x="6442771" y="2574072"/>
            <a:chExt cx="676669" cy="997704"/>
          </a:xfrm>
        </p:grpSpPr>
        <p:pic>
          <p:nvPicPr>
            <p:cNvPr id="201" name="Google Shape;201;p3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3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03" name="Google Shape;203;p34"/>
          <p:cNvSpPr txBox="1"/>
          <p:nvPr/>
        </p:nvSpPr>
        <p:spPr>
          <a:xfrm>
            <a:off x="7982683" y="1479519"/>
            <a:ext cx="2566254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Beskær billede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Beskær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at ændre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billedets fokus/størrelse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Ønsker du at skalere billedet, så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-knappen nede, mens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 trækker i billedets hjørner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Tips: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Hvis du sletter billedet og indsætter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 nyt, kan billedet lægge sig foran tekst og grafik. Hvis dette sker, højreklik på billedet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og vælg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Placer bagest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at justere sidenummerering, </a:t>
            </a:r>
            <a:b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 og sidefod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Gør dette som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det sidste i din præsentation, 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så det slår igennem på alle slides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på fanen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Indsæt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Sidehoved og Sidefod</a:t>
            </a:r>
            <a:b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(indtast evt. tekst i sidefod)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Vælg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Anvend på alle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eller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Anvend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hvis det kun skal være på et enkelt slide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Hjælpelinjer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at se hjælpelinjer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Klik på fanen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og sæt hak ved </a:t>
            </a: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Hjælpelinjer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Tips: Alt + F9 </a:t>
            </a: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hurtig visning af hjælpelinjer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85312" y="1658669"/>
            <a:ext cx="337400" cy="32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85312" y="2019309"/>
            <a:ext cx="359695" cy="3353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/>
        </p:nvSpPr>
        <p:spPr>
          <a:xfrm>
            <a:off x="539750" y="720000"/>
            <a:ext cx="10752137" cy="61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Brugerguide - Slet før anvendelse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med billede">
  <p:cSld name="Kapitel med bille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28"/>
            <a:ext cx="12192000" cy="685714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>
            <a:off x="180000" y="180000"/>
            <a:ext cx="7306650" cy="64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>
            <p:ph idx="2" type="pic"/>
          </p:nvPr>
        </p:nvSpPr>
        <p:spPr>
          <a:xfrm>
            <a:off x="7329456" y="180000"/>
            <a:ext cx="4680000" cy="64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720000" y="611188"/>
            <a:ext cx="4106524" cy="20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0"/>
              <a:buNone/>
              <a:defRPr b="1" sz="1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720001" y="3509328"/>
            <a:ext cx="6320880" cy="2627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og faktaboks">
  <p:cSld name="Tekst og faktabok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720000" y="612000"/>
            <a:ext cx="7398000" cy="78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720000" y="1590674"/>
            <a:ext cx="7398000" cy="454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8646564" y="180000"/>
            <a:ext cx="3366000" cy="64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180000" spcFirstLastPara="1" rIns="180000" wrap="square" tIns="432000">
            <a:noAutofit/>
          </a:bodyPr>
          <a:lstStyle>
            <a:lvl1pPr indent="-368300" lvl="0" marL="45720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​"/>
              <a:defRPr b="1" sz="2200">
                <a:solidFill>
                  <a:schemeClr val="lt1"/>
                </a:solidFill>
              </a:defRPr>
            </a:lvl1pPr>
            <a:lvl2pPr indent="-368300" lvl="1" marL="91440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 b="1" sz="2200">
                <a:solidFill>
                  <a:schemeClr val="lt1"/>
                </a:solidFill>
              </a:defRPr>
            </a:lvl2pPr>
            <a:lvl3pPr indent="-368300" lvl="2" marL="137160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  <a:defRPr b="1" sz="2200">
                <a:solidFill>
                  <a:schemeClr val="lt1"/>
                </a:solidFill>
              </a:defRPr>
            </a:lvl3pPr>
            <a:lvl4pPr indent="-368300" lvl="3" marL="182880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  <a:defRPr b="1" sz="2200">
                <a:solidFill>
                  <a:schemeClr val="lt1"/>
                </a:solidFill>
              </a:defRPr>
            </a:lvl4pPr>
            <a:lvl5pPr indent="-368300" lvl="4" marL="228600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​"/>
              <a:defRPr b="1" sz="2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side">
  <p:cSld name="Fors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{&quot;templafy&quot;:{&quot;id&quot;:&quot;593b3adc-38a2-484f-88f0-4e899ad9e92f&quot;}}" id="47" name="Google Shape;47;p10" title="PresentationTitle"/>
          <p:cNvSpPr/>
          <p:nvPr/>
        </p:nvSpPr>
        <p:spPr>
          <a:xfrm>
            <a:off x="900000" y="933840"/>
            <a:ext cx="105840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GB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Præsentation af ATP Koncernen</a:t>
            </a:r>
            <a:endParaRPr b="1"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900000" y="3545817"/>
            <a:ext cx="1058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​"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9pPr>
          </a:lstStyle>
          <a:p/>
        </p:txBody>
      </p:sp>
      <p:sp>
        <p:nvSpPr>
          <p:cNvPr id="49" name="Google Shape;49;p10"/>
          <p:cNvSpPr/>
          <p:nvPr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{&quot;templafy&quot;:{&quot;id&quot;:&quot;5d563b45-bdb3-471b-ab95-8dfb7a006eea&quot;}}"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7324" y="5617901"/>
            <a:ext cx="5760720" cy="867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side grå">
  <p:cSld name="Forside grå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0"/>
            <a:ext cx="12193201" cy="68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{&quot;templafy&quot;:{&quot;id&quot;:&quot;0e8e7a4c-e11d-4b90-83e2-ab6373c7b505&quot;}}" id="53" name="Google Shape;53;p11" title="PresentationTitle"/>
          <p:cNvSpPr/>
          <p:nvPr/>
        </p:nvSpPr>
        <p:spPr>
          <a:xfrm>
            <a:off x="900000" y="933840"/>
            <a:ext cx="105840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GB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Præsentation af ATP Koncernen</a:t>
            </a:r>
            <a:endParaRPr b="1"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900000" y="3545817"/>
            <a:ext cx="1058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​"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Arial"/>
              <a:buChar char="​"/>
              <a:defRPr sz="2000"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{&quot;templafy&quot;:{&quot;id&quot;:&quot;7914ed4d-c5c2-4fbb-a3ba-1eff75b1e4ca&quot;}}" id="56" name="Google Shape;5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7324" y="5617902"/>
            <a:ext cx="5760720" cy="867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4442400" y="1542407"/>
            <a:ext cx="540000" cy="4046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5091281" y="1542406"/>
            <a:ext cx="6380719" cy="4046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898" y="588692"/>
            <a:ext cx="2683919" cy="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med billede">
  <p:cSld name="Agenda med bille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>
            <p:ph idx="2" type="pic"/>
          </p:nvPr>
        </p:nvSpPr>
        <p:spPr>
          <a:xfrm>
            <a:off x="108000" y="3"/>
            <a:ext cx="3435300" cy="685799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442400" y="1542407"/>
            <a:ext cx="540000" cy="4046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5091281" y="1542406"/>
            <a:ext cx="6380719" cy="4046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- mørk grøn">
  <p:cSld name="Kapitel - mørk grø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12189600" cy="68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80000" y="180000"/>
            <a:ext cx="11829456" cy="64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720000" y="611188"/>
            <a:ext cx="4106524" cy="20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0"/>
              <a:buNone/>
              <a:defRPr b="1" sz="14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720001" y="3509328"/>
            <a:ext cx="6320880" cy="2627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43318" y="4999058"/>
            <a:ext cx="2546893" cy="185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0" y="0"/>
            <a:ext cx="10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720000" y="612000"/>
            <a:ext cx="10752000" cy="78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720000" y="1590674"/>
            <a:ext cx="10752000" cy="454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​"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​"/>
              <a:defRPr b="1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6000"/>
              <a:buFont typeface="Arial"/>
              <a:buChar char="​"/>
              <a:defRPr b="1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" name="Google Shape;14;p5"/>
          <p:cNvSpPr/>
          <p:nvPr/>
        </p:nvSpPr>
        <p:spPr>
          <a:xfrm>
            <a:off x="0" y="0"/>
            <a:ext cx="1193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{&quot;templafy&quot;:{&quot;id&quot;:&quot;7b64d6c2-953e-4d7c-962f-941aa60637a3&quot;}}" id="15" name="Google Shape;15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97924" y="192972"/>
            <a:ext cx="4291736" cy="30963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3">
          <p15:clr>
            <a:srgbClr val="F26B43"/>
          </p15:clr>
        </p15:guide>
        <p15:guide id="2" pos="7225">
          <p15:clr>
            <a:srgbClr val="F26B43"/>
          </p15:clr>
        </p15:guide>
        <p15:guide id="3" orient="horz" pos="385">
          <p15:clr>
            <a:srgbClr val="F26B43"/>
          </p15:clr>
        </p15:guide>
        <p15:guide id="4" orient="horz" pos="882">
          <p15:clr>
            <a:srgbClr val="F26B43"/>
          </p15:clr>
        </p15:guide>
        <p15:guide id="5" pos="3668">
          <p15:clr>
            <a:srgbClr val="F26B43"/>
          </p15:clr>
        </p15:guide>
        <p15:guide id="6" orient="horz" pos="1001">
          <p15:clr>
            <a:srgbClr val="F26B43"/>
          </p15:clr>
        </p15:guide>
        <p15:guide id="7" orient="horz" pos="3866">
          <p15:clr>
            <a:srgbClr val="F26B43"/>
          </p15:clr>
        </p15:guide>
        <p15:guide id="8" pos="1872">
          <p15:clr>
            <a:srgbClr val="F26B43"/>
          </p15:clr>
        </p15:guide>
        <p15:guide id="9" pos="2214">
          <p15:clr>
            <a:srgbClr val="F26B43"/>
          </p15:clr>
        </p15:guide>
        <p15:guide id="10" orient="horz" pos="3865">
          <p15:clr>
            <a:srgbClr val="F26B43"/>
          </p15:clr>
        </p15:guide>
        <p15:guide id="11" pos="5447">
          <p15:clr>
            <a:srgbClr val="F26B43"/>
          </p15:clr>
        </p15:guide>
        <p15:guide id="12" pos="5789">
          <p15:clr>
            <a:srgbClr val="F26B43"/>
          </p15:clr>
        </p15:guide>
        <p15:guide id="13" orient="horz" pos="1000">
          <p15:clr>
            <a:srgbClr val="F26B43"/>
          </p15:clr>
        </p15:guide>
        <p15:guide id="14" pos="4010">
          <p15:clr>
            <a:srgbClr val="F26B43"/>
          </p15:clr>
        </p15:guide>
        <p15:guide id="15" pos="7226">
          <p15:clr>
            <a:srgbClr val="F26B43"/>
          </p15:clr>
        </p15:guide>
        <p15:guide id="16" pos="113">
          <p15:clr>
            <a:srgbClr val="F26B43"/>
          </p15:clr>
        </p15:guide>
        <p15:guide id="17" orient="horz" pos="113">
          <p15:clr>
            <a:srgbClr val="F26B43"/>
          </p15:clr>
        </p15:guide>
        <p15:guide id="18" pos="7565">
          <p15:clr>
            <a:srgbClr val="F26B43"/>
          </p15:clr>
        </p15:guide>
        <p15:guide id="19" orient="horz" pos="42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/>
          <p:nvPr>
            <p:ph idx="1" type="subTitle"/>
          </p:nvPr>
        </p:nvSpPr>
        <p:spPr>
          <a:xfrm>
            <a:off x="900000" y="3545817"/>
            <a:ext cx="1058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2" name="Google Shape;212;p1"/>
          <p:cNvSpPr txBox="1"/>
          <p:nvPr>
            <p:ph idx="11" type="ftr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Præsentations titel</a:t>
            </a:r>
            <a:endParaRPr/>
          </a:p>
        </p:txBody>
      </p:sp>
      <p:sp>
        <p:nvSpPr>
          <p:cNvPr id="213" name="Google Shape;213;p1"/>
          <p:cNvSpPr txBox="1"/>
          <p:nvPr>
            <p:ph idx="4294967295" type="sldNum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4" name="Google Shape;2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0"/>
            <a:ext cx="121872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"/>
          <p:cNvSpPr txBox="1"/>
          <p:nvPr/>
        </p:nvSpPr>
        <p:spPr>
          <a:xfrm>
            <a:off x="514518" y="1492502"/>
            <a:ext cx="10584000" cy="254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0" mar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​"/>
            </a:pPr>
            <a:r>
              <a:rPr b="1"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Datadrevet Organisationsanalyse</a:t>
            </a:r>
            <a:endParaRPr/>
          </a:p>
        </p:txBody>
      </p:sp>
      <p:sp>
        <p:nvSpPr>
          <p:cNvPr id="216" name="Google Shape;216;p1"/>
          <p:cNvSpPr txBox="1"/>
          <p:nvPr/>
        </p:nvSpPr>
        <p:spPr>
          <a:xfrm>
            <a:off x="514518" y="800533"/>
            <a:ext cx="10584000" cy="566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00" lvl="0" mar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​"/>
            </a:pPr>
            <a:r>
              <a:rPr b="1" lang="en-GB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Case: Tidlig Pension</a:t>
            </a:r>
            <a:endParaRPr/>
          </a:p>
        </p:txBody>
      </p:sp>
      <p:sp>
        <p:nvSpPr>
          <p:cNvPr id="217" name="Google Shape;217;p1"/>
          <p:cNvSpPr txBox="1"/>
          <p:nvPr/>
        </p:nvSpPr>
        <p:spPr>
          <a:xfrm>
            <a:off x="514518" y="1812645"/>
            <a:ext cx="10584000" cy="1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76200" lvl="0" mar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​"/>
            </a:pP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November 10, 2021</a:t>
            </a:r>
            <a:endParaRPr/>
          </a:p>
        </p:txBody>
      </p:sp>
      <p:sp>
        <p:nvSpPr>
          <p:cNvPr id="218" name="Google Shape;218;p1"/>
          <p:cNvSpPr txBox="1"/>
          <p:nvPr/>
        </p:nvSpPr>
        <p:spPr>
          <a:xfrm>
            <a:off x="4428750" y="6276825"/>
            <a:ext cx="75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Gruppe 17: Alexander Alsing (dsj535), Laura Anker (vhm681) og Julie Kikkenborg (tld190)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"/>
          <p:cNvSpPr txBox="1"/>
          <p:nvPr>
            <p:ph idx="2" type="body"/>
          </p:nvPr>
        </p:nvSpPr>
        <p:spPr>
          <a:xfrm>
            <a:off x="5091281" y="1542406"/>
            <a:ext cx="6380719" cy="4046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Executive 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SCQ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Answer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Prognose for ansøgere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Sagsbehandling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Organisering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40404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4" name="Google Shape;224;p2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5" name="Google Shape;225;p2"/>
          <p:cNvSpPr txBox="1"/>
          <p:nvPr>
            <p:ph idx="11" type="ftr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Præsentations titel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17ad1d420_0_2"/>
          <p:cNvSpPr txBox="1"/>
          <p:nvPr>
            <p:ph idx="12" type="sldNum"/>
          </p:nvPr>
        </p:nvSpPr>
        <p:spPr>
          <a:xfrm>
            <a:off x="11581488" y="6462882"/>
            <a:ext cx="394800" cy="18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2" name="Google Shape;232;g1017ad1d420_0_2"/>
          <p:cNvSpPr txBox="1"/>
          <p:nvPr>
            <p:ph type="title"/>
          </p:nvPr>
        </p:nvSpPr>
        <p:spPr>
          <a:xfrm>
            <a:off x="720000" y="442450"/>
            <a:ext cx="7398000" cy="9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Executive summary: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Organisering af Tidlig Pension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1017ad1d420_0_2"/>
          <p:cNvSpPr txBox="1"/>
          <p:nvPr>
            <p:ph idx="2" type="body"/>
          </p:nvPr>
        </p:nvSpPr>
        <p:spPr>
          <a:xfrm>
            <a:off x="8647114" y="180000"/>
            <a:ext cx="3366000" cy="6498000"/>
          </a:xfrm>
          <a:prstGeom prst="rect">
            <a:avLst/>
          </a:prstGeom>
        </p:spPr>
        <p:txBody>
          <a:bodyPr anchorCtr="0" anchor="t" bIns="0" lIns="180000" spcFirstLastPara="1" rIns="180000" wrap="square" tIns="43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Tidlig Pension bør organiseres med: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900">
                <a:latin typeface="Times New Roman"/>
                <a:ea typeface="Times New Roman"/>
                <a:cs typeface="Times New Roman"/>
                <a:sym typeface="Times New Roman"/>
              </a:rPr>
              <a:t>Tre specialiserede teams til manuel sagsbehandling</a:t>
            </a:r>
            <a:endParaRPr b="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900">
                <a:latin typeface="Times New Roman"/>
                <a:ea typeface="Times New Roman"/>
                <a:cs typeface="Times New Roman"/>
                <a:sym typeface="Times New Roman"/>
              </a:rPr>
              <a:t>Tre lag af hierarki: </a:t>
            </a:r>
            <a:endParaRPr b="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Underdirektør for Tidlig Pension: Overordnet ansvar for udvikling og drift</a:t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Teamledere:</a:t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Koordinerer indsatsen i hvert team og med hinanden</a:t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Teams:</a:t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Sagsbehandlere til manuel behandling med tilknyttede jurister</a:t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g1017ad1d420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2450"/>
            <a:ext cx="84124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"/>
          <p:cNvSpPr txBox="1"/>
          <p:nvPr>
            <p:ph idx="12" type="sldNum"/>
          </p:nvPr>
        </p:nvSpPr>
        <p:spPr>
          <a:xfrm>
            <a:off x="11581488" y="6462882"/>
            <a:ext cx="39492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0" name="Google Shape;240;p4"/>
          <p:cNvSpPr txBox="1"/>
          <p:nvPr>
            <p:ph idx="10" type="dt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12.11.2021</a:t>
            </a:r>
            <a:endParaRPr/>
          </a:p>
        </p:txBody>
      </p:sp>
      <p:sp>
        <p:nvSpPr>
          <p:cNvPr id="241" name="Google Shape;241;p4"/>
          <p:cNvSpPr txBox="1"/>
          <p:nvPr>
            <p:ph idx="11" type="ftr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Præsentations titel</a:t>
            </a:r>
            <a:endParaRPr/>
          </a:p>
        </p:txBody>
      </p:sp>
      <p:sp>
        <p:nvSpPr>
          <p:cNvPr id="242" name="Google Shape;242;p4"/>
          <p:cNvSpPr txBox="1"/>
          <p:nvPr>
            <p:ph type="title"/>
          </p:nvPr>
        </p:nvSpPr>
        <p:spPr>
          <a:xfrm>
            <a:off x="720000" y="612000"/>
            <a:ext cx="73980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SCQ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4"/>
          <p:cNvSpPr txBox="1"/>
          <p:nvPr>
            <p:ph idx="1" type="body"/>
          </p:nvPr>
        </p:nvSpPr>
        <p:spPr>
          <a:xfrm>
            <a:off x="720000" y="1589099"/>
            <a:ext cx="7398000" cy="4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Situation: Aftale om “ret til tidlig pension” indgået af Folketinget. Udbetalingen skal administreres i regi af ATP.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Complication: ATP skal oprette en ny enhed til at administrere tilkendelse og udbetaling af tidlig pension.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n: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Hvordan skal ATP organisere administrationen af ordningen “ret til tidlig pension”?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 1. Prognose for antal ansøgere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 2. Sagsbehandling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 3. Organisering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4" name="Google Shape;244;p4"/>
          <p:cNvSpPr txBox="1"/>
          <p:nvPr>
            <p:ph idx="2" type="body"/>
          </p:nvPr>
        </p:nvSpPr>
        <p:spPr>
          <a:xfrm>
            <a:off x="8646564" y="180000"/>
            <a:ext cx="3366000" cy="64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180000" spcFirstLastPara="1" rIns="180000" wrap="square" tIns="432000">
            <a:noAutofit/>
          </a:bodyPr>
          <a:lstStyle/>
          <a:p>
            <a:pPr indent="0" lvl="0" marL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174b67f39_0_21"/>
          <p:cNvSpPr txBox="1"/>
          <p:nvPr>
            <p:ph idx="12" type="sldNum"/>
          </p:nvPr>
        </p:nvSpPr>
        <p:spPr>
          <a:xfrm>
            <a:off x="11581488" y="6462882"/>
            <a:ext cx="394800" cy="18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1" name="Google Shape;251;g10174b67f39_0_21"/>
          <p:cNvSpPr txBox="1"/>
          <p:nvPr>
            <p:ph type="title"/>
          </p:nvPr>
        </p:nvSpPr>
        <p:spPr>
          <a:xfrm>
            <a:off x="720000" y="612000"/>
            <a:ext cx="7398000" cy="7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Answer - Prognose for antal ansøgere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10174b67f39_0_21"/>
          <p:cNvSpPr txBox="1"/>
          <p:nvPr>
            <p:ph idx="1" type="body"/>
          </p:nvPr>
        </p:nvSpPr>
        <p:spPr>
          <a:xfrm>
            <a:off x="720000" y="1590674"/>
            <a:ext cx="7398000" cy="45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Hvor mange forventes at ansøge om ret til TP i 2021?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Årgange født i 1955-1960 har adgang til at søge i 2021 - 6 ½ år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Faglærte og ufaglærte og en lille gruppe med videregående uddannelser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 forventes 38.000 ansøgninger i perioden 1. august - 31. december.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 omkring 16000 vil afstå fra at søge tidlig pension til 2022.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Hvor mange ansøgninger skal ATP forvente at behandle?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26% af ansøgerne har automatisk fuld anciennitet dvs. 9906 ansøgere.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74% af ansøgerne kræver manuel behandling dvs. 28.194 ansøgere.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 forventer, at 50% af ansøgerne der kræver manuel behandling indsender supplerende dokumentation. 50% af 28.194 = 14.097 personer.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174b67f39_0_21"/>
          <p:cNvSpPr txBox="1"/>
          <p:nvPr>
            <p:ph idx="2" type="body"/>
          </p:nvPr>
        </p:nvSpPr>
        <p:spPr>
          <a:xfrm>
            <a:off x="8646564" y="180000"/>
            <a:ext cx="3366000" cy="6498000"/>
          </a:xfrm>
          <a:prstGeom prst="rect">
            <a:avLst/>
          </a:prstGeom>
        </p:spPr>
        <p:txBody>
          <a:bodyPr anchorCtr="0" anchor="t" bIns="0" lIns="180000" spcFirstLastPara="1" rIns="180000" wrap="square" tIns="43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                         </a:t>
            </a:r>
            <a:r>
              <a:rPr i="1" lang="en-GB" sz="1600">
                <a:latin typeface="Times New Roman"/>
                <a:ea typeface="Times New Roman"/>
                <a:cs typeface="Times New Roman"/>
                <a:sym typeface="Times New Roman"/>
              </a:rPr>
              <a:t>(Bilag L, figur 1)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            </a:t>
            </a:r>
            <a:r>
              <a:rPr i="1" lang="en-GB" sz="1400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r>
              <a:rPr i="1" lang="en-GB" sz="1400">
                <a:latin typeface="Times New Roman"/>
                <a:ea typeface="Times New Roman"/>
                <a:cs typeface="Times New Roman"/>
                <a:sym typeface="Times New Roman"/>
              </a:rPr>
              <a:t>(Bilag L, figur 13)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g10174b67f39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275" y="5330975"/>
            <a:ext cx="7526025" cy="13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0174b67f39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8350" y="1840625"/>
            <a:ext cx="4861100" cy="22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174b67f39_0_30"/>
          <p:cNvSpPr txBox="1"/>
          <p:nvPr>
            <p:ph idx="12" type="sldNum"/>
          </p:nvPr>
        </p:nvSpPr>
        <p:spPr>
          <a:xfrm>
            <a:off x="11581488" y="6462882"/>
            <a:ext cx="394800" cy="18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2" name="Google Shape;262;g10174b67f39_0_30"/>
          <p:cNvSpPr txBox="1"/>
          <p:nvPr>
            <p:ph type="title"/>
          </p:nvPr>
        </p:nvSpPr>
        <p:spPr>
          <a:xfrm>
            <a:off x="720000" y="612000"/>
            <a:ext cx="7398000" cy="7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Answer - Sagsbehandling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g10174b67f39_0_30"/>
          <p:cNvSpPr txBox="1"/>
          <p:nvPr>
            <p:ph idx="1" type="body"/>
          </p:nvPr>
        </p:nvSpPr>
        <p:spPr>
          <a:xfrm>
            <a:off x="720000" y="1590674"/>
            <a:ext cx="7398000" cy="45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Hvor lang sagsbehandlingstid estimeres til hhv. fuldt automatiserede sager og manuelle sager?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Ved en typisk ansøgning skal informationer vedrørende beskæftigelse i udlandet, offentlige overførsler som ikke findes i registerdata, barsel før 1993 eller andet beskæftigelse som ikke har været tilgængeligt i data behandles.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ATP har et erfaringsbaseret estimat for tidsforbruget ifm. manuel </a:t>
            </a:r>
            <a:b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behandling af en typisk ansøgning, svarende til 30 minutter.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Hvor stor bemanding skal der til for at håndtere sagsbehandlingsopgaven?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 er brug for 13 ansatte, da der er behov for 7.048,5 arbejdstimer og hver ansatte kan bruge 548 timer i perioden fra d. 1. august - 31. december.  Vi runder dog op til 16 ansatte, da der skal bruges tid på oplæring i starten, der skal bruges løbende tid på administration og interne møder.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g10174b67f39_0_30"/>
          <p:cNvSpPr txBox="1"/>
          <p:nvPr>
            <p:ph idx="2" type="body"/>
          </p:nvPr>
        </p:nvSpPr>
        <p:spPr>
          <a:xfrm>
            <a:off x="8646564" y="180000"/>
            <a:ext cx="3366000" cy="6498000"/>
          </a:xfrm>
          <a:prstGeom prst="rect">
            <a:avLst/>
          </a:prstGeom>
        </p:spPr>
        <p:txBody>
          <a:bodyPr anchorCtr="0" anchor="t" bIns="0" lIns="180000" spcFirstLastPara="1" rIns="180000" wrap="square" tIns="43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g10174b67f39_0_30"/>
          <p:cNvPicPr preferRelativeResize="0"/>
          <p:nvPr/>
        </p:nvPicPr>
        <p:blipFill rotWithShape="1">
          <a:blip r:embed="rId3">
            <a:alphaModFix/>
          </a:blip>
          <a:srcRect b="6437" l="0" r="2267" t="0"/>
          <a:stretch/>
        </p:blipFill>
        <p:spPr>
          <a:xfrm>
            <a:off x="6711350" y="2821025"/>
            <a:ext cx="4758349" cy="23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174b67f39_0_38"/>
          <p:cNvSpPr txBox="1"/>
          <p:nvPr>
            <p:ph idx="12" type="sldNum"/>
          </p:nvPr>
        </p:nvSpPr>
        <p:spPr>
          <a:xfrm>
            <a:off x="11581488" y="6462882"/>
            <a:ext cx="394800" cy="18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2" name="Google Shape;272;g10174b67f39_0_38"/>
          <p:cNvSpPr txBox="1"/>
          <p:nvPr>
            <p:ph type="title"/>
          </p:nvPr>
        </p:nvSpPr>
        <p:spPr>
          <a:xfrm>
            <a:off x="720000" y="612000"/>
            <a:ext cx="7398000" cy="7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Answer - Organisering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g10174b67f39_0_38"/>
          <p:cNvSpPr txBox="1"/>
          <p:nvPr>
            <p:ph idx="1" type="body"/>
          </p:nvPr>
        </p:nvSpPr>
        <p:spPr>
          <a:xfrm>
            <a:off x="720000" y="1590674"/>
            <a:ext cx="7398000" cy="454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Selvbærende, specialiserede teams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der hver fokuserer på en delmængde af sagerne, der har at gøre med et specifikt problem. Vi foreslår følgende teams med 5-6 medarbejdere i hve: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for beskæftigelse i udlandet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for barsel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for offentlige ydelser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nvestering i tværgående horisontale relationer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ml teamlederne. Sagsbehandlerne kan gå til teamlederne med deres usikkerhed, og teamlederne kan konferere med hinanden, hvis de er behov På den måde aflastes hierarkiet og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kapaciteten til informationsbehandling øges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kabelse af luft (slackressourcer) 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opgaveløsningen ved at ansætte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flere sagsbehandlere, end der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ifølge prognosen er behov for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g10174b67f39_0_38"/>
          <p:cNvSpPr txBox="1"/>
          <p:nvPr>
            <p:ph idx="2" type="body"/>
          </p:nvPr>
        </p:nvSpPr>
        <p:spPr>
          <a:xfrm>
            <a:off x="8646564" y="180000"/>
            <a:ext cx="3366000" cy="6498000"/>
          </a:xfrm>
          <a:prstGeom prst="rect">
            <a:avLst/>
          </a:prstGeom>
        </p:spPr>
        <p:txBody>
          <a:bodyPr anchorCtr="0" anchor="t" bIns="0" lIns="180000" spcFirstLastPara="1" rIns="180000" wrap="square" tIns="4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Teoretisk begrundelse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Målet er en organisering, der optimere netværket for flow af information og dermed mindsker usikkerhed om opgaveløsning (Galbraith xxx:xx)</a:t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Selvbærende og specialiserede teams 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aflaster hierarkiet</a:t>
            </a: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 og 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reducerer behovet</a:t>
            </a: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 for information og opgaveusikkerhed i hvert team</a:t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Investering i horisontale relationer ml teamlederne 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øger kapaciteten</a:t>
            </a: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 til informationsbehandling og 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aflaster hiearki ift. flow af information</a:t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Slackressourcer 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reducerer behovet for informationsbehandling</a:t>
            </a: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 og dermed 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opgaveusikkerhed</a:t>
            </a:r>
            <a:r>
              <a:rPr b="0" lang="en-GB" sz="1500">
                <a:latin typeface="Times New Roman"/>
                <a:ea typeface="Times New Roman"/>
                <a:cs typeface="Times New Roman"/>
                <a:sym typeface="Times New Roman"/>
              </a:rPr>
              <a:t> for medarbejderne</a:t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g10174b67f39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500" y="4365400"/>
            <a:ext cx="5009424" cy="19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P PowerPoint Skabelon">
  <a:themeElements>
    <a:clrScheme name="ATP">
      <a:dk1>
        <a:srgbClr val="000000"/>
      </a:dk1>
      <a:lt1>
        <a:srgbClr val="FFFFFF"/>
      </a:lt1>
      <a:dk2>
        <a:srgbClr val="3C413C"/>
      </a:dk2>
      <a:lt2>
        <a:srgbClr val="D9D9D6"/>
      </a:lt2>
      <a:accent1>
        <a:srgbClr val="ADC232"/>
      </a:accent1>
      <a:accent2>
        <a:srgbClr val="82AF82"/>
      </a:accent2>
      <a:accent3>
        <a:srgbClr val="B6CFAE"/>
      </a:accent3>
      <a:accent4>
        <a:srgbClr val="F7EFAB"/>
      </a:accent4>
      <a:accent5>
        <a:srgbClr val="9BCCDA"/>
      </a:accent5>
      <a:accent6>
        <a:srgbClr val="4E71B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2018-07-27T12:21:13Z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TemplafyTimeStamp">
    <vt:lpwstr>2019-03-04T13:44:45.3118065Z</vt:lpwstr>
  </property>
  <property fmtid="{D5CDD505-2E9C-101B-9397-08002B2CF9AE}" pid="4" name="TemplafyTenantId">
    <vt:lpwstr>atp</vt:lpwstr>
  </property>
  <property fmtid="{D5CDD505-2E9C-101B-9397-08002B2CF9AE}" pid="5" name="TemplafyTemplateId">
    <vt:lpwstr>636934407686954964</vt:lpwstr>
  </property>
  <property fmtid="{D5CDD505-2E9C-101B-9397-08002B2CF9AE}" pid="6" name="TemplafyUserProfileId">
    <vt:lpwstr>637252085061318888</vt:lpwstr>
  </property>
  <property fmtid="{D5CDD505-2E9C-101B-9397-08002B2CF9AE}" pid="7" name="TemplafyLanguageCode">
    <vt:lpwstr>da-DK</vt:lpwstr>
  </property>
</Properties>
</file>