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57" r:id="rId4"/>
    <p:sldId id="262" r:id="rId5"/>
    <p:sldId id="265" r:id="rId6"/>
    <p:sldId id="258" r:id="rId7"/>
    <p:sldId id="259" r:id="rId8"/>
    <p:sldId id="264" r:id="rId9"/>
    <p:sldId id="260" r:id="rId10"/>
    <p:sldId id="268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imDXsTqJpQwWruqj5yH2p7jgah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748"/>
  </p:normalViewPr>
  <p:slideViewPr>
    <p:cSldViewPr snapToGrid="0" snapToObjects="1">
      <p:cViewPr>
        <p:scale>
          <a:sx n="99" d="100"/>
          <a:sy n="99" d="100"/>
        </p:scale>
        <p:origin x="105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" name="Google Shape;8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GB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1885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Bullet 3: Kommunikation både med virksomhed og med omverden. </a:t>
            </a:r>
            <a:endParaRPr/>
          </a:p>
        </p:txBody>
      </p:sp>
      <p:sp>
        <p:nvSpPr>
          <p:cNvPr id="186" name="Google Shape;18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Der er flere SMV’er I de nye medlemmer – nu består DI af 90% SMV.</a:t>
            </a:r>
            <a:endParaRPr/>
          </a:p>
        </p:txBody>
      </p:sp>
      <p:sp>
        <p:nvSpPr>
          <p:cNvPr id="128" name="Google Shape;12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Punkt</a:t>
            </a:r>
            <a:r>
              <a:rPr lang="en-GB" dirty="0"/>
              <a:t> 1 </a:t>
            </a:r>
            <a:r>
              <a:rPr lang="en-GB" dirty="0" err="1"/>
              <a:t>gælder</a:t>
            </a:r>
            <a:r>
              <a:rPr lang="en-GB" dirty="0"/>
              <a:t> </a:t>
            </a:r>
            <a:r>
              <a:rPr lang="en-GB" dirty="0" err="1"/>
              <a:t>særligt</a:t>
            </a:r>
            <a:r>
              <a:rPr lang="en-GB" dirty="0"/>
              <a:t> </a:t>
            </a:r>
            <a:r>
              <a:rPr lang="en-GB" dirty="0" err="1"/>
              <a:t>SMV’ere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Citat</a:t>
            </a:r>
            <a:r>
              <a:rPr lang="en-GB" dirty="0"/>
              <a:t>(</a:t>
            </a:r>
            <a:r>
              <a:rPr lang="en-GB" dirty="0" err="1"/>
              <a:t>slettet</a:t>
            </a:r>
            <a:r>
              <a:rPr lang="en-GB" dirty="0"/>
              <a:t> er </a:t>
            </a:r>
            <a:r>
              <a:rPr lang="en-GB" dirty="0" err="1"/>
              <a:t>virk</a:t>
            </a:r>
            <a:r>
              <a:rPr lang="en-GB" dirty="0"/>
              <a:t> 1134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bilag</a:t>
            </a:r>
            <a:r>
              <a:rPr lang="en-GB" dirty="0"/>
              <a:t> 6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Claus </a:t>
            </a:r>
            <a:r>
              <a:rPr lang="en-GB" dirty="0" err="1"/>
              <a:t>linje</a:t>
            </a:r>
            <a:r>
              <a:rPr lang="en-GB" dirty="0"/>
              <a:t> 476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Claus' </a:t>
            </a:r>
            <a:r>
              <a:rPr lang="en-GB" dirty="0" err="1"/>
              <a:t>primære</a:t>
            </a:r>
            <a:r>
              <a:rPr lang="en-GB" dirty="0"/>
              <a:t> </a:t>
            </a:r>
            <a:r>
              <a:rPr lang="en-GB" dirty="0" err="1"/>
              <a:t>feeback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var, at DI for alt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verden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må</a:t>
            </a:r>
            <a:r>
              <a:rPr lang="en-GB" dirty="0"/>
              <a:t> </a:t>
            </a:r>
            <a:r>
              <a:rPr lang="en-GB" dirty="0" err="1"/>
              <a:t>glemme</a:t>
            </a:r>
            <a:r>
              <a:rPr lang="en-GB" dirty="0"/>
              <a:t> de </a:t>
            </a:r>
            <a:r>
              <a:rPr lang="en-GB" dirty="0" err="1"/>
              <a:t>helt</a:t>
            </a:r>
            <a:r>
              <a:rPr lang="en-GB" dirty="0"/>
              <a:t> </a:t>
            </a:r>
            <a:r>
              <a:rPr lang="en-GB" dirty="0" err="1"/>
              <a:t>små</a:t>
            </a:r>
            <a:r>
              <a:rPr lang="en-GB" dirty="0"/>
              <a:t> </a:t>
            </a:r>
            <a:r>
              <a:rPr lang="en-GB" dirty="0" err="1"/>
              <a:t>virksomheder</a:t>
            </a:r>
            <a:r>
              <a:rPr lang="en-GB" dirty="0"/>
              <a:t>. Han sad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bestyrelsen</a:t>
            </a:r>
            <a:r>
              <a:rPr lang="en-GB" dirty="0"/>
              <a:t> </a:t>
            </a:r>
            <a:r>
              <a:rPr lang="en-GB" dirty="0" err="1"/>
              <a:t>dengang</a:t>
            </a:r>
            <a:r>
              <a:rPr lang="en-GB" dirty="0"/>
              <a:t> </a:t>
            </a:r>
            <a:r>
              <a:rPr lang="en-GB" dirty="0" err="1"/>
              <a:t>Gulvbranchen</a:t>
            </a:r>
            <a:r>
              <a:rPr lang="en-GB" dirty="0"/>
              <a:t> </a:t>
            </a:r>
            <a:r>
              <a:rPr lang="en-GB" dirty="0" err="1"/>
              <a:t>blev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del </a:t>
            </a:r>
            <a:r>
              <a:rPr lang="en-GB" dirty="0" err="1"/>
              <a:t>af</a:t>
            </a:r>
            <a:r>
              <a:rPr lang="en-GB" dirty="0"/>
              <a:t> Dansk </a:t>
            </a:r>
            <a:r>
              <a:rPr lang="en-GB" dirty="0" err="1"/>
              <a:t>Byggeri</a:t>
            </a:r>
            <a:r>
              <a:rPr lang="en-GB" dirty="0"/>
              <a:t>, </a:t>
            </a:r>
            <a:r>
              <a:rPr lang="en-GB" dirty="0" err="1"/>
              <a:t>og</a:t>
            </a:r>
            <a:r>
              <a:rPr lang="en-GB" dirty="0"/>
              <a:t> der </a:t>
            </a:r>
            <a:r>
              <a:rPr lang="en-GB" dirty="0" err="1"/>
              <a:t>frygtede</a:t>
            </a:r>
            <a:r>
              <a:rPr lang="en-GB" dirty="0"/>
              <a:t> man, at ma </a:t>
            </a:r>
            <a:r>
              <a:rPr lang="en-GB" dirty="0" err="1"/>
              <a:t>ville</a:t>
            </a:r>
            <a:r>
              <a:rPr lang="en-GB" dirty="0"/>
              <a:t> "</a:t>
            </a:r>
            <a:r>
              <a:rPr lang="en-GB" dirty="0" err="1"/>
              <a:t>forsvinde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det store </a:t>
            </a:r>
            <a:r>
              <a:rPr lang="en-GB" dirty="0" err="1"/>
              <a:t>hus</a:t>
            </a:r>
            <a:r>
              <a:rPr lang="en-GB" dirty="0"/>
              <a:t>". </a:t>
            </a:r>
            <a:r>
              <a:rPr lang="en-GB" dirty="0" err="1"/>
              <a:t>Og</a:t>
            </a:r>
            <a:r>
              <a:rPr lang="en-GB" dirty="0"/>
              <a:t> nu er </a:t>
            </a:r>
            <a:r>
              <a:rPr lang="en-GB" dirty="0" err="1"/>
              <a:t>huset</a:t>
            </a:r>
            <a:r>
              <a:rPr lang="en-GB" dirty="0"/>
              <a:t> </a:t>
            </a:r>
            <a:r>
              <a:rPr lang="en-GB" dirty="0" err="1"/>
              <a:t>så</a:t>
            </a:r>
            <a:r>
              <a:rPr lang="en-GB" dirty="0"/>
              <a:t> </a:t>
            </a:r>
            <a:r>
              <a:rPr lang="en-GB" dirty="0" err="1"/>
              <a:t>blevet</a:t>
            </a:r>
            <a:r>
              <a:rPr lang="en-GB" dirty="0"/>
              <a:t> </a:t>
            </a:r>
            <a:r>
              <a:rPr lang="en-GB" dirty="0" err="1"/>
              <a:t>endnu</a:t>
            </a:r>
            <a:r>
              <a:rPr lang="en-GB" dirty="0"/>
              <a:t> </a:t>
            </a:r>
            <a:r>
              <a:rPr lang="en-GB" dirty="0" err="1"/>
              <a:t>større</a:t>
            </a:r>
            <a:r>
              <a:rPr lang="en-GB" dirty="0"/>
              <a:t> </a:t>
            </a:r>
            <a:r>
              <a:rPr lang="en-GB" dirty="0" err="1"/>
              <a:t>hos</a:t>
            </a:r>
            <a:r>
              <a:rPr lang="en-GB" dirty="0"/>
              <a:t> Dansk </a:t>
            </a:r>
            <a:r>
              <a:rPr lang="en-GB" dirty="0" err="1"/>
              <a:t>Industri</a:t>
            </a:r>
            <a:r>
              <a:rPr lang="en-GB" dirty="0"/>
              <a:t>,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han</a:t>
            </a:r>
            <a:r>
              <a:rPr lang="en-GB" dirty="0"/>
              <a:t> </a:t>
            </a:r>
            <a:r>
              <a:rPr lang="en-GB" dirty="0" err="1"/>
              <a:t>siger</a:t>
            </a:r>
            <a:r>
              <a:rPr lang="en-GB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Citat</a:t>
            </a:r>
            <a:r>
              <a:rPr lang="en-GB" dirty="0"/>
              <a:t> 2 er </a:t>
            </a:r>
            <a:r>
              <a:rPr lang="en-GB" dirty="0" err="1"/>
              <a:t>linje</a:t>
            </a:r>
            <a:r>
              <a:rPr lang="en-GB" dirty="0"/>
              <a:t> 615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Citat</a:t>
            </a:r>
            <a:r>
              <a:rPr lang="en-GB" dirty="0"/>
              <a:t> 3 er </a:t>
            </a:r>
            <a:r>
              <a:rPr lang="en-GB" dirty="0" err="1"/>
              <a:t>linjne</a:t>
            </a:r>
            <a:r>
              <a:rPr lang="en-GB" dirty="0"/>
              <a:t> 798</a:t>
            </a:r>
            <a:endParaRPr dirty="0"/>
          </a:p>
        </p:txBody>
      </p:sp>
      <p:sp>
        <p:nvSpPr>
          <p:cNvPr id="178" name="Google Shape;17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Jord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GB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6038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DET ER FOR SVÆRT FOR DEM AT VIDE HVAD DE FÅR FOR PENGENE.</a:t>
            </a:r>
            <a:endParaRPr dirty="0"/>
          </a:p>
        </p:txBody>
      </p:sp>
      <p:sp>
        <p:nvSpPr>
          <p:cNvPr id="135" name="Google Shape;13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 </a:t>
            </a:r>
            <a:r>
              <a:rPr lang="en-GB" sz="9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vælger</a:t>
            </a:r>
            <a:r>
              <a:rPr lang="en-GB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9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derfor</a:t>
            </a:r>
            <a:r>
              <a:rPr lang="en-GB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9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ikke</a:t>
            </a:r>
            <a:r>
              <a:rPr lang="en-GB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</a:t>
            </a:r>
            <a:r>
              <a:rPr lang="en-GB" sz="9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bruge</a:t>
            </a:r>
            <a:r>
              <a:rPr lang="en-GB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9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denne</a:t>
            </a:r>
            <a:r>
              <a:rPr lang="en-GB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9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</a:t>
            </a:r>
            <a:r>
              <a:rPr lang="en-GB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9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variabel</a:t>
            </a:r>
            <a:r>
              <a:rPr lang="en-GB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9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til</a:t>
            </a:r>
            <a:r>
              <a:rPr lang="en-GB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</a:t>
            </a:r>
            <a:r>
              <a:rPr lang="en-GB" sz="9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udvælge</a:t>
            </a:r>
            <a:r>
              <a:rPr lang="en-GB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Vores analyse </a:t>
            </a:r>
            <a:r>
              <a:rPr lang="en-GB" dirty="0" err="1"/>
              <a:t>viser</a:t>
            </a:r>
            <a:r>
              <a:rPr lang="en-GB" dirty="0"/>
              <a:t> at det stemmer ret </a:t>
            </a:r>
            <a:r>
              <a:rPr lang="en-GB" dirty="0" err="1"/>
              <a:t>godt</a:t>
            </a:r>
            <a:r>
              <a:rPr lang="en-GB" dirty="0"/>
              <a:t> </a:t>
            </a:r>
            <a:r>
              <a:rPr lang="en-GB" dirty="0" err="1"/>
              <a:t>overens</a:t>
            </a:r>
            <a:r>
              <a:rPr lang="en-GB" dirty="0"/>
              <a:t>?</a:t>
            </a:r>
            <a:br>
              <a:rPr lang="en-GB" dirty="0"/>
            </a:br>
            <a:r>
              <a:rPr lang="en-GB" dirty="0" err="1"/>
              <a:t>Ulempe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Vores </a:t>
            </a:r>
            <a:r>
              <a:rPr lang="en-GB" dirty="0" err="1"/>
              <a:t>tese</a:t>
            </a:r>
            <a:r>
              <a:rPr lang="en-GB" dirty="0"/>
              <a:t> er at </a:t>
            </a:r>
            <a:r>
              <a:rPr lang="en-GB" dirty="0" err="1"/>
              <a:t>identitet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værdi</a:t>
            </a:r>
            <a:r>
              <a:rPr lang="en-GB" dirty="0"/>
              <a:t> er de </a:t>
            </a:r>
            <a:r>
              <a:rPr lang="en-GB" dirty="0" err="1"/>
              <a:t>drivende</a:t>
            </a:r>
            <a:r>
              <a:rPr lang="en-GB" dirty="0"/>
              <a:t> </a:t>
            </a:r>
            <a:r>
              <a:rPr lang="en-GB" dirty="0" err="1"/>
              <a:t>problemer</a:t>
            </a:r>
            <a:endParaRPr dirty="0"/>
          </a:p>
        </p:txBody>
      </p:sp>
      <p:sp>
        <p:nvSpPr>
          <p:cNvPr id="194" name="Google Shape;19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*https://www.tv2east.dk/</a:t>
            </a:r>
            <a:r>
              <a:rPr lang="en-GB" dirty="0" err="1"/>
              <a:t>sjaelland-og-oeerne</a:t>
            </a:r>
            <a:r>
              <a:rPr lang="en-GB" dirty="0"/>
              <a:t>/</a:t>
            </a:r>
            <a:r>
              <a:rPr lang="en-GB" dirty="0" err="1"/>
              <a:t>flere</a:t>
            </a:r>
            <a:r>
              <a:rPr lang="en-GB" dirty="0"/>
              <a:t>-</a:t>
            </a:r>
            <a:r>
              <a:rPr lang="en-GB" dirty="0" err="1"/>
              <a:t>i</a:t>
            </a:r>
            <a:r>
              <a:rPr lang="en-GB" dirty="0"/>
              <a:t>-</a:t>
            </a:r>
            <a:r>
              <a:rPr lang="en-GB" dirty="0" err="1"/>
              <a:t>arbejde</a:t>
            </a:r>
            <a:r>
              <a:rPr lang="en-GB" dirty="0"/>
              <a:t>-</a:t>
            </a:r>
            <a:r>
              <a:rPr lang="en-GB" dirty="0" err="1"/>
              <a:t>trods</a:t>
            </a:r>
            <a:r>
              <a:rPr lang="en-GB" dirty="0"/>
              <a:t>-corona-</a:t>
            </a:r>
            <a:r>
              <a:rPr lang="en-GB" dirty="0" err="1"/>
              <a:t>isaer</a:t>
            </a:r>
            <a:r>
              <a:rPr lang="en-GB" dirty="0"/>
              <a:t>-</a:t>
            </a:r>
            <a:r>
              <a:rPr lang="en-GB" dirty="0" err="1"/>
              <a:t>byggebranchen-blomstrer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Sentiment </a:t>
            </a:r>
            <a:r>
              <a:rPr lang="en-GB" dirty="0" err="1"/>
              <a:t>scoren</a:t>
            </a:r>
            <a:r>
              <a:rPr lang="en-GB" dirty="0"/>
              <a:t> </a:t>
            </a:r>
            <a:r>
              <a:rPr lang="en-GB" dirty="0" err="1"/>
              <a:t>skal</a:t>
            </a:r>
            <a:r>
              <a:rPr lang="en-GB" dirty="0"/>
              <a:t> laves </a:t>
            </a:r>
            <a:r>
              <a:rPr lang="en-GB" dirty="0" err="1"/>
              <a:t>uagtet</a:t>
            </a:r>
            <a:r>
              <a:rPr lang="en-GB" dirty="0"/>
              <a:t> om et </a:t>
            </a:r>
            <a:r>
              <a:rPr lang="en-GB" dirty="0" err="1"/>
              <a:t>ord</a:t>
            </a:r>
            <a:r>
              <a:rPr lang="en-GB" dirty="0"/>
              <a:t> </a:t>
            </a:r>
            <a:r>
              <a:rPr lang="en-GB" dirty="0" err="1"/>
              <a:t>nævnes</a:t>
            </a:r>
            <a:r>
              <a:rPr lang="en-GB" dirty="0"/>
              <a:t>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ej</a:t>
            </a:r>
            <a:r>
              <a:rPr lang="en-GB" dirty="0"/>
              <a:t> for alle </a:t>
            </a:r>
            <a:r>
              <a:rPr lang="en-GB" dirty="0" err="1"/>
              <a:t>spørgsmål</a:t>
            </a:r>
            <a:r>
              <a:rPr lang="en-GB" dirty="0"/>
              <a:t>, </a:t>
            </a:r>
            <a:r>
              <a:rPr lang="en-GB" dirty="0" err="1"/>
              <a:t>hvor</a:t>
            </a:r>
            <a:r>
              <a:rPr lang="en-GB" dirty="0"/>
              <a:t> </a:t>
            </a:r>
            <a:r>
              <a:rPr lang="en-GB" dirty="0" err="1"/>
              <a:t>respondenten</a:t>
            </a:r>
            <a:r>
              <a:rPr lang="en-GB" dirty="0"/>
              <a:t> </a:t>
            </a:r>
            <a:r>
              <a:rPr lang="en-GB" dirty="0" err="1"/>
              <a:t>svarer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”</a:t>
            </a:r>
            <a:r>
              <a:rPr lang="en-GB" dirty="0" err="1"/>
              <a:t>fritekst</a:t>
            </a:r>
            <a:r>
              <a:rPr lang="en-GB" dirty="0"/>
              <a:t>”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Det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visse</a:t>
            </a:r>
            <a:r>
              <a:rPr lang="en-GB" dirty="0"/>
              <a:t> </a:t>
            </a:r>
            <a:r>
              <a:rPr lang="en-GB" dirty="0" err="1"/>
              <a:t>situationer</a:t>
            </a:r>
            <a:r>
              <a:rPr lang="en-GB" dirty="0"/>
              <a:t> </a:t>
            </a:r>
            <a:r>
              <a:rPr lang="en-GB" dirty="0" err="1"/>
              <a:t>være</a:t>
            </a:r>
            <a:r>
              <a:rPr lang="en-GB" dirty="0"/>
              <a:t> </a:t>
            </a:r>
            <a:r>
              <a:rPr lang="en-GB" dirty="0" err="1"/>
              <a:t>svært</a:t>
            </a:r>
            <a:r>
              <a:rPr lang="en-GB" dirty="0"/>
              <a:t> for </a:t>
            </a:r>
            <a:r>
              <a:rPr lang="en-GB" dirty="0" err="1"/>
              <a:t>en</a:t>
            </a:r>
            <a:r>
              <a:rPr lang="en-GB" dirty="0"/>
              <a:t> person at </a:t>
            </a:r>
            <a:r>
              <a:rPr lang="en-GB" dirty="0" err="1"/>
              <a:t>sige</a:t>
            </a:r>
            <a:r>
              <a:rPr lang="en-GB" dirty="0"/>
              <a:t> om et </a:t>
            </a:r>
            <a:r>
              <a:rPr lang="en-GB" dirty="0" err="1"/>
              <a:t>givent</a:t>
            </a:r>
            <a:r>
              <a:rPr lang="en-GB" dirty="0"/>
              <a:t> </a:t>
            </a:r>
            <a:r>
              <a:rPr lang="en-GB" dirty="0" err="1"/>
              <a:t>svar</a:t>
            </a:r>
            <a:r>
              <a:rPr lang="en-GB" dirty="0"/>
              <a:t> </a:t>
            </a:r>
            <a:r>
              <a:rPr lang="en-GB" dirty="0" err="1"/>
              <a:t>enten</a:t>
            </a:r>
            <a:r>
              <a:rPr lang="en-GB" dirty="0"/>
              <a:t> </a:t>
            </a:r>
            <a:r>
              <a:rPr lang="en-GB" dirty="0" err="1"/>
              <a:t>skulle</a:t>
            </a:r>
            <a:r>
              <a:rPr lang="en-GB" dirty="0"/>
              <a:t> </a:t>
            </a:r>
            <a:r>
              <a:rPr lang="en-GB" dirty="0" err="1"/>
              <a:t>være</a:t>
            </a:r>
            <a:r>
              <a:rPr lang="en-GB" dirty="0"/>
              <a:t> </a:t>
            </a:r>
            <a:r>
              <a:rPr lang="en-GB" dirty="0" err="1"/>
              <a:t>positivt</a:t>
            </a:r>
            <a:r>
              <a:rPr lang="en-GB" dirty="0"/>
              <a:t> </a:t>
            </a:r>
            <a:r>
              <a:rPr lang="en-GB" dirty="0" err="1"/>
              <a:t>stemt</a:t>
            </a:r>
            <a:r>
              <a:rPr lang="en-GB" dirty="0"/>
              <a:t>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negativt</a:t>
            </a:r>
            <a:r>
              <a:rPr lang="en-GB" dirty="0"/>
              <a:t> stem</a:t>
            </a:r>
            <a:endParaRPr dirty="0"/>
          </a:p>
        </p:txBody>
      </p:sp>
      <p:sp>
        <p:nvSpPr>
          <p:cNvPr id="162" name="Google Shape;16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verskrift og mørkt billede">
  <p:cSld name="Overskrift og mørkt bille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 txBox="1">
            <a:spLocks noGrp="1"/>
          </p:cNvSpPr>
          <p:nvPr>
            <p:ph type="ctrTitle"/>
          </p:nvPr>
        </p:nvSpPr>
        <p:spPr>
          <a:xfrm>
            <a:off x="539749" y="539751"/>
            <a:ext cx="11109326" cy="191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0" y="6498000"/>
            <a:ext cx="5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0" bIns="18000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11"/>
          <p:cNvSpPr txBox="1"/>
          <p:nvPr/>
        </p:nvSpPr>
        <p:spPr>
          <a:xfrm>
            <a:off x="0" y="-228599"/>
            <a:ext cx="12213522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Slidet bruger </a:t>
            </a:r>
            <a:r>
              <a:rPr lang="en-GB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mørkt</a:t>
            </a:r>
            <a:r>
              <a:rPr lang="en-GB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baggrundsbillede. Indsæt et nyt: Klik på </a:t>
            </a:r>
            <a:r>
              <a:rPr lang="en-GB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Baggrundsbilleder</a:t>
            </a:r>
            <a:r>
              <a:rPr lang="en-GB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ikonet i Templafy vinduet, vælg ved at klikke én gang. Vent og vælg knappen </a:t>
            </a:r>
            <a:r>
              <a:rPr lang="en-GB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Image as Background </a:t>
            </a:r>
            <a:r>
              <a:rPr lang="en-GB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 DI fanen. 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11" descr="{ &quot;templafy&quot;: { &quot;type&quot;: &quot;image&quot;, &quot;width&quot;: &quot;12.61 cm&quot;, &quot;height&quot;: &quot;1.98 cm&quot;, &quot;binding&quot;: &quot;UserProfile.LogoSelection.LogoStandardNeg_{{DocumentLanguage}}&quot; } }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4400" y="5817600"/>
            <a:ext cx="4539600" cy="710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e fotos">
  <p:cSld name="Tre fotos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1" descr="{&quot;templafy&quot;:{&quot;type&quot;:&quot;image&quot;,&quot;width&quot;:&quot;16.52 cm&quot;,&quot;height&quot;:&quot;19.05 cm&quot;,&quot;binding&quot;:&quot;UserProfile.LogoSelection.LogoElement_{{DocumentLanguage}}&quot;}}" title="UserProfile.LogoSelection.LogoElement_{{DocumentLanguage}}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46756" y="0"/>
            <a:ext cx="594524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539750" y="492297"/>
            <a:ext cx="11109324" cy="1363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>
            <a:spLocks noGrp="1"/>
          </p:cNvSpPr>
          <p:nvPr>
            <p:ph type="pic" idx="2"/>
          </p:nvPr>
        </p:nvSpPr>
        <p:spPr>
          <a:xfrm>
            <a:off x="8221873" y="2349500"/>
            <a:ext cx="3420001" cy="19260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21"/>
          <p:cNvSpPr>
            <a:spLocks noGrp="1"/>
          </p:cNvSpPr>
          <p:nvPr>
            <p:ph type="pic" idx="3"/>
          </p:nvPr>
        </p:nvSpPr>
        <p:spPr>
          <a:xfrm>
            <a:off x="539749" y="2349500"/>
            <a:ext cx="3420000" cy="19260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21"/>
          <p:cNvSpPr>
            <a:spLocks noGrp="1"/>
          </p:cNvSpPr>
          <p:nvPr>
            <p:ph type="pic" idx="4"/>
          </p:nvPr>
        </p:nvSpPr>
        <p:spPr>
          <a:xfrm>
            <a:off x="4367213" y="2349500"/>
            <a:ext cx="3421062" cy="19260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21"/>
          <p:cNvSpPr txBox="1">
            <a:spLocks noGrp="1"/>
          </p:cNvSpPr>
          <p:nvPr>
            <p:ph type="body" idx="1"/>
          </p:nvPr>
        </p:nvSpPr>
        <p:spPr>
          <a:xfrm>
            <a:off x="539749" y="4275499"/>
            <a:ext cx="3420000" cy="149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5"/>
          </p:nvPr>
        </p:nvSpPr>
        <p:spPr>
          <a:xfrm>
            <a:off x="4366799" y="4275499"/>
            <a:ext cx="3420000" cy="149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6"/>
          </p:nvPr>
        </p:nvSpPr>
        <p:spPr>
          <a:xfrm>
            <a:off x="8228012" y="4275499"/>
            <a:ext cx="3421062" cy="149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7"/>
          </p:nvPr>
        </p:nvSpPr>
        <p:spPr>
          <a:xfrm>
            <a:off x="539751" y="6187233"/>
            <a:ext cx="3432174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​"/>
              <a:defRPr sz="900"/>
            </a:lvl1pPr>
            <a:lvl2pPr marL="91440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​"/>
              <a:defRPr sz="900"/>
            </a:lvl2pPr>
            <a:lvl3pPr marL="1371600" lvl="2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​"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​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​"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0" y="6498000"/>
            <a:ext cx="5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0" bIns="18000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8" name="Google Shape;88;p21" descr="{ &quot;templafy&quot;: { &quot;type&quot;: &quot;image&quot;, &quot;width&quot;: &quot;12.61 cm&quot;, &quot;height&quot;: &quot;1.98 cm&quot;, &quot;binding&quot;: &quot;UserProfile.LogoSelection.LogoStandard_{{DocumentLanguage}}&quot; } }" title="LogoStandar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4400" y="5817600"/>
            <a:ext cx="4539600" cy="7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itat B">
  <p:cSld name="Citat B">
    <p:bg>
      <p:bgPr>
        <a:solidFill>
          <a:schemeClr val="accen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body" idx="1"/>
          </p:nvPr>
        </p:nvSpPr>
        <p:spPr>
          <a:xfrm>
            <a:off x="539749" y="2349500"/>
            <a:ext cx="7248526" cy="3867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​"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​"/>
              <a:defRPr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​"/>
              <a:defRPr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​"/>
              <a:defRPr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​"/>
              <a:defRPr sz="22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title"/>
          </p:nvPr>
        </p:nvSpPr>
        <p:spPr>
          <a:xfrm>
            <a:off x="539750" y="492297"/>
            <a:ext cx="11109324" cy="1363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4"/>
          <p:cNvSpPr txBox="1"/>
          <p:nvPr/>
        </p:nvSpPr>
        <p:spPr>
          <a:xfrm>
            <a:off x="0" y="-228599"/>
            <a:ext cx="12213522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Vil du indsætte et </a:t>
            </a:r>
            <a:r>
              <a:rPr lang="en-GB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mørkt</a:t>
            </a: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baggrundsbillede, indsæt nyt billede via Templafy Images ikonet, klik på billedet og vælg knappen </a:t>
            </a:r>
            <a:r>
              <a:rPr lang="en-GB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slide background</a:t>
            </a: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under DI menuen.</a:t>
            </a:r>
            <a:endParaRPr/>
          </a:p>
        </p:txBody>
      </p:sp>
      <p:pic>
        <p:nvPicPr>
          <p:cNvPr id="104" name="Google Shape;104;p24" descr="{ &quot;templafy&quot;: { &quot;type&quot;: &quot;image&quot;, &quot;width&quot;: &quot;12.61 cm&quot;, &quot;height&quot;: &quot;1.98 cm&quot;, &quot;binding&quot;: &quot;UserProfile.LogoSelection.LogoStandardNeg_{{DocumentLanguage}}&quot; } }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24400" y="5817600"/>
            <a:ext cx="4539600" cy="71016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4"/>
          <p:cNvSpPr txBox="1">
            <a:spLocks noGrp="1"/>
          </p:cNvSpPr>
          <p:nvPr>
            <p:ph type="sldNum" idx="12"/>
          </p:nvPr>
        </p:nvSpPr>
        <p:spPr>
          <a:xfrm>
            <a:off x="0" y="6498000"/>
            <a:ext cx="5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0" bIns="18000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reaker">
  <p:cSld name="Breaker">
    <p:bg>
      <p:bgPr>
        <a:solidFill>
          <a:schemeClr val="accen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>
            <a:spLocks noGrp="1"/>
          </p:cNvSpPr>
          <p:nvPr>
            <p:ph type="title"/>
          </p:nvPr>
        </p:nvSpPr>
        <p:spPr>
          <a:xfrm>
            <a:off x="539750" y="539751"/>
            <a:ext cx="11124250" cy="240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8" name="Google Shape;108;p25" descr="{ &quot;templafy&quot;: { &quot;type&quot;: &quot;image&quot;, &quot;width&quot;: &quot;12.61 cm&quot;, &quot;height&quot;: &quot;1.98 cm&quot;, &quot;binding&quot;: &quot;UserProfile.LogoSelection.LogoStandardNeg_{{DocumentLanguage}}&quot; } }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24400" y="5817600"/>
            <a:ext cx="4539600" cy="71016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5"/>
          <p:cNvSpPr txBox="1">
            <a:spLocks noGrp="1"/>
          </p:cNvSpPr>
          <p:nvPr>
            <p:ph type="sldNum" idx="12"/>
          </p:nvPr>
        </p:nvSpPr>
        <p:spPr>
          <a:xfrm>
            <a:off x="0" y="6498000"/>
            <a:ext cx="5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0" bIns="18000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reaker grå">
  <p:cSld name="Breaker grå">
    <p:bg>
      <p:bgPr>
        <a:solidFill>
          <a:srgbClr val="878787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>
            <a:spLocks noGrp="1"/>
          </p:cNvSpPr>
          <p:nvPr>
            <p:ph type="title"/>
          </p:nvPr>
        </p:nvSpPr>
        <p:spPr>
          <a:xfrm>
            <a:off x="539750" y="539751"/>
            <a:ext cx="11124250" cy="240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2" name="Google Shape;112;p26" descr="{ &quot;templafy&quot;: { &quot;type&quot;: &quot;image&quot;, &quot;width&quot;: &quot;12.61 cm&quot;, &quot;height&quot;: &quot;1.98 cm&quot;, &quot;binding&quot;: &quot;UserProfile.LogoSelection.LogoStandardNeg_{{DocumentLanguage}}&quot; } }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24400" y="5817600"/>
            <a:ext cx="4539600" cy="71016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6"/>
          <p:cNvSpPr txBox="1">
            <a:spLocks noGrp="1"/>
          </p:cNvSpPr>
          <p:nvPr>
            <p:ph type="sldNum" idx="12"/>
          </p:nvPr>
        </p:nvSpPr>
        <p:spPr>
          <a:xfrm>
            <a:off x="0" y="6498000"/>
            <a:ext cx="5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0" bIns="18000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verskrift">
  <p:cSld name="Overskrif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>
            <a:spLocks noGrp="1"/>
          </p:cNvSpPr>
          <p:nvPr>
            <p:ph type="title"/>
          </p:nvPr>
        </p:nvSpPr>
        <p:spPr>
          <a:xfrm>
            <a:off x="539750" y="492297"/>
            <a:ext cx="11109324" cy="1363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body" idx="1"/>
          </p:nvPr>
        </p:nvSpPr>
        <p:spPr>
          <a:xfrm>
            <a:off x="539751" y="6187233"/>
            <a:ext cx="3432174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​"/>
              <a:defRPr sz="900"/>
            </a:lvl1pPr>
            <a:lvl2pPr marL="91440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​"/>
              <a:defRPr sz="900"/>
            </a:lvl2pPr>
            <a:lvl3pPr marL="1371600" lvl="2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​"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​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​"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sldNum" idx="12"/>
          </p:nvPr>
        </p:nvSpPr>
        <p:spPr>
          <a:xfrm>
            <a:off x="0" y="6498000"/>
            <a:ext cx="5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0" bIns="18000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itat A, mørkt billede">
  <p:cSld name="Citat A, mørkt bille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539749" y="-1"/>
            <a:ext cx="5760000" cy="6861600"/>
          </a:xfrm>
          <a:prstGeom prst="rect">
            <a:avLst/>
          </a:prstGeom>
          <a:solidFill>
            <a:schemeClr val="accent1">
              <a:alpha val="74901"/>
            </a:schemeClr>
          </a:solidFill>
          <a:ln>
            <a:noFill/>
          </a:ln>
        </p:spPr>
        <p:txBody>
          <a:bodyPr spcFirstLastPara="1" wrap="square" lIns="360000" tIns="486000" rIns="36000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539749" y="2349500"/>
            <a:ext cx="5760000" cy="3867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​"/>
              <a:defRPr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​"/>
              <a:defRPr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​"/>
              <a:defRPr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​"/>
              <a:defRPr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​"/>
              <a:defRPr sz="22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/>
          <p:nvPr/>
        </p:nvSpPr>
        <p:spPr>
          <a:xfrm>
            <a:off x="0" y="-228599"/>
            <a:ext cx="12213522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Slidet bruger</a:t>
            </a:r>
            <a:r>
              <a:rPr lang="en-GB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mørkt </a:t>
            </a:r>
            <a:r>
              <a:rPr lang="en-GB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baggrundsbillede. Indsæt et nyt: Klik på </a:t>
            </a:r>
            <a:r>
              <a:rPr lang="en-GB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Baggrundsbilleder </a:t>
            </a:r>
            <a:r>
              <a:rPr lang="en-GB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ikonet i Templafy vinduet, vælg ved at klikke én gang. Vent og vælg knappen </a:t>
            </a:r>
            <a:r>
              <a:rPr lang="en-GB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Image as Background </a:t>
            </a:r>
            <a:r>
              <a:rPr lang="en-GB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 DI fanen. </a:t>
            </a:r>
            <a:endParaRPr/>
          </a:p>
        </p:txBody>
      </p:sp>
      <p:pic>
        <p:nvPicPr>
          <p:cNvPr id="23" name="Google Shape;23;p12" descr="{ &quot;templafy&quot;: { &quot;type&quot;: &quot;image&quot;, &quot;width&quot;: &quot;12.61 cm&quot;, &quot;height&quot;: &quot;1.98 cm&quot;, &quot;binding&quot;: &quot;UserProfile.LogoSelection.LogoStandardNeg_{{DocumentLanguage}}&quot; } }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4400" y="5817600"/>
            <a:ext cx="4539600" cy="71016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0" y="6498000"/>
            <a:ext cx="5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0" bIns="18000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0" y="6498000"/>
            <a:ext cx="5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0" bIns="18000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reaker lys grå">
  <p:cSld name="Breaker lys grå">
    <p:bg>
      <p:bgPr>
        <a:solidFill>
          <a:srgbClr val="BEBEBE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539750" y="539751"/>
            <a:ext cx="11124250" cy="240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" name="Google Shape;29;p14" descr="{ &quot;templafy&quot;: { &quot;type&quot;: &quot;image&quot;, &quot;width&quot;: &quot;12.61 cm&quot;, &quot;height&quot;: &quot;1.98 cm&quot;, &quot;binding&quot;: &quot;UserProfile.LogoSelection.LogoStandardNeg_{{DocumentLanguage}}&quot; } }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24400" y="5817600"/>
            <a:ext cx="4539600" cy="71016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0" y="6498000"/>
            <a:ext cx="5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0" bIns="18000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verskrift og indhold (graf)">
  <p:cSld name="Overskrift og indhold (graf)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539750" y="492298"/>
            <a:ext cx="11109324" cy="793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body" idx="1"/>
          </p:nvPr>
        </p:nvSpPr>
        <p:spPr>
          <a:xfrm>
            <a:off x="539750" y="1522192"/>
            <a:ext cx="11109326" cy="4246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body" idx="2"/>
          </p:nvPr>
        </p:nvSpPr>
        <p:spPr>
          <a:xfrm>
            <a:off x="539751" y="6187232"/>
            <a:ext cx="3432174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​"/>
              <a:defRPr sz="9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2pPr>
            <a:lvl3pPr marL="1371600" lvl="2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​"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​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​"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0" y="6498000"/>
            <a:ext cx="5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0" bIns="18000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orside, lyst billede">
  <p:cSld name="Forside, lyst bille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ctrTitle"/>
          </p:nvPr>
        </p:nvSpPr>
        <p:spPr>
          <a:xfrm>
            <a:off x="539749" y="493200"/>
            <a:ext cx="11109326" cy="224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 descr="{ &quot;templafy&quot;: { &quot;type&quot;: &quot;text&quot;, &quot;binding&quot;: &quot;UserProfile.Name&quot; } }" title="Name"/>
          <p:cNvSpPr/>
          <p:nvPr/>
        </p:nvSpPr>
        <p:spPr>
          <a:xfrm>
            <a:off x="539749" y="5239265"/>
            <a:ext cx="7477957" cy="388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6" descr="{ &quot;templafy&quot;: { &quot;type&quot;: &quot;text&quot;, &quot;binding&quot;: &quot;UserProfile.Title&quot; } }" title="Title"/>
          <p:cNvSpPr/>
          <p:nvPr/>
        </p:nvSpPr>
        <p:spPr>
          <a:xfrm>
            <a:off x="539750" y="5628087"/>
            <a:ext cx="7477957" cy="340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6" descr="{&quot;templafy&quot;:{&quot;type&quot;:&quot;date&quot;,&quot;binding&quot;:&quot;Form.Date&quot;,&quot;format&quot;:&quot;{{DateFormats.GeneralDate}}&quot;}}" title="Date"/>
          <p:cNvSpPr/>
          <p:nvPr/>
        </p:nvSpPr>
        <p:spPr>
          <a:xfrm>
            <a:off x="539750" y="5968314"/>
            <a:ext cx="7477957" cy="340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6"/>
          <p:cNvSpPr txBox="1"/>
          <p:nvPr/>
        </p:nvSpPr>
        <p:spPr>
          <a:xfrm>
            <a:off x="0" y="-228599"/>
            <a:ext cx="12213522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Slidet bruger</a:t>
            </a:r>
            <a:r>
              <a:rPr lang="en-GB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lyst </a:t>
            </a: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baggrundsbillede. Indsæt et nyt: Klik på </a:t>
            </a:r>
            <a:r>
              <a:rPr lang="en-GB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Baggrundsbilleder </a:t>
            </a: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ikonet i Templafy vinduet, vælg ved at klikke én gang. Vent og vælg knappen </a:t>
            </a:r>
            <a:r>
              <a:rPr lang="en-GB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Image as Background </a:t>
            </a: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 DI fanen.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6" descr="{ &quot;templafy&quot;: { &quot;type&quot;: &quot;image&quot;, &quot;width&quot;: &quot;12.61 cm&quot;, &quot;height&quot;: &quot;1.98 cm&quot;, &quot;binding&quot;: &quot;UserProfile.LogoSelection.LogoColor_{{DocumentLanguage}}&quot; } }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2921" y="5817600"/>
            <a:ext cx="4539598" cy="713946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0" y="6498000"/>
            <a:ext cx="5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0" bIns="18000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orside, tekst">
  <p:cSld name="Forside, tekst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/>
          <p:nvPr/>
        </p:nvSpPr>
        <p:spPr>
          <a:xfrm>
            <a:off x="539750" y="731526"/>
            <a:ext cx="540000" cy="540000"/>
          </a:xfrm>
          <a:custGeom>
            <a:avLst/>
            <a:gdLst/>
            <a:ahLst/>
            <a:cxnLst/>
            <a:rect l="l" t="t" r="r" b="b"/>
            <a:pathLst>
              <a:path w="782" h="782" extrusionOk="0">
                <a:moveTo>
                  <a:pt x="391" y="782"/>
                </a:moveTo>
                <a:cubicBezTo>
                  <a:pt x="176" y="782"/>
                  <a:pt x="0" y="608"/>
                  <a:pt x="0" y="391"/>
                </a:cubicBezTo>
                <a:cubicBezTo>
                  <a:pt x="0" y="175"/>
                  <a:pt x="176" y="0"/>
                  <a:pt x="391" y="0"/>
                </a:cubicBezTo>
                <a:cubicBezTo>
                  <a:pt x="608" y="0"/>
                  <a:pt x="782" y="175"/>
                  <a:pt x="782" y="391"/>
                </a:cubicBezTo>
                <a:cubicBezTo>
                  <a:pt x="782" y="608"/>
                  <a:pt x="608" y="782"/>
                  <a:pt x="391" y="782"/>
                </a:cubicBezTo>
                <a:close/>
                <a:moveTo>
                  <a:pt x="391" y="64"/>
                </a:moveTo>
                <a:cubicBezTo>
                  <a:pt x="210" y="64"/>
                  <a:pt x="64" y="210"/>
                  <a:pt x="64" y="391"/>
                </a:cubicBezTo>
                <a:cubicBezTo>
                  <a:pt x="64" y="572"/>
                  <a:pt x="210" y="719"/>
                  <a:pt x="391" y="719"/>
                </a:cubicBezTo>
                <a:cubicBezTo>
                  <a:pt x="573" y="719"/>
                  <a:pt x="720" y="572"/>
                  <a:pt x="720" y="391"/>
                </a:cubicBezTo>
                <a:cubicBezTo>
                  <a:pt x="720" y="210"/>
                  <a:pt x="573" y="64"/>
                  <a:pt x="391" y="64"/>
                </a:cubicBezTo>
                <a:close/>
                <a:moveTo>
                  <a:pt x="409" y="581"/>
                </a:moveTo>
                <a:cubicBezTo>
                  <a:pt x="405" y="585"/>
                  <a:pt x="397" y="590"/>
                  <a:pt x="388" y="590"/>
                </a:cubicBezTo>
                <a:cubicBezTo>
                  <a:pt x="371" y="590"/>
                  <a:pt x="357" y="576"/>
                  <a:pt x="357" y="561"/>
                </a:cubicBezTo>
                <a:cubicBezTo>
                  <a:pt x="357" y="553"/>
                  <a:pt x="359" y="544"/>
                  <a:pt x="366" y="539"/>
                </a:cubicBezTo>
                <a:cubicBezTo>
                  <a:pt x="498" y="420"/>
                  <a:pt x="498" y="420"/>
                  <a:pt x="498" y="420"/>
                </a:cubicBezTo>
                <a:cubicBezTo>
                  <a:pt x="208" y="420"/>
                  <a:pt x="208" y="420"/>
                  <a:pt x="208" y="420"/>
                </a:cubicBezTo>
                <a:cubicBezTo>
                  <a:pt x="193" y="420"/>
                  <a:pt x="178" y="407"/>
                  <a:pt x="178" y="391"/>
                </a:cubicBezTo>
                <a:cubicBezTo>
                  <a:pt x="178" y="375"/>
                  <a:pt x="193" y="360"/>
                  <a:pt x="208" y="360"/>
                </a:cubicBezTo>
                <a:cubicBezTo>
                  <a:pt x="498" y="360"/>
                  <a:pt x="498" y="360"/>
                  <a:pt x="498" y="360"/>
                </a:cubicBezTo>
                <a:cubicBezTo>
                  <a:pt x="366" y="244"/>
                  <a:pt x="366" y="244"/>
                  <a:pt x="366" y="244"/>
                </a:cubicBezTo>
                <a:cubicBezTo>
                  <a:pt x="359" y="237"/>
                  <a:pt x="357" y="228"/>
                  <a:pt x="357" y="222"/>
                </a:cubicBezTo>
                <a:cubicBezTo>
                  <a:pt x="357" y="206"/>
                  <a:pt x="371" y="192"/>
                  <a:pt x="388" y="192"/>
                </a:cubicBezTo>
                <a:cubicBezTo>
                  <a:pt x="396" y="192"/>
                  <a:pt x="404" y="197"/>
                  <a:pt x="407" y="200"/>
                </a:cubicBezTo>
                <a:cubicBezTo>
                  <a:pt x="590" y="368"/>
                  <a:pt x="590" y="368"/>
                  <a:pt x="590" y="368"/>
                </a:cubicBezTo>
                <a:cubicBezTo>
                  <a:pt x="598" y="375"/>
                  <a:pt x="600" y="382"/>
                  <a:pt x="600" y="391"/>
                </a:cubicBezTo>
                <a:cubicBezTo>
                  <a:pt x="600" y="398"/>
                  <a:pt x="598" y="407"/>
                  <a:pt x="590" y="415"/>
                </a:cubicBezTo>
                <a:lnTo>
                  <a:pt x="409" y="58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8" descr="{ &quot;templafy&quot;: { &quot;type&quot;: &quot;text&quot;, &quot;binding&quot;: &quot;UserProfile.Name&quot; } }" title="Name"/>
          <p:cNvSpPr/>
          <p:nvPr/>
        </p:nvSpPr>
        <p:spPr>
          <a:xfrm>
            <a:off x="539749" y="5239265"/>
            <a:ext cx="7477957" cy="388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8" descr="{ &quot;templafy&quot;: { &quot;type&quot;: &quot;text&quot;, &quot;binding&quot;: &quot;UserProfile.Title&quot; } }" title="Title"/>
          <p:cNvSpPr/>
          <p:nvPr/>
        </p:nvSpPr>
        <p:spPr>
          <a:xfrm>
            <a:off x="539750" y="5628087"/>
            <a:ext cx="7477957" cy="340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8" descr="{&quot;templafy&quot;:{&quot;type&quot;:&quot;date&quot;,&quot;binding&quot;:&quot;Form.Date&quot;,&quot;format&quot;:&quot;{{DateFormats.GeneralDate}}&quot;}}" title="GeneralDate"/>
          <p:cNvSpPr/>
          <p:nvPr/>
        </p:nvSpPr>
        <p:spPr>
          <a:xfrm>
            <a:off x="539750" y="5968314"/>
            <a:ext cx="7477957" cy="340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8"/>
          <p:cNvSpPr txBox="1">
            <a:spLocks noGrp="1"/>
          </p:cNvSpPr>
          <p:nvPr>
            <p:ph type="ctrTitle"/>
          </p:nvPr>
        </p:nvSpPr>
        <p:spPr>
          <a:xfrm>
            <a:off x="539749" y="1836000"/>
            <a:ext cx="11109326" cy="224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sldNum" idx="12"/>
          </p:nvPr>
        </p:nvSpPr>
        <p:spPr>
          <a:xfrm>
            <a:off x="0" y="6498000"/>
            <a:ext cx="5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0" bIns="18000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9" name="Google Shape;59;p18" descr="{ &quot;templafy&quot;: { &quot;type&quot;: &quot;image&quot;, &quot;width&quot;: &quot;12.61 cm&quot;, &quot;height&quot;: &quot;1.98 cm&quot;, &quot;binding&quot;: &quot;UserProfile.LogoSelection.LogoColor_{{DocumentLanguage}}&quot; } }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24400" y="5817720"/>
            <a:ext cx="4539600" cy="71394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8"/>
          <p:cNvSpPr txBox="1"/>
          <p:nvPr/>
        </p:nvSpPr>
        <p:spPr>
          <a:xfrm>
            <a:off x="1" y="6858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0" bIns="180000" anchor="b" anchorCtr="0">
            <a:noAutofit/>
          </a:bodyPr>
          <a:lstStyle/>
          <a:p>
            <a:pPr marL="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E1E1"/>
              </a:buClr>
              <a:buSzPts val="100"/>
              <a:buFont typeface="Arial"/>
              <a:buChar char="​"/>
            </a:pPr>
            <a:fld id="{00000000-1234-1234-1234-123412341234}" type="slidenum">
              <a:rPr lang="en-GB" sz="1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kst og billede">
  <p:cSld name="Tekst og bille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9" descr="{&quot;templafy&quot;:{&quot;type&quot;:&quot;image&quot;,&quot;width&quot;:&quot;16.52 cm&quot;,&quot;height&quot;:&quot;19.05 cm&quot;,&quot;binding&quot;:&quot;UserProfile.LogoSelection.LogoElement_{{DocumentLanguage}}&quot;}}" title="UserProfile.LogoSelection.LogoElement_{{DocumentLanguage}}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46756" y="0"/>
            <a:ext cx="594524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9"/>
          <p:cNvSpPr txBox="1">
            <a:spLocks noGrp="1"/>
          </p:cNvSpPr>
          <p:nvPr>
            <p:ph type="title"/>
          </p:nvPr>
        </p:nvSpPr>
        <p:spPr>
          <a:xfrm>
            <a:off x="539750" y="493200"/>
            <a:ext cx="11109324" cy="1363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539749" y="2349500"/>
            <a:ext cx="7248526" cy="363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>
            <a:spLocks noGrp="1"/>
          </p:cNvSpPr>
          <p:nvPr>
            <p:ph type="pic" idx="2"/>
          </p:nvPr>
        </p:nvSpPr>
        <p:spPr>
          <a:xfrm>
            <a:off x="8221874" y="2349500"/>
            <a:ext cx="3420000" cy="19260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9"/>
          <p:cNvSpPr txBox="1">
            <a:spLocks noGrp="1"/>
          </p:cNvSpPr>
          <p:nvPr>
            <p:ph type="body" idx="3"/>
          </p:nvPr>
        </p:nvSpPr>
        <p:spPr>
          <a:xfrm>
            <a:off x="539751" y="6187233"/>
            <a:ext cx="3432174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​"/>
              <a:defRPr sz="900"/>
            </a:lvl1pPr>
            <a:lvl2pPr marL="91440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​"/>
              <a:defRPr sz="900"/>
            </a:lvl2pPr>
            <a:lvl3pPr marL="1371600" lvl="2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​"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​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​"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0" y="6498000"/>
            <a:ext cx="5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0" bIns="18000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8" name="Google Shape;68;p19" descr="{ &quot;templafy&quot;: { &quot;type&quot;: &quot;image&quot;, &quot;width&quot;: &quot;12.61 cm&quot;, &quot;height&quot;: &quot;1.98 cm&quot;, &quot;binding&quot;: &quot;UserProfile.LogoSelection.LogoStandard_{{DocumentLanguage}}&quot; } }" title="LogoStandar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4400" y="5817600"/>
            <a:ext cx="4539600" cy="7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mereret liste og billede">
  <p:cSld name="Nummereret liste og billed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0" descr="{&quot;templafy&quot;:{&quot;type&quot;:&quot;image&quot;,&quot;width&quot;:&quot;16.52 cm&quot;,&quot;height&quot;:&quot;19.05 cm&quot;,&quot;binding&quot;:&quot;UserProfile.LogoSelection.LogoElement_{{DocumentLanguage}}&quot;}}" title="UserProfile.LogoSelection.LogoElement_{{DocumentLanguage}}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46756" y="0"/>
            <a:ext cx="594524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539750" y="493200"/>
            <a:ext cx="11109324" cy="1363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body" idx="1"/>
          </p:nvPr>
        </p:nvSpPr>
        <p:spPr>
          <a:xfrm>
            <a:off x="539749" y="2349500"/>
            <a:ext cx="7248526" cy="363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  <a:defRPr/>
            </a:lvl1pPr>
            <a:lvl2pPr marL="914400" lvl="1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>
            <a:spLocks noGrp="1"/>
          </p:cNvSpPr>
          <p:nvPr>
            <p:ph type="pic" idx="2"/>
          </p:nvPr>
        </p:nvSpPr>
        <p:spPr>
          <a:xfrm>
            <a:off x="8221874" y="2349500"/>
            <a:ext cx="3420000" cy="19260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20"/>
          <p:cNvSpPr txBox="1">
            <a:spLocks noGrp="1"/>
          </p:cNvSpPr>
          <p:nvPr>
            <p:ph type="body" idx="3"/>
          </p:nvPr>
        </p:nvSpPr>
        <p:spPr>
          <a:xfrm>
            <a:off x="539751" y="6187233"/>
            <a:ext cx="3432174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​"/>
              <a:defRPr sz="900"/>
            </a:lvl1pPr>
            <a:lvl2pPr marL="914400" lvl="1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​"/>
              <a:defRPr sz="900"/>
            </a:lvl2pPr>
            <a:lvl3pPr marL="1371600" lvl="2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​"/>
              <a:defRPr sz="900"/>
            </a:lvl3pPr>
            <a:lvl4pPr marL="1828800" lvl="3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​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​"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sldNum" idx="12"/>
          </p:nvPr>
        </p:nvSpPr>
        <p:spPr>
          <a:xfrm>
            <a:off x="0" y="6498000"/>
            <a:ext cx="5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0" bIns="18000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6" name="Google Shape;76;p20" descr="{ &quot;templafy&quot;: { &quot;type&quot;: &quot;image&quot;, &quot;width&quot;: &quot;12.61 cm&quot;, &quot;height&quot;: &quot;1.98 cm&quot;, &quot;binding&quot;: &quot;UserProfile.LogoSelection.LogoStandard_{{DocumentLanguage}}&quot; } }" title="LogoStandar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4400" y="5817600"/>
            <a:ext cx="4539600" cy="7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 descr="{ &quot;templafy&quot;: { &quot;type&quot;: &quot;image&quot;, &quot;width&quot;: &quot;12.61 cm&quot;, &quot;height&quot;: &quot;1.98 cm&quot;, &quot;binding&quot;: &quot;UserProfile.LogoSelection.LogoStandard_{{DocumentLanguage}}&quot; } }" title="LogoStandard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124400" y="5817600"/>
            <a:ext cx="4539600" cy="7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 txBox="1">
            <a:spLocks noGrp="1"/>
          </p:cNvSpPr>
          <p:nvPr>
            <p:ph type="title"/>
          </p:nvPr>
        </p:nvSpPr>
        <p:spPr>
          <a:xfrm>
            <a:off x="539750" y="492297"/>
            <a:ext cx="11109324" cy="1363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body" idx="1"/>
          </p:nvPr>
        </p:nvSpPr>
        <p:spPr>
          <a:xfrm>
            <a:off x="539750" y="2349500"/>
            <a:ext cx="7248526" cy="363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1E1E1"/>
              </a:buClr>
              <a:buSzPts val="3200"/>
              <a:buFont typeface="Arial"/>
              <a:buChar char="​"/>
              <a:defRPr sz="3200" b="0" i="1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1E1E1"/>
              </a:buClr>
              <a:buSzPts val="2200"/>
              <a:buFont typeface="Arial"/>
              <a:buChar char="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95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1E1E1"/>
              </a:buClr>
              <a:buSzPts val="4200"/>
              <a:buFont typeface="Arial"/>
              <a:buChar char="​"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1E1E1"/>
              </a:buClr>
              <a:buSzPts val="2600"/>
              <a:buFont typeface="Arial"/>
              <a:buChar char="​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1E1E1"/>
              </a:buClr>
              <a:buSzPts val="2200"/>
              <a:buFont typeface="Arial"/>
              <a:buChar char="​"/>
              <a:defRPr sz="2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ldNum" idx="12"/>
          </p:nvPr>
        </p:nvSpPr>
        <p:spPr>
          <a:xfrm>
            <a:off x="0" y="6498000"/>
            <a:ext cx="5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0" bIns="1800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D0D0D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D0D0D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D0D0D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D0D0D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D0D0D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D0D0D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D0D0D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D0D0D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D0D0D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2" r:id="rId11"/>
    <p:sldLayoutId id="2147483663" r:id="rId12"/>
    <p:sldLayoutId id="2147483664" r:id="rId13"/>
    <p:sldLayoutId id="214748366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40">
          <p15:clr>
            <a:srgbClr val="F26B43"/>
          </p15:clr>
        </p15:guide>
        <p15:guide id="2" orient="horz" pos="340">
          <p15:clr>
            <a:srgbClr val="F26B43"/>
          </p15:clr>
        </p15:guide>
        <p15:guide id="3" pos="7338">
          <p15:clr>
            <a:srgbClr val="F26B43"/>
          </p15:clr>
        </p15:guide>
        <p15:guide id="4" orient="horz" pos="3916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pos="2502">
          <p15:clr>
            <a:srgbClr val="F26B43"/>
          </p15:clr>
        </p15:guide>
        <p15:guide id="7" pos="2751">
          <p15:clr>
            <a:srgbClr val="F26B43"/>
          </p15:clr>
        </p15:guide>
        <p15:guide id="8" pos="4906">
          <p15:clr>
            <a:srgbClr val="F26B43"/>
          </p15:clr>
        </p15:guide>
        <p15:guide id="9" pos="5178">
          <p15:clr>
            <a:srgbClr val="F26B43"/>
          </p15:clr>
        </p15:guide>
        <p15:guide id="10" orient="horz" pos="363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"/>
          <p:cNvSpPr txBox="1">
            <a:spLocks noGrp="1"/>
          </p:cNvSpPr>
          <p:nvPr>
            <p:ph type="ctrTitle"/>
          </p:nvPr>
        </p:nvSpPr>
        <p:spPr>
          <a:xfrm>
            <a:off x="528595" y="461691"/>
            <a:ext cx="11109326" cy="653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</a:pPr>
            <a:r>
              <a:rPr lang="en-GB" dirty="0"/>
              <a:t>Et DI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tværs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størrelse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sektorer</a:t>
            </a:r>
            <a:endParaRPr dirty="0"/>
          </a:p>
        </p:txBody>
      </p:sp>
      <p:sp>
        <p:nvSpPr>
          <p:cNvPr id="124" name="Google Shape;124;p1"/>
          <p:cNvSpPr txBox="1"/>
          <p:nvPr/>
        </p:nvSpPr>
        <p:spPr>
          <a:xfrm>
            <a:off x="528595" y="1204329"/>
            <a:ext cx="11109326" cy="35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Gruppe 14: Emil Stephens, Marc Sabatier Hvidkjær og Max Pontoppidan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2032-132D-7941-B072-1C8586F9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48" y="-1"/>
            <a:ext cx="8496676" cy="6861600"/>
          </a:xfrm>
        </p:spPr>
        <p:txBody>
          <a:bodyPr/>
          <a:lstStyle/>
          <a:p>
            <a:r>
              <a:rPr lang="en-DK" dirty="0"/>
              <a:t>Et DI på tværs af størrelse og sektorer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E5ED7-D2B4-A345-BC82-916B8C3B4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748" y="1241462"/>
            <a:ext cx="8496676" cy="5342217"/>
          </a:xfrm>
        </p:spPr>
        <p:txBody>
          <a:bodyPr/>
          <a:lstStyle/>
          <a:p>
            <a:pPr marL="63500" indent="0">
              <a:buNone/>
            </a:pPr>
            <a:r>
              <a:rPr lang="en-DK" dirty="0"/>
              <a:t>Anbefalinger: </a:t>
            </a:r>
          </a:p>
          <a:p>
            <a:pPr marL="577850" indent="-514350">
              <a:buFont typeface="+mj-lt"/>
              <a:buAutoNum type="alphaUcPeriod"/>
            </a:pPr>
            <a:r>
              <a:rPr lang="en-DK" dirty="0"/>
              <a:t>Formaliser notationsprocessen til Medlemmernes Dag 2022 med øget brug af farvekoder</a:t>
            </a:r>
          </a:p>
          <a:p>
            <a:pPr marL="577850" indent="-514350">
              <a:buFont typeface="+mj-lt"/>
              <a:buAutoNum type="alphaUcPeriod"/>
            </a:pPr>
            <a:r>
              <a:rPr lang="en-DK" dirty="0"/>
              <a:t>Brug viden til at målrette værdi og kommunikation til medlemmer </a:t>
            </a:r>
          </a:p>
          <a:p>
            <a:pPr marL="577850" indent="-514350">
              <a:buFont typeface="+mj-lt"/>
              <a:buAutoNum type="alphaUcPeriod"/>
            </a:pPr>
            <a:endParaRPr lang="en-DK" dirty="0"/>
          </a:p>
          <a:p>
            <a:pPr marL="63500" indent="0">
              <a:buNone/>
            </a:pPr>
            <a:r>
              <a:rPr lang="en-DK" dirty="0"/>
              <a:t>Overvejelser:</a:t>
            </a:r>
          </a:p>
          <a:p>
            <a:pPr marL="577850" indent="-514350">
              <a:buFont typeface="+mj-lt"/>
              <a:buAutoNum type="alphaUcPeriod"/>
            </a:pPr>
            <a:r>
              <a:rPr lang="en-DK" dirty="0"/>
              <a:t>Burde DI være endnu mere ambitiøse med automatiseringsprocesser ved telefonsamtaler?</a:t>
            </a:r>
          </a:p>
          <a:p>
            <a:pPr marL="577850" indent="-514350">
              <a:buFont typeface="+mj-lt"/>
              <a:buAutoNum type="alphaUcPeriod"/>
            </a:pPr>
            <a:r>
              <a:rPr lang="en-DK" dirty="0"/>
              <a:t>Svækker det DI, at man arbejder med en strategi hvor man tænker DI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siloer</a:t>
            </a:r>
            <a:r>
              <a:rPr lang="en-GB" dirty="0"/>
              <a:t>, </a:t>
            </a:r>
            <a:r>
              <a:rPr lang="en-GB" dirty="0" err="1"/>
              <a:t>frem</a:t>
            </a:r>
            <a:r>
              <a:rPr lang="en-GB" dirty="0"/>
              <a:t> for </a:t>
            </a:r>
            <a:r>
              <a:rPr lang="en-GB" dirty="0" err="1"/>
              <a:t>helhed</a:t>
            </a:r>
            <a:r>
              <a:rPr lang="en-GB" dirty="0"/>
              <a:t>?</a:t>
            </a:r>
            <a:endParaRPr lang="en-DK" dirty="0"/>
          </a:p>
          <a:p>
            <a:pPr marL="577850" indent="-514350">
              <a:buFont typeface="+mj-lt"/>
              <a:buAutoNum type="alphaUcPeriod"/>
            </a:pPr>
            <a:endParaRPr lang="en-DK" dirty="0"/>
          </a:p>
          <a:p>
            <a:pPr marL="577850" indent="-514350">
              <a:buFont typeface="+mj-lt"/>
              <a:buAutoNum type="alphaUcPeriod"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41232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 txBox="1">
            <a:spLocks noGrp="1"/>
          </p:cNvSpPr>
          <p:nvPr>
            <p:ph type="title"/>
          </p:nvPr>
        </p:nvSpPr>
        <p:spPr>
          <a:xfrm>
            <a:off x="539750" y="492298"/>
            <a:ext cx="11109324" cy="793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GB"/>
              <a:t>DI skal handle nu for at fastholde nye og små medlemmer </a:t>
            </a:r>
            <a:endParaRPr/>
          </a:p>
        </p:txBody>
      </p:sp>
      <p:sp>
        <p:nvSpPr>
          <p:cNvPr id="189" name="Google Shape;189;p8"/>
          <p:cNvSpPr txBox="1">
            <a:spLocks noGrp="1"/>
          </p:cNvSpPr>
          <p:nvPr>
            <p:ph type="body" idx="1"/>
          </p:nvPr>
        </p:nvSpPr>
        <p:spPr>
          <a:xfrm>
            <a:off x="539750" y="2118919"/>
            <a:ext cx="11109326" cy="4246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lang="en-GB" dirty="0"/>
              <a:t>Det </a:t>
            </a:r>
            <a:r>
              <a:rPr lang="en-GB" dirty="0" err="1"/>
              <a:t>medlemssegment</a:t>
            </a:r>
            <a:r>
              <a:rPr lang="en-GB" dirty="0"/>
              <a:t> DI </a:t>
            </a:r>
            <a:r>
              <a:rPr lang="en-GB" dirty="0" err="1"/>
              <a:t>bør</a:t>
            </a:r>
            <a:r>
              <a:rPr lang="en-GB" dirty="0"/>
              <a:t> </a:t>
            </a:r>
            <a:r>
              <a:rPr lang="en-GB" dirty="0" err="1"/>
              <a:t>fokusere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, er </a:t>
            </a:r>
            <a:r>
              <a:rPr lang="en-GB" dirty="0" err="1"/>
              <a:t>små</a:t>
            </a:r>
            <a:r>
              <a:rPr lang="en-GB" dirty="0"/>
              <a:t> </a:t>
            </a:r>
            <a:r>
              <a:rPr lang="en-GB" dirty="0" err="1"/>
              <a:t>virksomheder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nye </a:t>
            </a:r>
            <a:r>
              <a:rPr lang="en-GB" dirty="0" err="1"/>
              <a:t>medlemmer</a:t>
            </a:r>
            <a:r>
              <a:rPr lang="en-GB" dirty="0"/>
              <a:t>.</a:t>
            </a:r>
            <a:endParaRPr dirty="0"/>
          </a:p>
          <a:p>
            <a:pPr marL="504000" lvl="1" indent="-252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o"/>
            </a:pPr>
            <a:r>
              <a:rPr lang="en-GB" dirty="0" err="1"/>
              <a:t>Små</a:t>
            </a:r>
            <a:r>
              <a:rPr lang="en-GB" dirty="0"/>
              <a:t> </a:t>
            </a:r>
            <a:r>
              <a:rPr lang="en-GB" dirty="0" err="1"/>
              <a:t>virksomheder</a:t>
            </a:r>
            <a:r>
              <a:rPr lang="en-GB" dirty="0"/>
              <a:t> </a:t>
            </a:r>
            <a:r>
              <a:rPr lang="en-GB" dirty="0" err="1"/>
              <a:t>gør</a:t>
            </a:r>
            <a:r>
              <a:rPr lang="en-GB" dirty="0"/>
              <a:t> </a:t>
            </a:r>
            <a:r>
              <a:rPr lang="en-GB" dirty="0" err="1"/>
              <a:t>begrænset</a:t>
            </a:r>
            <a:r>
              <a:rPr lang="en-GB" dirty="0"/>
              <a:t> </a:t>
            </a:r>
            <a:r>
              <a:rPr lang="en-GB" dirty="0" err="1"/>
              <a:t>brug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DI’s </a:t>
            </a:r>
            <a:r>
              <a:rPr lang="en-GB" dirty="0" err="1"/>
              <a:t>ydelser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svarer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begrænset</a:t>
            </a:r>
            <a:r>
              <a:rPr lang="en-GB" dirty="0"/>
              <a:t> </a:t>
            </a:r>
            <a:r>
              <a:rPr lang="en-GB" dirty="0" err="1"/>
              <a:t>omfang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medlemsundersøgelsen</a:t>
            </a:r>
            <a:r>
              <a:rPr lang="en-GB" dirty="0"/>
              <a:t>.</a:t>
            </a:r>
            <a:endParaRPr dirty="0"/>
          </a:p>
          <a:p>
            <a:pPr marL="504000" lvl="1" indent="-252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o"/>
            </a:pPr>
            <a:r>
              <a:rPr lang="en-GB" dirty="0"/>
              <a:t>Nye </a:t>
            </a:r>
            <a:r>
              <a:rPr lang="en-GB" dirty="0" err="1"/>
              <a:t>medlemmer</a:t>
            </a:r>
            <a:r>
              <a:rPr lang="en-GB" dirty="0"/>
              <a:t> har </a:t>
            </a:r>
            <a:r>
              <a:rPr lang="en-GB" dirty="0" err="1"/>
              <a:t>andre</a:t>
            </a:r>
            <a:r>
              <a:rPr lang="en-GB" dirty="0"/>
              <a:t> </a:t>
            </a:r>
            <a:r>
              <a:rPr lang="en-GB" dirty="0" err="1"/>
              <a:t>behov</a:t>
            </a:r>
            <a:r>
              <a:rPr lang="en-GB" dirty="0"/>
              <a:t>, </a:t>
            </a:r>
            <a:r>
              <a:rPr lang="en-GB" dirty="0" err="1"/>
              <a:t>som</a:t>
            </a:r>
            <a:r>
              <a:rPr lang="en-GB" dirty="0"/>
              <a:t> DI </a:t>
            </a:r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kortlægge</a:t>
            </a:r>
            <a:r>
              <a:rPr lang="en-GB" dirty="0"/>
              <a:t> for at </a:t>
            </a:r>
            <a:r>
              <a:rPr lang="en-GB" dirty="0" err="1"/>
              <a:t>præcisere</a:t>
            </a:r>
            <a:r>
              <a:rPr lang="en-GB" dirty="0"/>
              <a:t> </a:t>
            </a:r>
            <a:r>
              <a:rPr lang="en-GB" dirty="0" err="1"/>
              <a:t>kommunikation</a:t>
            </a:r>
            <a:r>
              <a:rPr lang="en-GB" dirty="0"/>
              <a:t>.</a:t>
            </a:r>
            <a:br>
              <a:rPr lang="en-GB" dirty="0"/>
            </a:b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lang="en-GB" dirty="0"/>
              <a:t>For at </a:t>
            </a:r>
            <a:r>
              <a:rPr lang="en-GB" dirty="0" err="1"/>
              <a:t>få</a:t>
            </a:r>
            <a:r>
              <a:rPr lang="en-GB" dirty="0"/>
              <a:t> mere </a:t>
            </a:r>
            <a:r>
              <a:rPr lang="en-GB" dirty="0" err="1"/>
              <a:t>viden</a:t>
            </a:r>
            <a:r>
              <a:rPr lang="en-GB" dirty="0"/>
              <a:t>, </a:t>
            </a:r>
            <a:r>
              <a:rPr lang="en-GB" dirty="0" err="1"/>
              <a:t>skal</a:t>
            </a:r>
            <a:r>
              <a:rPr lang="en-GB" dirty="0"/>
              <a:t> DI </a:t>
            </a:r>
            <a:r>
              <a:rPr lang="en-GB" dirty="0" err="1"/>
              <a:t>målrette</a:t>
            </a:r>
            <a:r>
              <a:rPr lang="en-GB" dirty="0"/>
              <a:t> </a:t>
            </a:r>
            <a:r>
              <a:rPr lang="en-GB" dirty="0" err="1"/>
              <a:t>Medlemmernes</a:t>
            </a:r>
            <a:r>
              <a:rPr lang="en-GB" dirty="0"/>
              <a:t> Dag 2022 mod </a:t>
            </a:r>
            <a:r>
              <a:rPr lang="en-GB" dirty="0" err="1"/>
              <a:t>ovenstående</a:t>
            </a:r>
            <a:r>
              <a:rPr lang="en-GB" dirty="0"/>
              <a:t> segment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formalisere</a:t>
            </a:r>
            <a:r>
              <a:rPr lang="en-GB" dirty="0"/>
              <a:t> </a:t>
            </a:r>
            <a:r>
              <a:rPr lang="en-GB" dirty="0" err="1"/>
              <a:t>notationen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telefonsamtaler</a:t>
            </a:r>
            <a:r>
              <a:rPr lang="en-GB" dirty="0"/>
              <a:t> </a:t>
            </a:r>
            <a:r>
              <a:rPr lang="en-GB" dirty="0" err="1"/>
              <a:t>ved</a:t>
            </a:r>
            <a:r>
              <a:rPr lang="en-GB" dirty="0"/>
              <a:t> </a:t>
            </a:r>
            <a:endParaRPr dirty="0"/>
          </a:p>
          <a:p>
            <a:pPr marL="504000" lvl="1" indent="-252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o"/>
            </a:pPr>
            <a:r>
              <a:rPr lang="en-GB" dirty="0" err="1"/>
              <a:t>Medlemmernes</a:t>
            </a:r>
            <a:r>
              <a:rPr lang="en-GB" dirty="0"/>
              <a:t> Dag 2022 </a:t>
            </a:r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bruges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generere</a:t>
            </a:r>
            <a:r>
              <a:rPr lang="en-GB" dirty="0"/>
              <a:t> </a:t>
            </a:r>
            <a:r>
              <a:rPr lang="en-GB" dirty="0" err="1"/>
              <a:t>viden</a:t>
            </a:r>
            <a:r>
              <a:rPr lang="en-GB" dirty="0"/>
              <a:t> om, </a:t>
            </a:r>
            <a:r>
              <a:rPr lang="en-GB" dirty="0" err="1"/>
              <a:t>hvordan</a:t>
            </a:r>
            <a:r>
              <a:rPr lang="en-GB" dirty="0"/>
              <a:t> man </a:t>
            </a:r>
            <a:r>
              <a:rPr lang="en-GB" dirty="0" err="1"/>
              <a:t>kommunikerer</a:t>
            </a:r>
            <a:r>
              <a:rPr lang="en-GB" dirty="0"/>
              <a:t> med </a:t>
            </a:r>
            <a:r>
              <a:rPr lang="en-GB" dirty="0" err="1"/>
              <a:t>segmentet</a:t>
            </a:r>
            <a:r>
              <a:rPr lang="en-GB" dirty="0"/>
              <a:t>, </a:t>
            </a:r>
            <a:r>
              <a:rPr lang="en-GB" dirty="0" err="1"/>
              <a:t>hvilke</a:t>
            </a:r>
            <a:r>
              <a:rPr lang="en-GB" dirty="0"/>
              <a:t> </a:t>
            </a:r>
            <a:r>
              <a:rPr lang="en-GB" dirty="0" err="1"/>
              <a:t>udfordringer</a:t>
            </a:r>
            <a:r>
              <a:rPr lang="en-GB" dirty="0"/>
              <a:t> de har, </a:t>
            </a:r>
            <a:r>
              <a:rPr lang="en-GB" dirty="0" err="1"/>
              <a:t>samt</a:t>
            </a:r>
            <a:r>
              <a:rPr lang="en-GB" dirty="0"/>
              <a:t> </a:t>
            </a:r>
            <a:r>
              <a:rPr lang="en-GB" dirty="0" err="1"/>
              <a:t>vurdere</a:t>
            </a:r>
            <a:r>
              <a:rPr lang="en-GB" dirty="0"/>
              <a:t> </a:t>
            </a:r>
            <a:r>
              <a:rPr lang="en-GB" dirty="0" err="1"/>
              <a:t>hvilken</a:t>
            </a:r>
            <a:r>
              <a:rPr lang="en-GB" dirty="0"/>
              <a:t> </a:t>
            </a:r>
            <a:r>
              <a:rPr lang="en-GB" dirty="0" err="1"/>
              <a:t>værdi</a:t>
            </a:r>
            <a:r>
              <a:rPr lang="en-GB" dirty="0"/>
              <a:t> </a:t>
            </a:r>
            <a:r>
              <a:rPr lang="en-GB" dirty="0" err="1"/>
              <a:t>medlemmerne</a:t>
            </a:r>
            <a:r>
              <a:rPr lang="en-GB" dirty="0"/>
              <a:t> </a:t>
            </a:r>
            <a:r>
              <a:rPr lang="en-GB" dirty="0" err="1"/>
              <a:t>får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DI.</a:t>
            </a:r>
            <a:endParaRPr dirty="0"/>
          </a:p>
          <a:p>
            <a:pPr marL="25200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</p:txBody>
      </p:sp>
      <p:sp>
        <p:nvSpPr>
          <p:cNvPr id="190" name="Google Shape;190;p8"/>
          <p:cNvSpPr txBox="1">
            <a:spLocks noGrp="1"/>
          </p:cNvSpPr>
          <p:nvPr>
            <p:ph type="body" idx="2"/>
          </p:nvPr>
        </p:nvSpPr>
        <p:spPr>
          <a:xfrm>
            <a:off x="539751" y="6187232"/>
            <a:ext cx="3432174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>
            <a:spLocks noGrp="1"/>
          </p:cNvSpPr>
          <p:nvPr>
            <p:ph type="title"/>
          </p:nvPr>
        </p:nvSpPr>
        <p:spPr>
          <a:xfrm>
            <a:off x="539749" y="-1"/>
            <a:ext cx="5760000" cy="6861600"/>
          </a:xfrm>
          <a:prstGeom prst="rect">
            <a:avLst/>
          </a:prstGeom>
          <a:solidFill>
            <a:schemeClr val="accent1">
              <a:alpha val="74901"/>
            </a:schemeClr>
          </a:solidFill>
          <a:ln>
            <a:noFill/>
          </a:ln>
        </p:spPr>
        <p:txBody>
          <a:bodyPr spcFirstLastPara="1" wrap="square" lIns="360000" tIns="486000" rIns="36000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GB"/>
              <a:t>DI ER EN STOR  OG FORSKELLIGARTET ORGANISATION</a:t>
            </a:r>
            <a:endParaRPr/>
          </a:p>
        </p:txBody>
      </p:sp>
      <p:sp>
        <p:nvSpPr>
          <p:cNvPr id="131" name="Google Shape;131;p2"/>
          <p:cNvSpPr txBox="1">
            <a:spLocks noGrp="1"/>
          </p:cNvSpPr>
          <p:nvPr>
            <p:ph type="body" idx="1"/>
          </p:nvPr>
        </p:nvSpPr>
        <p:spPr>
          <a:xfrm>
            <a:off x="539749" y="2349500"/>
            <a:ext cx="5760000" cy="3867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GB" dirty="0" err="1"/>
              <a:t>Fusionen</a:t>
            </a:r>
            <a:r>
              <a:rPr lang="en-GB" dirty="0"/>
              <a:t> med Dansk </a:t>
            </a:r>
            <a:r>
              <a:rPr lang="en-GB" dirty="0" err="1"/>
              <a:t>Byggeri</a:t>
            </a:r>
            <a:r>
              <a:rPr lang="en-GB" dirty="0"/>
              <a:t> har </a:t>
            </a:r>
            <a:r>
              <a:rPr lang="en-GB" dirty="0" err="1"/>
              <a:t>tilført</a:t>
            </a:r>
            <a:r>
              <a:rPr lang="en-GB" dirty="0"/>
              <a:t> DI 6.000 nye </a:t>
            </a:r>
            <a:r>
              <a:rPr lang="en-GB" dirty="0" err="1"/>
              <a:t>medlemmer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GB" dirty="0"/>
              <a:t>De nye </a:t>
            </a:r>
            <a:r>
              <a:rPr lang="en-GB" dirty="0" err="1"/>
              <a:t>medlemmer</a:t>
            </a:r>
            <a:r>
              <a:rPr lang="en-GB" dirty="0"/>
              <a:t> har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anden</a:t>
            </a:r>
            <a:r>
              <a:rPr lang="en-GB" dirty="0"/>
              <a:t> </a:t>
            </a:r>
            <a:r>
              <a:rPr lang="en-GB" dirty="0" err="1"/>
              <a:t>størrelse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potentiel</a:t>
            </a:r>
            <a:r>
              <a:rPr lang="en-GB" dirty="0"/>
              <a:t> </a:t>
            </a:r>
            <a:r>
              <a:rPr lang="en-GB" dirty="0" err="1"/>
              <a:t>andre</a:t>
            </a:r>
            <a:r>
              <a:rPr lang="en-GB" dirty="0"/>
              <a:t> </a:t>
            </a:r>
            <a:r>
              <a:rPr lang="en-GB" dirty="0" err="1"/>
              <a:t>behov</a:t>
            </a:r>
            <a:r>
              <a:rPr lang="en-GB" dirty="0"/>
              <a:t> end </a:t>
            </a:r>
            <a:r>
              <a:rPr lang="en-GB" dirty="0" err="1"/>
              <a:t>eksisterende</a:t>
            </a:r>
            <a:r>
              <a:rPr lang="en-GB" dirty="0"/>
              <a:t> </a:t>
            </a:r>
            <a:r>
              <a:rPr lang="en-GB" dirty="0" err="1"/>
              <a:t>medlemmer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>
            <a:spLocks noGrp="1"/>
          </p:cNvSpPr>
          <p:nvPr>
            <p:ph type="title"/>
          </p:nvPr>
        </p:nvSpPr>
        <p:spPr>
          <a:xfrm>
            <a:off x="539750" y="492298"/>
            <a:ext cx="11109324" cy="793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GB"/>
              <a:t>DI skal kæmpe for at vise værdi for</a:t>
            </a:r>
            <a:r>
              <a:rPr lang="en-GB" i="1"/>
              <a:t> alle </a:t>
            </a:r>
            <a:r>
              <a:rPr lang="en-GB"/>
              <a:t>medlemmer </a:t>
            </a:r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body" idx="1"/>
          </p:nvPr>
        </p:nvSpPr>
        <p:spPr>
          <a:xfrm>
            <a:off x="539748" y="1952608"/>
            <a:ext cx="8080145" cy="4023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2000" lvl="0" indent="-25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dirty="0"/>
              <a:t>I takt med at DI </a:t>
            </a:r>
            <a:r>
              <a:rPr lang="en-GB" dirty="0" err="1"/>
              <a:t>bliver</a:t>
            </a:r>
            <a:r>
              <a:rPr lang="en-GB" dirty="0"/>
              <a:t> </a:t>
            </a:r>
            <a:r>
              <a:rPr lang="en-GB" b="1" dirty="0" err="1"/>
              <a:t>større</a:t>
            </a:r>
            <a:r>
              <a:rPr lang="en-GB" dirty="0"/>
              <a:t>, </a:t>
            </a:r>
            <a:r>
              <a:rPr lang="en-GB" dirty="0" err="1"/>
              <a:t>bliver</a:t>
            </a:r>
            <a:r>
              <a:rPr lang="en-GB" dirty="0"/>
              <a:t> det </a:t>
            </a:r>
            <a:r>
              <a:rPr lang="en-GB" b="1" dirty="0" err="1"/>
              <a:t>sværere</a:t>
            </a:r>
            <a:r>
              <a:rPr lang="en-GB" dirty="0"/>
              <a:t> for </a:t>
            </a:r>
            <a:r>
              <a:rPr lang="en-GB" dirty="0" err="1"/>
              <a:t>medlemmerne</a:t>
            </a:r>
            <a:r>
              <a:rPr lang="en-GB" dirty="0"/>
              <a:t> at vide </a:t>
            </a:r>
            <a:r>
              <a:rPr lang="en-GB" dirty="0" err="1"/>
              <a:t>hvad</a:t>
            </a:r>
            <a:r>
              <a:rPr lang="en-GB" dirty="0"/>
              <a:t> </a:t>
            </a:r>
            <a:r>
              <a:rPr lang="en-GB" b="1" dirty="0" err="1"/>
              <a:t>deres</a:t>
            </a:r>
            <a:r>
              <a:rPr lang="en-GB" dirty="0"/>
              <a:t> </a:t>
            </a:r>
            <a:r>
              <a:rPr lang="en-GB" dirty="0" err="1"/>
              <a:t>kontigent</a:t>
            </a:r>
            <a:r>
              <a:rPr lang="en-GB" dirty="0"/>
              <a:t> </a:t>
            </a:r>
            <a:r>
              <a:rPr lang="en-GB" dirty="0" err="1"/>
              <a:t>går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hvem</a:t>
            </a:r>
            <a:r>
              <a:rPr lang="en-GB" dirty="0"/>
              <a:t> de </a:t>
            </a:r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henvende</a:t>
            </a:r>
            <a:r>
              <a:rPr lang="en-GB" dirty="0"/>
              <a:t> sig </a:t>
            </a:r>
            <a:r>
              <a:rPr lang="en-GB" dirty="0" err="1"/>
              <a:t>til</a:t>
            </a:r>
            <a:r>
              <a:rPr lang="en-GB" dirty="0"/>
              <a:t>.</a:t>
            </a:r>
            <a:endParaRPr dirty="0"/>
          </a:p>
          <a:p>
            <a:pPr marL="504000" lvl="1" indent="-252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000" i="1" dirty="0"/>
              <a:t>"</a:t>
            </a:r>
            <a:r>
              <a:rPr lang="en-GB" sz="2000" i="1" dirty="0" err="1"/>
              <a:t>Huset</a:t>
            </a:r>
            <a:r>
              <a:rPr lang="en-GB" sz="2000" i="1" dirty="0"/>
              <a:t> er </a:t>
            </a:r>
            <a:r>
              <a:rPr lang="en-GB" sz="2000" i="1" dirty="0" err="1"/>
              <a:t>blevet</a:t>
            </a:r>
            <a:r>
              <a:rPr lang="en-GB" sz="2000" i="1" dirty="0"/>
              <a:t> for </a:t>
            </a:r>
            <a:r>
              <a:rPr lang="en-GB" sz="2000" i="1" dirty="0" err="1"/>
              <a:t>stort</a:t>
            </a:r>
            <a:r>
              <a:rPr lang="en-GB" sz="2000" i="1" dirty="0"/>
              <a:t> </a:t>
            </a:r>
            <a:r>
              <a:rPr lang="en-GB" sz="2000" i="1" dirty="0" err="1"/>
              <a:t>så</a:t>
            </a:r>
            <a:r>
              <a:rPr lang="en-GB" sz="2000" i="1" dirty="0"/>
              <a:t> det er </a:t>
            </a:r>
            <a:r>
              <a:rPr lang="en-GB" sz="2000" i="1" dirty="0" err="1"/>
              <a:t>enormt</a:t>
            </a:r>
            <a:r>
              <a:rPr lang="en-GB" sz="2000" i="1" dirty="0"/>
              <a:t> </a:t>
            </a:r>
            <a:r>
              <a:rPr lang="en-GB" sz="2000" i="1" dirty="0" err="1"/>
              <a:t>tidskrævende</a:t>
            </a:r>
            <a:r>
              <a:rPr lang="en-GB" sz="2000" i="1" dirty="0"/>
              <a:t> at </a:t>
            </a:r>
            <a:r>
              <a:rPr lang="en-GB" sz="2000" i="1" dirty="0" err="1"/>
              <a:t>finde</a:t>
            </a:r>
            <a:r>
              <a:rPr lang="en-GB" sz="2000" i="1" dirty="0"/>
              <a:t> </a:t>
            </a:r>
            <a:r>
              <a:rPr lang="en-GB" sz="2000" i="1" dirty="0" err="1"/>
              <a:t>frem</a:t>
            </a:r>
            <a:r>
              <a:rPr lang="en-GB" sz="2000" i="1" dirty="0"/>
              <a:t> </a:t>
            </a:r>
            <a:r>
              <a:rPr lang="en-GB" sz="2000" i="1" dirty="0" err="1"/>
              <a:t>til</a:t>
            </a:r>
            <a:r>
              <a:rPr lang="en-GB" sz="2000" i="1" dirty="0"/>
              <a:t> de </a:t>
            </a:r>
            <a:r>
              <a:rPr lang="en-GB" sz="2000" i="1" dirty="0" err="1"/>
              <a:t>rette</a:t>
            </a:r>
            <a:r>
              <a:rPr lang="en-GB" sz="2000" i="1" dirty="0"/>
              <a:t> </a:t>
            </a:r>
            <a:r>
              <a:rPr lang="en-GB" sz="2000" i="1" dirty="0" err="1"/>
              <a:t>personer</a:t>
            </a:r>
            <a:r>
              <a:rPr lang="en-GB" sz="2000" i="1" dirty="0"/>
              <a:t> </a:t>
            </a:r>
            <a:r>
              <a:rPr lang="en-GB" sz="2000" i="1" dirty="0" err="1"/>
              <a:t>ved</a:t>
            </a:r>
            <a:r>
              <a:rPr lang="en-GB" sz="2000" i="1" dirty="0"/>
              <a:t> </a:t>
            </a:r>
            <a:r>
              <a:rPr lang="en-GB" sz="2000" i="1" dirty="0" err="1"/>
              <a:t>kontakt</a:t>
            </a:r>
            <a:r>
              <a:rPr lang="en-GB" sz="2000" i="1" dirty="0"/>
              <a:t>."</a:t>
            </a:r>
            <a:endParaRPr sz="2000" dirty="0"/>
          </a:p>
          <a:p>
            <a:pPr marL="504000" lvl="1" indent="-252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000" i="1" dirty="0"/>
              <a:t>"De </a:t>
            </a:r>
            <a:r>
              <a:rPr lang="en-GB" sz="2000" i="1" dirty="0" err="1"/>
              <a:t>føler</a:t>
            </a:r>
            <a:r>
              <a:rPr lang="en-GB" sz="2000" i="1" dirty="0"/>
              <a:t> sig mere </a:t>
            </a:r>
            <a:r>
              <a:rPr lang="en-GB" sz="2000" i="1" dirty="0" err="1"/>
              <a:t>glemt</a:t>
            </a:r>
            <a:r>
              <a:rPr lang="en-GB" sz="2000" i="1" dirty="0"/>
              <a:t> </a:t>
            </a:r>
            <a:r>
              <a:rPr lang="en-GB" sz="2000" i="1" dirty="0" err="1"/>
              <a:t>siden</a:t>
            </a:r>
            <a:r>
              <a:rPr lang="en-GB" sz="2000" i="1" dirty="0"/>
              <a:t> </a:t>
            </a:r>
            <a:r>
              <a:rPr lang="en-GB" sz="2000" i="1" dirty="0" err="1"/>
              <a:t>sammenlægningen</a:t>
            </a:r>
            <a:r>
              <a:rPr lang="en-GB" sz="2000" i="1" dirty="0"/>
              <a:t> </a:t>
            </a:r>
            <a:r>
              <a:rPr lang="en-GB" sz="2000" i="1" dirty="0" err="1"/>
              <a:t>og</a:t>
            </a:r>
            <a:r>
              <a:rPr lang="en-GB" sz="2000" i="1" dirty="0"/>
              <a:t> </a:t>
            </a:r>
            <a:r>
              <a:rPr lang="en-GB" sz="2000" i="1" dirty="0" err="1"/>
              <a:t>får</a:t>
            </a:r>
            <a:r>
              <a:rPr lang="en-GB" sz="2000" i="1" dirty="0"/>
              <a:t> for mange mails, der </a:t>
            </a:r>
            <a:r>
              <a:rPr lang="en-GB" sz="2000" i="1" dirty="0" err="1"/>
              <a:t>ikke</a:t>
            </a:r>
            <a:r>
              <a:rPr lang="en-GB" sz="2000" i="1" dirty="0"/>
              <a:t> </a:t>
            </a:r>
            <a:r>
              <a:rPr lang="en-GB" sz="2000" i="1" dirty="0" err="1"/>
              <a:t>vedkommer</a:t>
            </a:r>
            <a:r>
              <a:rPr lang="en-GB" sz="2000" i="1" dirty="0"/>
              <a:t> dem.” </a:t>
            </a:r>
            <a:endParaRPr sz="2000" dirty="0"/>
          </a:p>
          <a:p>
            <a:pPr marL="504000" lvl="1" indent="-252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000" i="1" dirty="0"/>
              <a:t>"De </a:t>
            </a:r>
            <a:r>
              <a:rPr lang="en-GB" sz="2000" i="1" dirty="0" err="1"/>
              <a:t>føler</a:t>
            </a:r>
            <a:r>
              <a:rPr lang="en-GB" sz="2000" i="1" dirty="0"/>
              <a:t> sig </a:t>
            </a:r>
            <a:r>
              <a:rPr lang="en-GB" sz="2000" i="1" dirty="0" err="1"/>
              <a:t>glemt</a:t>
            </a:r>
            <a:r>
              <a:rPr lang="en-GB" sz="2000" i="1" dirty="0"/>
              <a:t> </a:t>
            </a:r>
            <a:r>
              <a:rPr lang="en-GB" sz="2000" i="1" dirty="0" err="1"/>
              <a:t>i</a:t>
            </a:r>
            <a:r>
              <a:rPr lang="en-GB" sz="2000" i="1" dirty="0"/>
              <a:t> </a:t>
            </a:r>
            <a:r>
              <a:rPr lang="en-GB" sz="2000" i="1" dirty="0" err="1"/>
              <a:t>mængden</a:t>
            </a:r>
            <a:r>
              <a:rPr lang="en-GB" sz="2000" i="1" dirty="0"/>
              <a:t> </a:t>
            </a:r>
            <a:r>
              <a:rPr lang="en-GB" sz="2000" i="1" dirty="0" err="1"/>
              <a:t>efter</a:t>
            </a:r>
            <a:r>
              <a:rPr lang="en-GB" sz="2000" i="1" dirty="0"/>
              <a:t> </a:t>
            </a:r>
            <a:r>
              <a:rPr lang="en-GB" sz="2000" i="1" dirty="0" err="1"/>
              <a:t>sammenlægningen</a:t>
            </a:r>
            <a:r>
              <a:rPr lang="en-GB" sz="2000" i="1" dirty="0"/>
              <a:t>. Han </a:t>
            </a:r>
            <a:r>
              <a:rPr lang="en-GB" sz="2000" i="1" dirty="0" err="1"/>
              <a:t>får</a:t>
            </a:r>
            <a:r>
              <a:rPr lang="en-GB" sz="2000" i="1" dirty="0"/>
              <a:t> mange </a:t>
            </a:r>
            <a:r>
              <a:rPr lang="en-GB" sz="2000" i="1" dirty="0" err="1"/>
              <a:t>irrelevante</a:t>
            </a:r>
            <a:r>
              <a:rPr lang="en-GB" sz="2000" i="1" dirty="0"/>
              <a:t> mails, </a:t>
            </a:r>
            <a:r>
              <a:rPr lang="en-GB" sz="2000" i="1" dirty="0" err="1"/>
              <a:t>hvilket</a:t>
            </a:r>
            <a:r>
              <a:rPr lang="en-GB" sz="2000" i="1" dirty="0"/>
              <a:t> er </a:t>
            </a:r>
            <a:r>
              <a:rPr lang="en-GB" sz="2000" i="1" dirty="0" err="1"/>
              <a:t>irriterende</a:t>
            </a:r>
            <a:r>
              <a:rPr lang="en-GB" sz="2000" i="1" dirty="0"/>
              <a:t>. Han har </a:t>
            </a:r>
            <a:r>
              <a:rPr lang="en-GB" sz="2000" i="1" dirty="0" err="1"/>
              <a:t>snakket</a:t>
            </a:r>
            <a:r>
              <a:rPr lang="en-GB" sz="2000" i="1" dirty="0"/>
              <a:t> med </a:t>
            </a:r>
            <a:r>
              <a:rPr lang="en-GB" sz="2000" i="1" dirty="0" err="1"/>
              <a:t>flere</a:t>
            </a:r>
            <a:r>
              <a:rPr lang="en-GB" sz="2000" i="1" dirty="0"/>
              <a:t> </a:t>
            </a:r>
            <a:r>
              <a:rPr lang="en-GB" sz="2000" i="1" dirty="0" err="1"/>
              <a:t>andre</a:t>
            </a:r>
            <a:r>
              <a:rPr lang="en-GB" sz="2000" i="1" dirty="0"/>
              <a:t> om det. </a:t>
            </a:r>
            <a:r>
              <a:rPr lang="en-GB" sz="2000" i="1" dirty="0" err="1"/>
              <a:t>Så</a:t>
            </a:r>
            <a:r>
              <a:rPr lang="en-GB" sz="2000" i="1" dirty="0"/>
              <a:t> </a:t>
            </a:r>
            <a:r>
              <a:rPr lang="en-GB" sz="2000" i="1" dirty="0" err="1"/>
              <a:t>færre</a:t>
            </a:r>
            <a:r>
              <a:rPr lang="en-GB" sz="2000" i="1" dirty="0"/>
              <a:t> mails </a:t>
            </a:r>
            <a:r>
              <a:rPr lang="en-GB" sz="2000" i="1" dirty="0" err="1"/>
              <a:t>og</a:t>
            </a:r>
            <a:r>
              <a:rPr lang="en-GB" sz="2000" i="1" dirty="0"/>
              <a:t> mere </a:t>
            </a:r>
            <a:r>
              <a:rPr lang="en-GB" sz="2000" i="1" dirty="0" err="1"/>
              <a:t>målrettede</a:t>
            </a:r>
            <a:r>
              <a:rPr lang="en-GB" sz="2000" i="1" dirty="0"/>
              <a:t>. Han </a:t>
            </a:r>
            <a:r>
              <a:rPr lang="en-GB" sz="2000" i="1" dirty="0" err="1"/>
              <a:t>vil</a:t>
            </a:r>
            <a:r>
              <a:rPr lang="en-GB" sz="2000" i="1" dirty="0"/>
              <a:t> </a:t>
            </a:r>
            <a:r>
              <a:rPr lang="en-GB" sz="2000" i="1" dirty="0" err="1"/>
              <a:t>føle</a:t>
            </a:r>
            <a:r>
              <a:rPr lang="en-GB" sz="2000" i="1" dirty="0"/>
              <a:t> sig set.” </a:t>
            </a:r>
            <a:endParaRPr sz="2000" dirty="0"/>
          </a:p>
          <a:p>
            <a:pPr marL="504000" lvl="1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i="1"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</p:txBody>
      </p:sp>
      <p:pic>
        <p:nvPicPr>
          <p:cNvPr id="5" name="Graphic 4" descr="Competition with solid fill">
            <a:extLst>
              <a:ext uri="{FF2B5EF4-FFF2-40B4-BE49-F238E27FC236}">
                <a16:creationId xmlns:a16="http://schemas.microsoft.com/office/drawing/2014/main" id="{E1596C13-BC7E-1046-A724-A369BAB80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1038" y="1952608"/>
            <a:ext cx="3293324" cy="3454128"/>
          </a:xfrm>
          <a:prstGeom prst="rect">
            <a:avLst/>
          </a:prstGeom>
        </p:spPr>
      </p:pic>
      <p:sp>
        <p:nvSpPr>
          <p:cNvPr id="6" name="Google Shape;166;p5">
            <a:extLst>
              <a:ext uri="{FF2B5EF4-FFF2-40B4-BE49-F238E27FC236}">
                <a16:creationId xmlns:a16="http://schemas.microsoft.com/office/drawing/2014/main" id="{F1786DCA-D2F4-EA4A-8DB7-642ED919045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39751" y="6187232"/>
            <a:ext cx="3432174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da-DK" dirty="0"/>
              <a:t>Svar fra medlemmernes dag 2021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8529-23A8-444C-AA70-322E4290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28294"/>
            <a:ext cx="11109324" cy="1283339"/>
          </a:xfrm>
        </p:spPr>
        <p:txBody>
          <a:bodyPr/>
          <a:lstStyle/>
          <a:p>
            <a:r>
              <a:rPr lang="en-DK" dirty="0"/>
              <a:t>SMV’ere har jordnære problemer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3250D-6396-6A4C-9E3C-1D1B69687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750" y="1956391"/>
            <a:ext cx="7136957" cy="3812584"/>
          </a:xfrm>
        </p:spPr>
        <p:txBody>
          <a:bodyPr/>
          <a:lstStyle/>
          <a:p>
            <a:pPr marL="88900" indent="0">
              <a:buNone/>
            </a:pPr>
            <a:r>
              <a:rPr lang="en-DK" dirty="0"/>
              <a:t>Til medlemmernes dag 2021 fortalte medlemmernes os, at deres tre største problemer var</a:t>
            </a:r>
          </a:p>
          <a:p>
            <a:pPr marL="88900" indent="0">
              <a:buNone/>
            </a:pPr>
            <a:endParaRPr lang="en-DK" dirty="0"/>
          </a:p>
          <a:p>
            <a:pPr marL="709200" lvl="1" indent="-252000">
              <a:spcBef>
                <a:spcPts val="0"/>
              </a:spcBef>
            </a:pPr>
            <a:r>
              <a:rPr lang="en-GB" dirty="0" err="1"/>
              <a:t>Adgang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arbejdskraft</a:t>
            </a:r>
            <a:r>
              <a:rPr lang="en-GB" dirty="0"/>
              <a:t>: 19.7%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besvarelserne</a:t>
            </a:r>
            <a:endParaRPr lang="en-GB" dirty="0"/>
          </a:p>
          <a:p>
            <a:pPr marL="709200" lvl="1" indent="-252000"/>
            <a:r>
              <a:rPr lang="en-GB" dirty="0"/>
              <a:t>Administrative </a:t>
            </a:r>
            <a:r>
              <a:rPr lang="en-GB" dirty="0" err="1"/>
              <a:t>byrder</a:t>
            </a:r>
            <a:r>
              <a:rPr lang="en-GB" dirty="0"/>
              <a:t>: 9.8%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besvarelserne</a:t>
            </a:r>
            <a:endParaRPr lang="en-GB" dirty="0"/>
          </a:p>
          <a:p>
            <a:pPr marL="709200" lvl="1" indent="-252000"/>
            <a:r>
              <a:rPr lang="en-GB" dirty="0" err="1"/>
              <a:t>Coronarelaterede</a:t>
            </a:r>
            <a:r>
              <a:rPr lang="en-GB" dirty="0"/>
              <a:t> </a:t>
            </a:r>
            <a:r>
              <a:rPr lang="en-GB" dirty="0" err="1"/>
              <a:t>afskedigelser</a:t>
            </a:r>
            <a:r>
              <a:rPr lang="en-GB" dirty="0"/>
              <a:t>: 9%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besvarelserne</a:t>
            </a:r>
            <a:endParaRPr lang="en-GB" dirty="0"/>
          </a:p>
          <a:p>
            <a:endParaRPr lang="en-DK" dirty="0"/>
          </a:p>
        </p:txBody>
      </p:sp>
      <p:pic>
        <p:nvPicPr>
          <p:cNvPr id="5" name="Graphic 4" descr="Conch with solid fill">
            <a:extLst>
              <a:ext uri="{FF2B5EF4-FFF2-40B4-BE49-F238E27FC236}">
                <a16:creationId xmlns:a16="http://schemas.microsoft.com/office/drawing/2014/main" id="{C9BE6D0B-E5CE-8F47-9D99-1DC396430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067149">
            <a:off x="7983636" y="1951823"/>
            <a:ext cx="3812583" cy="3812583"/>
          </a:xfrm>
          <a:prstGeom prst="rect">
            <a:avLst/>
          </a:prstGeom>
        </p:spPr>
      </p:pic>
      <p:sp>
        <p:nvSpPr>
          <p:cNvPr id="6" name="Google Shape;166;p5">
            <a:extLst>
              <a:ext uri="{FF2B5EF4-FFF2-40B4-BE49-F238E27FC236}">
                <a16:creationId xmlns:a16="http://schemas.microsoft.com/office/drawing/2014/main" id="{1A352E37-08B2-BB46-9126-ADA62781507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39751" y="6187232"/>
            <a:ext cx="3432174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da-DK" dirty="0"/>
              <a:t>Svar fra medlemmernes dag 2021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807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alpha val="41000"/>
          </a:schemeClr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/>
          <p:nvPr/>
        </p:nvSpPr>
        <p:spPr>
          <a:xfrm>
            <a:off x="8176250" y="1457325"/>
            <a:ext cx="3829525" cy="5196180"/>
          </a:xfrm>
          <a:prstGeom prst="rect">
            <a:avLst/>
          </a:prstGeom>
          <a:solidFill>
            <a:schemeClr val="lt1"/>
          </a:solidFill>
          <a:ln w="349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da-DK"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234700" y="3429000"/>
            <a:ext cx="7741671" cy="2893101"/>
          </a:xfrm>
          <a:prstGeom prst="rect">
            <a:avLst/>
          </a:prstGeom>
          <a:solidFill>
            <a:schemeClr val="lt1"/>
          </a:solidFill>
          <a:ln w="349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da-DK"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"/>
          <p:cNvSpPr txBox="1"/>
          <p:nvPr/>
        </p:nvSpPr>
        <p:spPr>
          <a:xfrm>
            <a:off x="531587" y="3556012"/>
            <a:ext cx="352977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Virksomheder </a:t>
            </a:r>
            <a:r>
              <a:rPr lang="da-DK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mindre</a:t>
            </a:r>
            <a:r>
              <a:rPr lang="da-DK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end medianen</a:t>
            </a:r>
            <a:endParaRPr lang="da-DK" sz="1200" dirty="0"/>
          </a:p>
        </p:txBody>
      </p:sp>
      <p:sp>
        <p:nvSpPr>
          <p:cNvPr id="142" name="Google Shape;142;p3"/>
          <p:cNvSpPr txBox="1"/>
          <p:nvPr/>
        </p:nvSpPr>
        <p:spPr>
          <a:xfrm>
            <a:off x="4222349" y="3556013"/>
            <a:ext cx="38393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Virksomheder </a:t>
            </a:r>
            <a:r>
              <a:rPr lang="da-DK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større</a:t>
            </a:r>
            <a:r>
              <a:rPr lang="da-DK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end medianen</a:t>
            </a:r>
            <a:endParaRPr lang="da-DK" sz="1200" dirty="0"/>
          </a:p>
        </p:txBody>
      </p:sp>
      <p:sp>
        <p:nvSpPr>
          <p:cNvPr id="143" name="Google Shape;143;p3"/>
          <p:cNvSpPr txBox="1"/>
          <p:nvPr/>
        </p:nvSpPr>
        <p:spPr>
          <a:xfrm>
            <a:off x="573889" y="291745"/>
            <a:ext cx="10956700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DI skal fokusere på små virksomheder og nye medlemmer</a:t>
            </a:r>
            <a:endParaRPr lang="da-DK" sz="4000" b="1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2D60C8F-74BE-A147-A08E-351C14423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10" y="3854854"/>
            <a:ext cx="3785354" cy="2426250"/>
          </a:xfrm>
          <a:prstGeom prst="rect">
            <a:avLst/>
          </a:prstGeom>
        </p:spPr>
      </p:pic>
      <p:sp>
        <p:nvSpPr>
          <p:cNvPr id="146" name="Google Shape;146;p3"/>
          <p:cNvSpPr txBox="1"/>
          <p:nvPr/>
        </p:nvSpPr>
        <p:spPr>
          <a:xfrm>
            <a:off x="326849" y="6381575"/>
            <a:ext cx="714013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Antagelse</a:t>
            </a:r>
            <a:r>
              <a:rPr lang="da-DK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DI har mindre værdi for virksomheder med et lavere forbrug af DI’s ydelser</a:t>
            </a:r>
            <a:endParaRPr lang="da-DK" sz="1200" dirty="0"/>
          </a:p>
        </p:txBody>
      </p:sp>
      <p:pic>
        <p:nvPicPr>
          <p:cNvPr id="147" name="Google Shape;14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1431" y="4276763"/>
            <a:ext cx="3603720" cy="233574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"/>
          <p:cNvSpPr txBox="1"/>
          <p:nvPr/>
        </p:nvSpPr>
        <p:spPr>
          <a:xfrm>
            <a:off x="8744712" y="1593363"/>
            <a:ext cx="275395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Virksomhedernes størrelse</a:t>
            </a:r>
            <a:endParaRPr lang="da-DK" sz="1200"/>
          </a:p>
        </p:txBody>
      </p:sp>
      <p:pic>
        <p:nvPicPr>
          <p:cNvPr id="149" name="Google Shape;14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54477" y="1906340"/>
            <a:ext cx="3334431" cy="235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"/>
          <p:cNvSpPr txBox="1"/>
          <p:nvPr/>
        </p:nvSpPr>
        <p:spPr>
          <a:xfrm>
            <a:off x="573889" y="1957655"/>
            <a:ext cx="6327200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 skal fokusere på:</a:t>
            </a:r>
            <a:endParaRPr lang="da-DK" sz="1200" dirty="0"/>
          </a:p>
          <a:p>
            <a:pPr marL="457200" lvl="0" indent="-457200"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da-DK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Dansk Byggeri: </a:t>
            </a:r>
            <a:r>
              <a:rPr lang="da-DK" sz="2000" dirty="0"/>
              <a:t>5946</a:t>
            </a:r>
          </a:p>
          <a:p>
            <a:pPr marL="457200" indent="-457200"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da-DK" sz="2000" dirty="0">
                <a:solidFill>
                  <a:schemeClr val="dk1"/>
                </a:solidFill>
              </a:rPr>
              <a:t>Virksomheder mindre end medianen: </a:t>
            </a:r>
            <a:r>
              <a:rPr lang="da-DK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3392</a:t>
            </a:r>
            <a:endParaRPr lang="da-DK" sz="2000"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da-DK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Virksomheder med lavt brug af DI’s ydelser: </a:t>
            </a:r>
            <a:r>
              <a:rPr lang="da-DK" sz="2000" b="1" dirty="0">
                <a:solidFill>
                  <a:schemeClr val="dk1"/>
                </a:solidFill>
              </a:rPr>
              <a:t>2417</a:t>
            </a:r>
            <a:endParaRPr lang="da-DK"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a-DK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47463978-7548-5340-A245-EC8BAD659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3206" y="3824651"/>
            <a:ext cx="3755151" cy="24564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"/>
          <p:cNvSpPr txBox="1">
            <a:spLocks noGrp="1"/>
          </p:cNvSpPr>
          <p:nvPr>
            <p:ph type="title"/>
          </p:nvPr>
        </p:nvSpPr>
        <p:spPr>
          <a:xfrm>
            <a:off x="539750" y="539751"/>
            <a:ext cx="11124250" cy="857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da-DK" b="1" dirty="0"/>
              <a:t>Udvælgelse efter nulpunktsmålingen?</a:t>
            </a:r>
          </a:p>
        </p:txBody>
      </p:sp>
      <p:sp>
        <p:nvSpPr>
          <p:cNvPr id="158" name="Google Shape;158;p4"/>
          <p:cNvSpPr txBox="1"/>
          <p:nvPr/>
        </p:nvSpPr>
        <p:spPr>
          <a:xfrm>
            <a:off x="759126" y="2028825"/>
            <a:ext cx="5336874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600" b="1" dirty="0">
                <a:solidFill>
                  <a:schemeClr val="bg1"/>
                </a:solidFill>
                <a:sym typeface="Arial"/>
              </a:rPr>
              <a:t>Fordeling på kategorien ‘</a:t>
            </a:r>
            <a:r>
              <a:rPr lang="da-DK" sz="2600" b="1" i="1" dirty="0">
                <a:solidFill>
                  <a:schemeClr val="bg1"/>
                </a:solidFill>
                <a:sym typeface="Arial"/>
              </a:rPr>
              <a:t>Brug’:</a:t>
            </a:r>
            <a:endParaRPr lang="da-DK" sz="2600" b="1" dirty="0">
              <a:solidFill>
                <a:schemeClr val="bg1"/>
              </a:solidFill>
              <a:sym typeface="Arial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600" dirty="0">
                <a:solidFill>
                  <a:schemeClr val="bg1"/>
                </a:solidFill>
                <a:sym typeface="Arial"/>
              </a:rPr>
              <a:t>Fordelingen af medlemmernes brug af </a:t>
            </a:r>
            <a:r>
              <a:rPr lang="da-DK" sz="2600" dirty="0">
                <a:solidFill>
                  <a:schemeClr val="bg1"/>
                </a:solidFill>
              </a:rPr>
              <a:t>DI’s ydelser ud fra besvarelse af </a:t>
            </a:r>
            <a:r>
              <a:rPr lang="da-DK" sz="2600" dirty="0">
                <a:solidFill>
                  <a:schemeClr val="bg1"/>
                </a:solidFill>
                <a:sym typeface="Arial"/>
              </a:rPr>
              <a:t>nulpunktsmålingen 2020.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da-DK" sz="2600" dirty="0">
              <a:solidFill>
                <a:schemeClr val="bg1"/>
              </a:solidFill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600" b="1" dirty="0">
                <a:solidFill>
                  <a:schemeClr val="bg1"/>
                </a:solidFill>
                <a:sym typeface="Arial"/>
              </a:rPr>
              <a:t>Y-aksen: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600" dirty="0">
                <a:solidFill>
                  <a:schemeClr val="bg1"/>
                </a:solidFill>
              </a:rPr>
              <a:t>Svarmulighederne i </a:t>
            </a:r>
            <a:r>
              <a:rPr lang="da-DK" sz="2600" i="1" dirty="0">
                <a:solidFill>
                  <a:schemeClr val="bg1"/>
                </a:solidFill>
              </a:rPr>
              <a:t>‘Brug’</a:t>
            </a:r>
            <a:r>
              <a:rPr lang="da-DK" sz="2600" dirty="0">
                <a:solidFill>
                  <a:schemeClr val="bg1"/>
                </a:solidFill>
              </a:rPr>
              <a:t> efter fastsat numerisk værdi. </a:t>
            </a:r>
            <a:endParaRPr lang="da-DK" sz="2600" dirty="0">
              <a:solidFill>
                <a:schemeClr val="bg1"/>
              </a:solidFill>
              <a:sym typeface="Arial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da-DK" sz="2200" dirty="0">
              <a:solidFill>
                <a:schemeClr val="dk1"/>
              </a:solidFill>
            </a:endParaRPr>
          </a:p>
        </p:txBody>
      </p:sp>
      <p:pic>
        <p:nvPicPr>
          <p:cNvPr id="1026" name="Picture 2" descr="Ingen tilgængelig beskrivelse.">
            <a:extLst>
              <a:ext uri="{FF2B5EF4-FFF2-40B4-BE49-F238E27FC236}">
                <a16:creationId xmlns:a16="http://schemas.microsoft.com/office/drawing/2014/main" id="{A13469BA-FFD7-6542-9681-BF1FB5FC5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285" y="1743075"/>
            <a:ext cx="5650238" cy="4022724"/>
          </a:xfrm>
          <a:prstGeom prst="rect">
            <a:avLst/>
          </a:prstGeom>
          <a:noFill/>
          <a:ln w="412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Confused person with solid fill">
            <a:extLst>
              <a:ext uri="{FF2B5EF4-FFF2-40B4-BE49-F238E27FC236}">
                <a16:creationId xmlns:a16="http://schemas.microsoft.com/office/drawing/2014/main" id="{1DB9A928-CD86-4641-BF26-15FDDE137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8666" y="4389180"/>
            <a:ext cx="789484" cy="7894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>
            <a:spLocks noGrp="1"/>
          </p:cNvSpPr>
          <p:nvPr>
            <p:ph type="title"/>
          </p:nvPr>
        </p:nvSpPr>
        <p:spPr>
          <a:xfrm>
            <a:off x="539750" y="492298"/>
            <a:ext cx="11109324" cy="793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GB" dirty="0"/>
              <a:t>DI </a:t>
            </a:r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udnytte</a:t>
            </a:r>
            <a:r>
              <a:rPr lang="en-GB" dirty="0"/>
              <a:t> </a:t>
            </a:r>
            <a:r>
              <a:rPr lang="en-GB" dirty="0" err="1"/>
              <a:t>konsulenternes</a:t>
            </a:r>
            <a:r>
              <a:rPr lang="en-GB" dirty="0"/>
              <a:t> </a:t>
            </a:r>
            <a:r>
              <a:rPr lang="en-GB" dirty="0" err="1"/>
              <a:t>faglighed</a:t>
            </a:r>
            <a:r>
              <a:rPr lang="en-GB" dirty="0"/>
              <a:t> mere </a:t>
            </a:r>
            <a:r>
              <a:rPr lang="en-GB" dirty="0" err="1"/>
              <a:t>ved</a:t>
            </a:r>
            <a:r>
              <a:rPr lang="en-GB" dirty="0"/>
              <a:t> </a:t>
            </a:r>
            <a:r>
              <a:rPr lang="en-GB" dirty="0" err="1"/>
              <a:t>medlemmernes</a:t>
            </a:r>
            <a:r>
              <a:rPr lang="en-GB" dirty="0"/>
              <a:t> </a:t>
            </a:r>
            <a:r>
              <a:rPr lang="en-GB" dirty="0" err="1"/>
              <a:t>dag</a:t>
            </a:r>
            <a:endParaRPr dirty="0"/>
          </a:p>
        </p:txBody>
      </p:sp>
      <p:sp>
        <p:nvSpPr>
          <p:cNvPr id="197" name="Google Shape;197;p9"/>
          <p:cNvSpPr txBox="1">
            <a:spLocks noGrp="1"/>
          </p:cNvSpPr>
          <p:nvPr>
            <p:ph type="body" idx="1"/>
          </p:nvPr>
        </p:nvSpPr>
        <p:spPr>
          <a:xfrm>
            <a:off x="435886" y="2205388"/>
            <a:ext cx="8608102" cy="4246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2000" lvl="0" indent="-25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da-DK" dirty="0"/>
              <a:t>DI bruger erfarne konsulenter til opkald ved Medlemmernes Dag – denne ressource skal udnyttes i højere grad i notationsprocessen.</a:t>
            </a:r>
          </a:p>
          <a:p>
            <a:pPr marL="252000" lvl="0" indent="-252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endParaRPr lang="da-DK" dirty="0"/>
          </a:p>
          <a:p>
            <a:pPr marL="252000" lvl="0" indent="-252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da-DK" dirty="0"/>
              <a:t>I 2021 vurderede konsulenterne virksomhedernes form ved en farvekode </a:t>
            </a:r>
          </a:p>
          <a:p>
            <a:pPr marL="709200" lvl="1" indent="-252000">
              <a:buSzPts val="2200"/>
            </a:pPr>
            <a:r>
              <a:rPr lang="da-DK" dirty="0"/>
              <a:t>Dette letter informationsprocessen (</a:t>
            </a:r>
            <a:r>
              <a:rPr lang="da-DK" dirty="0" err="1"/>
              <a:t>self-contained</a:t>
            </a:r>
            <a:r>
              <a:rPr lang="da-DK" dirty="0"/>
              <a:t> </a:t>
            </a:r>
            <a:r>
              <a:rPr lang="da-DK" dirty="0" err="1"/>
              <a:t>task</a:t>
            </a:r>
            <a:r>
              <a:rPr lang="da-DK" dirty="0"/>
              <a:t>)</a:t>
            </a:r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lang="da-DK" dirty="0"/>
          </a:p>
          <a:p>
            <a:pPr marL="252000" lvl="0" indent="-252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da-DK" dirty="0"/>
              <a:t>DI skal tilføje to variable, hvor farvekoden bruges af konsulenten</a:t>
            </a:r>
          </a:p>
          <a:p>
            <a:pPr marL="504000" lvl="1" indent="-252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da-DK" dirty="0"/>
              <a:t>Får virksomheden nok </a:t>
            </a:r>
            <a:r>
              <a:rPr lang="da-DK" b="1" dirty="0"/>
              <a:t>værdi</a:t>
            </a:r>
            <a:r>
              <a:rPr lang="da-DK" dirty="0"/>
              <a:t> af sit DI medlemsskab</a:t>
            </a:r>
          </a:p>
          <a:p>
            <a:pPr marL="504000" lvl="1" indent="-252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da-DK" b="1" dirty="0"/>
              <a:t>Identificerer </a:t>
            </a:r>
            <a:r>
              <a:rPr lang="da-DK" dirty="0"/>
              <a:t>virksomheden sig som DI medlem</a:t>
            </a:r>
          </a:p>
          <a:p>
            <a:pPr marL="504000" lvl="1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7E30C-195A-B44E-BE9E-F4B349D7637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1030" name="Picture 6" descr="Trafiksignal - Wikipedia, den frie encyklopædi">
            <a:extLst>
              <a:ext uri="{FF2B5EF4-FFF2-40B4-BE49-F238E27FC236}">
                <a16:creationId xmlns:a16="http://schemas.microsoft.com/office/drawing/2014/main" id="{E1802A76-481C-3641-9053-1A0D611E20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0" t="-4056" r="28698" b="25317"/>
          <a:stretch/>
        </p:blipFill>
        <p:spPr bwMode="auto">
          <a:xfrm>
            <a:off x="8932220" y="1655967"/>
            <a:ext cx="3259780" cy="424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>
            <a:spLocks noGrp="1"/>
          </p:cNvSpPr>
          <p:nvPr>
            <p:ph type="title"/>
          </p:nvPr>
        </p:nvSpPr>
        <p:spPr>
          <a:xfrm>
            <a:off x="539750" y="492298"/>
            <a:ext cx="11109324" cy="793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GB" dirty="0">
                <a:solidFill>
                  <a:schemeClr val="tx1"/>
                </a:solidFill>
              </a:rPr>
              <a:t>Der er </a:t>
            </a:r>
            <a:r>
              <a:rPr lang="en-GB" dirty="0" err="1">
                <a:solidFill>
                  <a:schemeClr val="tx1"/>
                </a:solidFill>
              </a:rPr>
              <a:t>potentiale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automatiserede</a:t>
            </a:r>
            <a:r>
              <a:rPr lang="en-GB" dirty="0">
                <a:solidFill>
                  <a:schemeClr val="tx1"/>
                </a:solidFill>
              </a:rPr>
              <a:t> processer; men </a:t>
            </a:r>
            <a:r>
              <a:rPr lang="en-GB" dirty="0" err="1">
                <a:solidFill>
                  <a:schemeClr val="tx1"/>
                </a:solidFill>
              </a:rPr>
              <a:t>ressourcetungt</a:t>
            </a:r>
            <a:r>
              <a:rPr lang="en-GB" dirty="0">
                <a:solidFill>
                  <a:schemeClr val="tx1"/>
                </a:solidFill>
              </a:rPr>
              <a:t> at </a:t>
            </a:r>
            <a:r>
              <a:rPr lang="en-GB" dirty="0" err="1">
                <a:solidFill>
                  <a:schemeClr val="tx1"/>
                </a:solidFill>
              </a:rPr>
              <a:t>transkribere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5" name="Google Shape;165;p5"/>
          <p:cNvSpPr txBox="1">
            <a:spLocks noGrp="1"/>
          </p:cNvSpPr>
          <p:nvPr>
            <p:ph type="body" idx="1"/>
          </p:nvPr>
        </p:nvSpPr>
        <p:spPr>
          <a:xfrm>
            <a:off x="539748" y="2640537"/>
            <a:ext cx="8745920" cy="3546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2000" lvl="0" indent="-25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Hvis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automatiseringsprocesser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skal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fungere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skal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transkriberingsprocessen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formaliseres</a:t>
            </a:r>
            <a:endParaRPr lang="en-GB" dirty="0">
              <a:solidFill>
                <a:schemeClr val="tx1"/>
              </a:solidFill>
            </a:endParaRPr>
          </a:p>
          <a:p>
            <a:pPr marL="252000" lvl="0" indent="-25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52000" lvl="0" indent="-25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Sentimentscoren</a:t>
            </a:r>
            <a:r>
              <a:rPr lang="en-GB" dirty="0">
                <a:solidFill>
                  <a:schemeClr val="tx1"/>
                </a:solidFill>
              </a:rPr>
              <a:t> performer </a:t>
            </a:r>
            <a:r>
              <a:rPr lang="en-GB" dirty="0" err="1">
                <a:solidFill>
                  <a:schemeClr val="tx1"/>
                </a:solidFill>
              </a:rPr>
              <a:t>bedre</a:t>
            </a:r>
            <a:r>
              <a:rPr lang="en-GB" dirty="0">
                <a:solidFill>
                  <a:schemeClr val="tx1"/>
                </a:solidFill>
              </a:rPr>
              <a:t> end </a:t>
            </a:r>
            <a:r>
              <a:rPr lang="en-GB" dirty="0" err="1">
                <a:solidFill>
                  <a:schemeClr val="tx1"/>
                </a:solidFill>
              </a:rPr>
              <a:t>simpel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sammenligning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mellem</a:t>
            </a:r>
            <a:r>
              <a:rPr lang="en-GB" dirty="0">
                <a:solidFill>
                  <a:schemeClr val="tx1"/>
                </a:solidFill>
              </a:rPr>
              <a:t> om COVID </a:t>
            </a:r>
            <a:r>
              <a:rPr lang="en-GB" dirty="0" err="1">
                <a:solidFill>
                  <a:schemeClr val="tx1"/>
                </a:solidFill>
              </a:rPr>
              <a:t>nævnes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hvordan</a:t>
            </a:r>
            <a:r>
              <a:rPr lang="en-GB" dirty="0">
                <a:solidFill>
                  <a:schemeClr val="tx1"/>
                </a:solidFill>
              </a:rPr>
              <a:t> det </a:t>
            </a:r>
            <a:r>
              <a:rPr lang="en-GB" dirty="0" err="1">
                <a:solidFill>
                  <a:schemeClr val="tx1"/>
                </a:solidFill>
              </a:rPr>
              <a:t>går</a:t>
            </a:r>
            <a:r>
              <a:rPr lang="en-GB" dirty="0">
                <a:solidFill>
                  <a:schemeClr val="tx1"/>
                </a:solidFill>
              </a:rPr>
              <a:t>, men </a:t>
            </a:r>
            <a:r>
              <a:rPr lang="en-GB" dirty="0" err="1">
                <a:solidFill>
                  <a:schemeClr val="tx1"/>
                </a:solidFill>
              </a:rPr>
              <a:t>datakvalitet</a:t>
            </a:r>
            <a:r>
              <a:rPr lang="en-GB" dirty="0">
                <a:solidFill>
                  <a:schemeClr val="tx1"/>
                </a:solidFill>
              </a:rPr>
              <a:t> er </a:t>
            </a:r>
            <a:r>
              <a:rPr lang="en-GB" dirty="0" err="1">
                <a:solidFill>
                  <a:schemeClr val="tx1"/>
                </a:solidFill>
              </a:rPr>
              <a:t>utilstrækkelig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sentimentscore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indfanger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ikke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kontekst</a:t>
            </a:r>
            <a:endParaRPr dirty="0"/>
          </a:p>
          <a:p>
            <a:pPr marL="504000" lvl="1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252000" lvl="0" indent="-112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</p:txBody>
      </p:sp>
      <p:sp>
        <p:nvSpPr>
          <p:cNvPr id="166" name="Google Shape;166;p5"/>
          <p:cNvSpPr txBox="1">
            <a:spLocks noGrp="1"/>
          </p:cNvSpPr>
          <p:nvPr>
            <p:ph type="body" idx="2"/>
          </p:nvPr>
        </p:nvSpPr>
        <p:spPr>
          <a:xfrm>
            <a:off x="539751" y="6187232"/>
            <a:ext cx="3432174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dirty="0"/>
          </a:p>
        </p:txBody>
      </p:sp>
      <p:pic>
        <p:nvPicPr>
          <p:cNvPr id="3" name="Graphic 2" descr="Internet with solid fill">
            <a:extLst>
              <a:ext uri="{FF2B5EF4-FFF2-40B4-BE49-F238E27FC236}">
                <a16:creationId xmlns:a16="http://schemas.microsoft.com/office/drawing/2014/main" id="{35C7E331-2DEA-EA4C-B63D-2D5E1053A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5341" y="2152556"/>
            <a:ext cx="2552888" cy="25528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DI Corporate">
      <a:dk1>
        <a:srgbClr val="000000"/>
      </a:dk1>
      <a:lt1>
        <a:srgbClr val="FFFFFF"/>
      </a:lt1>
      <a:dk2>
        <a:srgbClr val="D0D0D0"/>
      </a:dk2>
      <a:lt2>
        <a:srgbClr val="F7F7F7"/>
      </a:lt2>
      <a:accent1>
        <a:srgbClr val="0092D7"/>
      </a:accent1>
      <a:accent2>
        <a:srgbClr val="98D0EF"/>
      </a:accent2>
      <a:accent3>
        <a:srgbClr val="9B2373"/>
      </a:accent3>
      <a:accent4>
        <a:srgbClr val="E6B3D5"/>
      </a:accent4>
      <a:accent5>
        <a:srgbClr val="37B082"/>
      </a:accent5>
      <a:accent6>
        <a:srgbClr val="C3E7D9"/>
      </a:accent6>
      <a:hlink>
        <a:srgbClr val="464646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DI Corporate">
      <a:dk1>
        <a:srgbClr val="000000"/>
      </a:dk1>
      <a:lt1>
        <a:srgbClr val="FFFFFF"/>
      </a:lt1>
      <a:dk2>
        <a:srgbClr val="D0D0D0"/>
      </a:dk2>
      <a:lt2>
        <a:srgbClr val="F7F7F7"/>
      </a:lt2>
      <a:accent1>
        <a:srgbClr val="0092D7"/>
      </a:accent1>
      <a:accent2>
        <a:srgbClr val="98D0EF"/>
      </a:accent2>
      <a:accent3>
        <a:srgbClr val="9B2373"/>
      </a:accent3>
      <a:accent4>
        <a:srgbClr val="E6B3D5"/>
      </a:accent4>
      <a:accent5>
        <a:srgbClr val="37B082"/>
      </a:accent5>
      <a:accent6>
        <a:srgbClr val="C3E7D9"/>
      </a:accent6>
      <a:hlink>
        <a:srgbClr val="464646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3018</TotalTime>
  <Words>840</Words>
  <Application>Microsoft Macintosh PowerPoint</Application>
  <PresentationFormat>Widescreen</PresentationFormat>
  <Paragraphs>142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Courier New</vt:lpstr>
      <vt:lpstr>Blank</vt:lpstr>
      <vt:lpstr>Et DI på tværs af størrelse og sektorer</vt:lpstr>
      <vt:lpstr>DI skal handle nu for at fastholde nye og små medlemmer </vt:lpstr>
      <vt:lpstr>DI ER EN STOR  OG FORSKELLIGARTET ORGANISATION</vt:lpstr>
      <vt:lpstr>DI skal kæmpe for at vise værdi for alle medlemmer </vt:lpstr>
      <vt:lpstr>SMV’ere har jordnære problemer</vt:lpstr>
      <vt:lpstr>PowerPoint Presentation</vt:lpstr>
      <vt:lpstr>Udvælgelse efter nulpunktsmålingen?</vt:lpstr>
      <vt:lpstr>DI skal udnytte konsulenternes faglighed mere ved medlemmernes dag</vt:lpstr>
      <vt:lpstr>Der er potentiale i automatiserede processer; men ressourcetungt at transkribere</vt:lpstr>
      <vt:lpstr>Et DI på tværs af størrelse og sektorer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 DI på tværs af størrelse og sektorer</dc:title>
  <dc:creator>Vivian Vinter</dc:creator>
  <cp:lastModifiedBy>Marc Sabatier Hvidkjær</cp:lastModifiedBy>
  <cp:revision>7</cp:revision>
  <dcterms:created xsi:type="dcterms:W3CDTF">2021-07-22T13:03:51Z</dcterms:created>
  <dcterms:modified xsi:type="dcterms:W3CDTF">2021-12-02T18:50:30Z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TemplafyTimeStamp">
    <vt:lpwstr>2019-12-20T08:46:35.6282428Z</vt:lpwstr>
  </property>
</Properties>
</file>