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AFC"/>
    <a:srgbClr val="E5F8FF"/>
    <a:srgbClr val="F4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BD5E4-9EED-4C20-ADDC-0C4FBBB8A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EBAF30-1DB3-4508-AC5D-53D8B605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2869D2-4DBA-446A-ACCE-F2166188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90976-25E9-4AA1-AE10-FCE22461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A6180-F2EC-4D37-A7AB-56ADEF6E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530F9-0839-445E-B59E-A7E57F2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DFDCC-020A-46CB-B271-B4003F5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0B473-AB19-44C3-A72B-224A968D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B7BB72-F2E9-469F-BC67-98DB7CA2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D5F69-AEEE-444E-967C-6882BFF4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6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5AD811-58D8-410E-8234-5217A78B2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30874-C7EC-4E47-AD12-F767FFE1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71FA4-F8E1-413F-B6A6-F1762A8B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FECC2-3991-4675-AFEE-D1FF4B2E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D95A79-FED3-45CE-A7B6-CF3315E2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4911A-78CB-44A5-88AC-674B382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9EC9DE-4053-43A0-B933-59AC1815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B8FC2-3718-4F14-8652-246BE677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3C4F44-C432-486F-AFB3-11D1FCE8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9382A-AFFF-422F-91EE-721FBC9B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1A7B6-4863-40EE-9713-685C5F1F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A765D-E630-42F5-9480-5C944913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96A04-5ABC-4691-A217-5BA4473F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3612B-223A-4466-A1F3-79FD284A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1C0853-2B1E-4C1D-9BEB-5150515E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C684B-EE18-49F2-9F5B-C175CEE5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7075C-2DF1-4EC7-B505-73B25131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957719-391E-4357-96DB-7DF901C7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18C779-AC3C-4D8B-AB20-F92DA05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639F8-0AD6-4E9E-9D37-8D381550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950435-C1B9-467E-A907-6B9D5F7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E5A3B-2474-4E73-8C4E-A0B16B9D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D1BD3-333A-4702-8FA4-98AB59CF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964D53-3DF5-48B8-A91D-04FCA9E7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A70709-7A3E-4D9F-97C4-EE264E329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98FBC1-8D25-42FE-B280-AEC10A3D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BC6144-CF7A-4E74-A435-179DB0D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AEC5E7-D0C6-49A4-BC25-E4588D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FFBA57-E058-42AF-8C0C-67AC10D4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B4985-8BD5-42C2-82CA-EF811228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D0BB36-9923-4D8C-A995-8E0C543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1A7AC5-A7F4-4184-AB16-10FB4DB4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280056-87D1-42BC-B676-55C749F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7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A60100-4482-41D1-A565-355D8EC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684B53-EFE8-416A-B859-C9F50E35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8F7B7C-BD3F-4528-81CC-31F62BCA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4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8A8FA-9B16-46FB-917B-845FDB6D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15722-FBB3-484B-9B46-2645D1BC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958734-1229-457F-94BB-3FCF00D5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3541D5-0170-404C-A6A7-78D4F18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212CBB-04C2-49A6-85B2-CF37579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F047DE-DB72-40F3-8987-6A0B5BF4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2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A62AC-71E9-4A1A-9F9D-BF0C6F8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4B6C8B-5669-48BE-968D-B0960D730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7E827-8B9D-45A6-81A6-4DE7AD4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8F6971-727C-4BC6-98D7-717C63C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5B8B0E-E0E8-4515-A083-E967146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3CE9F2-8A5E-4D22-BC2A-0E0B2A4A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3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CEEAFC">
                <a:alpha val="50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66B41-48AC-4815-A063-39648E5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8509A5-4F13-497E-ADCA-31734504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C14FFF-078D-4500-9CEE-E0BEECE5E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67D1-2A7D-4551-890E-2F771C591F99}" type="datetimeFigureOut">
              <a:rPr lang="it-IT" smtClean="0"/>
              <a:t>23/01/2021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62835-CA71-464B-AD58-13CF6D3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545F22-5422-4A23-BE2F-A816B120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8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9E39EE-8A57-496F-B97B-37A26D8DCD5B}"/>
              </a:ext>
            </a:extLst>
          </p:cNvPr>
          <p:cNvSpPr txBox="1"/>
          <p:nvPr/>
        </p:nvSpPr>
        <p:spPr>
          <a:xfrm>
            <a:off x="2965048" y="2450116"/>
            <a:ext cx="626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Cartella Cardiologica Virtuale</a:t>
            </a:r>
          </a:p>
          <a:p>
            <a:pPr algn="ctr"/>
            <a:r>
              <a:rPr lang="it-IT" b="0" i="1" dirty="0">
                <a:effectLst/>
                <a:latin typeface="Arial" panose="020B0604020202020204" pitchFamily="34" charset="0"/>
              </a:rPr>
              <a:t>Progettazione e Sviluppo di un’applicazione web mediante i framework Spring e Hibernate</a:t>
            </a:r>
            <a:endParaRPr lang="it-IT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0A137A-F6E9-4DA1-AB66-4F47DC6134AB}"/>
              </a:ext>
            </a:extLst>
          </p:cNvPr>
          <p:cNvSpPr txBox="1"/>
          <p:nvPr/>
        </p:nvSpPr>
        <p:spPr>
          <a:xfrm>
            <a:off x="321684" y="4493716"/>
            <a:ext cx="502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Prof.ssa Elisabetta Fersini</a:t>
            </a:r>
          </a:p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Dott.ssa Annalisa Marra (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Lab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Srl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162D1AC-2442-442C-AF11-DD840A75A178}"/>
              </a:ext>
            </a:extLst>
          </p:cNvPr>
          <p:cNvSpPr txBox="1"/>
          <p:nvPr/>
        </p:nvSpPr>
        <p:spPr>
          <a:xfrm>
            <a:off x="8700093" y="4355216"/>
            <a:ext cx="331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Relazione della prova finale di: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	         Manuel Nicoletta           	         Matricola 806237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17DB75-0228-48B4-B1A2-8D065F341DEB}"/>
              </a:ext>
            </a:extLst>
          </p:cNvPr>
          <p:cNvSpPr txBox="1"/>
          <p:nvPr/>
        </p:nvSpPr>
        <p:spPr>
          <a:xfrm>
            <a:off x="3828830" y="6195172"/>
            <a:ext cx="47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Anno Accademico 2019-2020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E65C945-A9E5-436D-A03F-97317C7E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98" y="158790"/>
            <a:ext cx="12192000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Università degli studi di Milano - Bicocca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Scuola di Scienze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Dipartimento di Informatica, Sistemistica e Comunicazione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Corso di laurea in Informatica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B524BEB-2A83-4D7A-A7A3-3A37AB49577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683" y="167530"/>
            <a:ext cx="1441015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63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189B-A3BD-471F-8778-D42D2461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Back-end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988C3-4C72-4C04-9B9B-38099283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Conclusioni e ringraziamenti</a:t>
            </a:r>
          </a:p>
        </p:txBody>
      </p:sp>
    </p:spTree>
    <p:extLst>
      <p:ext uri="{BB962C8B-B14F-4D97-AF65-F5344CB8AC3E}">
        <p14:creationId xmlns:p14="http://schemas.microsoft.com/office/powerpoint/2010/main" val="196367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6E3C73-3552-4D56-A545-65F29AAEEAC3}"/>
              </a:ext>
            </a:extLst>
          </p:cNvPr>
          <p:cNvSpPr txBox="1"/>
          <p:nvPr/>
        </p:nvSpPr>
        <p:spPr>
          <a:xfrm>
            <a:off x="475236" y="511147"/>
            <a:ext cx="299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9E6366-420C-4268-AF15-ED39CD9E4CBC}"/>
              </a:ext>
            </a:extLst>
          </p:cNvPr>
          <p:cNvSpPr txBox="1"/>
          <p:nvPr/>
        </p:nvSpPr>
        <p:spPr>
          <a:xfrm>
            <a:off x="1664372" y="2125742"/>
            <a:ext cx="4709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Questa presentazione ha lo scopo di illustrare l’applicazione web realizzata durante l’attività di stage presso l’azienda informatica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Lab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Srl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ync Lab">
            <a:extLst>
              <a:ext uri="{FF2B5EF4-FFF2-40B4-BE49-F238E27FC236}">
                <a16:creationId xmlns:a16="http://schemas.microsoft.com/office/drawing/2014/main" id="{7CA2466C-33EF-41E8-9098-281627C9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85" y="2240042"/>
            <a:ext cx="3398520" cy="10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47A4F0-334C-4247-83BE-43F89A276AB3}"/>
              </a:ext>
            </a:extLst>
          </p:cNvPr>
          <p:cNvSpPr txBox="1"/>
          <p:nvPr/>
        </p:nvSpPr>
        <p:spPr>
          <a:xfrm>
            <a:off x="1664372" y="4371278"/>
            <a:ext cx="873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 web-app in questione ha la funzione </a:t>
            </a:r>
            <a:r>
              <a:rPr lang="it-I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 informatizzare la </a:t>
            </a:r>
            <a:r>
              <a:rPr lang="it-IT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cartella clinica </a:t>
            </a:r>
            <a:r>
              <a:rPr lang="it-I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ponendo particolare rilevanza al calcolo del </a:t>
            </a:r>
            <a:r>
              <a:rPr lang="it-IT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rischio cardiologico</a:t>
            </a:r>
            <a:r>
              <a:rPr lang="it-IT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20BF1A-3F7F-4952-8AD4-C960DD9CEB99}"/>
              </a:ext>
            </a:extLst>
          </p:cNvPr>
          <p:cNvSpPr txBox="1"/>
          <p:nvPr/>
        </p:nvSpPr>
        <p:spPr>
          <a:xfrm>
            <a:off x="475236" y="637517"/>
            <a:ext cx="32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rial" panose="020B0604020202020204" pitchFamily="34" charset="0"/>
                <a:cs typeface="Arial" panose="020B0604020202020204" pitchFamily="34" charset="0"/>
              </a:rPr>
              <a:t>Cartella Clinica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1EC1E8-F26B-4BFA-AA2C-B012D8391507}"/>
              </a:ext>
            </a:extLst>
          </p:cNvPr>
          <p:cNvSpPr txBox="1"/>
          <p:nvPr/>
        </p:nvSpPr>
        <p:spPr>
          <a:xfrm>
            <a:off x="475236" y="1392096"/>
            <a:ext cx="11241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effectLst/>
                <a:latin typeface="Arial" panose="020B0604020202020204" pitchFamily="34" charset="0"/>
              </a:rPr>
              <a:t>La </a:t>
            </a:r>
            <a:r>
              <a:rPr lang="it-IT" sz="2000" b="0" i="1" dirty="0">
                <a:effectLst/>
                <a:latin typeface="Arial" panose="020B0604020202020204" pitchFamily="34" charset="0"/>
              </a:rPr>
              <a:t>cartella clinica 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è uno strumento utilizzato in ambiente sanitario il cui fine è quello documentare il decorso clinico di ogni degente.</a:t>
            </a:r>
          </a:p>
          <a:p>
            <a:pPr algn="just"/>
            <a:r>
              <a:rPr lang="it-IT" sz="2000" dirty="0">
                <a:latin typeface="Arial" panose="020B0604020202020204" pitchFamily="34" charset="0"/>
              </a:rPr>
              <a:t>Essa 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contiene l’intera documentazione del ricovero, ovvero tutti i referti medici e, tutti i report delle visite che vengono effettuate al paziente durante la degenza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2177584-5CD5-4DA5-AAB9-9835F01E53D6}"/>
              </a:ext>
            </a:extLst>
          </p:cNvPr>
          <p:cNvSpPr txBox="1"/>
          <p:nvPr/>
        </p:nvSpPr>
        <p:spPr>
          <a:xfrm>
            <a:off x="925344" y="3311771"/>
            <a:ext cx="438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rial" panose="020B0604020202020204" pitchFamily="34" charset="0"/>
                <a:cs typeface="Arial" panose="020B0604020202020204" pitchFamily="34" charset="0"/>
              </a:rPr>
              <a:t>Rischio Cardiologico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6E86BA7-611B-44BF-BDB4-8182DED7FC87}"/>
              </a:ext>
            </a:extLst>
          </p:cNvPr>
          <p:cNvSpPr txBox="1"/>
          <p:nvPr/>
        </p:nvSpPr>
        <p:spPr>
          <a:xfrm>
            <a:off x="925344" y="4050107"/>
            <a:ext cx="5106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effectLst/>
                <a:latin typeface="Arial" panose="020B0604020202020204" pitchFamily="34" charset="0"/>
              </a:rPr>
              <a:t>Il </a:t>
            </a:r>
            <a:r>
              <a:rPr lang="it-IT" sz="2000" b="0" i="1" dirty="0">
                <a:effectLst/>
                <a:latin typeface="Arial" panose="020B0604020202020204" pitchFamily="34" charset="0"/>
              </a:rPr>
              <a:t>Rischio Cardiologico 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è un indicatore che permette di valutare la probabilità che una persona vada incontro ad un rischio cardiovascolare (ad esempio un ictus o un infarto del miocardio).</a:t>
            </a:r>
          </a:p>
          <a:p>
            <a:pPr algn="just"/>
            <a:endParaRPr lang="it-IT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BBE6A5-CA32-471B-8AA4-FD8C431698F7}"/>
              </a:ext>
            </a:extLst>
          </p:cNvPr>
          <p:cNvSpPr txBox="1"/>
          <p:nvPr/>
        </p:nvSpPr>
        <p:spPr>
          <a:xfrm>
            <a:off x="7201469" y="3724417"/>
            <a:ext cx="39375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0" i="0" dirty="0">
                <a:effectLst/>
                <a:latin typeface="Arial" panose="020B0604020202020204" pitchFamily="34" charset="0"/>
              </a:rPr>
              <a:t>Classi di rischio globale implementate a base ai fattori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0" i="0" dirty="0">
                <a:effectLst/>
                <a:latin typeface="Arial" panose="020B0604020202020204" pitchFamily="34" charset="0"/>
              </a:rPr>
              <a:t>Sesso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E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P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ressione arteriosa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C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olesterolemia</a:t>
            </a:r>
            <a:endParaRPr lang="it-IT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A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bitudine al fumo </a:t>
            </a:r>
            <a:endParaRPr lang="it-IT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D</a:t>
            </a:r>
            <a:r>
              <a:rPr lang="it-IT" sz="2000" b="0" i="0" dirty="0">
                <a:effectLst/>
                <a:latin typeface="Arial" panose="020B0604020202020204" pitchFamily="34" charset="0"/>
              </a:rPr>
              <a:t>iabete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806241-A8DB-4893-83AE-7DB4DDAC2FB7}"/>
              </a:ext>
            </a:extLst>
          </p:cNvPr>
          <p:cNvSpPr txBox="1"/>
          <p:nvPr/>
        </p:nvSpPr>
        <p:spPr>
          <a:xfrm>
            <a:off x="7201469" y="3173271"/>
            <a:ext cx="251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Carte del Rischio</a:t>
            </a:r>
          </a:p>
        </p:txBody>
      </p:sp>
    </p:spTree>
    <p:extLst>
      <p:ext uri="{BB962C8B-B14F-4D97-AF65-F5344CB8AC3E}">
        <p14:creationId xmlns:p14="http://schemas.microsoft.com/office/powerpoint/2010/main" val="348196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4390A-8F7E-476E-8BC7-1A51FE86088D}"/>
              </a:ext>
            </a:extLst>
          </p:cNvPr>
          <p:cNvSpPr txBox="1"/>
          <p:nvPr/>
        </p:nvSpPr>
        <p:spPr>
          <a:xfrm>
            <a:off x="475236" y="547361"/>
            <a:ext cx="46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rial" panose="020B0604020202020204" pitchFamily="34" charset="0"/>
                <a:cs typeface="Arial" panose="020B0604020202020204" pitchFamily="34" charset="0"/>
              </a:rPr>
              <a:t>Funzionalità Principali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612DEA-1866-483D-A711-363C644FF37D}"/>
              </a:ext>
            </a:extLst>
          </p:cNvPr>
          <p:cNvSpPr txBox="1"/>
          <p:nvPr/>
        </p:nvSpPr>
        <p:spPr>
          <a:xfrm>
            <a:off x="475236" y="1287989"/>
            <a:ext cx="5106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effectLst/>
                <a:latin typeface="Arial" panose="020B0604020202020204" pitchFamily="34" charset="0"/>
              </a:rPr>
              <a:t>Gli utenti del sistema sono:</a:t>
            </a:r>
          </a:p>
          <a:p>
            <a:pPr algn="just"/>
            <a:endParaRPr lang="it-IT" sz="2000" b="0" i="0" dirty="0"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0" dirty="0">
                <a:effectLst/>
                <a:latin typeface="Arial" panose="020B0604020202020204" pitchFamily="34" charset="0"/>
              </a:rPr>
              <a:t>Amministratore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Medico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Paziente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86B48-6EBE-49AC-923C-5D6D09AFF568}"/>
              </a:ext>
            </a:extLst>
          </p:cNvPr>
          <p:cNvSpPr txBox="1"/>
          <p:nvPr/>
        </p:nvSpPr>
        <p:spPr>
          <a:xfrm>
            <a:off x="475236" y="3263872"/>
            <a:ext cx="10752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ial" panose="020B0604020202020204" pitchFamily="34" charset="0"/>
              </a:rPr>
              <a:t>Cartella Clinica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Arial" panose="020B0604020202020204" pitchFamily="34" charset="0"/>
              </a:rPr>
              <a:t>Tutti pazienti registrati nel sistema possono accedere alla propria cartella clinica per visualizzare la documentazione relativa al periodo di degenza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I medici hanno la possibilità di accedere alla cartella clinica dei pazienti per registrare eventuali visite e inserire i referti</a:t>
            </a:r>
            <a:endParaRPr lang="it-IT" b="0" i="0" dirty="0">
              <a:effectLst/>
              <a:latin typeface="Arial" panose="020B0604020202020204" pitchFamily="34" charset="0"/>
            </a:endParaRPr>
          </a:p>
          <a:p>
            <a:endParaRPr lang="it-IT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E49946-9E4E-448E-93D9-C798277A2D8D}"/>
              </a:ext>
            </a:extLst>
          </p:cNvPr>
          <p:cNvSpPr txBox="1"/>
          <p:nvPr/>
        </p:nvSpPr>
        <p:spPr>
          <a:xfrm>
            <a:off x="475236" y="5039699"/>
            <a:ext cx="107527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ial" panose="020B0604020202020204" pitchFamily="34" charset="0"/>
              </a:rPr>
              <a:t>Rischio Cardiologico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I pazienti possono visionare il proprio rischio cardiologico dall’area personale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Il medico dopo aver effettuato l’accesso alla cartella di un paziente può calcolarne il rischio cardiologico</a:t>
            </a:r>
            <a:endParaRPr lang="it-IT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0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CAB4F4-4588-4FBC-B745-B94D74239A82}"/>
              </a:ext>
            </a:extLst>
          </p:cNvPr>
          <p:cNvSpPr txBox="1"/>
          <p:nvPr/>
        </p:nvSpPr>
        <p:spPr>
          <a:xfrm>
            <a:off x="962719" y="723795"/>
            <a:ext cx="2640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Medico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B7C12A-D15C-4E3B-952B-49BAAD71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37" y="345343"/>
            <a:ext cx="6740726" cy="29989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54065D4-41D2-43F7-8A5E-5B58A31D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5" y="2248391"/>
            <a:ext cx="4734717" cy="30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6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2365A-20E9-4BC3-989D-90AE8115EBD6}"/>
              </a:ext>
            </a:extLst>
          </p:cNvPr>
          <p:cNvSpPr txBox="1"/>
          <p:nvPr/>
        </p:nvSpPr>
        <p:spPr>
          <a:xfrm>
            <a:off x="475237" y="547361"/>
            <a:ext cx="572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Paziente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3C665A-B702-4D2F-B9B8-E9B8A909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5" y="2031960"/>
            <a:ext cx="11208152" cy="38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920221C-605C-4263-8C32-09966E17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12" y="502334"/>
            <a:ext cx="9614790" cy="28203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2D9E99-0933-438E-BBB4-EFD702C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6" y="3609624"/>
            <a:ext cx="10466051" cy="292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2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B3570C-9927-4180-B0E8-2A5681B358BC}"/>
              </a:ext>
            </a:extLst>
          </p:cNvPr>
          <p:cNvSpPr txBox="1"/>
          <p:nvPr/>
        </p:nvSpPr>
        <p:spPr>
          <a:xfrm>
            <a:off x="475237" y="547361"/>
            <a:ext cx="443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latin typeface="Arial" panose="020B0604020202020204" pitchFamily="34" charset="0"/>
                <a:cs typeface="Arial" panose="020B0604020202020204" pitchFamily="34" charset="0"/>
              </a:rPr>
              <a:t>Design Pattern MVC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0CD8C6C-3CDE-4E0E-ADBA-7945A9B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865210"/>
            <a:ext cx="5543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C79AB-BA24-4748-AD7B-27868D0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Front-end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A715B-E58C-47DD-874F-121F12A3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520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322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Front-end</vt:lpstr>
      <vt:lpstr>Back-end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m.nicoletta@campus.unimib.it</dc:creator>
  <cp:lastModifiedBy>m.nicoletta@campus.unimib.it</cp:lastModifiedBy>
  <cp:revision>43</cp:revision>
  <dcterms:created xsi:type="dcterms:W3CDTF">2021-01-20T09:20:36Z</dcterms:created>
  <dcterms:modified xsi:type="dcterms:W3CDTF">2021-01-23T11:43:14Z</dcterms:modified>
</cp:coreProperties>
</file>