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EB4"/>
    <a:srgbClr val="86CEA8"/>
    <a:srgbClr val="84D1AA"/>
    <a:srgbClr val="44CF00"/>
    <a:srgbClr val="EBDC88"/>
    <a:srgbClr val="D4984D"/>
    <a:srgbClr val="E5502D"/>
    <a:srgbClr val="F5FAFE"/>
    <a:srgbClr val="CEEAFC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BD5E4-9EED-4C20-ADDC-0C4FBBB8A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EBAF30-1DB3-4508-AC5D-53D8B6058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2869D2-4DBA-446A-ACCE-F2166188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90976-25E9-4AA1-AE10-FCE22461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A6180-F2EC-4D37-A7AB-56ADEF6E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530F9-0839-445E-B59E-A7E57F2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DFDCC-020A-46CB-B271-B4003F5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B0B473-AB19-44C3-A72B-224A968D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B7BB72-F2E9-469F-BC67-98DB7CA2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D5F69-AEEE-444E-967C-6882BFF4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6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5AD811-58D8-410E-8234-5217A78B2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A30874-C7EC-4E47-AD12-F767FFE1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271FA4-F8E1-413F-B6A6-F1762A8B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FECC2-3991-4675-AFEE-D1FF4B2E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D95A79-FED3-45CE-A7B6-CF3315E2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4911A-78CB-44A5-88AC-674B382B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9EC9DE-4053-43A0-B933-59AC1815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B8FC2-3718-4F14-8652-246BE677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3C4F44-C432-486F-AFB3-11D1FCE8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9382A-AFFF-422F-91EE-721FBC9B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1A7B6-4863-40EE-9713-685C5F1F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A765D-E630-42F5-9480-5C944913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96A04-5ABC-4691-A217-5BA4473F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3612B-223A-4466-A1F3-79FD284A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1C0853-2B1E-4C1D-9BEB-5150515E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C684B-EE18-49F2-9F5B-C175CEE5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7075C-2DF1-4EC7-B505-73B25131C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957719-391E-4357-96DB-7DF901C7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18C779-AC3C-4D8B-AB20-F92DA05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639F8-0AD6-4E9E-9D37-8D381550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950435-C1B9-467E-A907-6B9D5F7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0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E5A3B-2474-4E73-8C4E-A0B16B9D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5D1BD3-333A-4702-8FA4-98AB59CF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964D53-3DF5-48B8-A91D-04FCA9E7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A70709-7A3E-4D9F-97C4-EE264E329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98FBC1-8D25-42FE-B280-AEC10A3D7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BC6144-CF7A-4E74-A435-179DB0D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6AEC5E7-D0C6-49A4-BC25-E4588DBD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8FFBA57-E058-42AF-8C0C-67AC10D4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B4985-8BD5-42C2-82CA-EF811228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D0BB36-9923-4D8C-A995-8E0C543B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1A7AC5-A7F4-4184-AB16-10FB4DB4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280056-87D1-42BC-B676-55C749F8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27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4A60100-4482-41D1-A565-355D8EC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2684B53-EFE8-416A-B859-C9F50E35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8F7B7C-BD3F-4528-81CC-31F62BCA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47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8A8FA-9B16-46FB-917B-845FDB6D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15722-FBB3-484B-9B46-2645D1BC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958734-1229-457F-94BB-3FCF00D5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3541D5-0170-404C-A6A7-78D4F18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212CBB-04C2-49A6-85B2-CF37579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F047DE-DB72-40F3-8987-6A0B5BF4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22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A62AC-71E9-4A1A-9F9D-BF0C6F80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4B6C8B-5669-48BE-968D-B0960D730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47E827-8B9D-45A6-81A6-4DE7AD43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8F6971-727C-4BC6-98D7-717C63CA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5B8B0E-E0E8-4515-A083-E967146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3CE9F2-8A5E-4D22-BC2A-0E0B2A4A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3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CEEAFC">
                <a:alpha val="50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E66B41-48AC-4815-A063-39648E5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8509A5-4F13-497E-ADCA-31734504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C14FFF-078D-4500-9CEE-E0BEECE5E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67D1-2A7D-4551-890E-2F771C591F99}" type="datetimeFigureOut">
              <a:rPr lang="it-IT" smtClean="0"/>
              <a:t>05/02/2021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62835-CA71-464B-AD58-13CF6D3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545F22-5422-4A23-BE2F-A816B1207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81A5-10F1-4C29-B3E1-6B7FFB83A4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8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9E39EE-8A57-496F-B97B-37A26D8DCD5B}"/>
              </a:ext>
            </a:extLst>
          </p:cNvPr>
          <p:cNvSpPr txBox="1"/>
          <p:nvPr/>
        </p:nvSpPr>
        <p:spPr>
          <a:xfrm>
            <a:off x="2965048" y="2450116"/>
            <a:ext cx="626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Cartella Cardiologica Virtuale</a:t>
            </a:r>
          </a:p>
          <a:p>
            <a:pPr algn="ctr"/>
            <a:r>
              <a:rPr lang="it-IT" b="0" i="1" dirty="0">
                <a:effectLst/>
                <a:latin typeface="Arial" panose="020B0604020202020204" pitchFamily="34" charset="0"/>
              </a:rPr>
              <a:t>Progettazione e Sviluppo di un’applicazione web mediante i framework Spring e Hibernate</a:t>
            </a:r>
            <a:endParaRPr lang="it-IT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0A137A-F6E9-4DA1-AB66-4F47DC6134AB}"/>
              </a:ext>
            </a:extLst>
          </p:cNvPr>
          <p:cNvSpPr txBox="1"/>
          <p:nvPr/>
        </p:nvSpPr>
        <p:spPr>
          <a:xfrm>
            <a:off x="321684" y="4493716"/>
            <a:ext cx="502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 Prof.ssa Elisabetta Fersini</a:t>
            </a:r>
          </a:p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: Dott.ssa Annalisa Marra (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Lab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Srl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162D1AC-2442-442C-AF11-DD840A75A178}"/>
              </a:ext>
            </a:extLst>
          </p:cNvPr>
          <p:cNvSpPr txBox="1"/>
          <p:nvPr/>
        </p:nvSpPr>
        <p:spPr>
          <a:xfrm>
            <a:off x="8700093" y="4355216"/>
            <a:ext cx="331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Relazione della prova finale di: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	         Manuel Nicoletta           	         Matricola 806237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17DB75-0228-48B4-B1A2-8D065F341DEB}"/>
              </a:ext>
            </a:extLst>
          </p:cNvPr>
          <p:cNvSpPr txBox="1"/>
          <p:nvPr/>
        </p:nvSpPr>
        <p:spPr>
          <a:xfrm>
            <a:off x="3828830" y="6195172"/>
            <a:ext cx="4782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Anno Accademico 2019-2020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E65C945-A9E5-436D-A03F-97317C7E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698" y="158790"/>
            <a:ext cx="12192000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Università degli studi di Milano - Bicocca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Scuola di Scienze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Dipartimento di Informatica, Sistemistica e Comunicazione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900" b="0" i="0" u="none" strike="noStrike" cap="none" normalizeH="0" baseline="0" dirty="0" bmk="OLE_LINK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OLE_LINK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Corso di laurea in Informatica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B524BEB-2A83-4D7A-A7A3-3A37AB49577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683" y="167530"/>
            <a:ext cx="1441015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63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9C42C1-5CB3-4268-B215-13ABF899DC7E}"/>
              </a:ext>
            </a:extLst>
          </p:cNvPr>
          <p:cNvSpPr txBox="1"/>
          <p:nvPr/>
        </p:nvSpPr>
        <p:spPr>
          <a:xfrm>
            <a:off x="324000" y="478800"/>
            <a:ext cx="410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Conclusioni e Sviluppi Futuri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DAE4F4-2419-4E6C-A27A-616651FFC005}"/>
              </a:ext>
            </a:extLst>
          </p:cNvPr>
          <p:cNvSpPr txBox="1"/>
          <p:nvPr/>
        </p:nvSpPr>
        <p:spPr>
          <a:xfrm>
            <a:off x="979078" y="1367342"/>
            <a:ext cx="10233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>
                <a:latin typeface="Corbel Light" panose="020B0303020204020204" pitchFamily="34" charset="0"/>
              </a:rPr>
              <a:t>Conoscenze Acquisite:</a:t>
            </a:r>
          </a:p>
          <a:p>
            <a:pPr algn="just"/>
            <a:endParaRPr lang="it-IT" sz="2000" b="0" i="0" dirty="0">
              <a:effectLst/>
              <a:latin typeface="Corbel Light" panose="020B03030202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Corbel Light" panose="020B0303020204020204" pitchFamily="34" charset="0"/>
              </a:rPr>
              <a:t>Sviluppo full-stack di un’applicazione</a:t>
            </a:r>
          </a:p>
          <a:p>
            <a:pPr algn="just"/>
            <a:endParaRPr lang="it-IT" sz="2000" dirty="0">
              <a:latin typeface="Corbel Light" panose="020B03030202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Corbel Light" panose="020B0303020204020204" pitchFamily="34" charset="0"/>
              </a:rPr>
              <a:t>Studio e applicazione dei framework : Spring, Hibernate e AngularJS</a:t>
            </a:r>
          </a:p>
          <a:p>
            <a:pPr algn="just"/>
            <a:r>
              <a:rPr lang="it-IT" sz="2000" dirty="0">
                <a:latin typeface="Corbel Light" panose="020B0303020204020204" pitchFamily="34" charset="0"/>
              </a:rPr>
              <a:t> </a:t>
            </a:r>
            <a:endParaRPr lang="it-IT" sz="2000" b="0" i="0" dirty="0">
              <a:effectLst/>
              <a:latin typeface="Corbel Light" panose="020B0303020204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9321B7-C562-4C98-BB87-53AAE56BB1A4}"/>
              </a:ext>
            </a:extLst>
          </p:cNvPr>
          <p:cNvSpPr txBox="1"/>
          <p:nvPr/>
        </p:nvSpPr>
        <p:spPr>
          <a:xfrm>
            <a:off x="979077" y="3487088"/>
            <a:ext cx="102338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1" dirty="0">
                <a:effectLst/>
                <a:latin typeface="Corbel Light" panose="020B0303020204020204" pitchFamily="34" charset="0"/>
              </a:rPr>
              <a:t>Sviluppi </a:t>
            </a:r>
            <a:r>
              <a:rPr lang="it-IT" sz="2000" i="1" dirty="0">
                <a:latin typeface="Corbel Light" panose="020B0303020204020204" pitchFamily="34" charset="0"/>
              </a:rPr>
              <a:t>Futuri:</a:t>
            </a:r>
          </a:p>
          <a:p>
            <a:pPr algn="just"/>
            <a:endParaRPr lang="it-IT" sz="2000" dirty="0">
              <a:latin typeface="Corbel Light" panose="020B03030202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0" i="0" dirty="0">
                <a:effectLst/>
                <a:latin typeface="Corbel Light" panose="020B0303020204020204" pitchFamily="34" charset="0"/>
              </a:rPr>
              <a:t>Comunicazione tra paziente e medico mediante l’utilizzo di un apposito form</a:t>
            </a:r>
          </a:p>
          <a:p>
            <a:pPr algn="just"/>
            <a:endParaRPr lang="it-IT" sz="2000" dirty="0">
              <a:latin typeface="Corbel Light" panose="020B03030202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0" i="0" dirty="0">
                <a:effectLst/>
                <a:latin typeface="Corbel Light" panose="020B0303020204020204" pitchFamily="34" charset="0"/>
              </a:rPr>
              <a:t>Registrazione di un nuovo utente con e-mail di </a:t>
            </a:r>
            <a:r>
              <a:rPr lang="it-IT" sz="2000" dirty="0">
                <a:latin typeface="Corbel Light" panose="020B0303020204020204" pitchFamily="34" charset="0"/>
              </a:rPr>
              <a:t>c</a:t>
            </a:r>
            <a:r>
              <a:rPr lang="it-IT" sz="2000" b="0" i="0" dirty="0">
                <a:effectLst/>
                <a:latin typeface="Corbel Light" panose="020B0303020204020204" pitchFamily="34" charset="0"/>
              </a:rPr>
              <a:t>onferma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83A3B8-5800-421B-87DA-BF330BCAB3FA}"/>
              </a:ext>
            </a:extLst>
          </p:cNvPr>
          <p:cNvSpPr txBox="1"/>
          <p:nvPr/>
        </p:nvSpPr>
        <p:spPr>
          <a:xfrm>
            <a:off x="9268034" y="6118771"/>
            <a:ext cx="247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i="1" dirty="0">
                <a:latin typeface="Corbel Light" panose="020B0303020204020204" pitchFamily="34" charset="0"/>
              </a:rPr>
              <a:t>Grazie per l’attenzione</a:t>
            </a:r>
            <a:endParaRPr lang="it-IT" sz="2000" b="1" i="1" dirty="0">
              <a:effectLst/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6E3C73-3552-4D56-A545-65F29AAEEAC3}"/>
              </a:ext>
            </a:extLst>
          </p:cNvPr>
          <p:cNvSpPr txBox="1"/>
          <p:nvPr/>
        </p:nvSpPr>
        <p:spPr>
          <a:xfrm>
            <a:off x="166833" y="488287"/>
            <a:ext cx="299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9E6366-420C-4268-AF15-ED39CD9E4CBC}"/>
              </a:ext>
            </a:extLst>
          </p:cNvPr>
          <p:cNvSpPr txBox="1"/>
          <p:nvPr/>
        </p:nvSpPr>
        <p:spPr>
          <a:xfrm>
            <a:off x="1664372" y="2125742"/>
            <a:ext cx="47091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Questa presentazione ha lo scopo di illustrare l’applicazione web realizzata durante l’attività di stage presso l’azienda informatica </a:t>
            </a:r>
            <a:r>
              <a:rPr lang="it-IT" sz="2000" dirty="0" err="1">
                <a:latin typeface="Corbel Light" panose="020B0303020204020204" pitchFamily="34" charset="0"/>
                <a:cs typeface="Arial" panose="020B0604020202020204" pitchFamily="34" charset="0"/>
              </a:rPr>
              <a:t>Sync</a:t>
            </a:r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 Lab </a:t>
            </a:r>
            <a:r>
              <a:rPr lang="it-IT" sz="2000" dirty="0" err="1">
                <a:latin typeface="Corbel Light" panose="020B0303020204020204" pitchFamily="34" charset="0"/>
                <a:cs typeface="Arial" panose="020B0604020202020204" pitchFamily="34" charset="0"/>
              </a:rPr>
              <a:t>Srl</a:t>
            </a:r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 .</a:t>
            </a:r>
          </a:p>
          <a:p>
            <a:pPr algn="just"/>
            <a:endParaRPr lang="it-IT" dirty="0">
              <a:latin typeface="Corbel Light" panose="020B03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ync Lab">
            <a:extLst>
              <a:ext uri="{FF2B5EF4-FFF2-40B4-BE49-F238E27FC236}">
                <a16:creationId xmlns:a16="http://schemas.microsoft.com/office/drawing/2014/main" id="{7CA2466C-33EF-41E8-9098-281627C9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85" y="2240042"/>
            <a:ext cx="3398520" cy="107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47A4F0-334C-4247-83BE-43F89A276AB3}"/>
              </a:ext>
            </a:extLst>
          </p:cNvPr>
          <p:cNvSpPr txBox="1"/>
          <p:nvPr/>
        </p:nvSpPr>
        <p:spPr>
          <a:xfrm>
            <a:off x="1664372" y="4371278"/>
            <a:ext cx="8738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  <a:cs typeface="Arial" panose="020B0604020202020204" pitchFamily="34" charset="0"/>
              </a:rPr>
              <a:t>La web-app in questione ha la funzione </a:t>
            </a:r>
            <a:r>
              <a:rPr lang="it-IT" sz="2000" b="0" i="0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di informatizzare la </a:t>
            </a:r>
            <a:r>
              <a:rPr lang="it-IT" sz="2000" b="0" i="1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cartella clinica </a:t>
            </a:r>
            <a:r>
              <a:rPr lang="it-IT" sz="2000" b="0" i="0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ponendo particolare rilevanza al calcolo del </a:t>
            </a:r>
            <a:r>
              <a:rPr lang="it-IT" sz="2000" b="0" i="1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rischio cardiologico</a:t>
            </a:r>
            <a:r>
              <a:rPr lang="it-IT" sz="2000" b="0" i="0" dirty="0"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.</a:t>
            </a:r>
            <a:endParaRPr lang="it-IT" sz="2000" dirty="0">
              <a:latin typeface="Corbel Light" panose="020B03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D4390A-8F7E-476E-8BC7-1A51FE86088D}"/>
              </a:ext>
            </a:extLst>
          </p:cNvPr>
          <p:cNvSpPr txBox="1"/>
          <p:nvPr/>
        </p:nvSpPr>
        <p:spPr>
          <a:xfrm>
            <a:off x="0" y="587195"/>
            <a:ext cx="468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Funzionalità Principali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612DEA-1866-483D-A711-363C644FF37D}"/>
              </a:ext>
            </a:extLst>
          </p:cNvPr>
          <p:cNvSpPr txBox="1"/>
          <p:nvPr/>
        </p:nvSpPr>
        <p:spPr>
          <a:xfrm>
            <a:off x="475236" y="1329457"/>
            <a:ext cx="5106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0" i="0" dirty="0">
                <a:effectLst/>
                <a:latin typeface="Corbel Light" panose="020B0303020204020204" pitchFamily="34" charset="0"/>
              </a:rPr>
              <a:t>Gli utenti del sistema sono: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b="0" i="1" dirty="0">
                <a:effectLst/>
                <a:latin typeface="Corbel Light" panose="020B0303020204020204" pitchFamily="34" charset="0"/>
              </a:rPr>
              <a:t>Amministratore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i="1" dirty="0">
                <a:latin typeface="Corbel Light" panose="020B0303020204020204" pitchFamily="34" charset="0"/>
              </a:rPr>
              <a:t>Medico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i="1" dirty="0">
                <a:latin typeface="Corbel Light" panose="020B0303020204020204" pitchFamily="34" charset="0"/>
              </a:rPr>
              <a:t>Paziente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86B48-6EBE-49AC-923C-5D6D09AFF568}"/>
              </a:ext>
            </a:extLst>
          </p:cNvPr>
          <p:cNvSpPr txBox="1"/>
          <p:nvPr/>
        </p:nvSpPr>
        <p:spPr>
          <a:xfrm>
            <a:off x="475236" y="3072478"/>
            <a:ext cx="10752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Corbel Light" panose="020B0303020204020204" pitchFamily="34" charset="0"/>
              </a:rPr>
              <a:t>Cartella Clinica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Corbel Light" panose="020B0303020204020204" pitchFamily="34" charset="0"/>
              </a:rPr>
              <a:t>Tutti pazienti registrati nel sistema possono accedere alla propria cartella clinica per visualizzare la documentazione relativa al periodo di degenza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latin typeface="Corbel Light" panose="020B0303020204020204" pitchFamily="34" charset="0"/>
              </a:rPr>
              <a:t>I medici hanno la possibilità di accedere alla cartella clinica dei pazienti per registrare eventuali visite e inserire i referti</a:t>
            </a:r>
            <a:endParaRPr lang="it-IT" b="0" i="0" dirty="0">
              <a:effectLst/>
              <a:latin typeface="Corbel Light" panose="020B0303020204020204" pitchFamily="34" charset="0"/>
            </a:endParaRPr>
          </a:p>
          <a:p>
            <a:endParaRPr lang="it-IT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E49946-9E4E-448E-93D9-C798277A2D8D}"/>
              </a:ext>
            </a:extLst>
          </p:cNvPr>
          <p:cNvSpPr txBox="1"/>
          <p:nvPr/>
        </p:nvSpPr>
        <p:spPr>
          <a:xfrm>
            <a:off x="475236" y="4888360"/>
            <a:ext cx="10752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i="1" dirty="0">
                <a:latin typeface="Corbel Light" panose="020B0303020204020204" pitchFamily="34" charset="0"/>
              </a:rPr>
              <a:t>Rischio Cardiologico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latin typeface="Corbel Light" panose="020B0303020204020204" pitchFamily="34" charset="0"/>
              </a:rPr>
              <a:t>I pazienti possono visionare il proprio rischio cardiologico dall’area personale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>
                <a:latin typeface="Corbel Light" panose="020B0303020204020204" pitchFamily="34" charset="0"/>
              </a:rPr>
              <a:t>Il medico dopo aver effettuato l’accesso alla cartella di un paziente può calcolarne il rischio cardiologico</a:t>
            </a:r>
            <a:endParaRPr lang="it-IT" b="0" i="0" dirty="0">
              <a:effectLst/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CAB4F4-4588-4FBC-B745-B94D74239A82}"/>
              </a:ext>
            </a:extLst>
          </p:cNvPr>
          <p:cNvSpPr txBox="1"/>
          <p:nvPr/>
        </p:nvSpPr>
        <p:spPr>
          <a:xfrm>
            <a:off x="322372" y="479507"/>
            <a:ext cx="428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Interfaccia utente: Medico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8B7C12A-D15C-4E3B-952B-49BAAD71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28" y="1743316"/>
            <a:ext cx="9406343" cy="41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6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72365A-20E9-4BC3-989D-90AE8115EBD6}"/>
              </a:ext>
            </a:extLst>
          </p:cNvPr>
          <p:cNvSpPr txBox="1"/>
          <p:nvPr/>
        </p:nvSpPr>
        <p:spPr>
          <a:xfrm>
            <a:off x="324000" y="478800"/>
            <a:ext cx="456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Interfaccia utente: Paziente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3C665A-B702-4D2F-B9B8-E9B8A909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84" y="1982910"/>
            <a:ext cx="10284432" cy="35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6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9920221C-605C-4263-8C32-09966E17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05" y="367424"/>
            <a:ext cx="9614790" cy="28203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2D9E99-0933-438E-BBB4-EFD702C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7" y="3744208"/>
            <a:ext cx="8971810" cy="2507036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ECCF93D3-735F-430B-A681-139BF8F2F729}"/>
              </a:ext>
            </a:extLst>
          </p:cNvPr>
          <p:cNvGrpSpPr/>
          <p:nvPr/>
        </p:nvGrpSpPr>
        <p:grpSpPr>
          <a:xfrm>
            <a:off x="9741203" y="3803498"/>
            <a:ext cx="2049780" cy="2388456"/>
            <a:chOff x="9693971" y="3829396"/>
            <a:chExt cx="2049780" cy="2388456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5150F675-DCD1-445A-B4F0-4B91857A0E9B}"/>
                </a:ext>
              </a:extLst>
            </p:cNvPr>
            <p:cNvSpPr/>
            <p:nvPr/>
          </p:nvSpPr>
          <p:spPr>
            <a:xfrm>
              <a:off x="9693971" y="3829396"/>
              <a:ext cx="2049780" cy="23884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3F497BBC-A7C8-4558-8C13-66BE42392449}"/>
                </a:ext>
              </a:extLst>
            </p:cNvPr>
            <p:cNvSpPr/>
            <p:nvPr/>
          </p:nvSpPr>
          <p:spPr>
            <a:xfrm>
              <a:off x="9837420" y="4236720"/>
              <a:ext cx="327660" cy="220980"/>
            </a:xfrm>
            <a:prstGeom prst="rect">
              <a:avLst/>
            </a:prstGeom>
            <a:solidFill>
              <a:srgbClr val="C27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C8652F22-3C8D-47DD-B0E2-678278B0039E}"/>
                </a:ext>
              </a:extLst>
            </p:cNvPr>
            <p:cNvSpPr/>
            <p:nvPr/>
          </p:nvSpPr>
          <p:spPr>
            <a:xfrm>
              <a:off x="9837420" y="4551625"/>
              <a:ext cx="327660" cy="220980"/>
            </a:xfrm>
            <a:prstGeom prst="rect">
              <a:avLst/>
            </a:prstGeom>
            <a:solidFill>
              <a:srgbClr val="E55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8D1B28B8-4137-4248-8B1D-A9D1543621D2}"/>
                </a:ext>
              </a:extLst>
            </p:cNvPr>
            <p:cNvSpPr/>
            <p:nvPr/>
          </p:nvSpPr>
          <p:spPr>
            <a:xfrm>
              <a:off x="9837420" y="4866531"/>
              <a:ext cx="327660" cy="220980"/>
            </a:xfrm>
            <a:prstGeom prst="rect">
              <a:avLst/>
            </a:prstGeom>
            <a:solidFill>
              <a:srgbClr val="D498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673DE850-39D7-4688-A5D1-92FEF429352B}"/>
                </a:ext>
              </a:extLst>
            </p:cNvPr>
            <p:cNvSpPr/>
            <p:nvPr/>
          </p:nvSpPr>
          <p:spPr>
            <a:xfrm>
              <a:off x="9837420" y="5186321"/>
              <a:ext cx="327660" cy="220980"/>
            </a:xfrm>
            <a:prstGeom prst="rect">
              <a:avLst/>
            </a:prstGeom>
            <a:solidFill>
              <a:srgbClr val="EBD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FD03E8A5-0789-4425-8DEB-0DACCA2C8E42}"/>
                </a:ext>
              </a:extLst>
            </p:cNvPr>
            <p:cNvSpPr/>
            <p:nvPr/>
          </p:nvSpPr>
          <p:spPr>
            <a:xfrm>
              <a:off x="9837420" y="5506111"/>
              <a:ext cx="327660" cy="220980"/>
            </a:xfrm>
            <a:prstGeom prst="rect">
              <a:avLst/>
            </a:prstGeom>
            <a:solidFill>
              <a:srgbClr val="44C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BC0C8768-50A2-4F33-A3DC-7E20F95B5CD8}"/>
                </a:ext>
              </a:extLst>
            </p:cNvPr>
            <p:cNvSpPr/>
            <p:nvPr/>
          </p:nvSpPr>
          <p:spPr>
            <a:xfrm>
              <a:off x="9837420" y="5825901"/>
              <a:ext cx="327660" cy="220980"/>
            </a:xfrm>
            <a:prstGeom prst="rect">
              <a:avLst/>
            </a:prstGeom>
            <a:solidFill>
              <a:srgbClr val="84D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A962F20-6A9F-40A0-9583-43E836B4E1CE}"/>
                </a:ext>
              </a:extLst>
            </p:cNvPr>
            <p:cNvSpPr txBox="1"/>
            <p:nvPr/>
          </p:nvSpPr>
          <p:spPr>
            <a:xfrm>
              <a:off x="9728305" y="3866131"/>
              <a:ext cx="5638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i="1" dirty="0"/>
                <a:t>Colore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602E141E-757C-4B10-91F3-1F6285B00F1B}"/>
                </a:ext>
              </a:extLst>
            </p:cNvPr>
            <p:cNvSpPr txBox="1"/>
            <p:nvPr/>
          </p:nvSpPr>
          <p:spPr>
            <a:xfrm>
              <a:off x="10641992" y="3865379"/>
              <a:ext cx="5638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i="1" dirty="0"/>
                <a:t>Rischio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E565128-2D48-472E-8DB4-3ABBCA98E3FB}"/>
                </a:ext>
              </a:extLst>
            </p:cNvPr>
            <p:cNvSpPr txBox="1"/>
            <p:nvPr/>
          </p:nvSpPr>
          <p:spPr>
            <a:xfrm>
              <a:off x="10557507" y="4243878"/>
              <a:ext cx="7328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i="1" dirty="0"/>
                <a:t>Oltre 30%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A1F954-FF30-4EE8-916A-556CE7C84377}"/>
                </a:ext>
              </a:extLst>
            </p:cNvPr>
            <p:cNvSpPr txBox="1"/>
            <p:nvPr/>
          </p:nvSpPr>
          <p:spPr>
            <a:xfrm>
              <a:off x="10557510" y="4536607"/>
              <a:ext cx="7328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i="1" dirty="0"/>
                <a:t>20% - 30%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C7A2679-860A-4B38-8EA0-706C2A837078}"/>
                </a:ext>
              </a:extLst>
            </p:cNvPr>
            <p:cNvSpPr txBox="1"/>
            <p:nvPr/>
          </p:nvSpPr>
          <p:spPr>
            <a:xfrm>
              <a:off x="10557510" y="4866531"/>
              <a:ext cx="7328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i="1" dirty="0"/>
                <a:t>15% - 20%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D8A66BAA-A00F-4E35-92D9-4B04B895ECB9}"/>
                </a:ext>
              </a:extLst>
            </p:cNvPr>
            <p:cNvSpPr txBox="1"/>
            <p:nvPr/>
          </p:nvSpPr>
          <p:spPr>
            <a:xfrm>
              <a:off x="10557510" y="5186321"/>
              <a:ext cx="7328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i="1" dirty="0"/>
                <a:t>10% - 15%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EBD3E1F2-064D-406B-B502-377DDB3C1033}"/>
                </a:ext>
              </a:extLst>
            </p:cNvPr>
            <p:cNvSpPr txBox="1"/>
            <p:nvPr/>
          </p:nvSpPr>
          <p:spPr>
            <a:xfrm>
              <a:off x="10605708" y="5493490"/>
              <a:ext cx="6846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i="1" dirty="0"/>
                <a:t>5% - 10%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CDA9039A-43CE-4B41-A2C4-B392B0FA3164}"/>
                </a:ext>
              </a:extLst>
            </p:cNvPr>
            <p:cNvSpPr txBox="1"/>
            <p:nvPr/>
          </p:nvSpPr>
          <p:spPr>
            <a:xfrm>
              <a:off x="10581607" y="5814882"/>
              <a:ext cx="6846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i="1" dirty="0"/>
                <a:t>Meno 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22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B3570C-9927-4180-B0E8-2A5681B358BC}"/>
              </a:ext>
            </a:extLst>
          </p:cNvPr>
          <p:cNvSpPr txBox="1"/>
          <p:nvPr/>
        </p:nvSpPr>
        <p:spPr>
          <a:xfrm>
            <a:off x="324000" y="478800"/>
            <a:ext cx="307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Design Pattern MVC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0CD8C6C-3CDE-4E0E-ADBA-7945A9B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865210"/>
            <a:ext cx="5543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4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277682-F48F-4528-8C78-D7E30C7ABFB1}"/>
              </a:ext>
            </a:extLst>
          </p:cNvPr>
          <p:cNvSpPr txBox="1"/>
          <p:nvPr/>
        </p:nvSpPr>
        <p:spPr>
          <a:xfrm>
            <a:off x="324001" y="478800"/>
            <a:ext cx="151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F66171-413C-44EB-BF06-A89D088A0AA3}"/>
              </a:ext>
            </a:extLst>
          </p:cNvPr>
          <p:cNvSpPr txBox="1"/>
          <p:nvPr/>
        </p:nvSpPr>
        <p:spPr>
          <a:xfrm>
            <a:off x="3850871" y="2201783"/>
            <a:ext cx="653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</a:rPr>
              <a:t>è un linguaggio che permette di gestire il design delle pagine web e lavora in combinazione con l’HTML</a:t>
            </a:r>
            <a:endParaRPr lang="it-IT" sz="2000" b="0" i="0" dirty="0">
              <a:effectLst/>
              <a:latin typeface="Corbel Light" panose="020B0303020204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B56ABE-82E1-47C5-93AB-68C864D1DA42}"/>
              </a:ext>
            </a:extLst>
          </p:cNvPr>
          <p:cNvSpPr txBox="1"/>
          <p:nvPr/>
        </p:nvSpPr>
        <p:spPr>
          <a:xfrm>
            <a:off x="3850871" y="3705861"/>
            <a:ext cx="6539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</a:rPr>
              <a:t>è un framework sviluppato da Google che adotta il pattern architetturale MVC ed </a:t>
            </a:r>
            <a:r>
              <a:rPr lang="it-IT" sz="2000" b="0" i="0" dirty="0">
                <a:effectLst/>
                <a:latin typeface="Corbel Light" panose="020B0303020204020204" pitchFamily="34" charset="0"/>
              </a:rPr>
              <a:t>è stato realizzato con lo scopo di semplificare lo sviluppo del front-end delle web-app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5BBF7A5-63F2-48BF-A9F9-B4A32746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4" y="5015337"/>
            <a:ext cx="6817604" cy="23722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6A0D1C-2AE7-4794-813C-893376CB3C15}"/>
              </a:ext>
            </a:extLst>
          </p:cNvPr>
          <p:cNvSpPr txBox="1"/>
          <p:nvPr/>
        </p:nvSpPr>
        <p:spPr>
          <a:xfrm>
            <a:off x="1360725" y="3764842"/>
            <a:ext cx="1977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i="1" dirty="0">
                <a:latin typeface="Arial" panose="020B0604020202020204" pitchFamily="34" charset="0"/>
              </a:rPr>
              <a:t>AngularJS</a:t>
            </a:r>
          </a:p>
          <a:p>
            <a:pPr algn="ctr"/>
            <a:r>
              <a:rPr lang="it-IT" i="1" dirty="0">
                <a:latin typeface="Arial" panose="020B0604020202020204" pitchFamily="34" charset="0"/>
              </a:rPr>
              <a:t>(versione 11.0.5)</a:t>
            </a:r>
            <a:r>
              <a:rPr lang="it-IT" sz="1800" i="1" dirty="0">
                <a:latin typeface="Arial" panose="020B0604020202020204" pitchFamily="34" charset="0"/>
              </a:rPr>
              <a:t> 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2F2CA3-C1F0-4066-A3B4-CB0BF84C76D3}"/>
              </a:ext>
            </a:extLst>
          </p:cNvPr>
          <p:cNvSpPr txBox="1"/>
          <p:nvPr/>
        </p:nvSpPr>
        <p:spPr>
          <a:xfrm>
            <a:off x="2014745" y="2201783"/>
            <a:ext cx="669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i="1" dirty="0">
                <a:latin typeface="Arial" panose="020B0604020202020204" pitchFamily="34" charset="0"/>
              </a:rPr>
              <a:t>CSS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452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2CF3C4-2CF0-44BE-8316-051277C9C21E}"/>
              </a:ext>
            </a:extLst>
          </p:cNvPr>
          <p:cNvSpPr txBox="1"/>
          <p:nvPr/>
        </p:nvSpPr>
        <p:spPr>
          <a:xfrm>
            <a:off x="324001" y="478800"/>
            <a:ext cx="151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F4002A-3A38-47F5-B708-D70F3FF612AA}"/>
              </a:ext>
            </a:extLst>
          </p:cNvPr>
          <p:cNvSpPr txBox="1"/>
          <p:nvPr/>
        </p:nvSpPr>
        <p:spPr>
          <a:xfrm>
            <a:off x="997055" y="4086048"/>
            <a:ext cx="235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latin typeface="Arial" panose="020B0604020202020204" pitchFamily="34" charset="0"/>
              </a:rPr>
              <a:t>Hibernate</a:t>
            </a:r>
          </a:p>
          <a:p>
            <a:pPr algn="ctr"/>
            <a:r>
              <a:rPr lang="it-IT" i="1" dirty="0">
                <a:latin typeface="Arial" panose="020B0604020202020204" pitchFamily="34" charset="0"/>
              </a:rPr>
              <a:t>(versione 5)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4049C7-F972-4E42-93A8-D4DFD3571FDC}"/>
              </a:ext>
            </a:extLst>
          </p:cNvPr>
          <p:cNvSpPr txBox="1"/>
          <p:nvPr/>
        </p:nvSpPr>
        <p:spPr>
          <a:xfrm>
            <a:off x="997055" y="1494942"/>
            <a:ext cx="235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>
                <a:latin typeface="Arial" panose="020B0604020202020204" pitchFamily="34" charset="0"/>
              </a:rPr>
              <a:t>Spring</a:t>
            </a:r>
          </a:p>
          <a:p>
            <a:pPr algn="ctr"/>
            <a:r>
              <a:rPr lang="it-IT" i="1" dirty="0">
                <a:latin typeface="Arial" panose="020B0604020202020204" pitchFamily="34" charset="0"/>
              </a:rPr>
              <a:t>(versione 5.0)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5E4C69-9308-4B9F-82E9-827ACE56436E}"/>
              </a:ext>
            </a:extLst>
          </p:cNvPr>
          <p:cNvSpPr txBox="1"/>
          <p:nvPr/>
        </p:nvSpPr>
        <p:spPr>
          <a:xfrm>
            <a:off x="3997841" y="1494942"/>
            <a:ext cx="653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</a:rPr>
              <a:t>è un framework utilizzato per la realizzazione di applicazioni web  basate sul linguaggio di programmazione Java</a:t>
            </a:r>
            <a:endParaRPr lang="it-IT" sz="2000" b="0" i="0" dirty="0">
              <a:effectLst/>
              <a:latin typeface="Corbel Light" panose="020B0303020204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C7DA4E-C32E-40E8-9C19-E3B138A47D97}"/>
              </a:ext>
            </a:extLst>
          </p:cNvPr>
          <p:cNvSpPr txBox="1"/>
          <p:nvPr/>
        </p:nvSpPr>
        <p:spPr>
          <a:xfrm>
            <a:off x="3997841" y="4077983"/>
            <a:ext cx="4008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Corbel Light" panose="020B0303020204020204" pitchFamily="34" charset="0"/>
              </a:rPr>
              <a:t>è un framework che gestisce tutte le operazioni CRUD (Create, Read, Update &amp; Delete) sul database autonomamente</a:t>
            </a:r>
            <a:endParaRPr lang="it-IT" sz="2000" b="0" i="0" dirty="0">
              <a:effectLst/>
              <a:latin typeface="Corbel Light" panose="020B0303020204020204" pitchFamily="34" charset="0"/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238D96-8423-45D3-A64D-597DE311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23" y="2606695"/>
            <a:ext cx="2558225" cy="38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6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385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m.nicoletta@campus.unimib.it</dc:creator>
  <cp:lastModifiedBy>m.nicoletta@campus.unimib.it</cp:lastModifiedBy>
  <cp:revision>80</cp:revision>
  <dcterms:created xsi:type="dcterms:W3CDTF">2021-01-20T09:20:36Z</dcterms:created>
  <dcterms:modified xsi:type="dcterms:W3CDTF">2021-02-05T07:58:26Z</dcterms:modified>
</cp:coreProperties>
</file>