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9"/>
  </p:notesMasterIdLst>
  <p:handoutMasterIdLst>
    <p:handoutMasterId r:id="rId40"/>
  </p:handoutMasterIdLst>
  <p:sldIdLst>
    <p:sldId id="257" r:id="rId2"/>
    <p:sldId id="264" r:id="rId3"/>
    <p:sldId id="339" r:id="rId4"/>
    <p:sldId id="392" r:id="rId5"/>
    <p:sldId id="358" r:id="rId6"/>
    <p:sldId id="359" r:id="rId7"/>
    <p:sldId id="360" r:id="rId8"/>
    <p:sldId id="362" r:id="rId9"/>
    <p:sldId id="363" r:id="rId10"/>
    <p:sldId id="364" r:id="rId11"/>
    <p:sldId id="365" r:id="rId12"/>
    <p:sldId id="367" r:id="rId13"/>
    <p:sldId id="369" r:id="rId14"/>
    <p:sldId id="374" r:id="rId15"/>
    <p:sldId id="370" r:id="rId16"/>
    <p:sldId id="371" r:id="rId17"/>
    <p:sldId id="372" r:id="rId18"/>
    <p:sldId id="373" r:id="rId19"/>
    <p:sldId id="393" r:id="rId20"/>
    <p:sldId id="375" r:id="rId21"/>
    <p:sldId id="376" r:id="rId22"/>
    <p:sldId id="377" r:id="rId23"/>
    <p:sldId id="378" r:id="rId24"/>
    <p:sldId id="379" r:id="rId25"/>
    <p:sldId id="380" r:id="rId26"/>
    <p:sldId id="381" r:id="rId27"/>
    <p:sldId id="382" r:id="rId28"/>
    <p:sldId id="383" r:id="rId29"/>
    <p:sldId id="384" r:id="rId30"/>
    <p:sldId id="385" r:id="rId31"/>
    <p:sldId id="386" r:id="rId32"/>
    <p:sldId id="388" r:id="rId33"/>
    <p:sldId id="387" r:id="rId34"/>
    <p:sldId id="389" r:id="rId35"/>
    <p:sldId id="390" r:id="rId36"/>
    <p:sldId id="391" r:id="rId37"/>
    <p:sldId id="356" r:id="rId38"/>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2" d="100"/>
          <a:sy n="92" d="100"/>
        </p:scale>
        <p:origin x="336" y="62"/>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B5C320A-F5C8-4FD6-86FF-35D2EBF085B6}" type="datetime1">
              <a:rPr lang="ru-RU" smtClean="0"/>
              <a:t>17.04.2021</a:t>
            </a:fld>
            <a:endParaRPr lang="en-US"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5C702C7-E599-40D9-B30E-0392896973B5}" type="datetime1">
              <a:rPr lang="ru-RU" smtClean="0"/>
              <a:t>17.04.2021</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
              <a:t>Щелкните, чтобы изменить стили текста образца слайда</a:t>
            </a:r>
            <a:endParaRPr lang="en-US"/>
          </a:p>
          <a:p>
            <a:pPr lvl="1" rtl="0"/>
            <a:r>
              <a:rPr lang="ru"/>
              <a:t>Второй уровень</a:t>
            </a:r>
          </a:p>
          <a:p>
            <a:pPr lvl="2" rtl="0"/>
            <a:r>
              <a:rPr lang="ru"/>
              <a:t>Третий уровень</a:t>
            </a:r>
          </a:p>
          <a:p>
            <a:pPr lvl="3" rtl="0"/>
            <a:r>
              <a:rPr lang="ru"/>
              <a:t>Четвертый уровень</a:t>
            </a:r>
          </a:p>
          <a:p>
            <a:pPr lvl="4" rtl="0"/>
            <a:r>
              <a:rPr lang="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Прямоугольник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Прямоугольник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Прямоугольник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Группа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Прямая соединительная линия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Заголовок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ru-RU"/>
              <a:t>Образец заголовка</a:t>
            </a:r>
            <a:endParaRPr lang="en-US" dirty="0"/>
          </a:p>
        </p:txBody>
      </p:sp>
      <p:sp>
        <p:nvSpPr>
          <p:cNvPr id="3" name="Подзаголовок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a:t>Образец подзаголовка</a:t>
            </a:r>
            <a:endParaRPr lang="en-US" dirty="0"/>
          </a:p>
        </p:txBody>
      </p:sp>
      <p:sp>
        <p:nvSpPr>
          <p:cNvPr id="20" name="Дата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6506E9A3-1561-45B7-908B-DACC52528ABB}" type="datetime1">
              <a:rPr lang="ru-RU" smtClean="0"/>
              <a:t>17.04.2021</a:t>
            </a:fld>
            <a:endParaRPr lang="en-US" dirty="0"/>
          </a:p>
        </p:txBody>
      </p:sp>
      <p:sp>
        <p:nvSpPr>
          <p:cNvPr id="21" name="Нижний колонтитул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Номер слайда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Вертикальный текст 2"/>
          <p:cNvSpPr>
            <a:spLocks noGrp="1"/>
          </p:cNvSpPr>
          <p:nvPr>
            <p:ph type="body" orient="vert" idx="1"/>
          </p:nvPr>
        </p:nvSpPr>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Дата 3"/>
          <p:cNvSpPr>
            <a:spLocks noGrp="1"/>
          </p:cNvSpPr>
          <p:nvPr>
            <p:ph type="dt" sz="half" idx="10"/>
          </p:nvPr>
        </p:nvSpPr>
        <p:spPr/>
        <p:txBody>
          <a:bodyPr rtlCol="0"/>
          <a:lstStyle/>
          <a:p>
            <a:pPr rtl="0"/>
            <a:fld id="{3E92B999-6CB2-48D4-8AF6-3D1A5D13436B}" type="datetime1">
              <a:rPr lang="ru-RU" smtClean="0"/>
              <a:t>17.04.2021</a:t>
            </a:fld>
            <a:endParaRPr lang="en-US"/>
          </a:p>
        </p:txBody>
      </p:sp>
      <p:sp>
        <p:nvSpPr>
          <p:cNvPr id="5" name="Нижний колонтитул 4"/>
          <p:cNvSpPr>
            <a:spLocks noGrp="1"/>
          </p:cNvSpPr>
          <p:nvPr>
            <p:ph type="ftr" sz="quarter" idx="11"/>
          </p:nvPr>
        </p:nvSpPr>
        <p:spPr/>
        <p:txBody>
          <a:bodyPr rtlCol="0"/>
          <a:lstStyle/>
          <a:p>
            <a:pPr rtl="0"/>
            <a:endParaRPr lang="en-US"/>
          </a:p>
        </p:txBody>
      </p:sp>
      <p:sp>
        <p:nvSpPr>
          <p:cNvPr id="6" name="Номер слайда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991600" y="762000"/>
            <a:ext cx="2362200" cy="5257800"/>
          </a:xfrm>
        </p:spPr>
        <p:txBody>
          <a:bodyPr vert="eaVert" rtlCol="0"/>
          <a:lstStyle/>
          <a:p>
            <a:pPr rtl="0"/>
            <a:r>
              <a:rPr lang="ru-RU"/>
              <a:t>Образец заголовка</a:t>
            </a:r>
            <a:endParaRPr lang="en-US" dirty="0"/>
          </a:p>
        </p:txBody>
      </p:sp>
      <p:sp>
        <p:nvSpPr>
          <p:cNvPr id="3" name="Вертикальный текст 2"/>
          <p:cNvSpPr>
            <a:spLocks noGrp="1"/>
          </p:cNvSpPr>
          <p:nvPr>
            <p:ph type="body" orient="vert" idx="1"/>
          </p:nvPr>
        </p:nvSpPr>
        <p:spPr>
          <a:xfrm>
            <a:off x="838200" y="762000"/>
            <a:ext cx="8077200" cy="5257800"/>
          </a:xfrm>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Дата 3"/>
          <p:cNvSpPr>
            <a:spLocks noGrp="1"/>
          </p:cNvSpPr>
          <p:nvPr>
            <p:ph type="dt" sz="half" idx="10"/>
          </p:nvPr>
        </p:nvSpPr>
        <p:spPr/>
        <p:txBody>
          <a:bodyPr rtlCol="0"/>
          <a:lstStyle/>
          <a:p>
            <a:pPr rtl="0"/>
            <a:fld id="{B52C98DB-1092-48C4-AD4E-BD3E9D2E2345}" type="datetime1">
              <a:rPr lang="ru-RU" smtClean="0"/>
              <a:t>17.04.2021</a:t>
            </a:fld>
            <a:endParaRPr lang="en-US"/>
          </a:p>
        </p:txBody>
      </p:sp>
      <p:sp>
        <p:nvSpPr>
          <p:cNvPr id="5" name="Нижний колонтитул 4"/>
          <p:cNvSpPr>
            <a:spLocks noGrp="1"/>
          </p:cNvSpPr>
          <p:nvPr>
            <p:ph type="ftr" sz="quarter" idx="11"/>
          </p:nvPr>
        </p:nvSpPr>
        <p:spPr/>
        <p:txBody>
          <a:bodyPr rtlCol="0"/>
          <a:lstStyle/>
          <a:p>
            <a:pPr rtl="0"/>
            <a:endParaRPr lang="en-US"/>
          </a:p>
        </p:txBody>
      </p:sp>
      <p:sp>
        <p:nvSpPr>
          <p:cNvPr id="6" name="Номер слайда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Объект 2"/>
          <p:cNvSpPr>
            <a:spLocks noGrp="1"/>
          </p:cNvSpPr>
          <p:nvPr>
            <p:ph idx="1"/>
          </p:nvPr>
        </p:nvSpPr>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Дата 3"/>
          <p:cNvSpPr>
            <a:spLocks noGrp="1"/>
          </p:cNvSpPr>
          <p:nvPr>
            <p:ph type="dt" sz="half" idx="10"/>
          </p:nvPr>
        </p:nvSpPr>
        <p:spPr/>
        <p:txBody>
          <a:bodyPr rtlCol="0"/>
          <a:lstStyle/>
          <a:p>
            <a:pPr rtl="0"/>
            <a:fld id="{629C2F20-7994-4D1E-A01C-96ECBA4612EB}" type="datetime1">
              <a:rPr lang="ru-RU" smtClean="0"/>
              <a:t>17.04.2021</a:t>
            </a:fld>
            <a:endParaRPr lang="en-US"/>
          </a:p>
        </p:txBody>
      </p:sp>
      <p:sp>
        <p:nvSpPr>
          <p:cNvPr id="5" name="Нижний колонтитул 4"/>
          <p:cNvSpPr>
            <a:spLocks noGrp="1"/>
          </p:cNvSpPr>
          <p:nvPr>
            <p:ph type="ftr" sz="quarter" idx="11"/>
          </p:nvPr>
        </p:nvSpPr>
        <p:spPr/>
        <p:txBody>
          <a:bodyPr rtlCol="0"/>
          <a:lstStyle/>
          <a:p>
            <a:pPr rtl="0"/>
            <a:endParaRPr lang="en-US"/>
          </a:p>
        </p:txBody>
      </p:sp>
      <p:sp>
        <p:nvSpPr>
          <p:cNvPr id="6" name="Номер слайда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5" name="Прямоугольник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Прямоугольник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Прямоугольник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Прямоугольник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ru-RU"/>
              <a:t>Образец заголовка</a:t>
            </a:r>
            <a:endParaRPr lang="en-US" dirty="0"/>
          </a:p>
        </p:txBody>
      </p:sp>
      <p:grpSp>
        <p:nvGrpSpPr>
          <p:cNvPr id="16" name="Группа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Прямая соединительная линия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Текст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a:t>Образец текста</a:t>
            </a:r>
          </a:p>
        </p:txBody>
      </p:sp>
      <p:sp>
        <p:nvSpPr>
          <p:cNvPr id="4" name="Дата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7B2CE4EA-3B49-4A00-ADF3-7C7272A626C1}" type="datetime1">
              <a:rPr lang="ru-RU" smtClean="0"/>
              <a:t>17.04.2021</a:t>
            </a:fld>
            <a:endParaRPr lang="en-US" dirty="0"/>
          </a:p>
        </p:txBody>
      </p:sp>
      <p:sp>
        <p:nvSpPr>
          <p:cNvPr id="5" name="Нижний колонтитул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Номер слайда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rtlCol="0"/>
          <a:lstStyle/>
          <a:p>
            <a:pPr rtl="0"/>
            <a:r>
              <a:rPr lang="ru-RU"/>
              <a:t>Образец заголовка</a:t>
            </a:r>
            <a:endParaRPr lang="en-US" dirty="0"/>
          </a:p>
        </p:txBody>
      </p:sp>
      <p:sp>
        <p:nvSpPr>
          <p:cNvPr id="3" name="Объект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Объект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5" name="Дата 4"/>
          <p:cNvSpPr>
            <a:spLocks noGrp="1"/>
          </p:cNvSpPr>
          <p:nvPr>
            <p:ph type="dt" sz="half" idx="10"/>
          </p:nvPr>
        </p:nvSpPr>
        <p:spPr/>
        <p:txBody>
          <a:bodyPr rtlCol="0"/>
          <a:lstStyle/>
          <a:p>
            <a:pPr rtl="0"/>
            <a:fld id="{9A16848F-27AD-43B9-904C-1CF05D24EB3C}" type="datetime1">
              <a:rPr lang="ru-RU" smtClean="0"/>
              <a:t>17.04.2021</a:t>
            </a:fld>
            <a:endParaRPr lang="en-US"/>
          </a:p>
        </p:txBody>
      </p:sp>
      <p:sp>
        <p:nvSpPr>
          <p:cNvPr id="6" name="Нижний колонтитул 5"/>
          <p:cNvSpPr>
            <a:spLocks noGrp="1"/>
          </p:cNvSpPr>
          <p:nvPr>
            <p:ph type="ftr" sz="quarter" idx="11"/>
          </p:nvPr>
        </p:nvSpPr>
        <p:spPr/>
        <p:txBody>
          <a:bodyPr rtlCol="0"/>
          <a:lstStyle/>
          <a:p>
            <a:pPr rtl="0"/>
            <a:endParaRPr lang="en-US"/>
          </a:p>
        </p:txBody>
      </p:sp>
      <p:sp>
        <p:nvSpPr>
          <p:cNvPr id="7" name="Номер слайда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Текст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4" name="Объект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
          </a:p>
        </p:txBody>
      </p:sp>
      <p:sp>
        <p:nvSpPr>
          <p:cNvPr id="5" name="Текст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6" name="Объект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
          </a:p>
        </p:txBody>
      </p:sp>
      <p:sp>
        <p:nvSpPr>
          <p:cNvPr id="7" name="Дата 6"/>
          <p:cNvSpPr>
            <a:spLocks noGrp="1"/>
          </p:cNvSpPr>
          <p:nvPr>
            <p:ph type="dt" sz="half" idx="10"/>
          </p:nvPr>
        </p:nvSpPr>
        <p:spPr/>
        <p:txBody>
          <a:bodyPr rtlCol="0"/>
          <a:lstStyle/>
          <a:p>
            <a:pPr rtl="0"/>
            <a:fld id="{23090412-2DE5-405A-816E-F08FB54EB168}" type="datetime1">
              <a:rPr lang="ru-RU" smtClean="0"/>
              <a:t>17.04.2021</a:t>
            </a:fld>
            <a:endParaRPr lang="en-US"/>
          </a:p>
        </p:txBody>
      </p:sp>
      <p:sp>
        <p:nvSpPr>
          <p:cNvPr id="8" name="Нижний колонтитул 7"/>
          <p:cNvSpPr>
            <a:spLocks noGrp="1"/>
          </p:cNvSpPr>
          <p:nvPr>
            <p:ph type="ftr" sz="quarter" idx="11"/>
          </p:nvPr>
        </p:nvSpPr>
        <p:spPr/>
        <p:txBody>
          <a:bodyPr rtlCol="0"/>
          <a:lstStyle/>
          <a:p>
            <a:pPr rtl="0"/>
            <a:endParaRPr lang="en-US"/>
          </a:p>
        </p:txBody>
      </p:sp>
      <p:sp>
        <p:nvSpPr>
          <p:cNvPr id="9" name="Номер слайда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Дата 2"/>
          <p:cNvSpPr>
            <a:spLocks noGrp="1"/>
          </p:cNvSpPr>
          <p:nvPr>
            <p:ph type="dt" sz="half" idx="10"/>
          </p:nvPr>
        </p:nvSpPr>
        <p:spPr/>
        <p:txBody>
          <a:bodyPr rtlCol="0"/>
          <a:lstStyle/>
          <a:p>
            <a:pPr rtl="0"/>
            <a:fld id="{F4C2D7CB-4DC1-4BB7-BF00-4C36160857E0}" type="datetime1">
              <a:rPr lang="ru-RU" smtClean="0"/>
              <a:t>17.04.2021</a:t>
            </a:fld>
            <a:endParaRPr lang="en-US"/>
          </a:p>
        </p:txBody>
      </p:sp>
      <p:sp>
        <p:nvSpPr>
          <p:cNvPr id="4" name="Нижний колонтитул 3"/>
          <p:cNvSpPr>
            <a:spLocks noGrp="1"/>
          </p:cNvSpPr>
          <p:nvPr>
            <p:ph type="ftr" sz="quarter" idx="11"/>
          </p:nvPr>
        </p:nvSpPr>
        <p:spPr/>
        <p:txBody>
          <a:bodyPr rtlCol="0"/>
          <a:lstStyle/>
          <a:p>
            <a:pPr rtl="0"/>
            <a:endParaRPr lang="en-US"/>
          </a:p>
        </p:txBody>
      </p:sp>
      <p:sp>
        <p:nvSpPr>
          <p:cNvPr id="5" name="Номер слайда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fld id="{4060D38F-E364-4ED4-9BF4-D7F00FFBE76A}" type="datetime1">
              <a:rPr lang="ru-RU" smtClean="0"/>
              <a:t>17.04.2021</a:t>
            </a:fld>
            <a:endParaRPr lang="en-US"/>
          </a:p>
        </p:txBody>
      </p:sp>
      <p:sp>
        <p:nvSpPr>
          <p:cNvPr id="3" name="Нижний колонтитул 2"/>
          <p:cNvSpPr>
            <a:spLocks noGrp="1"/>
          </p:cNvSpPr>
          <p:nvPr>
            <p:ph type="ftr" sz="quarter" idx="11"/>
          </p:nvPr>
        </p:nvSpPr>
        <p:spPr/>
        <p:txBody>
          <a:bodyPr rtlCol="0"/>
          <a:lstStyle/>
          <a:p>
            <a:pPr rtl="0"/>
            <a:endParaRPr lang="en-US"/>
          </a:p>
        </p:txBody>
      </p:sp>
      <p:sp>
        <p:nvSpPr>
          <p:cNvPr id="4" name="Номер слайда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Прямоугольник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ru-RU"/>
              <a:t>Образец заголовка</a:t>
            </a:r>
            <a:endParaRPr lang="en-US" dirty="0"/>
          </a:p>
        </p:txBody>
      </p:sp>
      <p:sp>
        <p:nvSpPr>
          <p:cNvPr id="3" name="Объект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Текст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
        <p:nvSpPr>
          <p:cNvPr id="8" name="Дата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F183FEFD-AB08-4CB5-AE4D-2F6B12D8E3B0}" type="datetime1">
              <a:rPr lang="ru-RU" smtClean="0"/>
              <a:t>17.04.2021</a:t>
            </a:fld>
            <a:endParaRPr lang="en-US"/>
          </a:p>
        </p:txBody>
      </p:sp>
      <p:sp>
        <p:nvSpPr>
          <p:cNvPr id="9" name="Нижний колонтитул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Номер слайда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1" name="Прямоугольник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Рисунок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a:t>Вставка рисунка</a:t>
            </a:r>
            <a:endParaRPr lang="en-US" dirty="0"/>
          </a:p>
        </p:txBody>
      </p:sp>
      <p:sp>
        <p:nvSpPr>
          <p:cNvPr id="5" name="Дата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EBEA1583-5CEF-4E36-A7FC-D34B7E954D76}" type="datetime1">
              <a:rPr lang="ru-RU" smtClean="0"/>
              <a:t>17.04.2021</a:t>
            </a:fld>
            <a:endParaRPr lang="en-US" dirty="0"/>
          </a:p>
        </p:txBody>
      </p:sp>
      <p:sp>
        <p:nvSpPr>
          <p:cNvPr id="6" name="Нижний колонтитул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Номер слайда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a:p>
        </p:txBody>
      </p:sp>
      <p:sp>
        <p:nvSpPr>
          <p:cNvPr id="12" name="Прямоугольник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ru-RU"/>
              <a:t>Образец заголовка</a:t>
            </a:r>
            <a:endParaRPr lang="en-US" dirty="0"/>
          </a:p>
        </p:txBody>
      </p:sp>
      <p:sp>
        <p:nvSpPr>
          <p:cNvPr id="4" name="Текст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Прямоугольник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Прямоугольник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Прямоугольник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Заголовок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ru" dirty="0"/>
              <a:t>Стиль образца заголовка</a:t>
            </a:r>
            <a:endParaRPr lang="en-US" dirty="0"/>
          </a:p>
        </p:txBody>
      </p:sp>
      <p:sp>
        <p:nvSpPr>
          <p:cNvPr id="3" name="Текст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ru"/>
              <a:t>Щелкните, чтобы изменить стили текста образца слайда</a:t>
            </a:r>
          </a:p>
          <a:p>
            <a:pPr lvl="1" rtl="0"/>
            <a:r>
              <a:rPr lang="ru"/>
              <a:t>Второй уровень</a:t>
            </a:r>
          </a:p>
          <a:p>
            <a:pPr lvl="2" rtl="0"/>
            <a:r>
              <a:rPr lang="ru"/>
              <a:t>Третий уровень</a:t>
            </a:r>
          </a:p>
          <a:p>
            <a:pPr lvl="3" rtl="0"/>
            <a:r>
              <a:rPr lang="ru"/>
              <a:t>Четвертый уровень</a:t>
            </a:r>
          </a:p>
          <a:p>
            <a:pPr lvl="4" rtl="0"/>
            <a:r>
              <a:rPr lang="ru"/>
              <a:t>Пятый уровень</a:t>
            </a:r>
            <a:endParaRPr lang="en-US" dirty="0"/>
          </a:p>
        </p:txBody>
      </p:sp>
      <p:sp>
        <p:nvSpPr>
          <p:cNvPr id="4" name="Дата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1068A786-B8BF-4988-ACBA-DD9B5BC8D522}" type="datetime1">
              <a:rPr lang="ru-RU" smtClean="0"/>
              <a:t>17.04.2021</a:t>
            </a:fld>
            <a:endParaRPr lang="en-US" dirty="0"/>
          </a:p>
        </p:txBody>
      </p:sp>
      <p:sp>
        <p:nvSpPr>
          <p:cNvPr id="5" name="Нижний колонтитул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Номер слайда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Рисунок 5" descr="Крупный план логотипа&#10;&#10;Автоматически созданное описание">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Прямоугольник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Прямоугольник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Заголовок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r>
              <a:rPr lang="ru-RU" sz="4400" dirty="0">
                <a:solidFill>
                  <a:schemeClr val="tx1"/>
                </a:solidFill>
              </a:rPr>
              <a:t>функции</a:t>
            </a:r>
            <a:endParaRPr lang="ru" sz="4400" dirty="0">
              <a:solidFill>
                <a:schemeClr val="tx1"/>
              </a:solidFill>
            </a:endParaRPr>
          </a:p>
        </p:txBody>
      </p:sp>
      <p:sp>
        <p:nvSpPr>
          <p:cNvPr id="3" name="Подзаголовок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ru" dirty="0">
                <a:solidFill>
                  <a:schemeClr val="tx1"/>
                </a:solidFill>
              </a:rPr>
              <a:t>Занятие №</a:t>
            </a:r>
            <a:r>
              <a:rPr lang="ru-RU" dirty="0">
                <a:solidFill>
                  <a:schemeClr val="tx1"/>
                </a:solidFill>
              </a:rPr>
              <a:t>6</a:t>
            </a:r>
            <a:endParaRPr lang="ru"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F3EEC3-6A75-4040-895F-48A67A5145D9}"/>
              </a:ext>
            </a:extLst>
          </p:cNvPr>
          <p:cNvSpPr>
            <a:spLocks noGrp="1"/>
          </p:cNvSpPr>
          <p:nvPr>
            <p:ph type="title"/>
          </p:nvPr>
        </p:nvSpPr>
        <p:spPr>
          <a:xfrm>
            <a:off x="988740" y="133004"/>
            <a:ext cx="10058400" cy="1371600"/>
          </a:xfrm>
        </p:spPr>
        <p:txBody>
          <a:bodyPr/>
          <a:lstStyle/>
          <a:p>
            <a:pPr algn="ctr"/>
            <a:r>
              <a:rPr lang="ru-RU" dirty="0">
                <a:latin typeface="Times New Roman" panose="02020603050405020304" pitchFamily="18" charset="0"/>
                <a:cs typeface="Times New Roman" panose="02020603050405020304" pitchFamily="18" charset="0"/>
              </a:rPr>
              <a:t>Передача аргументов функции</a:t>
            </a:r>
          </a:p>
        </p:txBody>
      </p:sp>
      <p:sp>
        <p:nvSpPr>
          <p:cNvPr id="3" name="Прямоугольник 2">
            <a:extLst>
              <a:ext uri="{FF2B5EF4-FFF2-40B4-BE49-F238E27FC236}">
                <a16:creationId xmlns:a16="http://schemas.microsoft.com/office/drawing/2014/main" id="{0A0317DD-869B-4147-A8CF-6879B1A3E0F6}"/>
              </a:ext>
            </a:extLst>
          </p:cNvPr>
          <p:cNvSpPr/>
          <p:nvPr/>
        </p:nvSpPr>
        <p:spPr>
          <a:xfrm>
            <a:off x="465038" y="1458427"/>
            <a:ext cx="11105803" cy="1815882"/>
          </a:xfrm>
          <a:prstGeom prst="rect">
            <a:avLst/>
          </a:prstGeom>
        </p:spPr>
        <p:txBody>
          <a:bodyPr wrap="square">
            <a:spAutoFit/>
          </a:bodyPr>
          <a:lstStyle/>
          <a:p>
            <a:r>
              <a:rPr lang="ru-RU" sz="2800" dirty="0">
                <a:latin typeface="Times New Roman" panose="02020603050405020304" pitchFamily="18" charset="0"/>
                <a:cs typeface="Times New Roman" panose="02020603050405020304" pitchFamily="18" charset="0"/>
              </a:rPr>
              <a:t>Теперь мы готовы узнать о том, как создать функцию, которая может получать доступ к аргументам, а также узнаем, как передать аргументы функции. Создадим простую функцию, которая может суммировать два числа:</a:t>
            </a:r>
          </a:p>
        </p:txBody>
      </p:sp>
      <p:pic>
        <p:nvPicPr>
          <p:cNvPr id="5" name="Рисунок 4">
            <a:extLst>
              <a:ext uri="{FF2B5EF4-FFF2-40B4-BE49-F238E27FC236}">
                <a16:creationId xmlns:a16="http://schemas.microsoft.com/office/drawing/2014/main" id="{37119652-AE00-447A-8C56-7033335E99B2}"/>
              </a:ext>
            </a:extLst>
          </p:cNvPr>
          <p:cNvPicPr>
            <a:picLocks noChangeAspect="1"/>
          </p:cNvPicPr>
          <p:nvPr/>
        </p:nvPicPr>
        <p:blipFill>
          <a:blip r:embed="rId2"/>
          <a:stretch>
            <a:fillRect/>
          </a:stretch>
        </p:blipFill>
        <p:spPr>
          <a:xfrm>
            <a:off x="4140738" y="3583692"/>
            <a:ext cx="3910523" cy="2628924"/>
          </a:xfrm>
          <a:prstGeom prst="rect">
            <a:avLst/>
          </a:prstGeom>
        </p:spPr>
      </p:pic>
    </p:spTree>
    <p:extLst>
      <p:ext uri="{BB962C8B-B14F-4D97-AF65-F5344CB8AC3E}">
        <p14:creationId xmlns:p14="http://schemas.microsoft.com/office/powerpoint/2010/main" val="555153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F3EEC3-6A75-4040-895F-48A67A5145D9}"/>
              </a:ext>
            </a:extLst>
          </p:cNvPr>
          <p:cNvSpPr>
            <a:spLocks noGrp="1"/>
          </p:cNvSpPr>
          <p:nvPr>
            <p:ph type="title"/>
          </p:nvPr>
        </p:nvSpPr>
        <p:spPr>
          <a:xfrm>
            <a:off x="988740" y="133004"/>
            <a:ext cx="10058400" cy="1371600"/>
          </a:xfrm>
        </p:spPr>
        <p:txBody>
          <a:bodyPr/>
          <a:lstStyle/>
          <a:p>
            <a:pPr algn="ctr"/>
            <a:r>
              <a:rPr lang="ru-RU" dirty="0">
                <a:latin typeface="Times New Roman" panose="02020603050405020304" pitchFamily="18" charset="0"/>
                <a:cs typeface="Times New Roman" panose="02020603050405020304" pitchFamily="18" charset="0"/>
              </a:rPr>
              <a:t>Передача аргументов функции</a:t>
            </a:r>
          </a:p>
        </p:txBody>
      </p:sp>
      <p:sp>
        <p:nvSpPr>
          <p:cNvPr id="3" name="Прямоугольник 2">
            <a:extLst>
              <a:ext uri="{FF2B5EF4-FFF2-40B4-BE49-F238E27FC236}">
                <a16:creationId xmlns:a16="http://schemas.microsoft.com/office/drawing/2014/main" id="{0A0317DD-869B-4147-A8CF-6879B1A3E0F6}"/>
              </a:ext>
            </a:extLst>
          </p:cNvPr>
          <p:cNvSpPr/>
          <p:nvPr/>
        </p:nvSpPr>
        <p:spPr>
          <a:xfrm>
            <a:off x="465038" y="1632994"/>
            <a:ext cx="11105803" cy="1384995"/>
          </a:xfrm>
          <a:prstGeom prst="rect">
            <a:avLst/>
          </a:prstGeom>
        </p:spPr>
        <p:txBody>
          <a:bodyPr wrap="square">
            <a:spAutoFit/>
          </a:bodyPr>
          <a:lstStyle/>
          <a:p>
            <a:r>
              <a:rPr lang="ru-RU" sz="2800" dirty="0">
                <a:latin typeface="Times New Roman" panose="02020603050405020304" pitchFamily="18" charset="0"/>
                <a:cs typeface="Times New Roman" panose="02020603050405020304" pitchFamily="18" charset="0"/>
              </a:rPr>
              <a:t>Последняя строка в блоке инструкций может начинаться с </a:t>
            </a:r>
            <a:r>
              <a:rPr lang="ru-RU" sz="2800" b="1" dirty="0" err="1">
                <a:latin typeface="Times New Roman" panose="02020603050405020304" pitchFamily="18" charset="0"/>
                <a:cs typeface="Times New Roman" panose="02020603050405020304" pitchFamily="18" charset="0"/>
              </a:rPr>
              <a:t>return</a:t>
            </a:r>
            <a:r>
              <a:rPr lang="ru-RU" sz="2800" dirty="0">
                <a:latin typeface="Times New Roman" panose="02020603050405020304" pitchFamily="18" charset="0"/>
                <a:cs typeface="Times New Roman" panose="02020603050405020304" pitchFamily="18" charset="0"/>
              </a:rPr>
              <a:t>, если нужно вернуть какое-то значение. Если инструкции </a:t>
            </a:r>
            <a:r>
              <a:rPr lang="ru-RU" sz="2800" b="1" dirty="0" err="1">
                <a:latin typeface="Times New Roman" panose="02020603050405020304" pitchFamily="18" charset="0"/>
                <a:cs typeface="Times New Roman" panose="02020603050405020304" pitchFamily="18" charset="0"/>
              </a:rPr>
              <a:t>return</a:t>
            </a:r>
            <a:r>
              <a:rPr lang="ru-RU" sz="2800" dirty="0">
                <a:latin typeface="Times New Roman" panose="02020603050405020304" pitchFamily="18" charset="0"/>
                <a:cs typeface="Times New Roman" panose="02020603050405020304" pitchFamily="18" charset="0"/>
              </a:rPr>
              <a:t> нет, тогда по умолчанию функция будет возвращать объект </a:t>
            </a:r>
            <a:r>
              <a:rPr lang="ru-RU" sz="2800" b="1" dirty="0" err="1">
                <a:latin typeface="Times New Roman" panose="02020603050405020304" pitchFamily="18" charset="0"/>
                <a:cs typeface="Times New Roman" panose="02020603050405020304" pitchFamily="18" charset="0"/>
              </a:rPr>
              <a:t>None</a:t>
            </a:r>
            <a:r>
              <a:rPr lang="ru-RU" sz="2800" dirty="0">
                <a:latin typeface="Times New Roman" panose="02020603050405020304" pitchFamily="18" charset="0"/>
                <a:cs typeface="Times New Roman" panose="02020603050405020304" pitchFamily="18" charset="0"/>
              </a:rPr>
              <a:t>.</a:t>
            </a:r>
          </a:p>
        </p:txBody>
      </p:sp>
      <p:sp>
        <p:nvSpPr>
          <p:cNvPr id="4" name="Прямоугольник 3">
            <a:extLst>
              <a:ext uri="{FF2B5EF4-FFF2-40B4-BE49-F238E27FC236}">
                <a16:creationId xmlns:a16="http://schemas.microsoft.com/office/drawing/2014/main" id="{1EE431F5-6235-4EA3-BAFC-286FDEF2EB1A}"/>
              </a:ext>
            </a:extLst>
          </p:cNvPr>
          <p:cNvSpPr/>
          <p:nvPr/>
        </p:nvSpPr>
        <p:spPr>
          <a:xfrm>
            <a:off x="465038" y="3017989"/>
            <a:ext cx="10949682" cy="1815882"/>
          </a:xfrm>
          <a:prstGeom prst="rect">
            <a:avLst/>
          </a:prstGeom>
        </p:spPr>
        <p:txBody>
          <a:bodyPr wrap="square">
            <a:spAutoFit/>
          </a:bodyPr>
          <a:lstStyle/>
          <a:p>
            <a:r>
              <a:rPr lang="ru-RU" sz="2800" dirty="0">
                <a:latin typeface="Times New Roman" panose="02020603050405020304" pitchFamily="18" charset="0"/>
                <a:cs typeface="Times New Roman" panose="02020603050405020304" pitchFamily="18" charset="0"/>
              </a:rPr>
              <a:t>В нашем примере мы указали выдать результат </a:t>
            </a:r>
            <a:r>
              <a:rPr lang="ru-RU" sz="2800" b="1" dirty="0">
                <a:latin typeface="Times New Roman" panose="02020603050405020304" pitchFamily="18" charset="0"/>
                <a:cs typeface="Times New Roman" panose="02020603050405020304" pitchFamily="18" charset="0"/>
              </a:rPr>
              <a:t>a + b</a:t>
            </a:r>
            <a:r>
              <a:rPr lang="ru-RU" sz="2800" dirty="0">
                <a:latin typeface="Times New Roman" panose="02020603050405020304" pitchFamily="18" charset="0"/>
                <a:cs typeface="Times New Roman" panose="02020603050405020304" pitchFamily="18" charset="0"/>
              </a:rPr>
              <a:t>. Как вы видите, мы можем вызвать функцию путем передачи двух значений. Если вы передали недостаточно, или слишком много аргументов для данной функции, вы получите ошибку</a:t>
            </a:r>
            <a:r>
              <a:rPr lang="en-US" sz="2800" dirty="0">
                <a:latin typeface="Times New Roman" panose="02020603050405020304" pitchFamily="18" charset="0"/>
                <a:cs typeface="Times New Roman" panose="02020603050405020304" pitchFamily="18" charset="0"/>
              </a:rPr>
              <a:t>.</a:t>
            </a:r>
            <a:endParaRPr lang="ru-BY"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3829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F3EEC3-6A75-4040-895F-48A67A5145D9}"/>
              </a:ext>
            </a:extLst>
          </p:cNvPr>
          <p:cNvSpPr>
            <a:spLocks noGrp="1"/>
          </p:cNvSpPr>
          <p:nvPr>
            <p:ph type="title"/>
          </p:nvPr>
        </p:nvSpPr>
        <p:spPr>
          <a:xfrm>
            <a:off x="988740" y="133004"/>
            <a:ext cx="10058400" cy="1371600"/>
          </a:xfrm>
        </p:spPr>
        <p:txBody>
          <a:bodyPr/>
          <a:lstStyle/>
          <a:p>
            <a:pPr algn="ctr"/>
            <a:r>
              <a:rPr lang="ru-RU" dirty="0">
                <a:latin typeface="Times New Roman" panose="02020603050405020304" pitchFamily="18" charset="0"/>
                <a:cs typeface="Times New Roman" panose="02020603050405020304" pitchFamily="18" charset="0"/>
              </a:rPr>
              <a:t>Передача аргументов функции</a:t>
            </a:r>
          </a:p>
        </p:txBody>
      </p:sp>
      <p:sp>
        <p:nvSpPr>
          <p:cNvPr id="3" name="Прямоугольник 2">
            <a:extLst>
              <a:ext uri="{FF2B5EF4-FFF2-40B4-BE49-F238E27FC236}">
                <a16:creationId xmlns:a16="http://schemas.microsoft.com/office/drawing/2014/main" id="{0A0317DD-869B-4147-A8CF-6879B1A3E0F6}"/>
              </a:ext>
            </a:extLst>
          </p:cNvPr>
          <p:cNvSpPr/>
          <p:nvPr/>
        </p:nvSpPr>
        <p:spPr>
          <a:xfrm>
            <a:off x="465038" y="1273771"/>
            <a:ext cx="11105803" cy="461665"/>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Вы также можете вызвать функцию, указав наименование аргументов:</a:t>
            </a:r>
          </a:p>
        </p:txBody>
      </p:sp>
      <p:pic>
        <p:nvPicPr>
          <p:cNvPr id="5" name="Рисунок 4">
            <a:extLst>
              <a:ext uri="{FF2B5EF4-FFF2-40B4-BE49-F238E27FC236}">
                <a16:creationId xmlns:a16="http://schemas.microsoft.com/office/drawing/2014/main" id="{86A11657-5FA1-493C-8731-11D2E340564A}"/>
              </a:ext>
            </a:extLst>
          </p:cNvPr>
          <p:cNvPicPr>
            <a:picLocks noChangeAspect="1"/>
          </p:cNvPicPr>
          <p:nvPr/>
        </p:nvPicPr>
        <p:blipFill>
          <a:blip r:embed="rId2"/>
          <a:stretch>
            <a:fillRect/>
          </a:stretch>
        </p:blipFill>
        <p:spPr>
          <a:xfrm>
            <a:off x="4067919" y="1841982"/>
            <a:ext cx="3900039" cy="2790854"/>
          </a:xfrm>
          <a:prstGeom prst="rect">
            <a:avLst/>
          </a:prstGeom>
        </p:spPr>
      </p:pic>
      <p:sp>
        <p:nvSpPr>
          <p:cNvPr id="4" name="Прямоугольник 3">
            <a:extLst>
              <a:ext uri="{FF2B5EF4-FFF2-40B4-BE49-F238E27FC236}">
                <a16:creationId xmlns:a16="http://schemas.microsoft.com/office/drawing/2014/main" id="{C7043726-ABD1-4E4C-BE85-9D9615AF6DD7}"/>
              </a:ext>
            </a:extLst>
          </p:cNvPr>
          <p:cNvSpPr/>
          <p:nvPr/>
        </p:nvSpPr>
        <p:spPr>
          <a:xfrm>
            <a:off x="465038" y="4632836"/>
            <a:ext cx="11355660" cy="1569660"/>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Стоит отметить, что </a:t>
            </a:r>
            <a:r>
              <a:rPr lang="ru-RU" sz="2400" b="1" dirty="0">
                <a:latin typeface="Times New Roman" panose="02020603050405020304" pitchFamily="18" charset="0"/>
                <a:cs typeface="Times New Roman" panose="02020603050405020304" pitchFamily="18" charset="0"/>
              </a:rPr>
              <a:t>не важно, в каком порядке вы будете передавать аргументы функции</a:t>
            </a:r>
            <a:r>
              <a:rPr lang="ru-RU" sz="2400" dirty="0">
                <a:latin typeface="Times New Roman" panose="02020603050405020304" pitchFamily="18" charset="0"/>
                <a:cs typeface="Times New Roman" panose="02020603050405020304" pitchFamily="18" charset="0"/>
              </a:rPr>
              <a:t> до тех пор, как они называются корректно. Во втором примере мы назначили результат функции переменной под названием </a:t>
            </a:r>
            <a:r>
              <a:rPr lang="ru-RU" sz="2400" dirty="0" err="1">
                <a:latin typeface="Times New Roman" panose="02020603050405020304" pitchFamily="18" charset="0"/>
                <a:cs typeface="Times New Roman" panose="02020603050405020304" pitchFamily="18" charset="0"/>
              </a:rPr>
              <a:t>total</a:t>
            </a:r>
            <a:r>
              <a:rPr lang="ru-RU" sz="2400" dirty="0">
                <a:latin typeface="Times New Roman" panose="02020603050405020304" pitchFamily="18" charset="0"/>
                <a:cs typeface="Times New Roman" panose="02020603050405020304" pitchFamily="18" charset="0"/>
              </a:rPr>
              <a:t>. Это стандартный путь вызова функции в случае, если вы хотите дальше использовать её результат.</a:t>
            </a:r>
            <a:endParaRPr lang="ru-BY"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2892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F3EEC3-6A75-4040-895F-48A67A5145D9}"/>
              </a:ext>
            </a:extLst>
          </p:cNvPr>
          <p:cNvSpPr>
            <a:spLocks noGrp="1"/>
          </p:cNvSpPr>
          <p:nvPr>
            <p:ph type="title"/>
          </p:nvPr>
        </p:nvSpPr>
        <p:spPr>
          <a:xfrm>
            <a:off x="988740" y="133004"/>
            <a:ext cx="10058400" cy="1371600"/>
          </a:xfrm>
        </p:spPr>
        <p:txBody>
          <a:bodyPr/>
          <a:lstStyle/>
          <a:p>
            <a:pPr algn="ctr"/>
            <a:r>
              <a:rPr lang="ru-RU" dirty="0">
                <a:latin typeface="Times New Roman" panose="02020603050405020304" pitchFamily="18" charset="0"/>
                <a:cs typeface="Times New Roman" panose="02020603050405020304" pitchFamily="18" charset="0"/>
              </a:rPr>
              <a:t>Ключевые аргументы</a:t>
            </a:r>
          </a:p>
        </p:txBody>
      </p:sp>
      <p:sp>
        <p:nvSpPr>
          <p:cNvPr id="3" name="Прямоугольник 2">
            <a:extLst>
              <a:ext uri="{FF2B5EF4-FFF2-40B4-BE49-F238E27FC236}">
                <a16:creationId xmlns:a16="http://schemas.microsoft.com/office/drawing/2014/main" id="{0A0317DD-869B-4147-A8CF-6879B1A3E0F6}"/>
              </a:ext>
            </a:extLst>
          </p:cNvPr>
          <p:cNvSpPr/>
          <p:nvPr/>
        </p:nvSpPr>
        <p:spPr>
          <a:xfrm>
            <a:off x="543098" y="1406774"/>
            <a:ext cx="11105803" cy="1938992"/>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В функции можно использовать неограниченное количество параметров, но число аргументов должно точно соответствовать параметрам. Эти параметры представляют собой позиционные аргументы. Также </a:t>
            </a:r>
            <a:r>
              <a:rPr lang="ru-RU" sz="2400" dirty="0" err="1">
                <a:latin typeface="Times New Roman" panose="02020603050405020304" pitchFamily="18" charset="0"/>
                <a:cs typeface="Times New Roman" panose="02020603050405020304" pitchFamily="18" charset="0"/>
              </a:rPr>
              <a:t>Python</a:t>
            </a:r>
            <a:r>
              <a:rPr lang="ru-RU" sz="2400" dirty="0">
                <a:latin typeface="Times New Roman" panose="02020603050405020304" pitchFamily="18" charset="0"/>
                <a:cs typeface="Times New Roman" panose="02020603050405020304" pitchFamily="18" charset="0"/>
              </a:rPr>
              <a:t> предоставляет возможность определять значения по умолчанию, которые можно задавать с помощью аргументов-ключевых слов.</a:t>
            </a:r>
            <a:endParaRPr lang="ru-RU" sz="3200" dirty="0">
              <a:latin typeface="Times New Roman" panose="02020603050405020304" pitchFamily="18" charset="0"/>
              <a:cs typeface="Times New Roman" panose="02020603050405020304" pitchFamily="18" charset="0"/>
            </a:endParaRPr>
          </a:p>
        </p:txBody>
      </p:sp>
      <p:sp>
        <p:nvSpPr>
          <p:cNvPr id="9" name="Прямоугольник 8">
            <a:extLst>
              <a:ext uri="{FF2B5EF4-FFF2-40B4-BE49-F238E27FC236}">
                <a16:creationId xmlns:a16="http://schemas.microsoft.com/office/drawing/2014/main" id="{3521B41B-F053-49A0-A059-7A1D35EA0768}"/>
              </a:ext>
            </a:extLst>
          </p:cNvPr>
          <p:cNvSpPr/>
          <p:nvPr/>
        </p:nvSpPr>
        <p:spPr>
          <a:xfrm>
            <a:off x="543098" y="3345766"/>
            <a:ext cx="11269287" cy="1200329"/>
          </a:xfrm>
          <a:prstGeom prst="rect">
            <a:avLst/>
          </a:prstGeom>
        </p:spPr>
        <p:txBody>
          <a:bodyPr wrap="square">
            <a:spAutoFit/>
          </a:bodyPr>
          <a:lstStyle/>
          <a:p>
            <a:r>
              <a:rPr lang="ru-RU" sz="2400" b="1" dirty="0">
                <a:latin typeface="Times New Roman" panose="02020603050405020304" pitchFamily="18" charset="0"/>
                <a:cs typeface="Times New Roman" panose="02020603050405020304" pitchFamily="18" charset="0"/>
              </a:rPr>
              <a:t>Параметр</a:t>
            </a:r>
            <a:r>
              <a:rPr lang="ru-RU" sz="2400" dirty="0">
                <a:latin typeface="Times New Roman" panose="02020603050405020304" pitchFamily="18" charset="0"/>
                <a:cs typeface="Times New Roman" panose="02020603050405020304" pitchFamily="18" charset="0"/>
              </a:rPr>
              <a:t> — это имя в списке параметров в первой строке определения функции. Он получает свое значение при вызове. </a:t>
            </a:r>
            <a:r>
              <a:rPr lang="ru-RU" sz="2400" b="1" dirty="0">
                <a:latin typeface="Times New Roman" panose="02020603050405020304" pitchFamily="18" charset="0"/>
                <a:cs typeface="Times New Roman" panose="02020603050405020304" pitchFamily="18" charset="0"/>
              </a:rPr>
              <a:t>Аргумент</a:t>
            </a:r>
            <a:r>
              <a:rPr lang="ru-RU" sz="2400" dirty="0">
                <a:latin typeface="Times New Roman" panose="02020603050405020304" pitchFamily="18" charset="0"/>
                <a:cs typeface="Times New Roman" panose="02020603050405020304" pitchFamily="18" charset="0"/>
              </a:rPr>
              <a:t> — это реальное значение или ссылка на него, переданное функции при вызове. В этой функции:</a:t>
            </a:r>
            <a:endParaRPr lang="ru-BY" sz="2400" dirty="0">
              <a:latin typeface="Times New Roman" panose="02020603050405020304" pitchFamily="18" charset="0"/>
              <a:cs typeface="Times New Roman" panose="02020603050405020304" pitchFamily="18" charset="0"/>
            </a:endParaRPr>
          </a:p>
        </p:txBody>
      </p:sp>
      <p:pic>
        <p:nvPicPr>
          <p:cNvPr id="10" name="Рисунок 9">
            <a:extLst>
              <a:ext uri="{FF2B5EF4-FFF2-40B4-BE49-F238E27FC236}">
                <a16:creationId xmlns:a16="http://schemas.microsoft.com/office/drawing/2014/main" id="{F478BF8F-BAAE-4959-A882-2AB3A9B6BE9A}"/>
              </a:ext>
            </a:extLst>
          </p:cNvPr>
          <p:cNvPicPr>
            <a:picLocks noChangeAspect="1"/>
          </p:cNvPicPr>
          <p:nvPr/>
        </p:nvPicPr>
        <p:blipFill>
          <a:blip r:embed="rId2"/>
          <a:stretch>
            <a:fillRect/>
          </a:stretch>
        </p:blipFill>
        <p:spPr>
          <a:xfrm>
            <a:off x="654277" y="4790806"/>
            <a:ext cx="3119804" cy="1200329"/>
          </a:xfrm>
          <a:prstGeom prst="rect">
            <a:avLst/>
          </a:prstGeom>
        </p:spPr>
      </p:pic>
      <p:sp>
        <p:nvSpPr>
          <p:cNvPr id="11" name="Прямоугольник 10">
            <a:extLst>
              <a:ext uri="{FF2B5EF4-FFF2-40B4-BE49-F238E27FC236}">
                <a16:creationId xmlns:a16="http://schemas.microsoft.com/office/drawing/2014/main" id="{0B6A93D2-F22D-4E00-9F9A-B2C40C231C7C}"/>
              </a:ext>
            </a:extLst>
          </p:cNvPr>
          <p:cNvSpPr/>
          <p:nvPr/>
        </p:nvSpPr>
        <p:spPr>
          <a:xfrm>
            <a:off x="3774081" y="5081894"/>
            <a:ext cx="2425472"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a:t>
            </a:r>
            <a:r>
              <a:rPr lang="ru-RU" dirty="0">
                <a:latin typeface="Times New Roman" panose="02020603050405020304" pitchFamily="18" charset="0"/>
                <a:cs typeface="Times New Roman" panose="02020603050405020304" pitchFamily="18" charset="0"/>
              </a:rPr>
              <a:t> и </a:t>
            </a:r>
            <a:r>
              <a:rPr lang="en-US" dirty="0">
                <a:latin typeface="Times New Roman" panose="02020603050405020304" pitchFamily="18" charset="0"/>
                <a:cs typeface="Times New Roman" panose="02020603050405020304" pitchFamily="18" charset="0"/>
              </a:rPr>
              <a:t>b</a:t>
            </a:r>
            <a:r>
              <a:rPr lang="ru-RU" dirty="0">
                <a:latin typeface="Times New Roman" panose="02020603050405020304" pitchFamily="18" charset="0"/>
                <a:cs typeface="Times New Roman" panose="02020603050405020304" pitchFamily="18" charset="0"/>
              </a:rPr>
              <a:t> — это параметры</a:t>
            </a:r>
            <a:endParaRPr lang="ru-BY" dirty="0">
              <a:latin typeface="Times New Roman" panose="02020603050405020304" pitchFamily="18" charset="0"/>
              <a:cs typeface="Times New Roman" panose="02020603050405020304" pitchFamily="18" charset="0"/>
            </a:endParaRPr>
          </a:p>
        </p:txBody>
      </p:sp>
      <p:pic>
        <p:nvPicPr>
          <p:cNvPr id="12" name="Рисунок 11">
            <a:extLst>
              <a:ext uri="{FF2B5EF4-FFF2-40B4-BE49-F238E27FC236}">
                <a16:creationId xmlns:a16="http://schemas.microsoft.com/office/drawing/2014/main" id="{9A525DDF-C866-4DCF-AD60-C777E1F28315}"/>
              </a:ext>
            </a:extLst>
          </p:cNvPr>
          <p:cNvPicPr>
            <a:picLocks noChangeAspect="1"/>
          </p:cNvPicPr>
          <p:nvPr/>
        </p:nvPicPr>
        <p:blipFill>
          <a:blip r:embed="rId3"/>
          <a:stretch>
            <a:fillRect/>
          </a:stretch>
        </p:blipFill>
        <p:spPr>
          <a:xfrm>
            <a:off x="6535527" y="4788668"/>
            <a:ext cx="3119804" cy="1200330"/>
          </a:xfrm>
          <a:prstGeom prst="rect">
            <a:avLst/>
          </a:prstGeom>
        </p:spPr>
      </p:pic>
      <p:sp>
        <p:nvSpPr>
          <p:cNvPr id="13" name="Прямоугольник 12">
            <a:extLst>
              <a:ext uri="{FF2B5EF4-FFF2-40B4-BE49-F238E27FC236}">
                <a16:creationId xmlns:a16="http://schemas.microsoft.com/office/drawing/2014/main" id="{1FDE611E-73F5-407F-AD10-8E6C23E1A079}"/>
              </a:ext>
            </a:extLst>
          </p:cNvPr>
          <p:cNvSpPr/>
          <p:nvPr/>
        </p:nvSpPr>
        <p:spPr>
          <a:xfrm>
            <a:off x="9700717" y="5081894"/>
            <a:ext cx="2111668" cy="369332"/>
          </a:xfrm>
          <a:prstGeom prst="rect">
            <a:avLst/>
          </a:prstGeom>
        </p:spPr>
        <p:txBody>
          <a:bodyPr wrap="none">
            <a:spAutoFit/>
          </a:bodyPr>
          <a:lstStyle/>
          <a:p>
            <a:r>
              <a:rPr lang="ru-RU" dirty="0">
                <a:latin typeface="Times New Roman" panose="02020603050405020304" pitchFamily="18" charset="0"/>
                <a:cs typeface="Times New Roman" panose="02020603050405020304" pitchFamily="18" charset="0"/>
              </a:rPr>
              <a:t>1 и 2 — аргументы.</a:t>
            </a:r>
            <a:endParaRPr lang="ru-BY"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60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F3EEC3-6A75-4040-895F-48A67A5145D9}"/>
              </a:ext>
            </a:extLst>
          </p:cNvPr>
          <p:cNvSpPr>
            <a:spLocks noGrp="1"/>
          </p:cNvSpPr>
          <p:nvPr>
            <p:ph type="title"/>
          </p:nvPr>
        </p:nvSpPr>
        <p:spPr>
          <a:xfrm>
            <a:off x="988740" y="133004"/>
            <a:ext cx="10058400" cy="1371600"/>
          </a:xfrm>
        </p:spPr>
        <p:txBody>
          <a:bodyPr/>
          <a:lstStyle/>
          <a:p>
            <a:pPr algn="ctr"/>
            <a:r>
              <a:rPr lang="ru-RU" dirty="0">
                <a:latin typeface="Times New Roman" panose="02020603050405020304" pitchFamily="18" charset="0"/>
                <a:cs typeface="Times New Roman" panose="02020603050405020304" pitchFamily="18" charset="0"/>
              </a:rPr>
              <a:t>Ключевые аргументы</a:t>
            </a:r>
          </a:p>
        </p:txBody>
      </p:sp>
      <p:sp>
        <p:nvSpPr>
          <p:cNvPr id="3" name="Прямоугольник 2">
            <a:extLst>
              <a:ext uri="{FF2B5EF4-FFF2-40B4-BE49-F238E27FC236}">
                <a16:creationId xmlns:a16="http://schemas.microsoft.com/office/drawing/2014/main" id="{0A0317DD-869B-4147-A8CF-6879B1A3E0F6}"/>
              </a:ext>
            </a:extLst>
          </p:cNvPr>
          <p:cNvSpPr/>
          <p:nvPr/>
        </p:nvSpPr>
        <p:spPr>
          <a:xfrm>
            <a:off x="543098" y="1406774"/>
            <a:ext cx="11105803" cy="1200329"/>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Функции также могут принимать ключевые аргументы. Более того, они могут принимать как регулярные, так и ключевые аргументы. Это значит, что вы можете указывать, какие ключевые слова будут ключевыми, и передать их функции.</a:t>
            </a:r>
          </a:p>
        </p:txBody>
      </p:sp>
      <p:pic>
        <p:nvPicPr>
          <p:cNvPr id="6" name="Рисунок 5">
            <a:extLst>
              <a:ext uri="{FF2B5EF4-FFF2-40B4-BE49-F238E27FC236}">
                <a16:creationId xmlns:a16="http://schemas.microsoft.com/office/drawing/2014/main" id="{D98E2C0D-F3CE-4111-A440-4CB7B6367D14}"/>
              </a:ext>
            </a:extLst>
          </p:cNvPr>
          <p:cNvPicPr>
            <a:picLocks noChangeAspect="1"/>
          </p:cNvPicPr>
          <p:nvPr/>
        </p:nvPicPr>
        <p:blipFill>
          <a:blip r:embed="rId2"/>
          <a:stretch>
            <a:fillRect/>
          </a:stretch>
        </p:blipFill>
        <p:spPr>
          <a:xfrm>
            <a:off x="3570478" y="3517623"/>
            <a:ext cx="5051044" cy="2246229"/>
          </a:xfrm>
          <a:prstGeom prst="rect">
            <a:avLst/>
          </a:prstGeom>
        </p:spPr>
      </p:pic>
      <p:sp>
        <p:nvSpPr>
          <p:cNvPr id="7" name="Прямоугольник 6">
            <a:extLst>
              <a:ext uri="{FF2B5EF4-FFF2-40B4-BE49-F238E27FC236}">
                <a16:creationId xmlns:a16="http://schemas.microsoft.com/office/drawing/2014/main" id="{32F5507A-CD48-4B29-81A1-E253D756D231}"/>
              </a:ext>
            </a:extLst>
          </p:cNvPr>
          <p:cNvSpPr/>
          <p:nvPr/>
        </p:nvSpPr>
        <p:spPr>
          <a:xfrm>
            <a:off x="543098" y="2509381"/>
            <a:ext cx="11219411"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Вы также можете вызвать данную функцию без спецификации ключевых слов. Эта функция также демонстрирует концепт аргументов, используемых по умолчанию. </a:t>
            </a:r>
            <a:endParaRPr lang="ru-BY" sz="2400" dirty="0">
              <a:latin typeface="Times New Roman" panose="02020603050405020304" pitchFamily="18" charset="0"/>
              <a:cs typeface="Times New Roman" panose="02020603050405020304" pitchFamily="18" charset="0"/>
            </a:endParaRPr>
          </a:p>
        </p:txBody>
      </p:sp>
      <p:sp>
        <p:nvSpPr>
          <p:cNvPr id="8" name="Прямоугольник 7">
            <a:extLst>
              <a:ext uri="{FF2B5EF4-FFF2-40B4-BE49-F238E27FC236}">
                <a16:creationId xmlns:a16="http://schemas.microsoft.com/office/drawing/2014/main" id="{A1AB6BC1-199A-4F44-B27E-6F490E3D44BA}"/>
              </a:ext>
            </a:extLst>
          </p:cNvPr>
          <p:cNvSpPr/>
          <p:nvPr/>
        </p:nvSpPr>
        <p:spPr>
          <a:xfrm>
            <a:off x="543098" y="5846288"/>
            <a:ext cx="11219411" cy="400110"/>
          </a:xfrm>
          <a:prstGeom prst="rect">
            <a:avLst/>
          </a:prstGeom>
        </p:spPr>
        <p:txBody>
          <a:bodyPr wrap="square">
            <a:spAutoFit/>
          </a:bodyPr>
          <a:lstStyle/>
          <a:p>
            <a:r>
              <a:rPr lang="ru-RU" sz="2000" dirty="0">
                <a:latin typeface="Times New Roman" panose="02020603050405020304" pitchFamily="18" charset="0"/>
                <a:cs typeface="Times New Roman" panose="02020603050405020304" pitchFamily="18" charset="0"/>
              </a:rPr>
              <a:t>Причина заключается в том, что </a:t>
            </a:r>
            <a:r>
              <a:rPr lang="ru-RU" sz="2000" b="1" dirty="0">
                <a:latin typeface="Times New Roman" panose="02020603050405020304" pitchFamily="18" charset="0"/>
                <a:cs typeface="Times New Roman" panose="02020603050405020304" pitchFamily="18" charset="0"/>
              </a:rPr>
              <a:t>а</a:t>
            </a:r>
            <a:r>
              <a:rPr lang="ru-RU" sz="2000" dirty="0">
                <a:latin typeface="Times New Roman" panose="02020603050405020304" pitchFamily="18" charset="0"/>
                <a:cs typeface="Times New Roman" panose="02020603050405020304" pitchFamily="18" charset="0"/>
              </a:rPr>
              <a:t> и </a:t>
            </a:r>
            <a:r>
              <a:rPr lang="ru-RU" sz="2000" b="1" dirty="0">
                <a:latin typeface="Times New Roman" panose="02020603050405020304" pitchFamily="18" charset="0"/>
                <a:cs typeface="Times New Roman" panose="02020603050405020304" pitchFamily="18" charset="0"/>
              </a:rPr>
              <a:t>b</a:t>
            </a:r>
            <a:r>
              <a:rPr lang="ru-RU" sz="2000" dirty="0">
                <a:latin typeface="Times New Roman" panose="02020603050405020304" pitchFamily="18" charset="0"/>
                <a:cs typeface="Times New Roman" panose="02020603050405020304" pitchFamily="18" charset="0"/>
              </a:rPr>
              <a:t> по умолчанию </a:t>
            </a:r>
            <a:r>
              <a:rPr lang="ru-RU" sz="2000" b="1" dirty="0">
                <a:latin typeface="Times New Roman" panose="02020603050405020304" pitchFamily="18" charset="0"/>
                <a:cs typeface="Times New Roman" panose="02020603050405020304" pitchFamily="18" charset="0"/>
              </a:rPr>
              <a:t>имеют значение</a:t>
            </a:r>
            <a:r>
              <a:rPr lang="ru-RU" sz="2000" dirty="0">
                <a:latin typeface="Times New Roman" panose="02020603050405020304" pitchFamily="18" charset="0"/>
                <a:cs typeface="Times New Roman" panose="02020603050405020304" pitchFamily="18" charset="0"/>
              </a:rPr>
              <a:t> 1 и 2 соответственно. </a:t>
            </a:r>
            <a:endParaRPr lang="ru-BY"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981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F3EEC3-6A75-4040-895F-48A67A5145D9}"/>
              </a:ext>
            </a:extLst>
          </p:cNvPr>
          <p:cNvSpPr>
            <a:spLocks noGrp="1"/>
          </p:cNvSpPr>
          <p:nvPr>
            <p:ph type="title"/>
          </p:nvPr>
        </p:nvSpPr>
        <p:spPr>
          <a:xfrm>
            <a:off x="988740" y="133004"/>
            <a:ext cx="10058400" cy="1371600"/>
          </a:xfrm>
        </p:spPr>
        <p:txBody>
          <a:bodyPr/>
          <a:lstStyle/>
          <a:p>
            <a:pPr algn="ctr"/>
            <a:r>
              <a:rPr lang="ru-RU" dirty="0">
                <a:latin typeface="Times New Roman" panose="02020603050405020304" pitchFamily="18" charset="0"/>
                <a:cs typeface="Times New Roman" panose="02020603050405020304" pitchFamily="18" charset="0"/>
              </a:rPr>
              <a:t>Ключевые аргументы</a:t>
            </a:r>
          </a:p>
        </p:txBody>
      </p:sp>
      <p:sp>
        <p:nvSpPr>
          <p:cNvPr id="3" name="Прямоугольник 2">
            <a:extLst>
              <a:ext uri="{FF2B5EF4-FFF2-40B4-BE49-F238E27FC236}">
                <a16:creationId xmlns:a16="http://schemas.microsoft.com/office/drawing/2014/main" id="{0A0317DD-869B-4147-A8CF-6879B1A3E0F6}"/>
              </a:ext>
            </a:extLst>
          </p:cNvPr>
          <p:cNvSpPr/>
          <p:nvPr/>
        </p:nvSpPr>
        <p:spPr>
          <a:xfrm>
            <a:off x="543098" y="1406774"/>
            <a:ext cx="11105803"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Теперь попробуем создать функцию, которая имеет обычный аргумент, и несколько ключевых аргументов:</a:t>
            </a:r>
          </a:p>
        </p:txBody>
      </p:sp>
      <p:pic>
        <p:nvPicPr>
          <p:cNvPr id="7" name="Рисунок 6">
            <a:extLst>
              <a:ext uri="{FF2B5EF4-FFF2-40B4-BE49-F238E27FC236}">
                <a16:creationId xmlns:a16="http://schemas.microsoft.com/office/drawing/2014/main" id="{84D0F14E-7E81-4F82-B401-CF4D36DDEB35}"/>
              </a:ext>
            </a:extLst>
          </p:cNvPr>
          <p:cNvPicPr>
            <a:picLocks noChangeAspect="1"/>
          </p:cNvPicPr>
          <p:nvPr/>
        </p:nvPicPr>
        <p:blipFill>
          <a:blip r:embed="rId2"/>
          <a:stretch>
            <a:fillRect/>
          </a:stretch>
        </p:blipFill>
        <p:spPr>
          <a:xfrm>
            <a:off x="3379229" y="2339253"/>
            <a:ext cx="5433542" cy="3446944"/>
          </a:xfrm>
          <a:prstGeom prst="rect">
            <a:avLst/>
          </a:prstGeom>
        </p:spPr>
      </p:pic>
    </p:spTree>
    <p:extLst>
      <p:ext uri="{BB962C8B-B14F-4D97-AF65-F5344CB8AC3E}">
        <p14:creationId xmlns:p14="http://schemas.microsoft.com/office/powerpoint/2010/main" val="440387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F3EEC3-6A75-4040-895F-48A67A5145D9}"/>
              </a:ext>
            </a:extLst>
          </p:cNvPr>
          <p:cNvSpPr>
            <a:spLocks noGrp="1"/>
          </p:cNvSpPr>
          <p:nvPr>
            <p:ph type="title"/>
          </p:nvPr>
        </p:nvSpPr>
        <p:spPr>
          <a:xfrm>
            <a:off x="988740" y="133004"/>
            <a:ext cx="10058400" cy="1371600"/>
          </a:xfrm>
        </p:spPr>
        <p:txBody>
          <a:bodyPr/>
          <a:lstStyle/>
          <a:p>
            <a:pPr algn="ctr"/>
            <a:r>
              <a:rPr lang="ru-RU" dirty="0">
                <a:latin typeface="Times New Roman" panose="02020603050405020304" pitchFamily="18" charset="0"/>
                <a:cs typeface="Times New Roman" panose="02020603050405020304" pitchFamily="18" charset="0"/>
              </a:rPr>
              <a:t>Ключевые аргументы</a:t>
            </a:r>
          </a:p>
        </p:txBody>
      </p:sp>
      <p:pic>
        <p:nvPicPr>
          <p:cNvPr id="5" name="Рисунок 4">
            <a:extLst>
              <a:ext uri="{FF2B5EF4-FFF2-40B4-BE49-F238E27FC236}">
                <a16:creationId xmlns:a16="http://schemas.microsoft.com/office/drawing/2014/main" id="{F214BA4F-CFA5-4D5C-B87B-5E10E94655CF}"/>
              </a:ext>
            </a:extLst>
          </p:cNvPr>
          <p:cNvPicPr>
            <a:picLocks noChangeAspect="1"/>
          </p:cNvPicPr>
          <p:nvPr/>
        </p:nvPicPr>
        <p:blipFill>
          <a:blip r:embed="rId2"/>
          <a:stretch>
            <a:fillRect/>
          </a:stretch>
        </p:blipFill>
        <p:spPr>
          <a:xfrm>
            <a:off x="7959884" y="4480487"/>
            <a:ext cx="3729859" cy="1226115"/>
          </a:xfrm>
          <a:prstGeom prst="rect">
            <a:avLst/>
          </a:prstGeom>
        </p:spPr>
      </p:pic>
      <p:sp>
        <p:nvSpPr>
          <p:cNvPr id="6" name="Прямоугольник 5">
            <a:extLst>
              <a:ext uri="{FF2B5EF4-FFF2-40B4-BE49-F238E27FC236}">
                <a16:creationId xmlns:a16="http://schemas.microsoft.com/office/drawing/2014/main" id="{33B542CC-305E-443E-9572-01AA72E1BFDD}"/>
              </a:ext>
            </a:extLst>
          </p:cNvPr>
          <p:cNvSpPr/>
          <p:nvPr/>
        </p:nvSpPr>
        <p:spPr>
          <a:xfrm>
            <a:off x="393469" y="1043614"/>
            <a:ext cx="11405062" cy="3139321"/>
          </a:xfrm>
          <a:prstGeom prst="rect">
            <a:avLst/>
          </a:prstGeom>
        </p:spPr>
        <p:txBody>
          <a:bodyPr wrap="square">
            <a:spAutoFit/>
          </a:bodyPr>
          <a:lstStyle/>
          <a:p>
            <a:r>
              <a:rPr lang="ru-RU" dirty="0">
                <a:latin typeface="Times New Roman" panose="02020603050405020304" pitchFamily="18" charset="0"/>
                <a:cs typeface="Times New Roman" panose="02020603050405020304" pitchFamily="18" charset="0"/>
              </a:rPr>
              <a:t>Выше мы описали три возможных случая. Проанализируем каждый из них. </a:t>
            </a:r>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В первом примере мы попробовали вызвать функцию, используя только ключевые аргументы. Это дало нам только ошибку. </a:t>
            </a:r>
            <a:r>
              <a:rPr lang="ru-RU" dirty="0" err="1">
                <a:latin typeface="Times New Roman" panose="02020603050405020304" pitchFamily="18" charset="0"/>
                <a:cs typeface="Times New Roman" panose="02020603050405020304" pitchFamily="18" charset="0"/>
              </a:rPr>
              <a:t>Traceback</a:t>
            </a:r>
            <a:r>
              <a:rPr lang="ru-RU" dirty="0">
                <a:latin typeface="Times New Roman" panose="02020603050405020304" pitchFamily="18" charset="0"/>
                <a:cs typeface="Times New Roman" panose="02020603050405020304" pitchFamily="18" charset="0"/>
              </a:rPr>
              <a:t> указывает на то, что наша функция принимает, по крайней мере, один аргумент, но в примере было указано два аргумента. Что же произошло? Дело в том, что первый аргумент необходим, потому что он ни на что не указывает, так что, когда мы вызываем функцию только с ключевыми аргументами, это вызывает ошибку. </a:t>
            </a:r>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Во втором примере мы вызвали смешанную функцию, с тремя значениями, два из которых имеют название. Это работает, и выдает нам ожидаемый результат: 1+4+5=10. </a:t>
            </a:r>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Третий пример показывает, что происходит, если мы вызываем функцию, указывая только на одно значение, которое не рассматривается как значение по умолчанию. Это работает, если мы берем 1, и суммируем её к двум значениям по умолчанию: 2 и 3, чтобы получить результат 6! </a:t>
            </a:r>
            <a:endParaRPr lang="ru-BY" dirty="0">
              <a:latin typeface="Times New Roman" panose="02020603050405020304" pitchFamily="18" charset="0"/>
              <a:cs typeface="Times New Roman" panose="02020603050405020304" pitchFamily="18" charset="0"/>
            </a:endParaRPr>
          </a:p>
        </p:txBody>
      </p:sp>
      <p:pic>
        <p:nvPicPr>
          <p:cNvPr id="8" name="Рисунок 7">
            <a:extLst>
              <a:ext uri="{FF2B5EF4-FFF2-40B4-BE49-F238E27FC236}">
                <a16:creationId xmlns:a16="http://schemas.microsoft.com/office/drawing/2014/main" id="{4142F80F-4FE3-4A44-9DA1-7CE14622724F}"/>
              </a:ext>
            </a:extLst>
          </p:cNvPr>
          <p:cNvPicPr>
            <a:picLocks noChangeAspect="1"/>
          </p:cNvPicPr>
          <p:nvPr/>
        </p:nvPicPr>
        <p:blipFill>
          <a:blip r:embed="rId3"/>
          <a:stretch>
            <a:fillRect/>
          </a:stretch>
        </p:blipFill>
        <p:spPr>
          <a:xfrm>
            <a:off x="502257" y="4480487"/>
            <a:ext cx="7256501" cy="1226115"/>
          </a:xfrm>
          <a:prstGeom prst="rect">
            <a:avLst/>
          </a:prstGeom>
        </p:spPr>
      </p:pic>
    </p:spTree>
    <p:extLst>
      <p:ext uri="{BB962C8B-B14F-4D97-AF65-F5344CB8AC3E}">
        <p14:creationId xmlns:p14="http://schemas.microsoft.com/office/powerpoint/2010/main" val="3376819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F3EEC3-6A75-4040-895F-48A67A5145D9}"/>
              </a:ext>
            </a:extLst>
          </p:cNvPr>
          <p:cNvSpPr>
            <a:spLocks noGrp="1"/>
          </p:cNvSpPr>
          <p:nvPr>
            <p:ph type="title"/>
          </p:nvPr>
        </p:nvSpPr>
        <p:spPr>
          <a:xfrm>
            <a:off x="988740" y="133004"/>
            <a:ext cx="10058400" cy="1371600"/>
          </a:xfrm>
        </p:spPr>
        <p:txBody>
          <a:bodyPr/>
          <a:lstStyle/>
          <a:p>
            <a:pPr algn="ct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и **</a:t>
            </a:r>
            <a:r>
              <a:rPr lang="en-US" dirty="0" err="1">
                <a:latin typeface="Times New Roman" panose="02020603050405020304" pitchFamily="18" charset="0"/>
                <a:cs typeface="Times New Roman" panose="02020603050405020304" pitchFamily="18" charset="0"/>
              </a:rPr>
              <a:t>kwargs</a:t>
            </a:r>
            <a:endParaRPr lang="ru-RU" dirty="0">
              <a:latin typeface="Times New Roman" panose="02020603050405020304" pitchFamily="18" charset="0"/>
              <a:cs typeface="Times New Roman" panose="02020603050405020304" pitchFamily="18" charset="0"/>
            </a:endParaRPr>
          </a:p>
        </p:txBody>
      </p:sp>
      <p:sp>
        <p:nvSpPr>
          <p:cNvPr id="4" name="Прямоугольник 3">
            <a:extLst>
              <a:ext uri="{FF2B5EF4-FFF2-40B4-BE49-F238E27FC236}">
                <a16:creationId xmlns:a16="http://schemas.microsoft.com/office/drawing/2014/main" id="{3D0DCF4B-3B6E-4BA0-918A-80F0680041D0}"/>
              </a:ext>
            </a:extLst>
          </p:cNvPr>
          <p:cNvSpPr/>
          <p:nvPr/>
        </p:nvSpPr>
        <p:spPr>
          <a:xfrm>
            <a:off x="424310" y="1176336"/>
            <a:ext cx="11343379" cy="1754326"/>
          </a:xfrm>
          <a:prstGeom prst="rect">
            <a:avLst/>
          </a:prstGeom>
        </p:spPr>
        <p:txBody>
          <a:bodyPr wrap="square">
            <a:spAutoFit/>
          </a:bodyPr>
          <a:lstStyle/>
          <a:p>
            <a:r>
              <a:rPr lang="ru-RU" dirty="0">
                <a:latin typeface="Times New Roman" panose="02020603050405020304" pitchFamily="18" charset="0"/>
                <a:cs typeface="Times New Roman" panose="02020603050405020304" pitchFamily="18" charset="0"/>
              </a:rPr>
              <a:t>Вы также можете настроить функцию на </a:t>
            </a:r>
            <a:r>
              <a:rPr lang="ru-RU" b="1" dirty="0">
                <a:latin typeface="Times New Roman" panose="02020603050405020304" pitchFamily="18" charset="0"/>
                <a:cs typeface="Times New Roman" panose="02020603050405020304" pitchFamily="18" charset="0"/>
              </a:rPr>
              <a:t>прием любого количества аргументов</a:t>
            </a:r>
            <a:r>
              <a:rPr lang="ru-RU" dirty="0">
                <a:latin typeface="Times New Roman" panose="02020603050405020304" pitchFamily="18" charset="0"/>
                <a:cs typeface="Times New Roman" panose="02020603050405020304" pitchFamily="18" charset="0"/>
              </a:rPr>
              <a:t>, или ключевых аргументов, при помощи особого синтаксиса. Чтобы получить </a:t>
            </a:r>
            <a:r>
              <a:rPr lang="ru-RU" b="1" dirty="0">
                <a:latin typeface="Times New Roman" panose="02020603050405020304" pitchFamily="18" charset="0"/>
                <a:cs typeface="Times New Roman" panose="02020603050405020304" pitchFamily="18" charset="0"/>
              </a:rPr>
              <a:t>бесконечное количество аргументов</a:t>
            </a:r>
            <a:r>
              <a:rPr lang="ru-RU" dirty="0">
                <a:latin typeface="Times New Roman" panose="02020603050405020304" pitchFamily="18" charset="0"/>
                <a:cs typeface="Times New Roman" panose="02020603050405020304" pitchFamily="18" charset="0"/>
              </a:rPr>
              <a:t>, мы используем </a:t>
            </a:r>
            <a:r>
              <a:rPr lang="ru-RU" b="1" dirty="0">
                <a:latin typeface="Times New Roman" panose="02020603050405020304" pitchFamily="18" charset="0"/>
                <a:cs typeface="Times New Roman" panose="02020603050405020304" pitchFamily="18" charset="0"/>
              </a:rPr>
              <a:t>*</a:t>
            </a:r>
            <a:r>
              <a:rPr lang="ru-RU" b="1" dirty="0" err="1">
                <a:latin typeface="Times New Roman" panose="02020603050405020304" pitchFamily="18" charset="0"/>
                <a:cs typeface="Times New Roman" panose="02020603050405020304" pitchFamily="18" charset="0"/>
              </a:rPr>
              <a:t>args</a:t>
            </a:r>
            <a:r>
              <a:rPr lang="ru-RU" dirty="0">
                <a:latin typeface="Times New Roman" panose="02020603050405020304" pitchFamily="18" charset="0"/>
                <a:cs typeface="Times New Roman" panose="02020603050405020304" pitchFamily="18" charset="0"/>
              </a:rPr>
              <a:t>, а чтобы получить бесконечное количество ключевых аргументов, мы используем </a:t>
            </a:r>
            <a:r>
              <a:rPr lang="ru-RU" b="1" dirty="0">
                <a:latin typeface="Times New Roman" panose="02020603050405020304" pitchFamily="18" charset="0"/>
                <a:cs typeface="Times New Roman" panose="02020603050405020304" pitchFamily="18" charset="0"/>
              </a:rPr>
              <a:t>**</a:t>
            </a:r>
            <a:r>
              <a:rPr lang="ru-RU" b="1" dirty="0" err="1">
                <a:latin typeface="Times New Roman" panose="02020603050405020304" pitchFamily="18" charset="0"/>
                <a:cs typeface="Times New Roman" panose="02020603050405020304" pitchFamily="18" charset="0"/>
              </a:rPr>
              <a:t>kwargs</a:t>
            </a:r>
            <a:r>
              <a:rPr lang="ru-RU" dirty="0">
                <a:latin typeface="Times New Roman" panose="02020603050405020304" pitchFamily="18" charset="0"/>
                <a:cs typeface="Times New Roman" panose="02020603050405020304" pitchFamily="18" charset="0"/>
              </a:rPr>
              <a:t>. Сами слова “</a:t>
            </a:r>
            <a:r>
              <a:rPr lang="ru-RU" b="1" dirty="0" err="1">
                <a:latin typeface="Times New Roman" panose="02020603050405020304" pitchFamily="18" charset="0"/>
                <a:cs typeface="Times New Roman" panose="02020603050405020304" pitchFamily="18" charset="0"/>
              </a:rPr>
              <a:t>args</a:t>
            </a:r>
            <a:r>
              <a:rPr lang="ru-RU" dirty="0">
                <a:latin typeface="Times New Roman" panose="02020603050405020304" pitchFamily="18" charset="0"/>
                <a:cs typeface="Times New Roman" panose="02020603050405020304" pitchFamily="18" charset="0"/>
              </a:rPr>
              <a:t>” и “</a:t>
            </a:r>
            <a:r>
              <a:rPr lang="ru-RU" b="1" dirty="0" err="1">
                <a:latin typeface="Times New Roman" panose="02020603050405020304" pitchFamily="18" charset="0"/>
                <a:cs typeface="Times New Roman" panose="02020603050405020304" pitchFamily="18" charset="0"/>
              </a:rPr>
              <a:t>kwargs</a:t>
            </a:r>
            <a:r>
              <a:rPr lang="ru-RU" dirty="0">
                <a:latin typeface="Times New Roman" panose="02020603050405020304" pitchFamily="18" charset="0"/>
                <a:cs typeface="Times New Roman" panose="02020603050405020304" pitchFamily="18" charset="0"/>
              </a:rPr>
              <a:t>” не так важны. Это просто сокращение. Вы можете назвать их </a:t>
            </a:r>
            <a:r>
              <a:rPr lang="ru-RU" b="1" dirty="0">
                <a:latin typeface="Times New Roman" panose="02020603050405020304" pitchFamily="18" charset="0"/>
                <a:cs typeface="Times New Roman" panose="02020603050405020304" pitchFamily="18" charset="0"/>
              </a:rPr>
              <a:t>*</a:t>
            </a:r>
            <a:r>
              <a:rPr lang="ru-RU" b="1" dirty="0" err="1">
                <a:latin typeface="Times New Roman" panose="02020603050405020304" pitchFamily="18" charset="0"/>
                <a:cs typeface="Times New Roman" panose="02020603050405020304" pitchFamily="18" charset="0"/>
              </a:rPr>
              <a:t>lol</a:t>
            </a:r>
            <a:r>
              <a:rPr lang="ru-RU" dirty="0">
                <a:latin typeface="Times New Roman" panose="02020603050405020304" pitchFamily="18" charset="0"/>
                <a:cs typeface="Times New Roman" panose="02020603050405020304" pitchFamily="18" charset="0"/>
              </a:rPr>
              <a:t> и </a:t>
            </a:r>
            <a:r>
              <a:rPr lang="ru-RU" b="1" dirty="0">
                <a:latin typeface="Times New Roman" panose="02020603050405020304" pitchFamily="18" charset="0"/>
                <a:cs typeface="Times New Roman" panose="02020603050405020304" pitchFamily="18" charset="0"/>
              </a:rPr>
              <a:t>**</a:t>
            </a:r>
            <a:r>
              <a:rPr lang="ru-RU" b="1" dirty="0" err="1">
                <a:latin typeface="Times New Roman" panose="02020603050405020304" pitchFamily="18" charset="0"/>
                <a:cs typeface="Times New Roman" panose="02020603050405020304" pitchFamily="18" charset="0"/>
              </a:rPr>
              <a:t>omg</a:t>
            </a:r>
            <a:r>
              <a:rPr lang="ru-RU" dirty="0">
                <a:latin typeface="Times New Roman" panose="02020603050405020304" pitchFamily="18" charset="0"/>
                <a:cs typeface="Times New Roman" panose="02020603050405020304" pitchFamily="18" charset="0"/>
              </a:rPr>
              <a:t>, и они будут работать таким же образом. Главное здесь – это </a:t>
            </a:r>
            <a:r>
              <a:rPr lang="ru-RU" b="1" dirty="0">
                <a:latin typeface="Times New Roman" panose="02020603050405020304" pitchFamily="18" charset="0"/>
                <a:cs typeface="Times New Roman" panose="02020603050405020304" pitchFamily="18" charset="0"/>
              </a:rPr>
              <a:t>количество звездочек</a:t>
            </a:r>
            <a:r>
              <a:rPr lang="ru-RU"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Давайте взглянем на следующий пример:</a:t>
            </a:r>
            <a:endParaRPr lang="ru-BY" dirty="0">
              <a:latin typeface="Times New Roman" panose="02020603050405020304" pitchFamily="18" charset="0"/>
              <a:cs typeface="Times New Roman" panose="02020603050405020304" pitchFamily="18" charset="0"/>
            </a:endParaRPr>
          </a:p>
        </p:txBody>
      </p:sp>
      <p:pic>
        <p:nvPicPr>
          <p:cNvPr id="9" name="Рисунок 8">
            <a:extLst>
              <a:ext uri="{FF2B5EF4-FFF2-40B4-BE49-F238E27FC236}">
                <a16:creationId xmlns:a16="http://schemas.microsoft.com/office/drawing/2014/main" id="{0A2E554A-0F78-4AAB-A4C4-DC922D2D283B}"/>
              </a:ext>
            </a:extLst>
          </p:cNvPr>
          <p:cNvPicPr>
            <a:picLocks noChangeAspect="1"/>
          </p:cNvPicPr>
          <p:nvPr/>
        </p:nvPicPr>
        <p:blipFill>
          <a:blip r:embed="rId2"/>
          <a:stretch>
            <a:fillRect/>
          </a:stretch>
        </p:blipFill>
        <p:spPr>
          <a:xfrm>
            <a:off x="3779966" y="3106854"/>
            <a:ext cx="4632068" cy="3150221"/>
          </a:xfrm>
          <a:prstGeom prst="rect">
            <a:avLst/>
          </a:prstGeom>
        </p:spPr>
      </p:pic>
    </p:spTree>
    <p:extLst>
      <p:ext uri="{BB962C8B-B14F-4D97-AF65-F5344CB8AC3E}">
        <p14:creationId xmlns:p14="http://schemas.microsoft.com/office/powerpoint/2010/main" val="3608626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F3EEC3-6A75-4040-895F-48A67A5145D9}"/>
              </a:ext>
            </a:extLst>
          </p:cNvPr>
          <p:cNvSpPr>
            <a:spLocks noGrp="1"/>
          </p:cNvSpPr>
          <p:nvPr>
            <p:ph type="title"/>
          </p:nvPr>
        </p:nvSpPr>
        <p:spPr>
          <a:xfrm>
            <a:off x="988740" y="133004"/>
            <a:ext cx="10058400" cy="1371600"/>
          </a:xfrm>
        </p:spPr>
        <p:txBody>
          <a:bodyPr/>
          <a:lstStyle/>
          <a:p>
            <a:pPr algn="ct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и **</a:t>
            </a:r>
            <a:r>
              <a:rPr lang="en-US" dirty="0" err="1">
                <a:latin typeface="Times New Roman" panose="02020603050405020304" pitchFamily="18" charset="0"/>
                <a:cs typeface="Times New Roman" panose="02020603050405020304" pitchFamily="18" charset="0"/>
              </a:rPr>
              <a:t>kwargs</a:t>
            </a:r>
            <a:endParaRPr lang="ru-RU" dirty="0">
              <a:latin typeface="Times New Roman" panose="02020603050405020304" pitchFamily="18" charset="0"/>
              <a:cs typeface="Times New Roman" panose="02020603050405020304" pitchFamily="18" charset="0"/>
            </a:endParaRPr>
          </a:p>
        </p:txBody>
      </p:sp>
      <p:sp>
        <p:nvSpPr>
          <p:cNvPr id="4" name="Прямоугольник 3">
            <a:extLst>
              <a:ext uri="{FF2B5EF4-FFF2-40B4-BE49-F238E27FC236}">
                <a16:creationId xmlns:a16="http://schemas.microsoft.com/office/drawing/2014/main" id="{3D0DCF4B-3B6E-4BA0-918A-80F0680041D0}"/>
              </a:ext>
            </a:extLst>
          </p:cNvPr>
          <p:cNvSpPr/>
          <p:nvPr/>
        </p:nvSpPr>
        <p:spPr>
          <a:xfrm>
            <a:off x="424310" y="1859340"/>
            <a:ext cx="11343379" cy="1569660"/>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Сначала мы создали нашу функцию, при помощи нового синтаксиса, после чего мы вызвали его при помощи трех обычных аргументов, и двух ключевых аргументов. Функция показывает нам </a:t>
            </a:r>
            <a:r>
              <a:rPr lang="ru-RU" sz="2400" b="1" dirty="0">
                <a:latin typeface="Times New Roman" panose="02020603050405020304" pitchFamily="18" charset="0"/>
                <a:cs typeface="Times New Roman" panose="02020603050405020304" pitchFamily="18" charset="0"/>
              </a:rPr>
              <a:t>два типа аргументов</a:t>
            </a:r>
            <a:r>
              <a:rPr lang="ru-RU" sz="2400" dirty="0">
                <a:latin typeface="Times New Roman" panose="02020603050405020304" pitchFamily="18" charset="0"/>
                <a:cs typeface="Times New Roman" panose="02020603050405020304" pitchFamily="18" charset="0"/>
              </a:rPr>
              <a:t>. Как мы видим, параметр </a:t>
            </a:r>
            <a:r>
              <a:rPr lang="ru-RU" sz="2400" b="1" dirty="0" err="1">
                <a:latin typeface="Times New Roman" panose="02020603050405020304" pitchFamily="18" charset="0"/>
                <a:cs typeface="Times New Roman" panose="02020603050405020304" pitchFamily="18" charset="0"/>
              </a:rPr>
              <a:t>args</a:t>
            </a:r>
            <a:r>
              <a:rPr lang="ru-RU" sz="2400" dirty="0">
                <a:latin typeface="Times New Roman" panose="02020603050405020304" pitchFamily="18" charset="0"/>
                <a:cs typeface="Times New Roman" panose="02020603050405020304" pitchFamily="18" charset="0"/>
              </a:rPr>
              <a:t> превращается в </a:t>
            </a:r>
            <a:r>
              <a:rPr lang="ru-RU" sz="2400" b="1" dirty="0">
                <a:latin typeface="Times New Roman" panose="02020603050405020304" pitchFamily="18" charset="0"/>
                <a:cs typeface="Times New Roman" panose="02020603050405020304" pitchFamily="18" charset="0"/>
              </a:rPr>
              <a:t>кортеж</a:t>
            </a:r>
            <a:r>
              <a:rPr lang="ru-RU" sz="2400" dirty="0">
                <a:latin typeface="Times New Roman" panose="02020603050405020304" pitchFamily="18" charset="0"/>
                <a:cs typeface="Times New Roman" panose="02020603050405020304" pitchFamily="18" charset="0"/>
              </a:rPr>
              <a:t>, а </a:t>
            </a:r>
            <a:r>
              <a:rPr lang="ru-RU" sz="2400" b="1" dirty="0" err="1">
                <a:latin typeface="Times New Roman" panose="02020603050405020304" pitchFamily="18" charset="0"/>
                <a:cs typeface="Times New Roman" panose="02020603050405020304" pitchFamily="18" charset="0"/>
              </a:rPr>
              <a:t>kwargs</a:t>
            </a:r>
            <a:r>
              <a:rPr lang="ru-RU" sz="2400" dirty="0">
                <a:latin typeface="Times New Roman" panose="02020603050405020304" pitchFamily="18" charset="0"/>
                <a:cs typeface="Times New Roman" panose="02020603050405020304" pitchFamily="18" charset="0"/>
              </a:rPr>
              <a:t> – в </a:t>
            </a:r>
            <a:r>
              <a:rPr lang="ru-RU" sz="2400" b="1" dirty="0">
                <a:latin typeface="Times New Roman" panose="02020603050405020304" pitchFamily="18" charset="0"/>
                <a:cs typeface="Times New Roman" panose="02020603050405020304" pitchFamily="18" charset="0"/>
              </a:rPr>
              <a:t>словарь</a:t>
            </a:r>
            <a:r>
              <a:rPr lang="ru-RU" sz="2400" dirty="0">
                <a:latin typeface="Times New Roman" panose="02020603050405020304" pitchFamily="18" charset="0"/>
                <a:cs typeface="Times New Roman" panose="02020603050405020304" pitchFamily="18" charset="0"/>
              </a:rPr>
              <a:t>.</a:t>
            </a:r>
            <a:endParaRPr lang="ru-BY"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6760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F3EEC3-6A75-4040-895F-48A67A5145D9}"/>
              </a:ext>
            </a:extLst>
          </p:cNvPr>
          <p:cNvSpPr>
            <a:spLocks noGrp="1"/>
          </p:cNvSpPr>
          <p:nvPr>
            <p:ph type="title"/>
          </p:nvPr>
        </p:nvSpPr>
        <p:spPr>
          <a:xfrm>
            <a:off x="988740" y="133004"/>
            <a:ext cx="10058400" cy="1371600"/>
          </a:xfrm>
        </p:spPr>
        <p:txBody>
          <a:bodyPr/>
          <a:lstStyle/>
          <a:p>
            <a:pPr algn="ct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и **</a:t>
            </a:r>
            <a:r>
              <a:rPr lang="en-US" dirty="0" err="1">
                <a:latin typeface="Times New Roman" panose="02020603050405020304" pitchFamily="18" charset="0"/>
                <a:cs typeface="Times New Roman" panose="02020603050405020304" pitchFamily="18" charset="0"/>
              </a:rPr>
              <a:t>kwargs</a:t>
            </a:r>
            <a:endParaRPr lang="ru-RU" dirty="0">
              <a:latin typeface="Times New Roman" panose="02020603050405020304" pitchFamily="18" charset="0"/>
              <a:cs typeface="Times New Roman" panose="02020603050405020304" pitchFamily="18" charset="0"/>
            </a:endParaRPr>
          </a:p>
        </p:txBody>
      </p:sp>
      <p:sp>
        <p:nvSpPr>
          <p:cNvPr id="4" name="Прямоугольник 3">
            <a:extLst>
              <a:ext uri="{FF2B5EF4-FFF2-40B4-BE49-F238E27FC236}">
                <a16:creationId xmlns:a16="http://schemas.microsoft.com/office/drawing/2014/main" id="{3D0DCF4B-3B6E-4BA0-918A-80F0680041D0}"/>
              </a:ext>
            </a:extLst>
          </p:cNvPr>
          <p:cNvSpPr/>
          <p:nvPr/>
        </p:nvSpPr>
        <p:spPr>
          <a:xfrm>
            <a:off x="424310" y="1393827"/>
            <a:ext cx="11343379" cy="4524315"/>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Вот несколько советов, которые помогут вам избежать распространённых проблем, возникающих при работе с функциями, и расширить свои знания:</a:t>
            </a:r>
          </a:p>
          <a:p>
            <a:endParaRPr lang="ru-RU"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Используйте общепринятые конструкции *</a:t>
            </a:r>
            <a:r>
              <a:rPr lang="ru-RU" sz="2400" dirty="0" err="1">
                <a:latin typeface="Times New Roman" panose="02020603050405020304" pitchFamily="18" charset="0"/>
                <a:cs typeface="Times New Roman" panose="02020603050405020304" pitchFamily="18" charset="0"/>
              </a:rPr>
              <a:t>args</a:t>
            </a:r>
            <a:r>
              <a:rPr lang="ru-RU" sz="2400" dirty="0">
                <a:latin typeface="Times New Roman" panose="02020603050405020304" pitchFamily="18" charset="0"/>
                <a:cs typeface="Times New Roman" panose="02020603050405020304" pitchFamily="18" charset="0"/>
              </a:rPr>
              <a:t> и **</a:t>
            </a:r>
            <a:r>
              <a:rPr lang="ru-RU" sz="2400" dirty="0" err="1">
                <a:latin typeface="Times New Roman" panose="02020603050405020304" pitchFamily="18" charset="0"/>
                <a:cs typeface="Times New Roman" panose="02020603050405020304" pitchFamily="18" charset="0"/>
              </a:rPr>
              <a:t>kwargs</a:t>
            </a:r>
            <a:r>
              <a:rPr lang="ru-RU" sz="2400" dirty="0">
                <a:latin typeface="Times New Roman" panose="02020603050405020304" pitchFamily="18" charset="0"/>
                <a:cs typeface="Times New Roman" panose="02020603050405020304" pitchFamily="18" charset="0"/>
              </a:rPr>
              <a:t> для захвата позиционных и именованных аргументов.</a:t>
            </a:r>
          </a:p>
          <a:p>
            <a:pPr marL="342900"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Конструкцию **</a:t>
            </a:r>
            <a:r>
              <a:rPr lang="ru-RU" sz="2400" dirty="0" err="1">
                <a:latin typeface="Times New Roman" panose="02020603050405020304" pitchFamily="18" charset="0"/>
                <a:cs typeface="Times New Roman" panose="02020603050405020304" pitchFamily="18" charset="0"/>
              </a:rPr>
              <a:t>kwargs</a:t>
            </a:r>
            <a:r>
              <a:rPr lang="ru-RU" sz="2400" dirty="0">
                <a:latin typeface="Times New Roman" panose="02020603050405020304" pitchFamily="18" charset="0"/>
                <a:cs typeface="Times New Roman" panose="02020603050405020304" pitchFamily="18" charset="0"/>
              </a:rPr>
              <a:t> нельзя располагать до *</a:t>
            </a:r>
            <a:r>
              <a:rPr lang="ru-RU" sz="2400" dirty="0" err="1">
                <a:latin typeface="Times New Roman" panose="02020603050405020304" pitchFamily="18" charset="0"/>
                <a:cs typeface="Times New Roman" panose="02020603050405020304" pitchFamily="18" charset="0"/>
              </a:rPr>
              <a:t>args</a:t>
            </a:r>
            <a:r>
              <a:rPr lang="ru-RU" sz="2400" dirty="0">
                <a:latin typeface="Times New Roman" panose="02020603050405020304" pitchFamily="18" charset="0"/>
                <a:cs typeface="Times New Roman" panose="02020603050405020304" pitchFamily="18" charset="0"/>
              </a:rPr>
              <a:t>. Если это сделать — будет выдано сообщение об ошибке.</a:t>
            </a:r>
          </a:p>
          <a:p>
            <a:pPr marL="342900"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Остерегайтесь конфликтов между именованными параметрами и **</a:t>
            </a:r>
            <a:r>
              <a:rPr lang="ru-RU" sz="2400" dirty="0" err="1">
                <a:latin typeface="Times New Roman" panose="02020603050405020304" pitchFamily="18" charset="0"/>
                <a:cs typeface="Times New Roman" panose="02020603050405020304" pitchFamily="18" charset="0"/>
              </a:rPr>
              <a:t>kwargs</a:t>
            </a:r>
            <a:r>
              <a:rPr lang="ru-RU" sz="2400" dirty="0">
                <a:latin typeface="Times New Roman" panose="02020603050405020304" pitchFamily="18" charset="0"/>
                <a:cs typeface="Times New Roman" panose="02020603050405020304" pitchFamily="18" charset="0"/>
              </a:rPr>
              <a:t>, в случаях, когда значение планируется передать как **</a:t>
            </a:r>
            <a:r>
              <a:rPr lang="ru-RU" sz="2400" dirty="0" err="1">
                <a:latin typeface="Times New Roman" panose="02020603050405020304" pitchFamily="18" charset="0"/>
                <a:cs typeface="Times New Roman" panose="02020603050405020304" pitchFamily="18" charset="0"/>
              </a:rPr>
              <a:t>kwarg</a:t>
            </a:r>
            <a:r>
              <a:rPr lang="ru-RU" sz="2400" dirty="0">
                <a:latin typeface="Times New Roman" panose="02020603050405020304" pitchFamily="18" charset="0"/>
                <a:cs typeface="Times New Roman" panose="02020603050405020304" pitchFamily="18" charset="0"/>
              </a:rPr>
              <a:t>-аргумент, но имя ключа этого значения совпадает с именем именованного параметра.</a:t>
            </a:r>
          </a:p>
          <a:p>
            <a:pPr marL="342900"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Оператор *можно использовать не только в объявлениях функций, но и при их вызове.</a:t>
            </a:r>
            <a:endParaRPr lang="ru-BY"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1942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9509640E-4ECD-47E0-B61B-11C0EAED41F8}"/>
              </a:ext>
            </a:extLst>
          </p:cNvPr>
          <p:cNvSpPr>
            <a:spLocks noGrp="1"/>
          </p:cNvSpPr>
          <p:nvPr>
            <p:ph type="title"/>
          </p:nvPr>
        </p:nvSpPr>
        <p:spPr>
          <a:xfrm>
            <a:off x="1066800" y="421368"/>
            <a:ext cx="10058400" cy="1371600"/>
          </a:xfrm>
        </p:spPr>
        <p:txBody>
          <a:bodyPr/>
          <a:lstStyle/>
          <a:p>
            <a:r>
              <a:rPr lang="ru-RU" dirty="0">
                <a:latin typeface="Times New Roman" panose="02020603050405020304" pitchFamily="18" charset="0"/>
                <a:cs typeface="Times New Roman" panose="02020603050405020304" pitchFamily="18" charset="0"/>
              </a:rPr>
              <a:t>Проверка пройденного на занятии №5.4</a:t>
            </a:r>
            <a:endParaRPr lang="ru-BY" dirty="0"/>
          </a:p>
        </p:txBody>
      </p:sp>
      <p:sp>
        <p:nvSpPr>
          <p:cNvPr id="7" name="TextBox 6">
            <a:extLst>
              <a:ext uri="{FF2B5EF4-FFF2-40B4-BE49-F238E27FC236}">
                <a16:creationId xmlns:a16="http://schemas.microsoft.com/office/drawing/2014/main" id="{D6134577-6C05-412E-9E8B-09E15191F7DF}"/>
              </a:ext>
            </a:extLst>
          </p:cNvPr>
          <p:cNvSpPr txBox="1"/>
          <p:nvPr/>
        </p:nvSpPr>
        <p:spPr>
          <a:xfrm>
            <a:off x="735724" y="1672571"/>
            <a:ext cx="10720552" cy="4764061"/>
          </a:xfrm>
          <a:prstGeom prst="rect">
            <a:avLst/>
          </a:prstGeom>
          <a:noFill/>
        </p:spPr>
        <p:txBody>
          <a:bodyPr wrap="square" rtlCol="0">
            <a:spAutoFit/>
          </a:bodyPr>
          <a:lstStyle/>
          <a:p>
            <a:pPr marL="342900" lvl="0" indent="-342900">
              <a:lnSpc>
                <a:spcPct val="107000"/>
              </a:lnSpc>
              <a:spcAft>
                <a:spcPts val="800"/>
              </a:spcAft>
              <a:buFont typeface="+mj-lt"/>
              <a:buAutoNum type="arabicPeriod"/>
              <a:tabLst>
                <a:tab pos="457200" algn="l"/>
              </a:tabLst>
            </a:pPr>
            <a:r>
              <a:rPr lang="ru-RU" dirty="0">
                <a:latin typeface="Times New Roman" panose="02020603050405020304" pitchFamily="18" charset="0"/>
                <a:ea typeface="Calibri" panose="020F0502020204030204" pitchFamily="34" charset="0"/>
                <a:cs typeface="Times New Roman" panose="02020603050405020304" pitchFamily="18" charset="0"/>
              </a:rPr>
              <a:t>Дайте определение множеству.</a:t>
            </a:r>
          </a:p>
          <a:p>
            <a:pPr marL="342900" lvl="0" indent="-342900">
              <a:lnSpc>
                <a:spcPct val="107000"/>
              </a:lnSpc>
              <a:spcAft>
                <a:spcPts val="800"/>
              </a:spcAft>
              <a:buFont typeface="+mj-lt"/>
              <a:buAutoNum type="arabicPeriod"/>
              <a:tabLst>
                <a:tab pos="457200" algn="l"/>
              </a:tabLst>
            </a:pPr>
            <a:r>
              <a:rPr lang="ru-RU" dirty="0">
                <a:latin typeface="Times New Roman" panose="02020603050405020304" pitchFamily="18" charset="0"/>
                <a:ea typeface="Calibri" panose="020F0502020204030204" pitchFamily="34" charset="0"/>
                <a:cs typeface="Times New Roman" panose="02020603050405020304" pitchFamily="18" charset="0"/>
              </a:rPr>
              <a:t>Являются ли множества индексированными</a:t>
            </a:r>
            <a:r>
              <a:rPr lang="en-US" dirty="0">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mj-lt"/>
              <a:buAutoNum type="arabicPeriod"/>
              <a:tabLst>
                <a:tab pos="457200" algn="l"/>
              </a:tabLst>
            </a:pPr>
            <a:r>
              <a:rPr lang="ru-RU" dirty="0">
                <a:latin typeface="Times New Roman" panose="02020603050405020304" pitchFamily="18" charset="0"/>
                <a:ea typeface="Calibri" panose="020F0502020204030204" pitchFamily="34" charset="0"/>
                <a:cs typeface="Times New Roman" panose="02020603050405020304" pitchFamily="18" charset="0"/>
              </a:rPr>
              <a:t>Какие особенности есть у множеств?</a:t>
            </a:r>
          </a:p>
          <a:p>
            <a:pPr marL="342900" lvl="0" indent="-342900">
              <a:lnSpc>
                <a:spcPct val="107000"/>
              </a:lnSpc>
              <a:spcAft>
                <a:spcPts val="800"/>
              </a:spcAft>
              <a:buFont typeface="+mj-lt"/>
              <a:buAutoNum type="arabicPeriod"/>
              <a:tabLst>
                <a:tab pos="457200" algn="l"/>
              </a:tabLst>
            </a:pPr>
            <a:r>
              <a:rPr lang="ru-RU" dirty="0">
                <a:latin typeface="Times New Roman" panose="02020603050405020304" pitchFamily="18" charset="0"/>
                <a:ea typeface="Calibri" panose="020F0502020204030204" pitchFamily="34" charset="0"/>
                <a:cs typeface="Times New Roman" panose="02020603050405020304" pitchFamily="18" charset="0"/>
              </a:rPr>
              <a:t>Как можно создать множества</a:t>
            </a:r>
            <a:r>
              <a:rPr lang="en-US" dirty="0">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mj-lt"/>
              <a:buAutoNum type="arabicPeriod"/>
              <a:tabLst>
                <a:tab pos="457200" algn="l"/>
              </a:tabLst>
            </a:pPr>
            <a:r>
              <a:rPr lang="ru-RU" dirty="0">
                <a:latin typeface="Times New Roman" panose="02020603050405020304" pitchFamily="18" charset="0"/>
                <a:ea typeface="Calibri" panose="020F0502020204030204" pitchFamily="34" charset="0"/>
                <a:cs typeface="Times New Roman" panose="02020603050405020304" pitchFamily="18" charset="0"/>
              </a:rPr>
              <a:t>Какие элементы поддерживают множества?</a:t>
            </a:r>
          </a:p>
          <a:p>
            <a:pPr marL="342900" lvl="0" indent="-342900">
              <a:lnSpc>
                <a:spcPct val="107000"/>
              </a:lnSpc>
              <a:spcAft>
                <a:spcPts val="800"/>
              </a:spcAft>
              <a:buFont typeface="+mj-lt"/>
              <a:buAutoNum type="arabicPeriod"/>
              <a:tabLst>
                <a:tab pos="457200" algn="l"/>
              </a:tabLst>
            </a:pPr>
            <a:r>
              <a:rPr lang="ru-RU" dirty="0">
                <a:latin typeface="Times New Roman" panose="02020603050405020304" pitchFamily="18" charset="0"/>
                <a:ea typeface="Calibri" panose="020F0502020204030204" pitchFamily="34" charset="0"/>
                <a:cs typeface="Times New Roman" panose="02020603050405020304" pitchFamily="18" charset="0"/>
              </a:rPr>
              <a:t>Как можно добавить элемент в множество?</a:t>
            </a:r>
          </a:p>
          <a:p>
            <a:pPr marL="342900" lvl="0" indent="-342900">
              <a:lnSpc>
                <a:spcPct val="107000"/>
              </a:lnSpc>
              <a:spcAft>
                <a:spcPts val="800"/>
              </a:spcAft>
              <a:buFont typeface="+mj-lt"/>
              <a:buAutoNum type="arabicPeriod"/>
              <a:tabLst>
                <a:tab pos="457200" algn="l"/>
              </a:tabLst>
            </a:pPr>
            <a:r>
              <a:rPr lang="ru-RU" dirty="0">
                <a:latin typeface="Times New Roman" panose="02020603050405020304" pitchFamily="18" charset="0"/>
                <a:ea typeface="Calibri" panose="020F0502020204030204" pitchFamily="34" charset="0"/>
                <a:cs typeface="Times New Roman" panose="02020603050405020304" pitchFamily="18" charset="0"/>
              </a:rPr>
              <a:t>При помощи каких методов можно удалить элемент из множества</a:t>
            </a:r>
            <a:r>
              <a:rPr lang="en-US" dirty="0">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mj-lt"/>
              <a:buAutoNum type="arabicPeriod"/>
              <a:tabLst>
                <a:tab pos="457200" algn="l"/>
              </a:tabLst>
            </a:pPr>
            <a:r>
              <a:rPr lang="ru-RU" dirty="0">
                <a:latin typeface="Times New Roman" panose="02020603050405020304" pitchFamily="18" charset="0"/>
                <a:ea typeface="Calibri" panose="020F0502020204030204" pitchFamily="34" charset="0"/>
                <a:cs typeface="Times New Roman" panose="02020603050405020304" pitchFamily="18" charset="0"/>
              </a:rPr>
              <a:t>Какие отличия есть у этих методов</a:t>
            </a:r>
            <a:r>
              <a:rPr lang="en-US" dirty="0">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mj-lt"/>
              <a:buAutoNum type="arabicPeriod"/>
              <a:tabLst>
                <a:tab pos="457200" algn="l"/>
              </a:tabLst>
            </a:pPr>
            <a:r>
              <a:rPr lang="ru-RU" dirty="0">
                <a:latin typeface="Times New Roman" panose="02020603050405020304" pitchFamily="18" charset="0"/>
                <a:ea typeface="Calibri" panose="020F0502020204030204" pitchFamily="34" charset="0"/>
                <a:cs typeface="Times New Roman" panose="02020603050405020304" pitchFamily="18" charset="0"/>
              </a:rPr>
              <a:t>Как можно объединить два множества</a:t>
            </a:r>
            <a:r>
              <a:rPr lang="en-US" dirty="0">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mj-lt"/>
              <a:buAutoNum type="arabicPeriod"/>
              <a:tabLst>
                <a:tab pos="457200" algn="l"/>
              </a:tabLst>
            </a:pPr>
            <a:r>
              <a:rPr lang="ru-RU" dirty="0">
                <a:latin typeface="Times New Roman" panose="02020603050405020304" pitchFamily="18" charset="0"/>
                <a:ea typeface="Calibri" panose="020F0502020204030204" pitchFamily="34" charset="0"/>
                <a:cs typeface="Times New Roman" panose="02020603050405020304" pitchFamily="18" charset="0"/>
              </a:rPr>
              <a:t>Что представляет из себя пересечение множеств? </a:t>
            </a:r>
          </a:p>
          <a:p>
            <a:pPr lvl="0">
              <a:lnSpc>
                <a:spcPct val="107000"/>
              </a:lnSpc>
              <a:spcAft>
                <a:spcPts val="800"/>
              </a:spcAft>
              <a:tabLst>
                <a:tab pos="457200" algn="l"/>
              </a:tabLst>
            </a:pPr>
            <a:endParaRPr lang="ru-RU"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8424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F3EEC3-6A75-4040-895F-48A67A5145D9}"/>
              </a:ext>
            </a:extLst>
          </p:cNvPr>
          <p:cNvSpPr>
            <a:spLocks noGrp="1"/>
          </p:cNvSpPr>
          <p:nvPr>
            <p:ph type="title"/>
          </p:nvPr>
        </p:nvSpPr>
        <p:spPr>
          <a:xfrm>
            <a:off x="1066799" y="407324"/>
            <a:ext cx="10058400" cy="1371600"/>
          </a:xfrm>
        </p:spPr>
        <p:txBody>
          <a:bodyPr/>
          <a:lstStyle/>
          <a:p>
            <a:pPr algn="ctr"/>
            <a:r>
              <a:rPr lang="ru-RU" dirty="0">
                <a:latin typeface="Times New Roman" panose="02020603050405020304" pitchFamily="18" charset="0"/>
                <a:cs typeface="Times New Roman" panose="02020603050405020304" pitchFamily="18" charset="0"/>
              </a:rPr>
              <a:t>Область видимость и глобальные переменные</a:t>
            </a:r>
          </a:p>
        </p:txBody>
      </p:sp>
      <p:sp>
        <p:nvSpPr>
          <p:cNvPr id="4" name="Прямоугольник 3">
            <a:extLst>
              <a:ext uri="{FF2B5EF4-FFF2-40B4-BE49-F238E27FC236}">
                <a16:creationId xmlns:a16="http://schemas.microsoft.com/office/drawing/2014/main" id="{3D0DCF4B-3B6E-4BA0-918A-80F0680041D0}"/>
              </a:ext>
            </a:extLst>
          </p:cNvPr>
          <p:cNvSpPr/>
          <p:nvPr/>
        </p:nvSpPr>
        <p:spPr>
          <a:xfrm>
            <a:off x="424309" y="2125348"/>
            <a:ext cx="11343379" cy="2308324"/>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Концепт </a:t>
            </a:r>
            <a:r>
              <a:rPr lang="ru-RU" sz="2400" b="1" dirty="0">
                <a:latin typeface="Times New Roman" panose="02020603050405020304" pitchFamily="18" charset="0"/>
                <a:cs typeface="Times New Roman" panose="02020603050405020304" pitchFamily="18" charset="0"/>
              </a:rPr>
              <a:t>области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scope</a:t>
            </a:r>
            <a:r>
              <a:rPr lang="ru-RU" sz="2400" dirty="0">
                <a:latin typeface="Times New Roman" panose="02020603050405020304" pitchFamily="18" charset="0"/>
                <a:cs typeface="Times New Roman" panose="02020603050405020304" pitchFamily="18" charset="0"/>
              </a:rPr>
              <a:t>) в </a:t>
            </a:r>
            <a:r>
              <a:rPr lang="ru-RU" sz="2400" dirty="0" err="1">
                <a:latin typeface="Times New Roman" panose="02020603050405020304" pitchFamily="18" charset="0"/>
                <a:cs typeface="Times New Roman" panose="02020603050405020304" pitchFamily="18" charset="0"/>
              </a:rPr>
              <a:t>Пайтон</a:t>
            </a:r>
            <a:r>
              <a:rPr lang="ru-RU" sz="2400" dirty="0">
                <a:latin typeface="Times New Roman" panose="02020603050405020304" pitchFamily="18" charset="0"/>
                <a:cs typeface="Times New Roman" panose="02020603050405020304" pitchFamily="18" charset="0"/>
              </a:rPr>
              <a:t> такой же, как и в большей части языков программирования. </a:t>
            </a:r>
            <a:r>
              <a:rPr lang="ru-RU" sz="2400" b="1" dirty="0">
                <a:latin typeface="Times New Roman" panose="02020603050405020304" pitchFamily="18" charset="0"/>
                <a:cs typeface="Times New Roman" panose="02020603050405020304" pitchFamily="18" charset="0"/>
              </a:rPr>
              <a:t>Область видимости</a:t>
            </a:r>
            <a:r>
              <a:rPr lang="ru-RU" sz="2400" dirty="0">
                <a:latin typeface="Times New Roman" panose="02020603050405020304" pitchFamily="18" charset="0"/>
                <a:cs typeface="Times New Roman" panose="02020603050405020304" pitchFamily="18" charset="0"/>
              </a:rPr>
              <a:t> указывает нам, когда и где переменная может быть использована. Если мы определяем переменные внутри функции, эти переменные могут быть использованы только внутри этой функции. Когда функция заканчиваются, их можно больше не использовать, так как они находятся </a:t>
            </a:r>
            <a:r>
              <a:rPr lang="ru-RU" sz="2400" b="1" dirty="0">
                <a:latin typeface="Times New Roman" panose="02020603050405020304" pitchFamily="18" charset="0"/>
                <a:cs typeface="Times New Roman" panose="02020603050405020304" pitchFamily="18" charset="0"/>
              </a:rPr>
              <a:t>вне области видимости</a:t>
            </a:r>
            <a:r>
              <a:rPr lang="ru-RU"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6096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F3EEC3-6A75-4040-895F-48A67A5145D9}"/>
              </a:ext>
            </a:extLst>
          </p:cNvPr>
          <p:cNvSpPr>
            <a:spLocks noGrp="1"/>
          </p:cNvSpPr>
          <p:nvPr>
            <p:ph type="title"/>
          </p:nvPr>
        </p:nvSpPr>
        <p:spPr>
          <a:xfrm>
            <a:off x="1066799" y="407324"/>
            <a:ext cx="10058400" cy="1371600"/>
          </a:xfrm>
        </p:spPr>
        <p:txBody>
          <a:bodyPr/>
          <a:lstStyle/>
          <a:p>
            <a:pPr algn="ctr"/>
            <a:r>
              <a:rPr lang="ru-RU" dirty="0">
                <a:latin typeface="Times New Roman" panose="02020603050405020304" pitchFamily="18" charset="0"/>
                <a:cs typeface="Times New Roman" panose="02020603050405020304" pitchFamily="18" charset="0"/>
              </a:rPr>
              <a:t>Область видимость и глобальные переменные</a:t>
            </a:r>
          </a:p>
        </p:txBody>
      </p:sp>
      <p:sp>
        <p:nvSpPr>
          <p:cNvPr id="4" name="Прямоугольник 3">
            <a:extLst>
              <a:ext uri="{FF2B5EF4-FFF2-40B4-BE49-F238E27FC236}">
                <a16:creationId xmlns:a16="http://schemas.microsoft.com/office/drawing/2014/main" id="{3D0DCF4B-3B6E-4BA0-918A-80F0680041D0}"/>
              </a:ext>
            </a:extLst>
          </p:cNvPr>
          <p:cNvSpPr/>
          <p:nvPr/>
        </p:nvSpPr>
        <p:spPr>
          <a:xfrm>
            <a:off x="424309" y="1778924"/>
            <a:ext cx="11343379" cy="461665"/>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Давайте взглянем на пример:</a:t>
            </a:r>
            <a:endParaRPr lang="ru-BY" sz="3200" dirty="0">
              <a:latin typeface="Times New Roman" panose="02020603050405020304" pitchFamily="18" charset="0"/>
              <a:cs typeface="Times New Roman" panose="02020603050405020304" pitchFamily="18" charset="0"/>
            </a:endParaRPr>
          </a:p>
        </p:txBody>
      </p:sp>
      <p:pic>
        <p:nvPicPr>
          <p:cNvPr id="5" name="Рисунок 4">
            <a:extLst>
              <a:ext uri="{FF2B5EF4-FFF2-40B4-BE49-F238E27FC236}">
                <a16:creationId xmlns:a16="http://schemas.microsoft.com/office/drawing/2014/main" id="{A27223DF-E84D-46A8-B73B-3FCAD1014E6F}"/>
              </a:ext>
            </a:extLst>
          </p:cNvPr>
          <p:cNvPicPr>
            <a:picLocks noChangeAspect="1"/>
          </p:cNvPicPr>
          <p:nvPr/>
        </p:nvPicPr>
        <p:blipFill>
          <a:blip r:embed="rId2"/>
          <a:stretch>
            <a:fillRect/>
          </a:stretch>
        </p:blipFill>
        <p:spPr>
          <a:xfrm>
            <a:off x="4416369" y="2240589"/>
            <a:ext cx="3359258" cy="3428691"/>
          </a:xfrm>
          <a:prstGeom prst="rect">
            <a:avLst/>
          </a:prstGeom>
        </p:spPr>
      </p:pic>
    </p:spTree>
    <p:extLst>
      <p:ext uri="{BB962C8B-B14F-4D97-AF65-F5344CB8AC3E}">
        <p14:creationId xmlns:p14="http://schemas.microsoft.com/office/powerpoint/2010/main" val="1187465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F3EEC3-6A75-4040-895F-48A67A5145D9}"/>
              </a:ext>
            </a:extLst>
          </p:cNvPr>
          <p:cNvSpPr>
            <a:spLocks noGrp="1"/>
          </p:cNvSpPr>
          <p:nvPr>
            <p:ph type="title"/>
          </p:nvPr>
        </p:nvSpPr>
        <p:spPr>
          <a:xfrm>
            <a:off x="1066799" y="407324"/>
            <a:ext cx="10058400" cy="1371600"/>
          </a:xfrm>
        </p:spPr>
        <p:txBody>
          <a:bodyPr/>
          <a:lstStyle/>
          <a:p>
            <a:pPr algn="ctr"/>
            <a:r>
              <a:rPr lang="ru-RU" dirty="0">
                <a:latin typeface="Times New Roman" panose="02020603050405020304" pitchFamily="18" charset="0"/>
                <a:cs typeface="Times New Roman" panose="02020603050405020304" pitchFamily="18" charset="0"/>
              </a:rPr>
              <a:t>Область видимость и глобальные переменные</a:t>
            </a:r>
          </a:p>
        </p:txBody>
      </p:sp>
      <p:sp>
        <p:nvSpPr>
          <p:cNvPr id="4" name="Прямоугольник 3">
            <a:extLst>
              <a:ext uri="{FF2B5EF4-FFF2-40B4-BE49-F238E27FC236}">
                <a16:creationId xmlns:a16="http://schemas.microsoft.com/office/drawing/2014/main" id="{3D0DCF4B-3B6E-4BA0-918A-80F0680041D0}"/>
              </a:ext>
            </a:extLst>
          </p:cNvPr>
          <p:cNvSpPr/>
          <p:nvPr/>
        </p:nvSpPr>
        <p:spPr>
          <a:xfrm>
            <a:off x="424309" y="1778924"/>
            <a:ext cx="11343379" cy="461665"/>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Если вы запустите этот код, вы получите ошибку:</a:t>
            </a:r>
            <a:endParaRPr lang="ru-BY" sz="3200" dirty="0">
              <a:latin typeface="Times New Roman" panose="02020603050405020304" pitchFamily="18" charset="0"/>
              <a:cs typeface="Times New Roman" panose="02020603050405020304" pitchFamily="18" charset="0"/>
            </a:endParaRPr>
          </a:p>
        </p:txBody>
      </p:sp>
      <p:pic>
        <p:nvPicPr>
          <p:cNvPr id="3" name="Рисунок 2">
            <a:extLst>
              <a:ext uri="{FF2B5EF4-FFF2-40B4-BE49-F238E27FC236}">
                <a16:creationId xmlns:a16="http://schemas.microsoft.com/office/drawing/2014/main" id="{A1A5AA85-6A28-4B39-BAAC-FBCA45296ED2}"/>
              </a:ext>
            </a:extLst>
          </p:cNvPr>
          <p:cNvPicPr>
            <a:picLocks noChangeAspect="1"/>
          </p:cNvPicPr>
          <p:nvPr/>
        </p:nvPicPr>
        <p:blipFill>
          <a:blip r:embed="rId2"/>
          <a:stretch>
            <a:fillRect/>
          </a:stretch>
        </p:blipFill>
        <p:spPr>
          <a:xfrm>
            <a:off x="3720585" y="2835123"/>
            <a:ext cx="4750824" cy="1333564"/>
          </a:xfrm>
          <a:prstGeom prst="rect">
            <a:avLst/>
          </a:prstGeom>
        </p:spPr>
      </p:pic>
      <p:sp>
        <p:nvSpPr>
          <p:cNvPr id="6" name="Прямоугольник 5">
            <a:extLst>
              <a:ext uri="{FF2B5EF4-FFF2-40B4-BE49-F238E27FC236}">
                <a16:creationId xmlns:a16="http://schemas.microsoft.com/office/drawing/2014/main" id="{90D7339E-D8D6-4BE5-8F69-F6C5E2454970}"/>
              </a:ext>
            </a:extLst>
          </p:cNvPr>
          <p:cNvSpPr/>
          <p:nvPr/>
        </p:nvSpPr>
        <p:spPr>
          <a:xfrm>
            <a:off x="424308" y="4617412"/>
            <a:ext cx="11343379" cy="1200329"/>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Это вызвано тем, что </a:t>
            </a:r>
            <a:r>
              <a:rPr lang="ru-RU" sz="2400" i="1" dirty="0">
                <a:latin typeface="Times New Roman" panose="02020603050405020304" pitchFamily="18" charset="0"/>
                <a:cs typeface="Times New Roman" panose="02020603050405020304" pitchFamily="18" charset="0"/>
              </a:rPr>
              <a:t>переменная определенна только внутри первой функции</a:t>
            </a:r>
            <a:r>
              <a:rPr lang="ru-RU" sz="2400" dirty="0">
                <a:latin typeface="Times New Roman" panose="02020603050405020304" pitchFamily="18" charset="0"/>
                <a:cs typeface="Times New Roman" panose="02020603050405020304" pitchFamily="18" charset="0"/>
              </a:rPr>
              <a:t>, но не во второй. Вы можете обойти этот момент, указав в </a:t>
            </a:r>
            <a:r>
              <a:rPr lang="ru-RU" sz="2400" dirty="0" err="1">
                <a:latin typeface="Times New Roman" panose="02020603050405020304" pitchFamily="18" charset="0"/>
                <a:cs typeface="Times New Roman" panose="02020603050405020304" pitchFamily="18" charset="0"/>
              </a:rPr>
              <a:t>Пайтоне</a:t>
            </a:r>
            <a:r>
              <a:rPr lang="ru-RU" sz="2400" dirty="0">
                <a:latin typeface="Times New Roman" panose="02020603050405020304" pitchFamily="18" charset="0"/>
                <a:cs typeface="Times New Roman" panose="02020603050405020304" pitchFamily="18" charset="0"/>
              </a:rPr>
              <a:t>, что переменная а – </a:t>
            </a:r>
            <a:r>
              <a:rPr lang="ru-RU" sz="2400" b="1" dirty="0">
                <a:latin typeface="Times New Roman" panose="02020603050405020304" pitchFamily="18" charset="0"/>
                <a:cs typeface="Times New Roman" panose="02020603050405020304" pitchFamily="18" charset="0"/>
              </a:rPr>
              <a:t>глобальная</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global</a:t>
            </a:r>
            <a:r>
              <a:rPr lang="ru-RU" sz="2400" dirty="0">
                <a:latin typeface="Times New Roman" panose="02020603050405020304" pitchFamily="18" charset="0"/>
                <a:cs typeface="Times New Roman" panose="02020603050405020304" pitchFamily="18" charset="0"/>
              </a:rPr>
              <a:t>).</a:t>
            </a:r>
            <a:endParaRPr lang="ru-BY"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49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F3EEC3-6A75-4040-895F-48A67A5145D9}"/>
              </a:ext>
            </a:extLst>
          </p:cNvPr>
          <p:cNvSpPr>
            <a:spLocks noGrp="1"/>
          </p:cNvSpPr>
          <p:nvPr>
            <p:ph type="title"/>
          </p:nvPr>
        </p:nvSpPr>
        <p:spPr>
          <a:xfrm>
            <a:off x="1066799" y="407324"/>
            <a:ext cx="10058400" cy="1371600"/>
          </a:xfrm>
        </p:spPr>
        <p:txBody>
          <a:bodyPr/>
          <a:lstStyle/>
          <a:p>
            <a:pPr algn="ctr"/>
            <a:r>
              <a:rPr lang="ru-RU" dirty="0">
                <a:latin typeface="Times New Roman" panose="02020603050405020304" pitchFamily="18" charset="0"/>
                <a:cs typeface="Times New Roman" panose="02020603050405020304" pitchFamily="18" charset="0"/>
              </a:rPr>
              <a:t>Область видимость и глобальные переменные</a:t>
            </a:r>
          </a:p>
        </p:txBody>
      </p:sp>
      <p:sp>
        <p:nvSpPr>
          <p:cNvPr id="5" name="Прямоугольник 4">
            <a:extLst>
              <a:ext uri="{FF2B5EF4-FFF2-40B4-BE49-F238E27FC236}">
                <a16:creationId xmlns:a16="http://schemas.microsoft.com/office/drawing/2014/main" id="{83B06190-07AF-4496-BC31-129C69461693}"/>
              </a:ext>
            </a:extLst>
          </p:cNvPr>
          <p:cNvSpPr/>
          <p:nvPr/>
        </p:nvSpPr>
        <p:spPr>
          <a:xfrm>
            <a:off x="455531" y="1654233"/>
            <a:ext cx="5904180"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Давайте посмотрим на то, как это работает:</a:t>
            </a:r>
            <a:endParaRPr lang="ru-BY" sz="2400" dirty="0">
              <a:latin typeface="Times New Roman" panose="02020603050405020304" pitchFamily="18" charset="0"/>
              <a:cs typeface="Times New Roman" panose="02020603050405020304" pitchFamily="18" charset="0"/>
            </a:endParaRPr>
          </a:p>
        </p:txBody>
      </p:sp>
      <p:pic>
        <p:nvPicPr>
          <p:cNvPr id="7" name="Рисунок 6">
            <a:extLst>
              <a:ext uri="{FF2B5EF4-FFF2-40B4-BE49-F238E27FC236}">
                <a16:creationId xmlns:a16="http://schemas.microsoft.com/office/drawing/2014/main" id="{40B3F641-457F-4396-8C4D-8A17882547F1}"/>
              </a:ext>
            </a:extLst>
          </p:cNvPr>
          <p:cNvPicPr>
            <a:picLocks noChangeAspect="1"/>
          </p:cNvPicPr>
          <p:nvPr/>
        </p:nvPicPr>
        <p:blipFill>
          <a:blip r:embed="rId2"/>
          <a:stretch>
            <a:fillRect/>
          </a:stretch>
        </p:blipFill>
        <p:spPr>
          <a:xfrm>
            <a:off x="4440393" y="2199025"/>
            <a:ext cx="3311211" cy="4136497"/>
          </a:xfrm>
          <a:prstGeom prst="rect">
            <a:avLst/>
          </a:prstGeom>
        </p:spPr>
      </p:pic>
    </p:spTree>
    <p:extLst>
      <p:ext uri="{BB962C8B-B14F-4D97-AF65-F5344CB8AC3E}">
        <p14:creationId xmlns:p14="http://schemas.microsoft.com/office/powerpoint/2010/main" val="1937070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F3EEC3-6A75-4040-895F-48A67A5145D9}"/>
              </a:ext>
            </a:extLst>
          </p:cNvPr>
          <p:cNvSpPr>
            <a:spLocks noGrp="1"/>
          </p:cNvSpPr>
          <p:nvPr>
            <p:ph type="title"/>
          </p:nvPr>
        </p:nvSpPr>
        <p:spPr>
          <a:xfrm>
            <a:off x="1066799" y="407324"/>
            <a:ext cx="10058400" cy="1371600"/>
          </a:xfrm>
        </p:spPr>
        <p:txBody>
          <a:bodyPr/>
          <a:lstStyle/>
          <a:p>
            <a:pPr algn="ctr"/>
            <a:r>
              <a:rPr lang="ru-RU" dirty="0">
                <a:latin typeface="Times New Roman" panose="02020603050405020304" pitchFamily="18" charset="0"/>
                <a:cs typeface="Times New Roman" panose="02020603050405020304" pitchFamily="18" charset="0"/>
              </a:rPr>
              <a:t>Область видимость и глобальные переменные</a:t>
            </a:r>
          </a:p>
        </p:txBody>
      </p:sp>
      <p:sp>
        <p:nvSpPr>
          <p:cNvPr id="4" name="Прямоугольник 3">
            <a:extLst>
              <a:ext uri="{FF2B5EF4-FFF2-40B4-BE49-F238E27FC236}">
                <a16:creationId xmlns:a16="http://schemas.microsoft.com/office/drawing/2014/main" id="{626A4EE8-19ED-46FE-A403-D05546BD2CC5}"/>
              </a:ext>
            </a:extLst>
          </p:cNvPr>
          <p:cNvSpPr/>
          <p:nvPr/>
        </p:nvSpPr>
        <p:spPr>
          <a:xfrm>
            <a:off x="441959" y="2177935"/>
            <a:ext cx="11308079" cy="2677656"/>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Этот код работает, так как мы указали </a:t>
            </a:r>
            <a:r>
              <a:rPr lang="ru-RU" sz="2400" dirty="0" err="1">
                <a:latin typeface="Times New Roman" panose="02020603050405020304" pitchFamily="18" charset="0"/>
                <a:cs typeface="Times New Roman" panose="02020603050405020304" pitchFamily="18" charset="0"/>
              </a:rPr>
              <a:t>Пайтону</a:t>
            </a:r>
            <a:r>
              <a:rPr lang="ru-RU" sz="2400" dirty="0">
                <a:latin typeface="Times New Roman" panose="02020603050405020304" pitchFamily="18" charset="0"/>
                <a:cs typeface="Times New Roman" panose="02020603050405020304" pitchFamily="18" charset="0"/>
              </a:rPr>
              <a:t> сделать а – </a:t>
            </a:r>
            <a:r>
              <a:rPr lang="ru-RU" sz="2400" b="1" dirty="0">
                <a:latin typeface="Times New Roman" panose="02020603050405020304" pitchFamily="18" charset="0"/>
                <a:cs typeface="Times New Roman" panose="02020603050405020304" pitchFamily="18" charset="0"/>
              </a:rPr>
              <a:t>глобальной переменной</a:t>
            </a:r>
            <a:r>
              <a:rPr lang="ru-RU" sz="2400" dirty="0">
                <a:latin typeface="Times New Roman" panose="02020603050405020304" pitchFamily="18" charset="0"/>
                <a:cs typeface="Times New Roman" panose="02020603050405020304" pitchFamily="18" charset="0"/>
              </a:rPr>
              <a:t>, а это значит, что она работает где-либо в программе. Из этого вытекает, что это настолько же хорошая идея, насколько и плохая. Причина, по которой эта </a:t>
            </a:r>
            <a:r>
              <a:rPr lang="ru-RU" sz="2400" b="1" dirty="0">
                <a:latin typeface="Times New Roman" panose="02020603050405020304" pitchFamily="18" charset="0"/>
                <a:cs typeface="Times New Roman" panose="02020603050405020304" pitchFamily="18" charset="0"/>
              </a:rPr>
              <a:t>идея – плохая</a:t>
            </a:r>
            <a:r>
              <a:rPr lang="ru-RU" sz="2400" dirty="0">
                <a:latin typeface="Times New Roman" panose="02020603050405020304" pitchFamily="18" charset="0"/>
                <a:cs typeface="Times New Roman" panose="02020603050405020304" pitchFamily="18" charset="0"/>
              </a:rPr>
              <a:t> в том, что нам становится трудно сказать, когда и где переменная была определена. Другая проблема заключается в следующем: когда мы определяем «а» как глобальную в одном месте, мы можем случайно </a:t>
            </a:r>
            <a:r>
              <a:rPr lang="ru-RU" sz="2400" b="1" dirty="0">
                <a:latin typeface="Times New Roman" panose="02020603050405020304" pitchFamily="18" charset="0"/>
                <a:cs typeface="Times New Roman" panose="02020603050405020304" pitchFamily="18" charset="0"/>
              </a:rPr>
              <a:t>переопределить её значение</a:t>
            </a:r>
            <a:r>
              <a:rPr lang="ru-RU" sz="2400" dirty="0">
                <a:latin typeface="Times New Roman" panose="02020603050405020304" pitchFamily="18" charset="0"/>
                <a:cs typeface="Times New Roman" panose="02020603050405020304" pitchFamily="18" charset="0"/>
              </a:rPr>
              <a:t> в другом, что может вызвать логическую ошибку, которую не просто исправить.</a:t>
            </a:r>
            <a:endParaRPr lang="ru-BY"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7278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6A4EE8-19ED-46FE-A403-D05546BD2CC5}"/>
              </a:ext>
            </a:extLst>
          </p:cNvPr>
          <p:cNvSpPr/>
          <p:nvPr/>
        </p:nvSpPr>
        <p:spPr>
          <a:xfrm>
            <a:off x="633152" y="822960"/>
            <a:ext cx="11308079" cy="461665"/>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Функции могут быть вложенными:</a:t>
            </a:r>
            <a:endParaRPr lang="ru-BY" sz="2400" dirty="0">
              <a:latin typeface="Times New Roman" panose="02020603050405020304" pitchFamily="18" charset="0"/>
              <a:cs typeface="Times New Roman" panose="02020603050405020304" pitchFamily="18" charset="0"/>
            </a:endParaRPr>
          </a:p>
        </p:txBody>
      </p:sp>
      <p:pic>
        <p:nvPicPr>
          <p:cNvPr id="6" name="Рисунок 5">
            <a:extLst>
              <a:ext uri="{FF2B5EF4-FFF2-40B4-BE49-F238E27FC236}">
                <a16:creationId xmlns:a16="http://schemas.microsoft.com/office/drawing/2014/main" id="{10D81FF2-8408-403B-A91D-F3201783FBC8}"/>
              </a:ext>
            </a:extLst>
          </p:cNvPr>
          <p:cNvPicPr>
            <a:picLocks noChangeAspect="1"/>
          </p:cNvPicPr>
          <p:nvPr/>
        </p:nvPicPr>
        <p:blipFill>
          <a:blip r:embed="rId2"/>
          <a:stretch>
            <a:fillRect/>
          </a:stretch>
        </p:blipFill>
        <p:spPr>
          <a:xfrm>
            <a:off x="3211590" y="1790940"/>
            <a:ext cx="5768819" cy="3276120"/>
          </a:xfrm>
          <a:prstGeom prst="rect">
            <a:avLst/>
          </a:prstGeom>
        </p:spPr>
      </p:pic>
    </p:spTree>
    <p:extLst>
      <p:ext uri="{BB962C8B-B14F-4D97-AF65-F5344CB8AC3E}">
        <p14:creationId xmlns:p14="http://schemas.microsoft.com/office/powerpoint/2010/main" val="2326866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6A4EE8-19ED-46FE-A403-D05546BD2CC5}"/>
              </a:ext>
            </a:extLst>
          </p:cNvPr>
          <p:cNvSpPr/>
          <p:nvPr/>
        </p:nvSpPr>
        <p:spPr>
          <a:xfrm>
            <a:off x="441960" y="773083"/>
            <a:ext cx="11308079"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Функцию можно записать в одну строку, если блок инструкций представляет собой простое выражение:</a:t>
            </a:r>
            <a:endParaRPr lang="ru-BY" sz="2400" dirty="0">
              <a:latin typeface="Times New Roman" panose="02020603050405020304" pitchFamily="18" charset="0"/>
              <a:cs typeface="Times New Roman" panose="02020603050405020304" pitchFamily="18" charset="0"/>
            </a:endParaRPr>
          </a:p>
        </p:txBody>
      </p:sp>
      <p:pic>
        <p:nvPicPr>
          <p:cNvPr id="2" name="Рисунок 1">
            <a:extLst>
              <a:ext uri="{FF2B5EF4-FFF2-40B4-BE49-F238E27FC236}">
                <a16:creationId xmlns:a16="http://schemas.microsoft.com/office/drawing/2014/main" id="{4B723D12-FBE8-4BD1-AB85-CCB80306DC61}"/>
              </a:ext>
            </a:extLst>
          </p:cNvPr>
          <p:cNvPicPr>
            <a:picLocks noChangeAspect="1"/>
          </p:cNvPicPr>
          <p:nvPr/>
        </p:nvPicPr>
        <p:blipFill>
          <a:blip r:embed="rId2"/>
          <a:stretch>
            <a:fillRect/>
          </a:stretch>
        </p:blipFill>
        <p:spPr>
          <a:xfrm>
            <a:off x="3267282" y="2371455"/>
            <a:ext cx="5657436" cy="2115090"/>
          </a:xfrm>
          <a:prstGeom prst="rect">
            <a:avLst/>
          </a:prstGeom>
        </p:spPr>
      </p:pic>
    </p:spTree>
    <p:extLst>
      <p:ext uri="{BB962C8B-B14F-4D97-AF65-F5344CB8AC3E}">
        <p14:creationId xmlns:p14="http://schemas.microsoft.com/office/powerpoint/2010/main" val="3552477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6A4EE8-19ED-46FE-A403-D05546BD2CC5}"/>
              </a:ext>
            </a:extLst>
          </p:cNvPr>
          <p:cNvSpPr/>
          <p:nvPr/>
        </p:nvSpPr>
        <p:spPr>
          <a:xfrm>
            <a:off x="633153" y="1097280"/>
            <a:ext cx="11308079" cy="523220"/>
          </a:xfrm>
          <a:prstGeom prst="rect">
            <a:avLst/>
          </a:prstGeom>
        </p:spPr>
        <p:txBody>
          <a:bodyPr wrap="square">
            <a:spAutoFit/>
          </a:bodyPr>
          <a:lstStyle/>
          <a:p>
            <a:r>
              <a:rPr lang="ru-RU" sz="2800" dirty="0">
                <a:latin typeface="Times New Roman" panose="02020603050405020304" pitchFamily="18" charset="0"/>
                <a:cs typeface="Times New Roman" panose="02020603050405020304" pitchFamily="18" charset="0"/>
              </a:rPr>
              <a:t>Задание №2</a:t>
            </a:r>
            <a:endParaRPr lang="ru-BY" sz="2800" dirty="0">
              <a:latin typeface="Times New Roman" panose="02020603050405020304" pitchFamily="18" charset="0"/>
              <a:cs typeface="Times New Roman" panose="02020603050405020304" pitchFamily="18" charset="0"/>
            </a:endParaRPr>
          </a:p>
        </p:txBody>
      </p:sp>
      <p:sp>
        <p:nvSpPr>
          <p:cNvPr id="3" name="Прямоугольник 2">
            <a:extLst>
              <a:ext uri="{FF2B5EF4-FFF2-40B4-BE49-F238E27FC236}">
                <a16:creationId xmlns:a16="http://schemas.microsoft.com/office/drawing/2014/main" id="{225C4F77-DB89-4476-82E9-1696DDAB6FEF}"/>
              </a:ext>
            </a:extLst>
          </p:cNvPr>
          <p:cNvSpPr/>
          <p:nvPr/>
        </p:nvSpPr>
        <p:spPr>
          <a:xfrm>
            <a:off x="633153" y="2598003"/>
            <a:ext cx="11187545"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Написать функцию </a:t>
            </a:r>
            <a:r>
              <a:rPr lang="ru-RU" sz="2400" dirty="0" err="1">
                <a:latin typeface="Times New Roman" panose="02020603050405020304" pitchFamily="18" charset="0"/>
                <a:cs typeface="Times New Roman" panose="02020603050405020304" pitchFamily="18" charset="0"/>
              </a:rPr>
              <a:t>is_year_leap</a:t>
            </a:r>
            <a:r>
              <a:rPr lang="ru-RU" sz="2400" dirty="0">
                <a:latin typeface="Times New Roman" panose="02020603050405020304" pitchFamily="18" charset="0"/>
                <a:cs typeface="Times New Roman" panose="02020603050405020304" pitchFamily="18" charset="0"/>
              </a:rPr>
              <a:t>, принимающую 1 аргумент — год, и возвращающую </a:t>
            </a:r>
            <a:r>
              <a:rPr lang="ru-RU" sz="2400" dirty="0" err="1">
                <a:latin typeface="Times New Roman" panose="02020603050405020304" pitchFamily="18" charset="0"/>
                <a:cs typeface="Times New Roman" panose="02020603050405020304" pitchFamily="18" charset="0"/>
              </a:rPr>
              <a:t>True</a:t>
            </a:r>
            <a:r>
              <a:rPr lang="ru-RU" sz="2400" dirty="0">
                <a:latin typeface="Times New Roman" panose="02020603050405020304" pitchFamily="18" charset="0"/>
                <a:cs typeface="Times New Roman" panose="02020603050405020304" pitchFamily="18" charset="0"/>
              </a:rPr>
              <a:t>, если год високосный, и </a:t>
            </a:r>
            <a:r>
              <a:rPr lang="ru-RU" sz="2400" dirty="0" err="1">
                <a:latin typeface="Times New Roman" panose="02020603050405020304" pitchFamily="18" charset="0"/>
                <a:cs typeface="Times New Roman" panose="02020603050405020304" pitchFamily="18" charset="0"/>
              </a:rPr>
              <a:t>False</a:t>
            </a:r>
            <a:r>
              <a:rPr lang="ru-RU" sz="2400" dirty="0">
                <a:latin typeface="Times New Roman" panose="02020603050405020304" pitchFamily="18" charset="0"/>
                <a:cs typeface="Times New Roman" panose="02020603050405020304" pitchFamily="18" charset="0"/>
              </a:rPr>
              <a:t> иначе.</a:t>
            </a:r>
            <a:endParaRPr lang="ru-BY"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6A4EE8-19ED-46FE-A403-D05546BD2CC5}"/>
              </a:ext>
            </a:extLst>
          </p:cNvPr>
          <p:cNvSpPr/>
          <p:nvPr/>
        </p:nvSpPr>
        <p:spPr>
          <a:xfrm>
            <a:off x="441960" y="1072341"/>
            <a:ext cx="11308079" cy="523220"/>
          </a:xfrm>
          <a:prstGeom prst="rect">
            <a:avLst/>
          </a:prstGeom>
        </p:spPr>
        <p:txBody>
          <a:bodyPr wrap="square">
            <a:spAutoFit/>
          </a:bodyPr>
          <a:lstStyle/>
          <a:p>
            <a:pPr algn="ctr"/>
            <a:r>
              <a:rPr lang="ru-RU" sz="2800" dirty="0">
                <a:latin typeface="Times New Roman" panose="02020603050405020304" pitchFamily="18" charset="0"/>
                <a:cs typeface="Times New Roman" panose="02020603050405020304" pitchFamily="18" charset="0"/>
              </a:rPr>
              <a:t>Решение</a:t>
            </a:r>
            <a:endParaRPr lang="ru-BY" sz="2800" dirty="0">
              <a:latin typeface="Times New Roman" panose="02020603050405020304" pitchFamily="18" charset="0"/>
              <a:cs typeface="Times New Roman" panose="02020603050405020304" pitchFamily="18" charset="0"/>
            </a:endParaRPr>
          </a:p>
        </p:txBody>
      </p:sp>
      <p:pic>
        <p:nvPicPr>
          <p:cNvPr id="2" name="Рисунок 1">
            <a:extLst>
              <a:ext uri="{FF2B5EF4-FFF2-40B4-BE49-F238E27FC236}">
                <a16:creationId xmlns:a16="http://schemas.microsoft.com/office/drawing/2014/main" id="{6D669101-CA6E-4146-A27B-0605F525984E}"/>
              </a:ext>
            </a:extLst>
          </p:cNvPr>
          <p:cNvPicPr>
            <a:picLocks noChangeAspect="1"/>
          </p:cNvPicPr>
          <p:nvPr/>
        </p:nvPicPr>
        <p:blipFill>
          <a:blip r:embed="rId2"/>
          <a:stretch>
            <a:fillRect/>
          </a:stretch>
        </p:blipFill>
        <p:spPr>
          <a:xfrm>
            <a:off x="2321068" y="2435257"/>
            <a:ext cx="7549863" cy="1987486"/>
          </a:xfrm>
          <a:prstGeom prst="rect">
            <a:avLst/>
          </a:prstGeom>
        </p:spPr>
      </p:pic>
    </p:spTree>
    <p:extLst>
      <p:ext uri="{BB962C8B-B14F-4D97-AF65-F5344CB8AC3E}">
        <p14:creationId xmlns:p14="http://schemas.microsoft.com/office/powerpoint/2010/main" val="1638087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6A4EE8-19ED-46FE-A403-D05546BD2CC5}"/>
              </a:ext>
            </a:extLst>
          </p:cNvPr>
          <p:cNvSpPr/>
          <p:nvPr/>
        </p:nvSpPr>
        <p:spPr>
          <a:xfrm>
            <a:off x="633153" y="1097280"/>
            <a:ext cx="11308079" cy="523220"/>
          </a:xfrm>
          <a:prstGeom prst="rect">
            <a:avLst/>
          </a:prstGeom>
        </p:spPr>
        <p:txBody>
          <a:bodyPr wrap="square">
            <a:spAutoFit/>
          </a:bodyPr>
          <a:lstStyle/>
          <a:p>
            <a:r>
              <a:rPr lang="ru-RU" sz="2800" dirty="0">
                <a:latin typeface="Times New Roman" panose="02020603050405020304" pitchFamily="18" charset="0"/>
                <a:cs typeface="Times New Roman" panose="02020603050405020304" pitchFamily="18" charset="0"/>
              </a:rPr>
              <a:t>Задание №3</a:t>
            </a:r>
            <a:endParaRPr lang="ru-BY" sz="2800" dirty="0">
              <a:latin typeface="Times New Roman" panose="02020603050405020304" pitchFamily="18" charset="0"/>
              <a:cs typeface="Times New Roman" panose="02020603050405020304" pitchFamily="18" charset="0"/>
            </a:endParaRPr>
          </a:p>
        </p:txBody>
      </p:sp>
      <p:sp>
        <p:nvSpPr>
          <p:cNvPr id="3" name="Прямоугольник 2">
            <a:extLst>
              <a:ext uri="{FF2B5EF4-FFF2-40B4-BE49-F238E27FC236}">
                <a16:creationId xmlns:a16="http://schemas.microsoft.com/office/drawing/2014/main" id="{225C4F77-DB89-4476-82E9-1696DDAB6FEF}"/>
              </a:ext>
            </a:extLst>
          </p:cNvPr>
          <p:cNvSpPr/>
          <p:nvPr/>
        </p:nvSpPr>
        <p:spPr>
          <a:xfrm>
            <a:off x="633153" y="2458303"/>
            <a:ext cx="11187545" cy="1200329"/>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Написать функцию </a:t>
            </a:r>
            <a:r>
              <a:rPr lang="ru-RU" sz="2400" dirty="0" err="1">
                <a:latin typeface="Times New Roman" panose="02020603050405020304" pitchFamily="18" charset="0"/>
                <a:cs typeface="Times New Roman" panose="02020603050405020304" pitchFamily="18" charset="0"/>
              </a:rPr>
              <a:t>square</a:t>
            </a:r>
            <a:r>
              <a:rPr lang="ru-RU" sz="2400" dirty="0">
                <a:latin typeface="Times New Roman" panose="02020603050405020304" pitchFamily="18" charset="0"/>
                <a:cs typeface="Times New Roman" panose="02020603050405020304" pitchFamily="18" charset="0"/>
              </a:rPr>
              <a:t>, принимающую 1 аргумент — сторону квадрата, и возвращающую 3 значения (с помощью кортежа): периметр квадрата, площадь квадрата и диагональ квадрата. Сторону квадрата вводить с клавиатуры. </a:t>
            </a:r>
            <a:endParaRPr lang="ru-BY"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9164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F3EEC3-6A75-4040-895F-48A67A5145D9}"/>
              </a:ext>
            </a:extLst>
          </p:cNvPr>
          <p:cNvSpPr>
            <a:spLocks noGrp="1"/>
          </p:cNvSpPr>
          <p:nvPr>
            <p:ph type="title"/>
          </p:nvPr>
        </p:nvSpPr>
        <p:spPr>
          <a:xfrm>
            <a:off x="988740" y="133004"/>
            <a:ext cx="10058400" cy="1371600"/>
          </a:xfrm>
        </p:spPr>
        <p:txBody>
          <a:bodyPr/>
          <a:lstStyle/>
          <a:p>
            <a:pPr algn="ctr"/>
            <a:r>
              <a:rPr lang="ru-RU" dirty="0">
                <a:latin typeface="Times New Roman" panose="02020603050405020304" pitchFamily="18" charset="0"/>
                <a:cs typeface="Times New Roman" panose="02020603050405020304" pitchFamily="18" charset="0"/>
              </a:rPr>
              <a:t>Проверка домашнего задания</a:t>
            </a:r>
          </a:p>
        </p:txBody>
      </p:sp>
    </p:spTree>
    <p:extLst>
      <p:ext uri="{BB962C8B-B14F-4D97-AF65-F5344CB8AC3E}">
        <p14:creationId xmlns:p14="http://schemas.microsoft.com/office/powerpoint/2010/main" val="2067414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6A4EE8-19ED-46FE-A403-D05546BD2CC5}"/>
              </a:ext>
            </a:extLst>
          </p:cNvPr>
          <p:cNvSpPr/>
          <p:nvPr/>
        </p:nvSpPr>
        <p:spPr>
          <a:xfrm>
            <a:off x="441959" y="810731"/>
            <a:ext cx="11308079" cy="523220"/>
          </a:xfrm>
          <a:prstGeom prst="rect">
            <a:avLst/>
          </a:prstGeom>
        </p:spPr>
        <p:txBody>
          <a:bodyPr wrap="square">
            <a:spAutoFit/>
          </a:bodyPr>
          <a:lstStyle/>
          <a:p>
            <a:pPr algn="ctr"/>
            <a:r>
              <a:rPr lang="ru-RU" sz="2800" dirty="0">
                <a:latin typeface="Times New Roman" panose="02020603050405020304" pitchFamily="18" charset="0"/>
                <a:cs typeface="Times New Roman" panose="02020603050405020304" pitchFamily="18" charset="0"/>
              </a:rPr>
              <a:t>Решение</a:t>
            </a:r>
            <a:endParaRPr lang="ru-BY" sz="2800" dirty="0">
              <a:latin typeface="Times New Roman" panose="02020603050405020304" pitchFamily="18" charset="0"/>
              <a:cs typeface="Times New Roman" panose="02020603050405020304" pitchFamily="18" charset="0"/>
            </a:endParaRPr>
          </a:p>
        </p:txBody>
      </p:sp>
      <p:pic>
        <p:nvPicPr>
          <p:cNvPr id="3" name="Рисунок 2">
            <a:extLst>
              <a:ext uri="{FF2B5EF4-FFF2-40B4-BE49-F238E27FC236}">
                <a16:creationId xmlns:a16="http://schemas.microsoft.com/office/drawing/2014/main" id="{73204A1A-EB16-4724-B001-FAE2B588A24B}"/>
              </a:ext>
            </a:extLst>
          </p:cNvPr>
          <p:cNvPicPr>
            <a:picLocks noChangeAspect="1"/>
          </p:cNvPicPr>
          <p:nvPr/>
        </p:nvPicPr>
        <p:blipFill>
          <a:blip r:embed="rId2"/>
          <a:stretch>
            <a:fillRect/>
          </a:stretch>
        </p:blipFill>
        <p:spPr>
          <a:xfrm>
            <a:off x="3127917" y="1907283"/>
            <a:ext cx="5936161" cy="3802176"/>
          </a:xfrm>
          <a:prstGeom prst="rect">
            <a:avLst/>
          </a:prstGeom>
        </p:spPr>
      </p:pic>
    </p:spTree>
    <p:extLst>
      <p:ext uri="{BB962C8B-B14F-4D97-AF65-F5344CB8AC3E}">
        <p14:creationId xmlns:p14="http://schemas.microsoft.com/office/powerpoint/2010/main" val="314321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6A4EE8-19ED-46FE-A403-D05546BD2CC5}"/>
              </a:ext>
            </a:extLst>
          </p:cNvPr>
          <p:cNvSpPr/>
          <p:nvPr/>
        </p:nvSpPr>
        <p:spPr>
          <a:xfrm>
            <a:off x="633153" y="1097280"/>
            <a:ext cx="11308079" cy="523220"/>
          </a:xfrm>
          <a:prstGeom prst="rect">
            <a:avLst/>
          </a:prstGeom>
        </p:spPr>
        <p:txBody>
          <a:bodyPr wrap="square">
            <a:spAutoFit/>
          </a:bodyPr>
          <a:lstStyle/>
          <a:p>
            <a:r>
              <a:rPr lang="ru-RU" sz="2800" dirty="0">
                <a:latin typeface="Times New Roman" panose="02020603050405020304" pitchFamily="18" charset="0"/>
                <a:cs typeface="Times New Roman" panose="02020603050405020304" pitchFamily="18" charset="0"/>
              </a:rPr>
              <a:t>Задание №</a:t>
            </a:r>
            <a:r>
              <a:rPr lang="en-US" sz="2800" dirty="0">
                <a:latin typeface="Times New Roman" panose="02020603050405020304" pitchFamily="18" charset="0"/>
                <a:cs typeface="Times New Roman" panose="02020603050405020304" pitchFamily="18" charset="0"/>
              </a:rPr>
              <a:t>4</a:t>
            </a:r>
            <a:endParaRPr lang="ru-BY" sz="2800" dirty="0">
              <a:latin typeface="Times New Roman" panose="02020603050405020304" pitchFamily="18" charset="0"/>
              <a:cs typeface="Times New Roman" panose="02020603050405020304" pitchFamily="18" charset="0"/>
            </a:endParaRPr>
          </a:p>
        </p:txBody>
      </p:sp>
      <p:sp>
        <p:nvSpPr>
          <p:cNvPr id="3" name="Прямоугольник 2">
            <a:extLst>
              <a:ext uri="{FF2B5EF4-FFF2-40B4-BE49-F238E27FC236}">
                <a16:creationId xmlns:a16="http://schemas.microsoft.com/office/drawing/2014/main" id="{225C4F77-DB89-4476-82E9-1696DDAB6FEF}"/>
              </a:ext>
            </a:extLst>
          </p:cNvPr>
          <p:cNvSpPr/>
          <p:nvPr/>
        </p:nvSpPr>
        <p:spPr>
          <a:xfrm>
            <a:off x="633153" y="2458303"/>
            <a:ext cx="11187545" cy="1200329"/>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Написать функцию </a:t>
            </a:r>
            <a:r>
              <a:rPr lang="ru-RU" sz="2400" dirty="0" err="1">
                <a:latin typeface="Times New Roman" panose="02020603050405020304" pitchFamily="18" charset="0"/>
                <a:cs typeface="Times New Roman" panose="02020603050405020304" pitchFamily="18" charset="0"/>
              </a:rPr>
              <a:t>season</a:t>
            </a:r>
            <a:r>
              <a:rPr lang="ru-RU" sz="2400" dirty="0">
                <a:latin typeface="Times New Roman" panose="02020603050405020304" pitchFamily="18" charset="0"/>
                <a:cs typeface="Times New Roman" panose="02020603050405020304" pitchFamily="18" charset="0"/>
              </a:rPr>
              <a:t>, принимающую 1 аргумент — номер месяца (от 1 до 12), и возвращающую время года, которому этот месяц принадлежит (зима, весна, лето или осень).</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Номер месяца вводить с клавиатуры.</a:t>
            </a:r>
            <a:endParaRPr lang="ru-BY"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8880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6A4EE8-19ED-46FE-A403-D05546BD2CC5}"/>
              </a:ext>
            </a:extLst>
          </p:cNvPr>
          <p:cNvSpPr/>
          <p:nvPr/>
        </p:nvSpPr>
        <p:spPr>
          <a:xfrm>
            <a:off x="441959" y="810731"/>
            <a:ext cx="11308079" cy="523220"/>
          </a:xfrm>
          <a:prstGeom prst="rect">
            <a:avLst/>
          </a:prstGeom>
        </p:spPr>
        <p:txBody>
          <a:bodyPr wrap="square">
            <a:spAutoFit/>
          </a:bodyPr>
          <a:lstStyle/>
          <a:p>
            <a:pPr algn="ctr"/>
            <a:r>
              <a:rPr lang="ru-RU" sz="2800" dirty="0">
                <a:latin typeface="Times New Roman" panose="02020603050405020304" pitchFamily="18" charset="0"/>
                <a:cs typeface="Times New Roman" panose="02020603050405020304" pitchFamily="18" charset="0"/>
              </a:rPr>
              <a:t>Решение</a:t>
            </a:r>
            <a:endParaRPr lang="ru-BY" sz="2800" dirty="0">
              <a:latin typeface="Times New Roman" panose="02020603050405020304" pitchFamily="18" charset="0"/>
              <a:cs typeface="Times New Roman" panose="02020603050405020304" pitchFamily="18" charset="0"/>
            </a:endParaRPr>
          </a:p>
        </p:txBody>
      </p:sp>
      <p:pic>
        <p:nvPicPr>
          <p:cNvPr id="2" name="Рисунок 1">
            <a:extLst>
              <a:ext uri="{FF2B5EF4-FFF2-40B4-BE49-F238E27FC236}">
                <a16:creationId xmlns:a16="http://schemas.microsoft.com/office/drawing/2014/main" id="{B38790AD-6C00-4D87-BC01-63F8D606D15E}"/>
              </a:ext>
            </a:extLst>
          </p:cNvPr>
          <p:cNvPicPr>
            <a:picLocks noChangeAspect="1"/>
          </p:cNvPicPr>
          <p:nvPr/>
        </p:nvPicPr>
        <p:blipFill>
          <a:blip r:embed="rId2"/>
          <a:stretch>
            <a:fillRect/>
          </a:stretch>
        </p:blipFill>
        <p:spPr>
          <a:xfrm>
            <a:off x="4141298" y="1520597"/>
            <a:ext cx="3909399" cy="4526672"/>
          </a:xfrm>
          <a:prstGeom prst="rect">
            <a:avLst/>
          </a:prstGeom>
        </p:spPr>
      </p:pic>
    </p:spTree>
    <p:extLst>
      <p:ext uri="{BB962C8B-B14F-4D97-AF65-F5344CB8AC3E}">
        <p14:creationId xmlns:p14="http://schemas.microsoft.com/office/powerpoint/2010/main" val="3129327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6A4EE8-19ED-46FE-A403-D05546BD2CC5}"/>
              </a:ext>
            </a:extLst>
          </p:cNvPr>
          <p:cNvSpPr/>
          <p:nvPr/>
        </p:nvSpPr>
        <p:spPr>
          <a:xfrm>
            <a:off x="633153" y="1097280"/>
            <a:ext cx="11308079" cy="523220"/>
          </a:xfrm>
          <a:prstGeom prst="rect">
            <a:avLst/>
          </a:prstGeom>
        </p:spPr>
        <p:txBody>
          <a:bodyPr wrap="square">
            <a:spAutoFit/>
          </a:bodyPr>
          <a:lstStyle/>
          <a:p>
            <a:r>
              <a:rPr lang="ru-RU" sz="2800" dirty="0">
                <a:latin typeface="Times New Roman" panose="02020603050405020304" pitchFamily="18" charset="0"/>
                <a:cs typeface="Times New Roman" panose="02020603050405020304" pitchFamily="18" charset="0"/>
              </a:rPr>
              <a:t>Задание №</a:t>
            </a:r>
            <a:r>
              <a:rPr lang="en-US" sz="2800" dirty="0">
                <a:latin typeface="Times New Roman" panose="02020603050405020304" pitchFamily="18" charset="0"/>
                <a:cs typeface="Times New Roman" panose="02020603050405020304" pitchFamily="18" charset="0"/>
              </a:rPr>
              <a:t>5</a:t>
            </a:r>
            <a:endParaRPr lang="ru-BY" sz="2800" dirty="0">
              <a:latin typeface="Times New Roman" panose="02020603050405020304" pitchFamily="18" charset="0"/>
              <a:cs typeface="Times New Roman" panose="02020603050405020304" pitchFamily="18" charset="0"/>
            </a:endParaRPr>
          </a:p>
        </p:txBody>
      </p:sp>
      <p:sp>
        <p:nvSpPr>
          <p:cNvPr id="3" name="Прямоугольник 2">
            <a:extLst>
              <a:ext uri="{FF2B5EF4-FFF2-40B4-BE49-F238E27FC236}">
                <a16:creationId xmlns:a16="http://schemas.microsoft.com/office/drawing/2014/main" id="{225C4F77-DB89-4476-82E9-1696DDAB6FEF}"/>
              </a:ext>
            </a:extLst>
          </p:cNvPr>
          <p:cNvSpPr/>
          <p:nvPr/>
        </p:nvSpPr>
        <p:spPr>
          <a:xfrm>
            <a:off x="633153" y="2458303"/>
            <a:ext cx="11187545"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Написать функцию </a:t>
            </a:r>
            <a:r>
              <a:rPr lang="ru-RU" sz="2400" dirty="0" err="1">
                <a:latin typeface="Times New Roman" panose="02020603050405020304" pitchFamily="18" charset="0"/>
                <a:cs typeface="Times New Roman" panose="02020603050405020304" pitchFamily="18" charset="0"/>
              </a:rPr>
              <a:t>is_prime</a:t>
            </a:r>
            <a:r>
              <a:rPr lang="ru-RU" sz="2400" dirty="0">
                <a:latin typeface="Times New Roman" panose="02020603050405020304" pitchFamily="18" charset="0"/>
                <a:cs typeface="Times New Roman" panose="02020603050405020304" pitchFamily="18" charset="0"/>
              </a:rPr>
              <a:t>, принимающую 1 аргумент — число от 0 до 1000, и возвращающую </a:t>
            </a:r>
            <a:r>
              <a:rPr lang="ru-RU" sz="2400" dirty="0" err="1">
                <a:latin typeface="Times New Roman" panose="02020603050405020304" pitchFamily="18" charset="0"/>
                <a:cs typeface="Times New Roman" panose="02020603050405020304" pitchFamily="18" charset="0"/>
              </a:rPr>
              <a:t>True</a:t>
            </a:r>
            <a:r>
              <a:rPr lang="ru-RU" sz="2400" dirty="0">
                <a:latin typeface="Times New Roman" panose="02020603050405020304" pitchFamily="18" charset="0"/>
                <a:cs typeface="Times New Roman" panose="02020603050405020304" pitchFamily="18" charset="0"/>
              </a:rPr>
              <a:t>, если оно простое, и </a:t>
            </a:r>
            <a:r>
              <a:rPr lang="ru-RU" sz="2400" dirty="0" err="1">
                <a:latin typeface="Times New Roman" panose="02020603050405020304" pitchFamily="18" charset="0"/>
                <a:cs typeface="Times New Roman" panose="02020603050405020304" pitchFamily="18" charset="0"/>
              </a:rPr>
              <a:t>False</a:t>
            </a:r>
            <a:r>
              <a:rPr lang="ru-RU" sz="2400" dirty="0">
                <a:latin typeface="Times New Roman" panose="02020603050405020304" pitchFamily="18" charset="0"/>
                <a:cs typeface="Times New Roman" panose="02020603050405020304" pitchFamily="18" charset="0"/>
              </a:rPr>
              <a:t> - иначе.</a:t>
            </a:r>
            <a:endParaRPr lang="ru-BY"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411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6A4EE8-19ED-46FE-A403-D05546BD2CC5}"/>
              </a:ext>
            </a:extLst>
          </p:cNvPr>
          <p:cNvSpPr/>
          <p:nvPr/>
        </p:nvSpPr>
        <p:spPr>
          <a:xfrm>
            <a:off x="441959" y="810731"/>
            <a:ext cx="11308079" cy="523220"/>
          </a:xfrm>
          <a:prstGeom prst="rect">
            <a:avLst/>
          </a:prstGeom>
        </p:spPr>
        <p:txBody>
          <a:bodyPr wrap="square">
            <a:spAutoFit/>
          </a:bodyPr>
          <a:lstStyle/>
          <a:p>
            <a:pPr algn="ctr"/>
            <a:r>
              <a:rPr lang="ru-RU" sz="2800" dirty="0">
                <a:latin typeface="Times New Roman" panose="02020603050405020304" pitchFamily="18" charset="0"/>
                <a:cs typeface="Times New Roman" panose="02020603050405020304" pitchFamily="18" charset="0"/>
              </a:rPr>
              <a:t>Решение</a:t>
            </a:r>
            <a:endParaRPr lang="ru-BY" sz="2800" dirty="0">
              <a:latin typeface="Times New Roman" panose="02020603050405020304" pitchFamily="18" charset="0"/>
              <a:cs typeface="Times New Roman" panose="02020603050405020304" pitchFamily="18" charset="0"/>
            </a:endParaRPr>
          </a:p>
        </p:txBody>
      </p:sp>
      <p:pic>
        <p:nvPicPr>
          <p:cNvPr id="3" name="Рисунок 2">
            <a:extLst>
              <a:ext uri="{FF2B5EF4-FFF2-40B4-BE49-F238E27FC236}">
                <a16:creationId xmlns:a16="http://schemas.microsoft.com/office/drawing/2014/main" id="{236D51BD-3043-4D8F-B140-CC0FE43AFD97}"/>
              </a:ext>
            </a:extLst>
          </p:cNvPr>
          <p:cNvPicPr>
            <a:picLocks noChangeAspect="1"/>
          </p:cNvPicPr>
          <p:nvPr/>
        </p:nvPicPr>
        <p:blipFill>
          <a:blip r:embed="rId2"/>
          <a:stretch>
            <a:fillRect/>
          </a:stretch>
        </p:blipFill>
        <p:spPr>
          <a:xfrm>
            <a:off x="3503866" y="1892231"/>
            <a:ext cx="5184267" cy="3591185"/>
          </a:xfrm>
          <a:prstGeom prst="rect">
            <a:avLst/>
          </a:prstGeom>
        </p:spPr>
      </p:pic>
    </p:spTree>
    <p:extLst>
      <p:ext uri="{BB962C8B-B14F-4D97-AF65-F5344CB8AC3E}">
        <p14:creationId xmlns:p14="http://schemas.microsoft.com/office/powerpoint/2010/main" val="37371891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6A4EE8-19ED-46FE-A403-D05546BD2CC5}"/>
              </a:ext>
            </a:extLst>
          </p:cNvPr>
          <p:cNvSpPr/>
          <p:nvPr/>
        </p:nvSpPr>
        <p:spPr>
          <a:xfrm>
            <a:off x="633153" y="1097280"/>
            <a:ext cx="11308079" cy="523220"/>
          </a:xfrm>
          <a:prstGeom prst="rect">
            <a:avLst/>
          </a:prstGeom>
        </p:spPr>
        <p:txBody>
          <a:bodyPr wrap="square">
            <a:spAutoFit/>
          </a:bodyPr>
          <a:lstStyle/>
          <a:p>
            <a:r>
              <a:rPr lang="ru-RU" sz="2800" dirty="0">
                <a:latin typeface="Times New Roman" panose="02020603050405020304" pitchFamily="18" charset="0"/>
                <a:cs typeface="Times New Roman" panose="02020603050405020304" pitchFamily="18" charset="0"/>
              </a:rPr>
              <a:t>Задание №</a:t>
            </a:r>
            <a:r>
              <a:rPr lang="en-US" sz="2800" dirty="0">
                <a:latin typeface="Times New Roman" panose="02020603050405020304" pitchFamily="18" charset="0"/>
                <a:cs typeface="Times New Roman" panose="02020603050405020304" pitchFamily="18" charset="0"/>
              </a:rPr>
              <a:t>6</a:t>
            </a:r>
            <a:endParaRPr lang="ru-BY" sz="2800" dirty="0">
              <a:latin typeface="Times New Roman" panose="02020603050405020304" pitchFamily="18" charset="0"/>
              <a:cs typeface="Times New Roman" panose="02020603050405020304" pitchFamily="18" charset="0"/>
            </a:endParaRPr>
          </a:p>
        </p:txBody>
      </p:sp>
      <p:sp>
        <p:nvSpPr>
          <p:cNvPr id="3" name="Прямоугольник 2">
            <a:extLst>
              <a:ext uri="{FF2B5EF4-FFF2-40B4-BE49-F238E27FC236}">
                <a16:creationId xmlns:a16="http://schemas.microsoft.com/office/drawing/2014/main" id="{F161A213-C3A5-467A-89C3-B464E5AD1F67}"/>
              </a:ext>
            </a:extLst>
          </p:cNvPr>
          <p:cNvSpPr/>
          <p:nvPr/>
        </p:nvSpPr>
        <p:spPr>
          <a:xfrm>
            <a:off x="633153" y="2161000"/>
            <a:ext cx="11129356" cy="1200329"/>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Функция, вычисляющая среднее арифметическое элементов массива</a:t>
            </a:r>
            <a:r>
              <a:rPr lang="en-US" sz="2400"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 Массив должен состоять из случайных чисел, длинной 10 элементов. </a:t>
            </a:r>
          </a:p>
          <a:p>
            <a:r>
              <a:rPr lang="ru-RU" sz="2400" dirty="0">
                <a:latin typeface="Times New Roman" panose="02020603050405020304" pitchFamily="18" charset="0"/>
                <a:cs typeface="Times New Roman" panose="02020603050405020304" pitchFamily="18" charset="0"/>
              </a:rPr>
              <a:t> </a:t>
            </a:r>
            <a:endParaRPr lang="ru-RU" sz="24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1792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6A4EE8-19ED-46FE-A403-D05546BD2CC5}"/>
              </a:ext>
            </a:extLst>
          </p:cNvPr>
          <p:cNvSpPr/>
          <p:nvPr/>
        </p:nvSpPr>
        <p:spPr>
          <a:xfrm>
            <a:off x="441959" y="810731"/>
            <a:ext cx="11308079" cy="523220"/>
          </a:xfrm>
          <a:prstGeom prst="rect">
            <a:avLst/>
          </a:prstGeom>
        </p:spPr>
        <p:txBody>
          <a:bodyPr wrap="square">
            <a:spAutoFit/>
          </a:bodyPr>
          <a:lstStyle/>
          <a:p>
            <a:pPr algn="ctr"/>
            <a:r>
              <a:rPr lang="ru-RU" sz="2800" dirty="0">
                <a:latin typeface="Times New Roman" panose="02020603050405020304" pitchFamily="18" charset="0"/>
                <a:cs typeface="Times New Roman" panose="02020603050405020304" pitchFamily="18" charset="0"/>
              </a:rPr>
              <a:t>Решение</a:t>
            </a:r>
            <a:endParaRPr lang="ru-BY" sz="2800" dirty="0">
              <a:latin typeface="Times New Roman" panose="02020603050405020304" pitchFamily="18" charset="0"/>
              <a:cs typeface="Times New Roman" panose="02020603050405020304" pitchFamily="18" charset="0"/>
            </a:endParaRPr>
          </a:p>
        </p:txBody>
      </p:sp>
      <p:pic>
        <p:nvPicPr>
          <p:cNvPr id="2" name="Рисунок 1">
            <a:extLst>
              <a:ext uri="{FF2B5EF4-FFF2-40B4-BE49-F238E27FC236}">
                <a16:creationId xmlns:a16="http://schemas.microsoft.com/office/drawing/2014/main" id="{122538D4-EEE7-4CAF-A4E8-B7C3179E0D8B}"/>
              </a:ext>
            </a:extLst>
          </p:cNvPr>
          <p:cNvPicPr>
            <a:picLocks noChangeAspect="1"/>
          </p:cNvPicPr>
          <p:nvPr/>
        </p:nvPicPr>
        <p:blipFill>
          <a:blip r:embed="rId2"/>
          <a:stretch>
            <a:fillRect/>
          </a:stretch>
        </p:blipFill>
        <p:spPr>
          <a:xfrm>
            <a:off x="4581291" y="1465280"/>
            <a:ext cx="3029414" cy="4730287"/>
          </a:xfrm>
          <a:prstGeom prst="rect">
            <a:avLst/>
          </a:prstGeom>
        </p:spPr>
      </p:pic>
    </p:spTree>
    <p:extLst>
      <p:ext uri="{BB962C8B-B14F-4D97-AF65-F5344CB8AC3E}">
        <p14:creationId xmlns:p14="http://schemas.microsoft.com/office/powerpoint/2010/main" val="19307901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E6E20A53-39EE-4FA6-B9EC-423A57492093}"/>
              </a:ext>
            </a:extLst>
          </p:cNvPr>
          <p:cNvSpPr>
            <a:spLocks noGrp="1"/>
          </p:cNvSpPr>
          <p:nvPr>
            <p:ph type="title"/>
          </p:nvPr>
        </p:nvSpPr>
        <p:spPr>
          <a:xfrm>
            <a:off x="347749" y="521962"/>
            <a:ext cx="11496501" cy="1371600"/>
          </a:xfrm>
        </p:spPr>
        <p:txBody>
          <a:bodyPr>
            <a:normAutofit/>
          </a:bodyPr>
          <a:lstStyle/>
          <a:p>
            <a:pPr algn="ctr"/>
            <a:r>
              <a:rPr lang="ru-RU" sz="2800" dirty="0">
                <a:latin typeface="Times New Roman" panose="02020603050405020304" pitchFamily="18" charset="0"/>
                <a:cs typeface="Times New Roman" panose="02020603050405020304" pitchFamily="18" charset="0"/>
              </a:rPr>
              <a:t>Домашнее задание</a:t>
            </a:r>
            <a:endParaRPr lang="ru-BY" sz="2800" dirty="0">
              <a:latin typeface="Times New Roman" panose="02020603050405020304" pitchFamily="18" charset="0"/>
              <a:cs typeface="Times New Roman" panose="02020603050405020304" pitchFamily="18" charset="0"/>
            </a:endParaRPr>
          </a:p>
        </p:txBody>
      </p:sp>
      <p:sp>
        <p:nvSpPr>
          <p:cNvPr id="2" name="Прямоугольник 1">
            <a:extLst>
              <a:ext uri="{FF2B5EF4-FFF2-40B4-BE49-F238E27FC236}">
                <a16:creationId xmlns:a16="http://schemas.microsoft.com/office/drawing/2014/main" id="{E18F3F02-1184-4273-90E6-A3E5184D5315}"/>
              </a:ext>
            </a:extLst>
          </p:cNvPr>
          <p:cNvSpPr/>
          <p:nvPr/>
        </p:nvSpPr>
        <p:spPr>
          <a:xfrm>
            <a:off x="710055" y="1893562"/>
            <a:ext cx="10088083" cy="1695849"/>
          </a:xfrm>
          <a:prstGeom prst="rect">
            <a:avLst/>
          </a:prstGeom>
        </p:spPr>
        <p:txBody>
          <a:bodyPr wrap="none">
            <a:spAutoFit/>
          </a:bodyPr>
          <a:lstStyle/>
          <a:p>
            <a:pPr>
              <a:lnSpc>
                <a:spcPct val="107000"/>
              </a:lnSpc>
              <a:spcAft>
                <a:spcPts val="800"/>
              </a:spcAft>
            </a:pPr>
            <a:r>
              <a:rPr lang="ru-RU" sz="2000" dirty="0">
                <a:latin typeface="Times New Roman" panose="02020603050405020304" pitchFamily="18" charset="0"/>
                <a:ea typeface="Calibri" panose="020F0502020204030204" pitchFamily="34" charset="0"/>
                <a:cs typeface="Times New Roman" panose="02020603050405020304" pitchFamily="18" charset="0"/>
              </a:rPr>
              <a:t>Простейший калькулятор </a:t>
            </a:r>
            <a:r>
              <a:rPr lang="en-US" sz="2000" dirty="0">
                <a:latin typeface="Times New Roman" panose="02020603050405020304" pitchFamily="18" charset="0"/>
                <a:ea typeface="Calibri" panose="020F0502020204030204" pitchFamily="34" charset="0"/>
                <a:cs typeface="Times New Roman" panose="02020603050405020304" pitchFamily="18" charset="0"/>
              </a:rPr>
              <a:t>c </a:t>
            </a:r>
            <a:r>
              <a:rPr lang="ru-RU" sz="2000" dirty="0">
                <a:latin typeface="Times New Roman" panose="02020603050405020304" pitchFamily="18" charset="0"/>
                <a:ea typeface="Calibri" panose="020F0502020204030204" pitchFamily="34" charset="0"/>
                <a:cs typeface="Times New Roman" panose="02020603050405020304" pitchFamily="18" charset="0"/>
              </a:rPr>
              <a:t>введёнными двумя числами вещественного типа. </a:t>
            </a:r>
            <a:endParaRPr lang="ru-BY"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latin typeface="Times New Roman" panose="02020603050405020304" pitchFamily="18" charset="0"/>
                <a:ea typeface="Calibri" panose="020F0502020204030204" pitchFamily="34" charset="0"/>
                <a:cs typeface="Times New Roman" panose="02020603050405020304" pitchFamily="18" charset="0"/>
              </a:rPr>
              <a:t>Ввод с клавиатуры: операции + - * / и два числа. Операции являются функциями.  </a:t>
            </a:r>
            <a:endParaRPr lang="ru-BY"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latin typeface="Times New Roman" panose="02020603050405020304" pitchFamily="18" charset="0"/>
                <a:ea typeface="Calibri" panose="020F0502020204030204" pitchFamily="34" charset="0"/>
                <a:cs typeface="Times New Roman" panose="02020603050405020304" pitchFamily="18" charset="0"/>
              </a:rPr>
              <a:t>Обработать ошибку: “Деление на ноль” </a:t>
            </a:r>
            <a:endParaRPr lang="ru-BY" sz="2000" dirty="0">
              <a:latin typeface="Calibri" panose="020F0502020204030204" pitchFamily="34" charset="0"/>
              <a:ea typeface="Calibri" panose="020F0502020204030204" pitchFamily="34" charset="0"/>
              <a:cs typeface="Times New Roman" panose="02020603050405020304" pitchFamily="18" charset="0"/>
            </a:endParaRPr>
          </a:p>
          <a:p>
            <a:r>
              <a:rPr lang="ru-RU" sz="2000" dirty="0">
                <a:latin typeface="Times New Roman" panose="02020603050405020304" pitchFamily="18" charset="0"/>
                <a:ea typeface="Calibri" panose="020F0502020204030204" pitchFamily="34" charset="0"/>
              </a:rPr>
              <a:t>Ноль использовать в качестве завершения программы (сделать как отдельную операцию). </a:t>
            </a:r>
          </a:p>
        </p:txBody>
      </p:sp>
    </p:spTree>
    <p:extLst>
      <p:ext uri="{BB962C8B-B14F-4D97-AF65-F5344CB8AC3E}">
        <p14:creationId xmlns:p14="http://schemas.microsoft.com/office/powerpoint/2010/main" val="2914919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EFE51A-E092-4B00-8E92-C81BB7937113}"/>
              </a:ext>
            </a:extLst>
          </p:cNvPr>
          <p:cNvSpPr>
            <a:spLocks noGrp="1"/>
          </p:cNvSpPr>
          <p:nvPr>
            <p:ph type="title"/>
          </p:nvPr>
        </p:nvSpPr>
        <p:spPr>
          <a:xfrm>
            <a:off x="1066800" y="660442"/>
            <a:ext cx="10058400" cy="1371600"/>
          </a:xfrm>
        </p:spPr>
        <p:txBody>
          <a:bodyPr/>
          <a:lstStyle/>
          <a:p>
            <a:pPr algn="ctr"/>
            <a:r>
              <a:rPr lang="ru-RU" dirty="0">
                <a:latin typeface="Times New Roman" panose="02020603050405020304" pitchFamily="18" charset="0"/>
                <a:cs typeface="Times New Roman" panose="02020603050405020304" pitchFamily="18" charset="0"/>
              </a:rPr>
              <a:t>План занятия</a:t>
            </a:r>
          </a:p>
        </p:txBody>
      </p:sp>
      <p:sp>
        <p:nvSpPr>
          <p:cNvPr id="4" name="TextBox 3">
            <a:extLst>
              <a:ext uri="{FF2B5EF4-FFF2-40B4-BE49-F238E27FC236}">
                <a16:creationId xmlns:a16="http://schemas.microsoft.com/office/drawing/2014/main" id="{3573EEBF-1004-4DC3-A779-0E09E9E28F8F}"/>
              </a:ext>
            </a:extLst>
          </p:cNvPr>
          <p:cNvSpPr txBox="1"/>
          <p:nvPr/>
        </p:nvSpPr>
        <p:spPr>
          <a:xfrm>
            <a:off x="1066800" y="2032042"/>
            <a:ext cx="8818179" cy="3359061"/>
          </a:xfrm>
          <a:prstGeom prst="rect">
            <a:avLst/>
          </a:prstGeom>
          <a:noFill/>
        </p:spPr>
        <p:txBody>
          <a:bodyPr wrap="square" rtlCol="0">
            <a:spAutoFit/>
          </a:bodyPr>
          <a:lstStyle/>
          <a:p>
            <a:pPr marL="342900" indent="-342900">
              <a:lnSpc>
                <a:spcPct val="150000"/>
              </a:lnSpc>
              <a:buFont typeface="+mj-lt"/>
              <a:buAutoNum type="arabicParenR"/>
            </a:pPr>
            <a:r>
              <a:rPr lang="ru-RU" sz="2400" dirty="0">
                <a:latin typeface="Times New Roman" panose="02020603050405020304" pitchFamily="18" charset="0"/>
                <a:cs typeface="Times New Roman" panose="02020603050405020304" pitchFamily="18" charset="0"/>
              </a:rPr>
              <a:t>Функции.</a:t>
            </a:r>
          </a:p>
          <a:p>
            <a:pPr marL="342900" indent="-342900">
              <a:lnSpc>
                <a:spcPct val="150000"/>
              </a:lnSpc>
              <a:buFont typeface="+mj-lt"/>
              <a:buAutoNum type="arabicParenR"/>
            </a:pPr>
            <a:r>
              <a:rPr lang="ru-RU" sz="2400" dirty="0">
                <a:latin typeface="Times New Roman" panose="02020603050405020304" pitchFamily="18" charset="0"/>
                <a:cs typeface="Times New Roman" panose="02020603050405020304" pitchFamily="18" charset="0"/>
              </a:rPr>
              <a:t>Пустая функция (</a:t>
            </a:r>
            <a:r>
              <a:rPr lang="en-US" sz="2400" dirty="0">
                <a:latin typeface="Times New Roman" panose="02020603050405020304" pitchFamily="18" charset="0"/>
                <a:cs typeface="Times New Roman" panose="02020603050405020304" pitchFamily="18" charset="0"/>
              </a:rPr>
              <a:t>stub)</a:t>
            </a:r>
            <a:r>
              <a:rPr lang="ru-RU" sz="2400" dirty="0">
                <a:latin typeface="Times New Roman" panose="02020603050405020304" pitchFamily="18" charset="0"/>
                <a:cs typeface="Times New Roman" panose="02020603050405020304" pitchFamily="18" charset="0"/>
              </a:rPr>
              <a:t>.</a:t>
            </a:r>
          </a:p>
          <a:p>
            <a:pPr marL="342900" indent="-342900">
              <a:lnSpc>
                <a:spcPct val="150000"/>
              </a:lnSpc>
              <a:buFont typeface="+mj-lt"/>
              <a:buAutoNum type="arabicParenR"/>
            </a:pPr>
            <a:r>
              <a:rPr lang="ru-RU" sz="2400" dirty="0">
                <a:latin typeface="Times New Roman" panose="02020603050405020304" pitchFamily="18" charset="0"/>
                <a:cs typeface="Times New Roman" panose="02020603050405020304" pitchFamily="18" charset="0"/>
              </a:rPr>
              <a:t>Передача аргументов функции.</a:t>
            </a:r>
          </a:p>
          <a:p>
            <a:pPr marL="342900" indent="-342900">
              <a:lnSpc>
                <a:spcPct val="150000"/>
              </a:lnSpc>
              <a:buFont typeface="+mj-lt"/>
              <a:buAutoNum type="arabicParenR"/>
            </a:pPr>
            <a:r>
              <a:rPr lang="ru-RU" sz="2400" dirty="0">
                <a:latin typeface="Times New Roman" panose="02020603050405020304" pitchFamily="18" charset="0"/>
                <a:cs typeface="Times New Roman" panose="02020603050405020304" pitchFamily="18" charset="0"/>
              </a:rPr>
              <a:t>Ключевые аргументы.</a:t>
            </a:r>
          </a:p>
          <a:p>
            <a:pPr marL="342900" indent="-342900">
              <a:lnSpc>
                <a:spcPct val="150000"/>
              </a:lnSpc>
              <a:buFont typeface="+mj-lt"/>
              <a:buAutoNum type="arabicParenR"/>
            </a:pP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args</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и **</a:t>
            </a:r>
            <a:r>
              <a:rPr lang="en-US" sz="2400" dirty="0" err="1">
                <a:latin typeface="Times New Roman" panose="02020603050405020304" pitchFamily="18" charset="0"/>
                <a:cs typeface="Times New Roman" panose="02020603050405020304" pitchFamily="18" charset="0"/>
              </a:rPr>
              <a:t>kwargs</a:t>
            </a:r>
            <a:endParaRPr lang="ru-RU" sz="24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arenR"/>
            </a:pPr>
            <a:r>
              <a:rPr lang="ru-RU" sz="2400" dirty="0">
                <a:latin typeface="Times New Roman" panose="02020603050405020304" pitchFamily="18" charset="0"/>
                <a:ea typeface="Calibri" panose="020F0502020204030204" pitchFamily="34" charset="0"/>
                <a:cs typeface="Times New Roman" panose="02020603050405020304" pitchFamily="18" charset="0"/>
              </a:rPr>
              <a:t>Область видимости.</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392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F3EEC3-6A75-4040-895F-48A67A5145D9}"/>
              </a:ext>
            </a:extLst>
          </p:cNvPr>
          <p:cNvSpPr>
            <a:spLocks noGrp="1"/>
          </p:cNvSpPr>
          <p:nvPr>
            <p:ph type="title"/>
          </p:nvPr>
        </p:nvSpPr>
        <p:spPr>
          <a:xfrm>
            <a:off x="988740" y="133004"/>
            <a:ext cx="10058400" cy="1371600"/>
          </a:xfrm>
        </p:spPr>
        <p:txBody>
          <a:bodyPr/>
          <a:lstStyle/>
          <a:p>
            <a:pPr algn="ctr"/>
            <a:r>
              <a:rPr lang="ru-RU" dirty="0">
                <a:latin typeface="Times New Roman" panose="02020603050405020304" pitchFamily="18" charset="0"/>
                <a:cs typeface="Times New Roman" panose="02020603050405020304" pitchFamily="18" charset="0"/>
              </a:rPr>
              <a:t>Функция</a:t>
            </a:r>
          </a:p>
        </p:txBody>
      </p:sp>
      <p:sp>
        <p:nvSpPr>
          <p:cNvPr id="3" name="Прямоугольник 2">
            <a:extLst>
              <a:ext uri="{FF2B5EF4-FFF2-40B4-BE49-F238E27FC236}">
                <a16:creationId xmlns:a16="http://schemas.microsoft.com/office/drawing/2014/main" id="{0A0317DD-869B-4147-A8CF-6879B1A3E0F6}"/>
              </a:ext>
            </a:extLst>
          </p:cNvPr>
          <p:cNvSpPr/>
          <p:nvPr/>
        </p:nvSpPr>
        <p:spPr>
          <a:xfrm>
            <a:off x="543098" y="1182231"/>
            <a:ext cx="11105803" cy="2246769"/>
          </a:xfrm>
          <a:prstGeom prst="rect">
            <a:avLst/>
          </a:prstGeom>
        </p:spPr>
        <p:txBody>
          <a:bodyPr wrap="square">
            <a:spAutoFit/>
          </a:bodyPr>
          <a:lstStyle/>
          <a:p>
            <a:r>
              <a:rPr lang="ru-RU" sz="2800" dirty="0">
                <a:latin typeface="Times New Roman" panose="02020603050405020304" pitchFamily="18" charset="0"/>
                <a:cs typeface="Times New Roman" panose="02020603050405020304" pitchFamily="18" charset="0"/>
              </a:rPr>
              <a:t>Функция – это структура, которую вы определяете. Вам нужно решить, будут ли в ней аргументы, или нет. Вы можете добавить как аргументы ключевых слов, так и готовые по умолчанию. Функция – это блок кода, который начинается с ключевого слова </a:t>
            </a:r>
            <a:r>
              <a:rPr lang="ru-RU" sz="2800" b="1" dirty="0" err="1">
                <a:latin typeface="Times New Roman" panose="02020603050405020304" pitchFamily="18" charset="0"/>
                <a:cs typeface="Times New Roman" panose="02020603050405020304" pitchFamily="18" charset="0"/>
              </a:rPr>
              <a:t>def</a:t>
            </a:r>
            <a:r>
              <a:rPr lang="ru-RU" sz="2800" dirty="0">
                <a:latin typeface="Times New Roman" panose="02020603050405020304" pitchFamily="18" charset="0"/>
                <a:cs typeface="Times New Roman" panose="02020603050405020304" pitchFamily="18" charset="0"/>
              </a:rPr>
              <a:t>, названия функции и двоеточия, пример:</a:t>
            </a:r>
            <a:endParaRPr lang="ru-BY" sz="2800" dirty="0">
              <a:latin typeface="Times New Roman" panose="02020603050405020304" pitchFamily="18" charset="0"/>
              <a:cs typeface="Times New Roman" panose="02020603050405020304" pitchFamily="18" charset="0"/>
            </a:endParaRPr>
          </a:p>
        </p:txBody>
      </p:sp>
      <p:pic>
        <p:nvPicPr>
          <p:cNvPr id="4" name="Рисунок 3">
            <a:extLst>
              <a:ext uri="{FF2B5EF4-FFF2-40B4-BE49-F238E27FC236}">
                <a16:creationId xmlns:a16="http://schemas.microsoft.com/office/drawing/2014/main" id="{0B743E35-89BE-4639-9CAE-8C4B87F13F74}"/>
              </a:ext>
            </a:extLst>
          </p:cNvPr>
          <p:cNvPicPr>
            <a:picLocks noChangeAspect="1"/>
          </p:cNvPicPr>
          <p:nvPr/>
        </p:nvPicPr>
        <p:blipFill>
          <a:blip r:embed="rId2"/>
          <a:stretch>
            <a:fillRect/>
          </a:stretch>
        </p:blipFill>
        <p:spPr>
          <a:xfrm>
            <a:off x="2391829" y="3873464"/>
            <a:ext cx="7408340" cy="1209526"/>
          </a:xfrm>
          <a:prstGeom prst="rect">
            <a:avLst/>
          </a:prstGeom>
        </p:spPr>
      </p:pic>
    </p:spTree>
    <p:extLst>
      <p:ext uri="{BB962C8B-B14F-4D97-AF65-F5344CB8AC3E}">
        <p14:creationId xmlns:p14="http://schemas.microsoft.com/office/powerpoint/2010/main" val="381795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F3EEC3-6A75-4040-895F-48A67A5145D9}"/>
              </a:ext>
            </a:extLst>
          </p:cNvPr>
          <p:cNvSpPr>
            <a:spLocks noGrp="1"/>
          </p:cNvSpPr>
          <p:nvPr>
            <p:ph type="title"/>
          </p:nvPr>
        </p:nvSpPr>
        <p:spPr>
          <a:xfrm>
            <a:off x="988740" y="133004"/>
            <a:ext cx="10058400" cy="1371600"/>
          </a:xfrm>
        </p:spPr>
        <p:txBody>
          <a:bodyPr/>
          <a:lstStyle/>
          <a:p>
            <a:pPr algn="ctr"/>
            <a:r>
              <a:rPr lang="ru-RU" dirty="0">
                <a:latin typeface="Times New Roman" panose="02020603050405020304" pitchFamily="18" charset="0"/>
                <a:cs typeface="Times New Roman" panose="02020603050405020304" pitchFamily="18" charset="0"/>
              </a:rPr>
              <a:t>Функция</a:t>
            </a:r>
          </a:p>
        </p:txBody>
      </p:sp>
      <p:sp>
        <p:nvSpPr>
          <p:cNvPr id="3" name="Прямоугольник 2">
            <a:extLst>
              <a:ext uri="{FF2B5EF4-FFF2-40B4-BE49-F238E27FC236}">
                <a16:creationId xmlns:a16="http://schemas.microsoft.com/office/drawing/2014/main" id="{0A0317DD-869B-4147-A8CF-6879B1A3E0F6}"/>
              </a:ext>
            </a:extLst>
          </p:cNvPr>
          <p:cNvSpPr/>
          <p:nvPr/>
        </p:nvSpPr>
        <p:spPr>
          <a:xfrm>
            <a:off x="543098" y="1298609"/>
            <a:ext cx="11105803" cy="1384995"/>
          </a:xfrm>
          <a:prstGeom prst="rect">
            <a:avLst/>
          </a:prstGeom>
        </p:spPr>
        <p:txBody>
          <a:bodyPr wrap="square">
            <a:spAutoFit/>
          </a:bodyPr>
          <a:lstStyle/>
          <a:p>
            <a:r>
              <a:rPr lang="ru-RU" sz="2800" dirty="0">
                <a:latin typeface="Times New Roman" panose="02020603050405020304" pitchFamily="18" charset="0"/>
                <a:cs typeface="Times New Roman" panose="02020603050405020304" pitchFamily="18" charset="0"/>
              </a:rPr>
              <a:t>Эта функция не делает ничего, кроме отображения текста. Чтобы вызвать функцию, вам нужно ввести название функции, за которой следует открывающаяся и закрывающаяся скобки:</a:t>
            </a:r>
          </a:p>
        </p:txBody>
      </p:sp>
      <p:pic>
        <p:nvPicPr>
          <p:cNvPr id="6" name="Рисунок 5">
            <a:extLst>
              <a:ext uri="{FF2B5EF4-FFF2-40B4-BE49-F238E27FC236}">
                <a16:creationId xmlns:a16="http://schemas.microsoft.com/office/drawing/2014/main" id="{20F55312-7416-4772-8C41-092815E881B3}"/>
              </a:ext>
            </a:extLst>
          </p:cNvPr>
          <p:cNvPicPr>
            <a:picLocks noChangeAspect="1"/>
          </p:cNvPicPr>
          <p:nvPr/>
        </p:nvPicPr>
        <p:blipFill>
          <a:blip r:embed="rId2"/>
          <a:stretch>
            <a:fillRect/>
          </a:stretch>
        </p:blipFill>
        <p:spPr>
          <a:xfrm>
            <a:off x="3577171" y="3345612"/>
            <a:ext cx="5037658" cy="1763181"/>
          </a:xfrm>
          <a:prstGeom prst="rect">
            <a:avLst/>
          </a:prstGeom>
        </p:spPr>
      </p:pic>
    </p:spTree>
    <p:extLst>
      <p:ext uri="{BB962C8B-B14F-4D97-AF65-F5344CB8AC3E}">
        <p14:creationId xmlns:p14="http://schemas.microsoft.com/office/powerpoint/2010/main" val="3023509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F3EEC3-6A75-4040-895F-48A67A5145D9}"/>
              </a:ext>
            </a:extLst>
          </p:cNvPr>
          <p:cNvSpPr>
            <a:spLocks noGrp="1"/>
          </p:cNvSpPr>
          <p:nvPr>
            <p:ph type="title"/>
          </p:nvPr>
        </p:nvSpPr>
        <p:spPr>
          <a:xfrm>
            <a:off x="988740" y="133004"/>
            <a:ext cx="10058400" cy="1371600"/>
          </a:xfrm>
        </p:spPr>
        <p:txBody>
          <a:bodyPr/>
          <a:lstStyle/>
          <a:p>
            <a:pPr algn="ctr"/>
            <a:r>
              <a:rPr lang="ru-RU" dirty="0">
                <a:latin typeface="Times New Roman" panose="02020603050405020304" pitchFamily="18" charset="0"/>
                <a:cs typeface="Times New Roman" panose="02020603050405020304" pitchFamily="18" charset="0"/>
              </a:rPr>
              <a:t>Пустая функция (</a:t>
            </a:r>
            <a:r>
              <a:rPr lang="en-US" dirty="0">
                <a:latin typeface="Times New Roman" panose="02020603050405020304" pitchFamily="18" charset="0"/>
                <a:cs typeface="Times New Roman" panose="02020603050405020304" pitchFamily="18" charset="0"/>
              </a:rPr>
              <a:t>stub)</a:t>
            </a:r>
            <a:endParaRPr lang="ru-RU" dirty="0">
              <a:latin typeface="Times New Roman" panose="02020603050405020304" pitchFamily="18" charset="0"/>
              <a:cs typeface="Times New Roman" panose="02020603050405020304" pitchFamily="18" charset="0"/>
            </a:endParaRPr>
          </a:p>
        </p:txBody>
      </p:sp>
      <p:sp>
        <p:nvSpPr>
          <p:cNvPr id="3" name="Прямоугольник 2">
            <a:extLst>
              <a:ext uri="{FF2B5EF4-FFF2-40B4-BE49-F238E27FC236}">
                <a16:creationId xmlns:a16="http://schemas.microsoft.com/office/drawing/2014/main" id="{0A0317DD-869B-4147-A8CF-6879B1A3E0F6}"/>
              </a:ext>
            </a:extLst>
          </p:cNvPr>
          <p:cNvSpPr/>
          <p:nvPr/>
        </p:nvSpPr>
        <p:spPr>
          <a:xfrm>
            <a:off x="543098" y="1298609"/>
            <a:ext cx="11105803" cy="1384995"/>
          </a:xfrm>
          <a:prstGeom prst="rect">
            <a:avLst/>
          </a:prstGeom>
        </p:spPr>
        <p:txBody>
          <a:bodyPr wrap="square">
            <a:spAutoFit/>
          </a:bodyPr>
          <a:lstStyle/>
          <a:p>
            <a:r>
              <a:rPr lang="ru-RU" sz="2800" dirty="0">
                <a:latin typeface="Times New Roman" panose="02020603050405020304" pitchFamily="18" charset="0"/>
                <a:cs typeface="Times New Roman" panose="02020603050405020304" pitchFamily="18" charset="0"/>
              </a:rPr>
              <a:t>Иногда, когда вы пишете какой-нибудь код, вам нужно просто ввести определения функции, которое не содержит в себе код. </a:t>
            </a:r>
            <a:endParaRPr lang="en-US" sz="2800" dirty="0">
              <a:latin typeface="Times New Roman" panose="02020603050405020304" pitchFamily="18" charset="0"/>
              <a:cs typeface="Times New Roman" panose="02020603050405020304" pitchFamily="18" charset="0"/>
            </a:endParaRPr>
          </a:p>
          <a:p>
            <a:r>
              <a:rPr lang="ru-RU" sz="2800" dirty="0">
                <a:latin typeface="Times New Roman" panose="02020603050405020304" pitchFamily="18" charset="0"/>
                <a:cs typeface="Times New Roman" panose="02020603050405020304" pitchFamily="18" charset="0"/>
              </a:rPr>
              <a:t>Вот пример:</a:t>
            </a:r>
          </a:p>
        </p:txBody>
      </p:sp>
      <p:pic>
        <p:nvPicPr>
          <p:cNvPr id="4" name="Рисунок 3">
            <a:extLst>
              <a:ext uri="{FF2B5EF4-FFF2-40B4-BE49-F238E27FC236}">
                <a16:creationId xmlns:a16="http://schemas.microsoft.com/office/drawing/2014/main" id="{42FC36C7-8711-43EA-8FB3-9FC4C2FEEFA9}"/>
              </a:ext>
            </a:extLst>
          </p:cNvPr>
          <p:cNvPicPr>
            <a:picLocks noChangeAspect="1"/>
          </p:cNvPicPr>
          <p:nvPr/>
        </p:nvPicPr>
        <p:blipFill>
          <a:blip r:embed="rId2"/>
          <a:stretch>
            <a:fillRect/>
          </a:stretch>
        </p:blipFill>
        <p:spPr>
          <a:xfrm>
            <a:off x="3421162" y="2968656"/>
            <a:ext cx="5349675" cy="1480539"/>
          </a:xfrm>
          <a:prstGeom prst="rect">
            <a:avLst/>
          </a:prstGeom>
        </p:spPr>
      </p:pic>
      <p:sp>
        <p:nvSpPr>
          <p:cNvPr id="5" name="Прямоугольник 4">
            <a:extLst>
              <a:ext uri="{FF2B5EF4-FFF2-40B4-BE49-F238E27FC236}">
                <a16:creationId xmlns:a16="http://schemas.microsoft.com/office/drawing/2014/main" id="{210485D0-A467-4A30-B508-877B6BB3FB94}"/>
              </a:ext>
            </a:extLst>
          </p:cNvPr>
          <p:cNvSpPr/>
          <p:nvPr/>
        </p:nvSpPr>
        <p:spPr>
          <a:xfrm>
            <a:off x="543098" y="4734247"/>
            <a:ext cx="11244349" cy="954107"/>
          </a:xfrm>
          <a:prstGeom prst="rect">
            <a:avLst/>
          </a:prstGeom>
        </p:spPr>
        <p:txBody>
          <a:bodyPr wrap="square">
            <a:spAutoFit/>
          </a:bodyPr>
          <a:lstStyle/>
          <a:p>
            <a:r>
              <a:rPr lang="ru-RU" sz="2800" dirty="0">
                <a:latin typeface="Times New Roman" panose="02020603050405020304" pitchFamily="18" charset="0"/>
                <a:cs typeface="Times New Roman" panose="02020603050405020304" pitchFamily="18" charset="0"/>
              </a:rPr>
              <a:t>А вот здесь кое-что новенькое: оператор </a:t>
            </a:r>
            <a:r>
              <a:rPr lang="ru-RU" sz="2800" b="1" dirty="0" err="1">
                <a:latin typeface="Times New Roman" panose="02020603050405020304" pitchFamily="18" charset="0"/>
                <a:cs typeface="Times New Roman" panose="02020603050405020304" pitchFamily="18" charset="0"/>
              </a:rPr>
              <a:t>pass</a:t>
            </a:r>
            <a:r>
              <a:rPr lang="ru-RU" sz="2800" dirty="0">
                <a:latin typeface="Times New Roman" panose="02020603050405020304" pitchFamily="18" charset="0"/>
                <a:cs typeface="Times New Roman" panose="02020603050405020304" pitchFamily="18" charset="0"/>
              </a:rPr>
              <a:t>. Это пустая операция, это означает, что когда оператор </a:t>
            </a:r>
            <a:r>
              <a:rPr lang="ru-RU" sz="2800" b="1" dirty="0" err="1">
                <a:latin typeface="Times New Roman" panose="02020603050405020304" pitchFamily="18" charset="0"/>
                <a:cs typeface="Times New Roman" panose="02020603050405020304" pitchFamily="18" charset="0"/>
              </a:rPr>
              <a:t>pass</a:t>
            </a:r>
            <a:r>
              <a:rPr lang="ru-RU" sz="2800" dirty="0">
                <a:latin typeface="Times New Roman" panose="02020603050405020304" pitchFamily="18" charset="0"/>
                <a:cs typeface="Times New Roman" panose="02020603050405020304" pitchFamily="18" charset="0"/>
              </a:rPr>
              <a:t> выполняется, не происходит ничего.</a:t>
            </a:r>
            <a:endParaRPr lang="ru-BY"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0732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F3EEC3-6A75-4040-895F-48A67A5145D9}"/>
              </a:ext>
            </a:extLst>
          </p:cNvPr>
          <p:cNvSpPr>
            <a:spLocks noGrp="1"/>
          </p:cNvSpPr>
          <p:nvPr>
            <p:ph type="title"/>
          </p:nvPr>
        </p:nvSpPr>
        <p:spPr>
          <a:xfrm>
            <a:off x="543096" y="249382"/>
            <a:ext cx="10058400" cy="1371600"/>
          </a:xfrm>
        </p:spPr>
        <p:txBody>
          <a:bodyPr/>
          <a:lstStyle/>
          <a:p>
            <a:r>
              <a:rPr lang="ru-RU" dirty="0">
                <a:latin typeface="Times New Roman" panose="02020603050405020304" pitchFamily="18" charset="0"/>
                <a:cs typeface="Times New Roman" panose="02020603050405020304" pitchFamily="18" charset="0"/>
              </a:rPr>
              <a:t>Задание №1</a:t>
            </a:r>
          </a:p>
        </p:txBody>
      </p:sp>
      <p:sp>
        <p:nvSpPr>
          <p:cNvPr id="3" name="Прямоугольник 2">
            <a:extLst>
              <a:ext uri="{FF2B5EF4-FFF2-40B4-BE49-F238E27FC236}">
                <a16:creationId xmlns:a16="http://schemas.microsoft.com/office/drawing/2014/main" id="{0A0317DD-869B-4147-A8CF-6879B1A3E0F6}"/>
              </a:ext>
            </a:extLst>
          </p:cNvPr>
          <p:cNvSpPr/>
          <p:nvPr/>
        </p:nvSpPr>
        <p:spPr>
          <a:xfrm>
            <a:off x="543096" y="1620982"/>
            <a:ext cx="11105803" cy="523220"/>
          </a:xfrm>
          <a:prstGeom prst="rect">
            <a:avLst/>
          </a:prstGeom>
        </p:spPr>
        <p:txBody>
          <a:bodyPr wrap="square">
            <a:spAutoFit/>
          </a:bodyPr>
          <a:lstStyle/>
          <a:p>
            <a:r>
              <a:rPr lang="ru-RU" sz="2800" dirty="0">
                <a:latin typeface="Times New Roman" panose="02020603050405020304" pitchFamily="18" charset="0"/>
                <a:cs typeface="Times New Roman" panose="02020603050405020304" pitchFamily="18" charset="0"/>
              </a:rPr>
              <a:t>Создайте функцию, которая будет считать сумму чисел в массиве.</a:t>
            </a:r>
          </a:p>
        </p:txBody>
      </p:sp>
    </p:spTree>
    <p:extLst>
      <p:ext uri="{BB962C8B-B14F-4D97-AF65-F5344CB8AC3E}">
        <p14:creationId xmlns:p14="http://schemas.microsoft.com/office/powerpoint/2010/main" val="1778851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F3EEC3-6A75-4040-895F-48A67A5145D9}"/>
              </a:ext>
            </a:extLst>
          </p:cNvPr>
          <p:cNvSpPr>
            <a:spLocks noGrp="1"/>
          </p:cNvSpPr>
          <p:nvPr>
            <p:ph type="title"/>
          </p:nvPr>
        </p:nvSpPr>
        <p:spPr>
          <a:xfrm>
            <a:off x="626223" y="340822"/>
            <a:ext cx="10058400" cy="1371600"/>
          </a:xfrm>
        </p:spPr>
        <p:txBody>
          <a:bodyPr/>
          <a:lstStyle/>
          <a:p>
            <a:pPr algn="ctr"/>
            <a:r>
              <a:rPr lang="ru-RU" dirty="0">
                <a:latin typeface="Times New Roman" panose="02020603050405020304" pitchFamily="18" charset="0"/>
                <a:cs typeface="Times New Roman" panose="02020603050405020304" pitchFamily="18" charset="0"/>
              </a:rPr>
              <a:t>Решение</a:t>
            </a:r>
          </a:p>
        </p:txBody>
      </p:sp>
      <p:pic>
        <p:nvPicPr>
          <p:cNvPr id="4" name="Рисунок 3">
            <a:extLst>
              <a:ext uri="{FF2B5EF4-FFF2-40B4-BE49-F238E27FC236}">
                <a16:creationId xmlns:a16="http://schemas.microsoft.com/office/drawing/2014/main" id="{1E7DF349-943B-4A3D-A455-AA0264563BB5}"/>
              </a:ext>
            </a:extLst>
          </p:cNvPr>
          <p:cNvPicPr>
            <a:picLocks noChangeAspect="1"/>
          </p:cNvPicPr>
          <p:nvPr/>
        </p:nvPicPr>
        <p:blipFill>
          <a:blip r:embed="rId2"/>
          <a:stretch>
            <a:fillRect/>
          </a:stretch>
        </p:blipFill>
        <p:spPr>
          <a:xfrm>
            <a:off x="3264887" y="1712422"/>
            <a:ext cx="4781072" cy="4230093"/>
          </a:xfrm>
          <a:prstGeom prst="rect">
            <a:avLst/>
          </a:prstGeom>
        </p:spPr>
      </p:pic>
    </p:spTree>
    <p:extLst>
      <p:ext uri="{BB962C8B-B14F-4D97-AF65-F5344CB8AC3E}">
        <p14:creationId xmlns:p14="http://schemas.microsoft.com/office/powerpoint/2010/main" val="32602491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авон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989_TF78438558" id="{9E57F44F-DA93-4254-91DF-B1426C3EFFA1}" vid="{65451059-DDF1-4B5B-9523-2E5E61368425}"/>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{ABD56F12-40B3-4EE5-A871-FC72C348337D}tf78438558_win32</Template>
  <TotalTime>4910</TotalTime>
  <Words>1161</Words>
  <Application>Microsoft Office PowerPoint</Application>
  <PresentationFormat>Широкоэкранный</PresentationFormat>
  <Paragraphs>102</Paragraphs>
  <Slides>37</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37</vt:i4>
      </vt:variant>
    </vt:vector>
  </HeadingPairs>
  <TitlesOfParts>
    <vt:vector size="43" baseType="lpstr">
      <vt:lpstr>Arial</vt:lpstr>
      <vt:lpstr>Calibri</vt:lpstr>
      <vt:lpstr>Century Gothic</vt:lpstr>
      <vt:lpstr>Garamond</vt:lpstr>
      <vt:lpstr>Times New Roman</vt:lpstr>
      <vt:lpstr>СавонVTI</vt:lpstr>
      <vt:lpstr>функции</vt:lpstr>
      <vt:lpstr>Проверка пройденного на занятии №5.4</vt:lpstr>
      <vt:lpstr>Проверка домашнего задания</vt:lpstr>
      <vt:lpstr>План занятия</vt:lpstr>
      <vt:lpstr>Функция</vt:lpstr>
      <vt:lpstr>Функция</vt:lpstr>
      <vt:lpstr>Пустая функция (stub)</vt:lpstr>
      <vt:lpstr>Задание №1</vt:lpstr>
      <vt:lpstr>Решение</vt:lpstr>
      <vt:lpstr>Передача аргументов функции</vt:lpstr>
      <vt:lpstr>Передача аргументов функции</vt:lpstr>
      <vt:lpstr>Передача аргументов функции</vt:lpstr>
      <vt:lpstr>Ключевые аргументы</vt:lpstr>
      <vt:lpstr>Ключевые аргументы</vt:lpstr>
      <vt:lpstr>Ключевые аргументы</vt:lpstr>
      <vt:lpstr>Ключевые аргументы</vt:lpstr>
      <vt:lpstr>*args и **kwargs</vt:lpstr>
      <vt:lpstr>*args и **kwargs</vt:lpstr>
      <vt:lpstr>*args и **kwargs</vt:lpstr>
      <vt:lpstr>Область видимость и глобальные переменные</vt:lpstr>
      <vt:lpstr>Область видимость и глобальные переменные</vt:lpstr>
      <vt:lpstr>Область видимость и глобальные переменные</vt:lpstr>
      <vt:lpstr>Область видимость и глобальные переменные</vt:lpstr>
      <vt:lpstr>Область видимость и глобальные переменные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Домашнее задание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Коллекции</dc:title>
  <dc:creator>Diana Mir</dc:creator>
  <cp:lastModifiedBy>Diana Mir</cp:lastModifiedBy>
  <cp:revision>102</cp:revision>
  <dcterms:created xsi:type="dcterms:W3CDTF">2021-04-07T14:36:15Z</dcterms:created>
  <dcterms:modified xsi:type="dcterms:W3CDTF">2021-04-17T14:03:18Z</dcterms:modified>
</cp:coreProperties>
</file>