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D0DBCD"/>
          </a:solidFill>
        </a:fill>
      </a:tcStyle>
    </a:wholeTbl>
    <a:band2H>
      <a:tcTxStyle b="def" i="def"/>
      <a:tcStyle>
        <a:tcBdr/>
        <a:fill>
          <a:solidFill>
            <a:srgbClr val="E9EE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CD9DF"/>
          </a:solidFill>
        </a:fill>
      </a:tcStyle>
    </a:wholeTbl>
    <a:band2H>
      <a:tcTxStyle b="def" i="def"/>
      <a:tcStyle>
        <a:tcBdr/>
        <a:fill>
          <a:solidFill>
            <a:srgbClr val="E7EDF0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E6EECC"/>
          </a:solidFill>
        </a:fill>
      </a:tcStyle>
    </a:wholeTbl>
    <a:band2H>
      <a:tcTxStyle b="def" i="def"/>
      <a:tcStyle>
        <a:tcBdr/>
        <a:fill>
          <a:solidFill>
            <a:srgbClr val="F3F7E7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0000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5" name="Прямоугольник 9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0" dir="0">
              <a:srgbClr val="000000">
                <a:alpha val="66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6" name="Прямоугольник 10"/>
          <p:cNvSpPr/>
          <p:nvPr/>
        </p:nvSpPr>
        <p:spPr>
          <a:xfrm>
            <a:off x="1447800" y="1411613"/>
            <a:ext cx="9296401" cy="4034773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" name="Прямоугольник 14"/>
          <p:cNvSpPr/>
          <p:nvPr/>
        </p:nvSpPr>
        <p:spPr>
          <a:xfrm>
            <a:off x="5135879" y="1267729"/>
            <a:ext cx="1920241" cy="7315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grpSp>
        <p:nvGrpSpPr>
          <p:cNvPr id="21" name="Группа 6"/>
          <p:cNvGrpSpPr/>
          <p:nvPr/>
        </p:nvGrpSpPr>
        <p:grpSpPr>
          <a:xfrm>
            <a:off x="5250178" y="1267728"/>
            <a:ext cx="1691643" cy="615937"/>
            <a:chOff x="-1" y="0"/>
            <a:chExt cx="1691641" cy="615936"/>
          </a:xfrm>
        </p:grpSpPr>
        <p:sp>
          <p:nvSpPr>
            <p:cNvPr id="18" name="Прямая соединительная линия 16"/>
            <p:cNvSpPr/>
            <p:nvPr/>
          </p:nvSpPr>
          <p:spPr>
            <a:xfrm flipH="1">
              <a:off x="-2" y="-1"/>
              <a:ext cx="2" cy="612650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" name="Прямая соединительная линия 17"/>
            <p:cNvSpPr/>
            <p:nvPr/>
          </p:nvSpPr>
          <p:spPr>
            <a:xfrm>
              <a:off x="1691639" y="-1"/>
              <a:ext cx="2" cy="612650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" name="Прямая соединительная линия 18"/>
            <p:cNvSpPr/>
            <p:nvPr/>
          </p:nvSpPr>
          <p:spPr>
            <a:xfrm>
              <a:off x="0" y="615934"/>
              <a:ext cx="1691641" cy="2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2" name="Текст заголовка"/>
          <p:cNvSpPr txBox="1"/>
          <p:nvPr>
            <p:ph type="title"/>
          </p:nvPr>
        </p:nvSpPr>
        <p:spPr>
          <a:xfrm>
            <a:off x="1629103" y="2244830"/>
            <a:ext cx="8933796" cy="2437234"/>
          </a:xfrm>
          <a:prstGeom prst="rect">
            <a:avLst/>
          </a:prstGeom>
        </p:spPr>
        <p:txBody>
          <a:bodyPr/>
          <a:lstStyle>
            <a:lvl1pPr algn="ctr">
              <a:lnSpc>
                <a:spcPct val="83000"/>
              </a:lnSpc>
              <a:defRPr cap="all" spc="-100" sz="68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3" name="Уровень текста 1…"/>
          <p:cNvSpPr txBox="1"/>
          <p:nvPr>
            <p:ph type="body" sz="quarter" idx="1"/>
          </p:nvPr>
        </p:nvSpPr>
        <p:spPr>
          <a:xfrm>
            <a:off x="1629099" y="4682061"/>
            <a:ext cx="8936848" cy="45720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0D0D0D"/>
                </a:solidFill>
              </a:defRPr>
            </a:lvl1pPr>
            <a:lvl2pPr marL="0" indent="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0D0D0D"/>
                </a:solidFill>
              </a:defRPr>
            </a:lvl2pPr>
            <a:lvl3pPr marL="0" indent="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0D0D0D"/>
                </a:solidFill>
              </a:defRPr>
            </a:lvl3pPr>
            <a:lvl4pPr marL="0" indent="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0D0D0D"/>
                </a:solidFill>
              </a:defRPr>
            </a:lvl4pPr>
            <a:lvl5pPr marL="0" indent="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0D0D0D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4" name="Номер слайда"/>
          <p:cNvSpPr txBox="1"/>
          <p:nvPr>
            <p:ph type="sldNum" sz="quarter" idx="2"/>
          </p:nvPr>
        </p:nvSpPr>
        <p:spPr>
          <a:xfrm>
            <a:off x="10346149" y="5187570"/>
            <a:ext cx="216752" cy="2184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Прямоугольник 10"/>
          <p:cNvSpPr/>
          <p:nvPr/>
        </p:nvSpPr>
        <p:spPr>
          <a:xfrm>
            <a:off x="8119870" y="237744"/>
            <a:ext cx="3826598" cy="6382512"/>
          </a:xfrm>
          <a:prstGeom prst="rect">
            <a:avLst/>
          </a:prstGeom>
          <a:solidFill>
            <a:srgbClr val="D9D9D9">
              <a:alpha val="60000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21" name="Рисунок 2"/>
          <p:cNvSpPr/>
          <p:nvPr>
            <p:ph type="pic" idx="21"/>
          </p:nvPr>
        </p:nvSpPr>
        <p:spPr>
          <a:xfrm>
            <a:off x="228599" y="237742"/>
            <a:ext cx="7696201" cy="638251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2" name="Прямоугольник 11"/>
          <p:cNvSpPr/>
          <p:nvPr/>
        </p:nvSpPr>
        <p:spPr>
          <a:xfrm>
            <a:off x="8254658" y="374902"/>
            <a:ext cx="3557016" cy="6108196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23" name="Текст заголовка"/>
          <p:cNvSpPr txBox="1"/>
          <p:nvPr>
            <p:ph type="title"/>
          </p:nvPr>
        </p:nvSpPr>
        <p:spPr>
          <a:xfrm>
            <a:off x="8477250" y="603504"/>
            <a:ext cx="3144774" cy="1645922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4" name="Уровень текста 1…"/>
          <p:cNvSpPr txBox="1"/>
          <p:nvPr>
            <p:ph type="body" sz="quarter" idx="1"/>
          </p:nvPr>
        </p:nvSpPr>
        <p:spPr>
          <a:xfrm>
            <a:off x="8477250" y="2386583"/>
            <a:ext cx="3144774" cy="351129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ClrTx/>
              <a:buSzTx/>
              <a:buFontTx/>
              <a:buNone/>
              <a:defRPr sz="1800"/>
            </a:lvl1pPr>
            <a:lvl2pPr marL="0" indent="0">
              <a:spcBef>
                <a:spcPts val="800"/>
              </a:spcBef>
              <a:buClrTx/>
              <a:buSzTx/>
              <a:buFontTx/>
              <a:buNone/>
              <a:defRPr sz="1800"/>
            </a:lvl2pPr>
            <a:lvl3pPr marL="0" indent="0">
              <a:spcBef>
                <a:spcPts val="800"/>
              </a:spcBef>
              <a:buClrTx/>
              <a:buSzTx/>
              <a:buFontTx/>
              <a:buNone/>
              <a:defRPr sz="1800"/>
            </a:lvl3pPr>
            <a:lvl4pPr marL="0" indent="0">
              <a:spcBef>
                <a:spcPts val="800"/>
              </a:spcBef>
              <a:buClrTx/>
              <a:buSzTx/>
              <a:buFontTx/>
              <a:buNone/>
              <a:defRPr sz="1800"/>
            </a:lvl4pPr>
            <a:lvl5pPr marL="0" indent="0">
              <a:spcBef>
                <a:spcPts val="800"/>
              </a:spcBef>
              <a:buClrTx/>
              <a:buSzTx/>
              <a:buFontTx/>
              <a:buNone/>
              <a:defRPr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5" name="Номер слайда"/>
          <p:cNvSpPr txBox="1"/>
          <p:nvPr>
            <p:ph type="sldNum" sz="quarter" idx="2"/>
          </p:nvPr>
        </p:nvSpPr>
        <p:spPr>
          <a:xfrm>
            <a:off x="11405273" y="6182362"/>
            <a:ext cx="216752" cy="2184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Титульный слайд 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2" name="Прямоугольник 9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50800" dist="0" dir="0">
              <a:srgbClr val="000000">
                <a:alpha val="66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3" name="Прямоугольник 10"/>
          <p:cNvSpPr/>
          <p:nvPr/>
        </p:nvSpPr>
        <p:spPr>
          <a:xfrm>
            <a:off x="1447800" y="1411613"/>
            <a:ext cx="9296401" cy="4034773"/>
          </a:xfrm>
          <a:prstGeom prst="rect">
            <a:avLst/>
          </a:prstGeom>
          <a:ln w="6350" cap="sq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4" name="Прямоугольник 14"/>
          <p:cNvSpPr/>
          <p:nvPr/>
        </p:nvSpPr>
        <p:spPr>
          <a:xfrm>
            <a:off x="5135879" y="1267729"/>
            <a:ext cx="1920241" cy="7315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grpSp>
        <p:nvGrpSpPr>
          <p:cNvPr id="38" name="Группа 6"/>
          <p:cNvGrpSpPr/>
          <p:nvPr/>
        </p:nvGrpSpPr>
        <p:grpSpPr>
          <a:xfrm>
            <a:off x="5250178" y="1267728"/>
            <a:ext cx="1691643" cy="615937"/>
            <a:chOff x="-1" y="0"/>
            <a:chExt cx="1691641" cy="615936"/>
          </a:xfrm>
        </p:grpSpPr>
        <p:sp>
          <p:nvSpPr>
            <p:cNvPr id="35" name="Прямая соединительная линия 16"/>
            <p:cNvSpPr/>
            <p:nvPr/>
          </p:nvSpPr>
          <p:spPr>
            <a:xfrm flipH="1">
              <a:off x="-2" y="-1"/>
              <a:ext cx="2" cy="612650"/>
            </a:xfrm>
            <a:prstGeom prst="line">
              <a:avLst/>
            </a:prstGeom>
            <a:solidFill>
              <a:srgbClr val="FFFFFF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6" name="Прямая соединительная линия 17"/>
            <p:cNvSpPr/>
            <p:nvPr/>
          </p:nvSpPr>
          <p:spPr>
            <a:xfrm>
              <a:off x="1691639" y="-1"/>
              <a:ext cx="2" cy="612650"/>
            </a:xfrm>
            <a:prstGeom prst="line">
              <a:avLst/>
            </a:prstGeom>
            <a:solidFill>
              <a:srgbClr val="FFFFFF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7" name="Прямая соединительная линия 18"/>
            <p:cNvSpPr/>
            <p:nvPr/>
          </p:nvSpPr>
          <p:spPr>
            <a:xfrm>
              <a:off x="0" y="615934"/>
              <a:ext cx="1691641" cy="2"/>
            </a:xfrm>
            <a:prstGeom prst="line">
              <a:avLst/>
            </a:prstGeom>
            <a:solidFill>
              <a:srgbClr val="FFFFFF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1629103" y="2244830"/>
            <a:ext cx="8933796" cy="2437234"/>
          </a:xfrm>
          <a:prstGeom prst="rect">
            <a:avLst/>
          </a:prstGeom>
        </p:spPr>
        <p:txBody>
          <a:bodyPr/>
          <a:lstStyle>
            <a:lvl1pPr algn="ctr">
              <a:lnSpc>
                <a:spcPct val="83000"/>
              </a:lnSpc>
              <a:defRPr cap="all" spc="-100" sz="6800">
                <a:solidFill>
                  <a:srgbClr val="FFFF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1629099" y="4682061"/>
            <a:ext cx="8936848" cy="45720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xfrm>
            <a:off x="10346149" y="5187570"/>
            <a:ext cx="216752" cy="2184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Прямоугольник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8" name="Прямоугольник 22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0" dir="0">
              <a:srgbClr val="000000">
                <a:alpha val="66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9" name="Прямоугольник 23"/>
          <p:cNvSpPr/>
          <p:nvPr/>
        </p:nvSpPr>
        <p:spPr>
          <a:xfrm>
            <a:off x="1447800" y="1411613"/>
            <a:ext cx="9296401" cy="4034773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0" name="Прямоугольник 29"/>
          <p:cNvSpPr/>
          <p:nvPr/>
        </p:nvSpPr>
        <p:spPr>
          <a:xfrm>
            <a:off x="5135879" y="1267729"/>
            <a:ext cx="1920241" cy="7315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1" name="Текст заголовка"/>
          <p:cNvSpPr txBox="1"/>
          <p:nvPr>
            <p:ph type="title"/>
          </p:nvPr>
        </p:nvSpPr>
        <p:spPr>
          <a:xfrm>
            <a:off x="1629155" y="2275165"/>
            <a:ext cx="8933691" cy="2406895"/>
          </a:xfrm>
          <a:prstGeom prst="rect">
            <a:avLst/>
          </a:prstGeom>
        </p:spPr>
        <p:txBody>
          <a:bodyPr/>
          <a:lstStyle>
            <a:lvl1pPr algn="ctr">
              <a:lnSpc>
                <a:spcPct val="83000"/>
              </a:lnSpc>
              <a:defRPr cap="all" spc="-100" sz="6800"/>
            </a:lvl1pPr>
          </a:lstStyle>
          <a:p>
            <a:pPr/>
            <a:r>
              <a:t>Текст заголовка</a:t>
            </a:r>
          </a:p>
        </p:txBody>
      </p:sp>
      <p:grpSp>
        <p:nvGrpSpPr>
          <p:cNvPr id="65" name="Группа 15"/>
          <p:cNvGrpSpPr/>
          <p:nvPr/>
        </p:nvGrpSpPr>
        <p:grpSpPr>
          <a:xfrm>
            <a:off x="5250178" y="1267728"/>
            <a:ext cx="1691643" cy="615937"/>
            <a:chOff x="-1" y="0"/>
            <a:chExt cx="1691641" cy="615936"/>
          </a:xfrm>
        </p:grpSpPr>
        <p:sp>
          <p:nvSpPr>
            <p:cNvPr id="62" name="Прямая соединительная линия 16"/>
            <p:cNvSpPr/>
            <p:nvPr/>
          </p:nvSpPr>
          <p:spPr>
            <a:xfrm flipH="1">
              <a:off x="-2" y="-1"/>
              <a:ext cx="2" cy="612650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3" name="Прямая соединительная линия 17"/>
            <p:cNvSpPr/>
            <p:nvPr/>
          </p:nvSpPr>
          <p:spPr>
            <a:xfrm>
              <a:off x="1691639" y="-1"/>
              <a:ext cx="2" cy="612650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4" name="Прямая соединительная линия 18"/>
            <p:cNvSpPr/>
            <p:nvPr/>
          </p:nvSpPr>
          <p:spPr>
            <a:xfrm>
              <a:off x="0" y="615934"/>
              <a:ext cx="1691641" cy="2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66" name="Уровень текста 1…"/>
          <p:cNvSpPr txBox="1"/>
          <p:nvPr>
            <p:ph type="body" sz="quarter" idx="1"/>
          </p:nvPr>
        </p:nvSpPr>
        <p:spPr>
          <a:xfrm>
            <a:off x="1629155" y="4682061"/>
            <a:ext cx="8939786" cy="457202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1pPr>
            <a:lvl2pPr marL="0" indent="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2pPr>
            <a:lvl3pPr marL="0" indent="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3pPr>
            <a:lvl4pPr marL="0" indent="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4pPr>
            <a:lvl5pPr marL="0" indent="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7" name="Номер слайда"/>
          <p:cNvSpPr txBox="1"/>
          <p:nvPr>
            <p:ph type="sldNum" sz="quarter" idx="2"/>
          </p:nvPr>
        </p:nvSpPr>
        <p:spPr>
          <a:xfrm>
            <a:off x="10346092" y="5187570"/>
            <a:ext cx="216752" cy="2184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5" name="Уровень текста 1…"/>
          <p:cNvSpPr txBox="1"/>
          <p:nvPr>
            <p:ph type="body" sz="half" idx="1"/>
          </p:nvPr>
        </p:nvSpPr>
        <p:spPr>
          <a:xfrm>
            <a:off x="1066800" y="2103120"/>
            <a:ext cx="4663441" cy="374904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480059" indent="-205738">
              <a:defRPr sz="1800"/>
            </a:lvl2pPr>
            <a:lvl3pPr marL="783771" indent="-235130">
              <a:defRPr sz="1800"/>
            </a:lvl3pPr>
            <a:lvl4pPr marL="1058091" indent="-235130">
              <a:defRPr sz="1800"/>
            </a:lvl4pPr>
            <a:lvl5pPr marL="1332411" indent="-235130">
              <a:defRPr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84" name="Уровень текста 1…"/>
          <p:cNvSpPr txBox="1"/>
          <p:nvPr>
            <p:ph type="body" sz="quarter" idx="1"/>
          </p:nvPr>
        </p:nvSpPr>
        <p:spPr>
          <a:xfrm>
            <a:off x="1069847" y="2074334"/>
            <a:ext cx="4663443" cy="64008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b="1" sz="19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b="1" sz="19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b="1" sz="19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b="1" sz="19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b="1" sz="19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Текст 4"/>
          <p:cNvSpPr/>
          <p:nvPr>
            <p:ph type="body" sz="quarter" idx="21"/>
          </p:nvPr>
        </p:nvSpPr>
        <p:spPr>
          <a:xfrm>
            <a:off x="6458710" y="2074334"/>
            <a:ext cx="4663443" cy="64008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Прямоугольник 9"/>
          <p:cNvSpPr/>
          <p:nvPr/>
        </p:nvSpPr>
        <p:spPr>
          <a:xfrm>
            <a:off x="8119870" y="237744"/>
            <a:ext cx="3826598" cy="6382512"/>
          </a:xfrm>
          <a:prstGeom prst="rect">
            <a:avLst/>
          </a:prstGeom>
          <a:solidFill>
            <a:srgbClr val="D9D9D9">
              <a:alpha val="60000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09" name="Прямоугольник 12"/>
          <p:cNvSpPr/>
          <p:nvPr/>
        </p:nvSpPr>
        <p:spPr>
          <a:xfrm>
            <a:off x="8254658" y="374902"/>
            <a:ext cx="3557016" cy="6108196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0" name="Текст заголовка"/>
          <p:cNvSpPr txBox="1"/>
          <p:nvPr>
            <p:ph type="title"/>
          </p:nvPr>
        </p:nvSpPr>
        <p:spPr>
          <a:xfrm>
            <a:off x="8458200" y="607390"/>
            <a:ext cx="3161964" cy="164592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11" name="Уровень текста 1…"/>
          <p:cNvSpPr txBox="1"/>
          <p:nvPr>
            <p:ph type="body" idx="1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</p:spPr>
        <p:txBody>
          <a:bodyPr/>
          <a:lstStyle>
            <a:lvl1pPr>
              <a:defRPr sz="1900"/>
            </a:lvl1pPr>
            <a:lvl2pPr marL="491490" indent="-217170">
              <a:defRPr sz="1900"/>
            </a:lvl2pPr>
            <a:lvl3pPr marL="796834" indent="-248194">
              <a:defRPr sz="1900"/>
            </a:lvl3pPr>
            <a:lvl4pPr marL="1071153" indent="-248193">
              <a:defRPr sz="1900"/>
            </a:lvl4pPr>
            <a:lvl5pPr marL="1345473" indent="-248194">
              <a:defRPr sz="19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2" name="Текст 3"/>
          <p:cNvSpPr/>
          <p:nvPr>
            <p:ph type="body" sz="quarter" idx="21"/>
          </p:nvPr>
        </p:nvSpPr>
        <p:spPr>
          <a:xfrm>
            <a:off x="8458199" y="2336800"/>
            <a:ext cx="3161966" cy="3606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Номер слайда"/>
          <p:cNvSpPr txBox="1"/>
          <p:nvPr>
            <p:ph type="sldNum" sz="quarter" idx="2"/>
          </p:nvPr>
        </p:nvSpPr>
        <p:spPr>
          <a:xfrm>
            <a:off x="11403413" y="6182362"/>
            <a:ext cx="216752" cy="2184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" name="Прямоугольник 6"/>
          <p:cNvSpPr/>
          <p:nvPr/>
        </p:nvSpPr>
        <p:spPr>
          <a:xfrm>
            <a:off x="234694" y="237744"/>
            <a:ext cx="11722612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" name="Прямоугольник 7"/>
          <p:cNvSpPr/>
          <p:nvPr/>
        </p:nvSpPr>
        <p:spPr>
          <a:xfrm>
            <a:off x="371854" y="374902"/>
            <a:ext cx="11448292" cy="6108196"/>
          </a:xfrm>
          <a:prstGeom prst="rect">
            <a:avLst/>
          </a:prstGeom>
          <a:ln w="6350" cap="sq">
            <a:solidFill>
              <a:srgbClr val="262626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" name="Текст заголовка"/>
          <p:cNvSpPr txBox="1"/>
          <p:nvPr>
            <p:ph type="title"/>
          </p:nvPr>
        </p:nvSpPr>
        <p:spPr>
          <a:xfrm>
            <a:off x="1066800" y="642594"/>
            <a:ext cx="10058400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6" name="Уровень текста 1…"/>
          <p:cNvSpPr txBox="1"/>
          <p:nvPr>
            <p:ph type="body" idx="1"/>
          </p:nvPr>
        </p:nvSpPr>
        <p:spPr>
          <a:xfrm>
            <a:off x="1066800" y="2103120"/>
            <a:ext cx="10058400" cy="3849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" name="Номер слайда"/>
          <p:cNvSpPr txBox="1"/>
          <p:nvPr>
            <p:ph type="sldNum" sz="quarter" idx="2"/>
          </p:nvPr>
        </p:nvSpPr>
        <p:spPr>
          <a:xfrm>
            <a:off x="10908448" y="6182362"/>
            <a:ext cx="216752" cy="2184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b">
            <a:spAutoFit/>
          </a:bodyPr>
          <a:lstStyle>
            <a:lvl1pPr algn="r">
              <a:defRPr sz="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182879" marR="0" indent="-182879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485335" marR="0" indent="-211015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777238" marR="0" indent="-22860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051558" marR="0" indent="-22860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1325880" marR="0" indent="-22860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1616327" marR="0" indent="-244927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1916327" marR="0" indent="-244928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2216328" marR="0" indent="-244928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2516327" marR="0" indent="-244928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" y="8"/>
            <a:ext cx="12191860" cy="6857992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Прямоугольник 81"/>
          <p:cNvSpPr/>
          <p:nvPr/>
        </p:nvSpPr>
        <p:spPr>
          <a:xfrm>
            <a:off x="5695066" y="1808532"/>
            <a:ext cx="5452529" cy="3240938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36" name="Прямоугольник 83"/>
          <p:cNvSpPr/>
          <p:nvPr/>
        </p:nvSpPr>
        <p:spPr>
          <a:xfrm>
            <a:off x="5861010" y="1975104"/>
            <a:ext cx="5120642" cy="2907794"/>
          </a:xfrm>
          <a:prstGeom prst="rect">
            <a:avLst/>
          </a:prstGeom>
          <a:ln w="6350" cap="sq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37" name="Заголовок 1"/>
          <p:cNvSpPr txBox="1"/>
          <p:nvPr>
            <p:ph type="title"/>
          </p:nvPr>
        </p:nvSpPr>
        <p:spPr>
          <a:xfrm>
            <a:off x="6033793" y="2355456"/>
            <a:ext cx="4775075" cy="163091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функции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Заголовок 1"/>
          <p:cNvSpPr txBox="1"/>
          <p:nvPr>
            <p:ph type="title"/>
          </p:nvPr>
        </p:nvSpPr>
        <p:spPr>
          <a:xfrm>
            <a:off x="1066800" y="390697"/>
            <a:ext cx="10058400" cy="137160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Анонимная функция: лямбда</a:t>
            </a:r>
          </a:p>
        </p:txBody>
      </p:sp>
      <p:sp>
        <p:nvSpPr>
          <p:cNvPr id="172" name="Прямоугольник 7"/>
          <p:cNvSpPr txBox="1"/>
          <p:nvPr/>
        </p:nvSpPr>
        <p:spPr>
          <a:xfrm>
            <a:off x="662245" y="1611593"/>
            <a:ext cx="11012982" cy="1450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Лямбда-функция — это короткая однострочная функция, которой даже не нужно имя давать. Такие выражения содержат лишь одну инструкцию, поэтому, например, if, for и while использовать нельзя. 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Их также можно присваивать переменным:</a:t>
            </a:r>
          </a:p>
        </p:txBody>
      </p:sp>
      <p:pic>
        <p:nvPicPr>
          <p:cNvPr id="173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7073" y="3591754"/>
            <a:ext cx="4437854" cy="1569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Заголовок 1"/>
          <p:cNvSpPr txBox="1"/>
          <p:nvPr>
            <p:ph type="title"/>
          </p:nvPr>
        </p:nvSpPr>
        <p:spPr>
          <a:xfrm>
            <a:off x="1066800" y="390697"/>
            <a:ext cx="10058400" cy="137160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Анонимная функция: лямбда</a:t>
            </a:r>
          </a:p>
        </p:txBody>
      </p:sp>
      <p:sp>
        <p:nvSpPr>
          <p:cNvPr id="176" name="Прямоугольник 7"/>
          <p:cNvSpPr txBox="1"/>
          <p:nvPr/>
        </p:nvSpPr>
        <p:spPr>
          <a:xfrm>
            <a:off x="662245" y="1611593"/>
            <a:ext cx="11012982" cy="1450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 отличие от функций, здесь не используется ключевое слово return. Результат работы и так возвращается.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 помощью type() можно проверить тип:</a:t>
            </a:r>
          </a:p>
        </p:txBody>
      </p:sp>
      <p:pic>
        <p:nvPicPr>
          <p:cNvPr id="177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7719" y="3676748"/>
            <a:ext cx="4929933" cy="1470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Рисунок 6" descr="Рисунок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54352" y="3705843"/>
            <a:ext cx="4929932" cy="1441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Заголовок 1"/>
          <p:cNvSpPr txBox="1"/>
          <p:nvPr>
            <p:ph type="title"/>
          </p:nvPr>
        </p:nvSpPr>
        <p:spPr>
          <a:xfrm>
            <a:off x="1066800" y="390697"/>
            <a:ext cx="10058400" cy="137160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Анонимная функция: лямбда</a:t>
            </a:r>
          </a:p>
        </p:txBody>
      </p:sp>
      <p:sp>
        <p:nvSpPr>
          <p:cNvPr id="181" name="Прямоугольник 7"/>
          <p:cNvSpPr txBox="1"/>
          <p:nvPr/>
        </p:nvSpPr>
        <p:spPr>
          <a:xfrm>
            <a:off x="662245" y="1611593"/>
            <a:ext cx="11012982" cy="76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На практике эти функции редко используются. Это всего лишь элегантный способ записи, когда она содержит одну инструкцию.</a:t>
            </a:r>
          </a:p>
        </p:txBody>
      </p:sp>
      <p:pic>
        <p:nvPicPr>
          <p:cNvPr id="182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9633" y="3173675"/>
            <a:ext cx="5412734" cy="1711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Заголовок 1"/>
          <p:cNvSpPr txBox="1"/>
          <p:nvPr>
            <p:ph type="title"/>
          </p:nvPr>
        </p:nvSpPr>
        <p:spPr>
          <a:xfrm>
            <a:off x="1066800" y="390697"/>
            <a:ext cx="10058400" cy="137160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Функция внутри функции в Python</a:t>
            </a:r>
          </a:p>
        </p:txBody>
      </p:sp>
      <p:sp>
        <p:nvSpPr>
          <p:cNvPr id="185" name="Прямоугольник 7"/>
          <p:cNvSpPr txBox="1"/>
          <p:nvPr/>
        </p:nvSpPr>
        <p:spPr>
          <a:xfrm>
            <a:off x="662245" y="1611593"/>
            <a:ext cx="11012982" cy="1450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Функции в Python мы можем создавать, вызывать и возвращать из других функций. Кстати, на этом основана идея замыкания (closures) в Python.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Давайте создадим функцию, умножающую 2 числа:</a:t>
            </a:r>
          </a:p>
        </p:txBody>
      </p:sp>
      <p:pic>
        <p:nvPicPr>
          <p:cNvPr id="186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3023" y="3429000"/>
            <a:ext cx="3345954" cy="26087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Заголовок 1"/>
          <p:cNvSpPr txBox="1"/>
          <p:nvPr>
            <p:ph type="title"/>
          </p:nvPr>
        </p:nvSpPr>
        <p:spPr>
          <a:xfrm>
            <a:off x="1066800" y="390697"/>
            <a:ext cx="10058400" cy="137160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Функция внутри функции в Python</a:t>
            </a:r>
          </a:p>
        </p:txBody>
      </p:sp>
      <p:sp>
        <p:nvSpPr>
          <p:cNvPr id="189" name="Прямоугольник 5"/>
          <p:cNvSpPr txBox="1"/>
          <p:nvPr/>
        </p:nvSpPr>
        <p:spPr>
          <a:xfrm>
            <a:off x="649776" y="1782186"/>
            <a:ext cx="11025451" cy="124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 этой функции в Python реализованы два важных свойства: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внутри функции mul() мы создаём ещё одну функцию helper();</a:t>
            </a:r>
          </a:p>
          <a:p>
            <a:pPr marL="342900" indent="-342900">
              <a:buSzPct val="100000"/>
              <a:buFont typeface="Arial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функция mul() возвращает нам функцию helper() в качестве результата работы.</a:t>
            </a:r>
          </a:p>
        </p:txBody>
      </p:sp>
      <p:sp>
        <p:nvSpPr>
          <p:cNvPr id="190" name="Прямоугольник 6"/>
          <p:cNvSpPr txBox="1"/>
          <p:nvPr/>
        </p:nvSpPr>
        <p:spPr>
          <a:xfrm>
            <a:off x="649776" y="3331382"/>
            <a:ext cx="3058080" cy="348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Вызов этой функции в Python:</a:t>
            </a:r>
          </a:p>
        </p:txBody>
      </p:sp>
      <p:pic>
        <p:nvPicPr>
          <p:cNvPr id="191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2328" y="3818404"/>
            <a:ext cx="3167343" cy="909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Заголовок 1"/>
          <p:cNvSpPr txBox="1"/>
          <p:nvPr>
            <p:ph type="title"/>
          </p:nvPr>
        </p:nvSpPr>
        <p:spPr>
          <a:xfrm>
            <a:off x="1066800" y="390697"/>
            <a:ext cx="10058400" cy="137160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Функция внутри функции в Python</a:t>
            </a:r>
          </a:p>
        </p:txBody>
      </p:sp>
      <p:sp>
        <p:nvSpPr>
          <p:cNvPr id="194" name="Прямоугольник 5"/>
          <p:cNvSpPr txBox="1"/>
          <p:nvPr/>
        </p:nvSpPr>
        <p:spPr>
          <a:xfrm>
            <a:off x="649775" y="1505187"/>
            <a:ext cx="11025451" cy="956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Особенность заключается в том, что мы можем создавать на базе функции mul() собственные кастомизированные функции. 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Давайте создадим функцию в Python, умножающую на 3: </a:t>
            </a:r>
          </a:p>
        </p:txBody>
      </p:sp>
      <p:pic>
        <p:nvPicPr>
          <p:cNvPr id="195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5478" y="2631843"/>
            <a:ext cx="2474043" cy="3114514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Прямоугольник 3"/>
          <p:cNvSpPr txBox="1"/>
          <p:nvPr/>
        </p:nvSpPr>
        <p:spPr>
          <a:xfrm>
            <a:off x="516772" y="5857350"/>
            <a:ext cx="11158453" cy="348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В результате была построена функция three_mul(), умножающая на 3 любое переданное ей число.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Заголовок 1"/>
          <p:cNvSpPr txBox="1"/>
          <p:nvPr>
            <p:ph type="title"/>
          </p:nvPr>
        </p:nvSpPr>
        <p:spPr>
          <a:xfrm>
            <a:off x="1066800" y="249379"/>
            <a:ext cx="10058400" cy="137160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Декоратор функции в Python</a:t>
            </a:r>
          </a:p>
        </p:txBody>
      </p:sp>
      <p:sp>
        <p:nvSpPr>
          <p:cNvPr id="199" name="Прямоугольник 6"/>
          <p:cNvSpPr txBox="1"/>
          <p:nvPr/>
        </p:nvSpPr>
        <p:spPr>
          <a:xfrm>
            <a:off x="680258" y="1439133"/>
            <a:ext cx="11158454" cy="956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Конструктивно речь идёт о некоторой функции, в качестве аргумента которого выступает другая функция. Декоратор в Python добавляет дополнительный функционал к функции, не меняя её содержимое. </a:t>
            </a:r>
          </a:p>
        </p:txBody>
      </p:sp>
      <p:sp>
        <p:nvSpPr>
          <p:cNvPr id="200" name="Прямоугольник 7"/>
          <p:cNvSpPr txBox="1"/>
          <p:nvPr/>
        </p:nvSpPr>
        <p:spPr>
          <a:xfrm>
            <a:off x="680258" y="2444114"/>
            <a:ext cx="6004564" cy="348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Представьте, что мы имеем пару простых функций в Python:</a:t>
            </a:r>
          </a:p>
        </p:txBody>
      </p:sp>
      <p:pic>
        <p:nvPicPr>
          <p:cNvPr id="201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7265" y="3082843"/>
            <a:ext cx="4277470" cy="24252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Заголовок 1"/>
          <p:cNvSpPr txBox="1"/>
          <p:nvPr>
            <p:ph type="title"/>
          </p:nvPr>
        </p:nvSpPr>
        <p:spPr>
          <a:xfrm>
            <a:off x="1066800" y="179752"/>
            <a:ext cx="10058400" cy="137160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Декоратор функции в Python</a:t>
            </a:r>
          </a:p>
        </p:txBody>
      </p:sp>
      <p:sp>
        <p:nvSpPr>
          <p:cNvPr id="204" name="Прямоугольник 6"/>
          <p:cNvSpPr txBox="1"/>
          <p:nvPr/>
        </p:nvSpPr>
        <p:spPr>
          <a:xfrm>
            <a:off x="516773" y="1645680"/>
            <a:ext cx="11158454" cy="1833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При этом мы желаем их дополнить таким образом, чтобы перед вызовом основного кода нашей функции печаталась строчка “Start function”, а в конце – строка “Stop function”.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Реализовать поставленную задачу можно несколькими методами. Во-первых, мы можем добавить необходимые строки в конец и начало каждой функции. Но вряд ли это удобно, ведь если мы пожелаем их убрать, придётся модифицировать тело функции.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Заголовок 1"/>
          <p:cNvSpPr txBox="1"/>
          <p:nvPr>
            <p:ph type="title"/>
          </p:nvPr>
        </p:nvSpPr>
        <p:spPr>
          <a:xfrm>
            <a:off x="1066800" y="179752"/>
            <a:ext cx="10058400" cy="137160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Декоратор функции в Python</a:t>
            </a:r>
          </a:p>
        </p:txBody>
      </p:sp>
      <p:sp>
        <p:nvSpPr>
          <p:cNvPr id="207" name="Прямоугольник 6"/>
          <p:cNvSpPr txBox="1"/>
          <p:nvPr/>
        </p:nvSpPr>
        <p:spPr>
          <a:xfrm>
            <a:off x="516773" y="1198716"/>
            <a:ext cx="11158454" cy="372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Для начала создадим функцию:</a:t>
            </a:r>
          </a:p>
        </p:txBody>
      </p:sp>
      <p:pic>
        <p:nvPicPr>
          <p:cNvPr id="208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5532" y="1522259"/>
            <a:ext cx="3680936" cy="4365760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Прямоугольник 3"/>
          <p:cNvSpPr txBox="1"/>
          <p:nvPr/>
        </p:nvSpPr>
        <p:spPr>
          <a:xfrm>
            <a:off x="516773" y="5986846"/>
            <a:ext cx="8581509" cy="348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Обратите внимание, что функции first_test и second_test не поменялись.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Заголовок 1"/>
          <p:cNvSpPr txBox="1"/>
          <p:nvPr>
            <p:ph type="title"/>
          </p:nvPr>
        </p:nvSpPr>
        <p:spPr>
          <a:xfrm>
            <a:off x="1066800" y="179752"/>
            <a:ext cx="10058400" cy="137160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Декоратор функции в Python</a:t>
            </a:r>
          </a:p>
        </p:txBody>
      </p:sp>
      <p:sp>
        <p:nvSpPr>
          <p:cNvPr id="212" name="Прямоугольник 6"/>
          <p:cNvSpPr txBox="1"/>
          <p:nvPr/>
        </p:nvSpPr>
        <p:spPr>
          <a:xfrm>
            <a:off x="516773" y="1274355"/>
            <a:ext cx="11158454" cy="956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Выполненные нами действия и являются реализацией идеи декоратора. 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Правда, мы можем написать иначе:</a:t>
            </a:r>
          </a:p>
        </p:txBody>
      </p:sp>
      <p:sp>
        <p:nvSpPr>
          <p:cNvPr id="213" name="Прямоугольник 3"/>
          <p:cNvSpPr txBox="1"/>
          <p:nvPr/>
        </p:nvSpPr>
        <p:spPr>
          <a:xfrm>
            <a:off x="516773" y="6031916"/>
            <a:ext cx="11158454" cy="348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В нашем случае @simple_decore – это не что иное, как декоратор функции.</a:t>
            </a:r>
          </a:p>
        </p:txBody>
      </p:sp>
      <p:pic>
        <p:nvPicPr>
          <p:cNvPr id="214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7490" y="2290017"/>
            <a:ext cx="3497019" cy="3741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Заголовок 4"/>
          <p:cNvSpPr txBox="1"/>
          <p:nvPr>
            <p:ph type="title"/>
          </p:nvPr>
        </p:nvSpPr>
        <p:spPr>
          <a:xfrm>
            <a:off x="1066800" y="421366"/>
            <a:ext cx="10058400" cy="137160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Проверка пройденного на занятии №7</a:t>
            </a:r>
          </a:p>
        </p:txBody>
      </p:sp>
      <p:sp>
        <p:nvSpPr>
          <p:cNvPr id="140" name="TextBox 6"/>
          <p:cNvSpPr txBox="1"/>
          <p:nvPr/>
        </p:nvSpPr>
        <p:spPr>
          <a:xfrm>
            <a:off x="781443" y="1672571"/>
            <a:ext cx="10629114" cy="343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 startAt="1"/>
              <a:tabLst>
                <a:tab pos="4572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Дайте определение функции.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 startAt="1"/>
              <a:tabLst>
                <a:tab pos="4572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Что нужно сделать, чтоб вызвать функцию?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 startAt="1"/>
              <a:tabLst>
                <a:tab pos="4572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Какой оператор используется для пустой операции?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 startAt="1"/>
              <a:tabLst>
                <a:tab pos="4572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Что делает инструкция return?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 startAt="1"/>
              <a:tabLst>
                <a:tab pos="4572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Что такое параметр и аргумент функции?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 startAt="1"/>
              <a:tabLst>
                <a:tab pos="4572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Есть ли разница в каком порядке вы будете передавать аргументы функции?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 startAt="1"/>
              <a:tabLst>
                <a:tab pos="4572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Сколько параметров должно использоваться в функции?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 startAt="1"/>
              <a:tabLst>
                <a:tab pos="4572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Должно ли число аргументов соответствовать параметрам?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 startAt="1"/>
              <a:tabLst>
                <a:tab pos="4572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Что нужно для того, чтоб функция принимала любое кол-во аргументов?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Заголовок 1"/>
          <p:cNvSpPr txBox="1"/>
          <p:nvPr>
            <p:ph type="title"/>
          </p:nvPr>
        </p:nvSpPr>
        <p:spPr>
          <a:xfrm>
            <a:off x="1066800" y="365895"/>
            <a:ext cx="10058400" cy="137160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Передаём аргументы в функцию с помощью декоратора</a:t>
            </a:r>
          </a:p>
        </p:txBody>
      </p:sp>
      <p:sp>
        <p:nvSpPr>
          <p:cNvPr id="217" name="Прямоугольник 2"/>
          <p:cNvSpPr txBox="1"/>
          <p:nvPr/>
        </p:nvSpPr>
        <p:spPr>
          <a:xfrm>
            <a:off x="516773" y="1721007"/>
            <a:ext cx="11158454" cy="956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Бывает, что функция требует наличие аргумента, поэтому мы можем передать его через декоратор. Давайте создадим декоратор, принимающий аргумент и выводящий информацию о декорируемой нами функции и её аргументе.</a:t>
            </a:r>
          </a:p>
        </p:txBody>
      </p:sp>
      <p:pic>
        <p:nvPicPr>
          <p:cNvPr id="218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6193" y="2736669"/>
            <a:ext cx="6419614" cy="363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Заголовок 6"/>
          <p:cNvSpPr txBox="1"/>
          <p:nvPr>
            <p:ph type="title"/>
          </p:nvPr>
        </p:nvSpPr>
        <p:spPr>
          <a:xfrm>
            <a:off x="393469" y="294276"/>
            <a:ext cx="11405062" cy="137160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Решение задач</a:t>
            </a:r>
          </a:p>
        </p:txBody>
      </p:sp>
      <p:sp>
        <p:nvSpPr>
          <p:cNvPr id="221" name="Прямоугольник 8"/>
          <p:cNvSpPr txBox="1"/>
          <p:nvPr/>
        </p:nvSpPr>
        <p:spPr>
          <a:xfrm>
            <a:off x="774469" y="1475408"/>
            <a:ext cx="6004562" cy="48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Задание №1</a:t>
            </a:r>
          </a:p>
        </p:txBody>
      </p:sp>
      <p:sp>
        <p:nvSpPr>
          <p:cNvPr id="222" name="Прямоугольник 9"/>
          <p:cNvSpPr txBox="1"/>
          <p:nvPr/>
        </p:nvSpPr>
        <p:spPr>
          <a:xfrm>
            <a:off x="774469" y="2507456"/>
            <a:ext cx="10817630" cy="764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Написать функцию, которая определяет количество разрядов введенного целого числа.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Прямоугольник 8"/>
          <p:cNvSpPr txBox="1"/>
          <p:nvPr/>
        </p:nvSpPr>
        <p:spPr>
          <a:xfrm>
            <a:off x="428104" y="718948"/>
            <a:ext cx="11338561" cy="48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Решение</a:t>
            </a:r>
          </a:p>
        </p:txBody>
      </p:sp>
      <p:pic>
        <p:nvPicPr>
          <p:cNvPr id="225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1489" y="2072046"/>
            <a:ext cx="5269024" cy="37635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Заголовок 6"/>
          <p:cNvSpPr txBox="1"/>
          <p:nvPr>
            <p:ph type="title"/>
          </p:nvPr>
        </p:nvSpPr>
        <p:spPr>
          <a:xfrm>
            <a:off x="393469" y="294276"/>
            <a:ext cx="11405062" cy="137160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Решение задач</a:t>
            </a:r>
          </a:p>
        </p:txBody>
      </p:sp>
      <p:sp>
        <p:nvSpPr>
          <p:cNvPr id="228" name="Прямоугольник 8"/>
          <p:cNvSpPr txBox="1"/>
          <p:nvPr/>
        </p:nvSpPr>
        <p:spPr>
          <a:xfrm>
            <a:off x="774469" y="1475408"/>
            <a:ext cx="6004562" cy="48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Задание №2</a:t>
            </a:r>
          </a:p>
        </p:txBody>
      </p:sp>
      <p:sp>
        <p:nvSpPr>
          <p:cNvPr id="229" name="Прямоугольник 9"/>
          <p:cNvSpPr txBox="1"/>
          <p:nvPr/>
        </p:nvSpPr>
        <p:spPr>
          <a:xfrm>
            <a:off x="774469" y="2507456"/>
            <a:ext cx="10817630" cy="1107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В зависимости от выбора пользователя вычислить площадь круга, прямоугольника или треугольника. Для вычисления площади каждой фигуры должна быть написана отдельная функция.</a:t>
            </a:r>
          </a:p>
        </p:txBody>
      </p:sp>
      <p:sp>
        <p:nvSpPr>
          <p:cNvPr id="230" name="Прямоугольник 1"/>
          <p:cNvSpPr txBox="1"/>
          <p:nvPr/>
        </p:nvSpPr>
        <p:spPr>
          <a:xfrm>
            <a:off x="774470" y="5613461"/>
            <a:ext cx="4288032" cy="348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Площадь треугольника по формуле Герона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Прямоугольник 8"/>
          <p:cNvSpPr txBox="1"/>
          <p:nvPr/>
        </p:nvSpPr>
        <p:spPr>
          <a:xfrm>
            <a:off x="428104" y="718948"/>
            <a:ext cx="11338561" cy="48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Решение</a:t>
            </a:r>
          </a:p>
        </p:txBody>
      </p:sp>
      <p:pic>
        <p:nvPicPr>
          <p:cNvPr id="233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960" y="1449649"/>
            <a:ext cx="4633477" cy="3958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Рисунок 2" descr="Рисунок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35564" y="1449649"/>
            <a:ext cx="4686708" cy="395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Заголовок 6"/>
          <p:cNvSpPr txBox="1"/>
          <p:nvPr>
            <p:ph type="title"/>
          </p:nvPr>
        </p:nvSpPr>
        <p:spPr>
          <a:xfrm>
            <a:off x="393469" y="294276"/>
            <a:ext cx="11405062" cy="137160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Решение задач</a:t>
            </a:r>
          </a:p>
        </p:txBody>
      </p:sp>
      <p:sp>
        <p:nvSpPr>
          <p:cNvPr id="237" name="Прямоугольник 8"/>
          <p:cNvSpPr txBox="1"/>
          <p:nvPr/>
        </p:nvSpPr>
        <p:spPr>
          <a:xfrm>
            <a:off x="774469" y="1475408"/>
            <a:ext cx="6004562" cy="48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Задание №3</a:t>
            </a:r>
          </a:p>
        </p:txBody>
      </p:sp>
      <p:sp>
        <p:nvSpPr>
          <p:cNvPr id="238" name="Прямоугольник 9"/>
          <p:cNvSpPr txBox="1"/>
          <p:nvPr/>
        </p:nvSpPr>
        <p:spPr>
          <a:xfrm>
            <a:off x="774467" y="2507456"/>
            <a:ext cx="11050389" cy="1450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Написать функцию, которая заполняет массив длинной 10 элементов, случайными числами в диапазоне, указанном пользователем с клавиатуры. Функция должна принимать два аргумента – начало диапазона и его конец, при этом ничего не возвращать.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Прямоугольник 8"/>
          <p:cNvSpPr txBox="1"/>
          <p:nvPr/>
        </p:nvSpPr>
        <p:spPr>
          <a:xfrm>
            <a:off x="428104" y="718948"/>
            <a:ext cx="11338561" cy="48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Решение</a:t>
            </a:r>
          </a:p>
        </p:txBody>
      </p:sp>
      <p:pic>
        <p:nvPicPr>
          <p:cNvPr id="241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7781" y="1479665"/>
            <a:ext cx="4256438" cy="47503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Заголовок 6"/>
          <p:cNvSpPr txBox="1"/>
          <p:nvPr>
            <p:ph type="title"/>
          </p:nvPr>
        </p:nvSpPr>
        <p:spPr>
          <a:xfrm>
            <a:off x="393469" y="294276"/>
            <a:ext cx="11405062" cy="137160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Решение задач</a:t>
            </a:r>
          </a:p>
        </p:txBody>
      </p:sp>
      <p:sp>
        <p:nvSpPr>
          <p:cNvPr id="244" name="Прямоугольник 8"/>
          <p:cNvSpPr txBox="1"/>
          <p:nvPr/>
        </p:nvSpPr>
        <p:spPr>
          <a:xfrm>
            <a:off x="774469" y="1475408"/>
            <a:ext cx="6004562" cy="48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Задание №4</a:t>
            </a:r>
          </a:p>
        </p:txBody>
      </p:sp>
      <p:sp>
        <p:nvSpPr>
          <p:cNvPr id="245" name="Прямоугольник 1"/>
          <p:cNvSpPr txBox="1"/>
          <p:nvPr/>
        </p:nvSpPr>
        <p:spPr>
          <a:xfrm>
            <a:off x="774469" y="2349376"/>
            <a:ext cx="10900755" cy="764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Написать функцию и сделать так, чтобы число секунд отображалось в виде дни:часы:минуты:секунды.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Прямоугольник 8"/>
          <p:cNvSpPr txBox="1"/>
          <p:nvPr/>
        </p:nvSpPr>
        <p:spPr>
          <a:xfrm>
            <a:off x="428104" y="718948"/>
            <a:ext cx="11338561" cy="48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Решение</a:t>
            </a:r>
          </a:p>
        </p:txBody>
      </p:sp>
      <p:pic>
        <p:nvPicPr>
          <p:cNvPr id="248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8480" y="1893117"/>
            <a:ext cx="5455039" cy="36830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Заголовок 6"/>
          <p:cNvSpPr txBox="1"/>
          <p:nvPr>
            <p:ph type="title"/>
          </p:nvPr>
        </p:nvSpPr>
        <p:spPr>
          <a:xfrm>
            <a:off x="393469" y="294276"/>
            <a:ext cx="11405062" cy="137160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Решение задач</a:t>
            </a:r>
          </a:p>
        </p:txBody>
      </p:sp>
      <p:sp>
        <p:nvSpPr>
          <p:cNvPr id="251" name="Прямоугольник 8"/>
          <p:cNvSpPr txBox="1"/>
          <p:nvPr/>
        </p:nvSpPr>
        <p:spPr>
          <a:xfrm>
            <a:off x="774469" y="1475408"/>
            <a:ext cx="6004562" cy="48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Задание №5</a:t>
            </a:r>
          </a:p>
        </p:txBody>
      </p:sp>
      <p:sp>
        <p:nvSpPr>
          <p:cNvPr id="252" name="Прямоугольник 1"/>
          <p:cNvSpPr txBox="1"/>
          <p:nvPr/>
        </p:nvSpPr>
        <p:spPr>
          <a:xfrm>
            <a:off x="774469" y="2349376"/>
            <a:ext cx="10900755" cy="664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Написать функцию, которая считает сколько гласных и согласных в строке. Строку вводить с клавиатуры.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Заголовок 1"/>
          <p:cNvSpPr txBox="1"/>
          <p:nvPr>
            <p:ph type="title"/>
          </p:nvPr>
        </p:nvSpPr>
        <p:spPr>
          <a:xfrm>
            <a:off x="988740" y="133002"/>
            <a:ext cx="10058401" cy="137160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Проверка домашнего задания</a:t>
            </a:r>
          </a:p>
        </p:txBody>
      </p:sp>
      <p:sp>
        <p:nvSpPr>
          <p:cNvPr id="143" name="Прямоугольник 3"/>
          <p:cNvSpPr txBox="1"/>
          <p:nvPr/>
        </p:nvSpPr>
        <p:spPr>
          <a:xfrm>
            <a:off x="544481" y="1504605"/>
            <a:ext cx="11280375" cy="1792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Простейший калькулятор c введёнными двумя числами вещественного типа. 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Ввод с клавиатуры: операции + - * / и два числа. Операции являются функциями.  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Обработать ошибку: “Деление на ноль” 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Ноль использовать в качестве завершения программы (сделать как отдельную операцию).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Прямоугольник 8"/>
          <p:cNvSpPr txBox="1"/>
          <p:nvPr/>
        </p:nvSpPr>
        <p:spPr>
          <a:xfrm>
            <a:off x="428104" y="718948"/>
            <a:ext cx="11338561" cy="48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Решение</a:t>
            </a:r>
          </a:p>
        </p:txBody>
      </p:sp>
      <p:pic>
        <p:nvPicPr>
          <p:cNvPr id="255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88452" y="1492689"/>
            <a:ext cx="4615094" cy="43398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Заголовок 6"/>
          <p:cNvSpPr txBox="1"/>
          <p:nvPr>
            <p:ph type="title"/>
          </p:nvPr>
        </p:nvSpPr>
        <p:spPr>
          <a:xfrm>
            <a:off x="393469" y="294276"/>
            <a:ext cx="11405062" cy="137160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Решение задач</a:t>
            </a:r>
          </a:p>
        </p:txBody>
      </p:sp>
      <p:sp>
        <p:nvSpPr>
          <p:cNvPr id="258" name="Прямоугольник 8"/>
          <p:cNvSpPr txBox="1"/>
          <p:nvPr/>
        </p:nvSpPr>
        <p:spPr>
          <a:xfrm>
            <a:off x="774469" y="1475408"/>
            <a:ext cx="6004562" cy="48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Задание №6</a:t>
            </a:r>
          </a:p>
        </p:txBody>
      </p:sp>
      <p:sp>
        <p:nvSpPr>
          <p:cNvPr id="259" name="Прямоугольник 1"/>
          <p:cNvSpPr txBox="1"/>
          <p:nvPr/>
        </p:nvSpPr>
        <p:spPr>
          <a:xfrm>
            <a:off x="774469" y="2349376"/>
            <a:ext cx="10900755" cy="372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Функцию которая при заданном целом числе n посчитает n + nn + nnn.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Прямоугольник 8"/>
          <p:cNvSpPr txBox="1"/>
          <p:nvPr/>
        </p:nvSpPr>
        <p:spPr>
          <a:xfrm>
            <a:off x="428104" y="718948"/>
            <a:ext cx="11338561" cy="48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Решение</a:t>
            </a:r>
          </a:p>
        </p:txBody>
      </p:sp>
      <p:pic>
        <p:nvPicPr>
          <p:cNvPr id="262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37763" y="1530499"/>
            <a:ext cx="4316475" cy="39432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Заголовок 6"/>
          <p:cNvSpPr txBox="1"/>
          <p:nvPr>
            <p:ph type="title"/>
          </p:nvPr>
        </p:nvSpPr>
        <p:spPr>
          <a:xfrm>
            <a:off x="393469" y="294276"/>
            <a:ext cx="11405062" cy="137160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Решение задач</a:t>
            </a:r>
          </a:p>
        </p:txBody>
      </p:sp>
      <p:sp>
        <p:nvSpPr>
          <p:cNvPr id="265" name="Прямоугольник 8"/>
          <p:cNvSpPr txBox="1"/>
          <p:nvPr/>
        </p:nvSpPr>
        <p:spPr>
          <a:xfrm>
            <a:off x="774469" y="1475408"/>
            <a:ext cx="6004562" cy="48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Задание №7</a:t>
            </a:r>
          </a:p>
        </p:txBody>
      </p:sp>
      <p:sp>
        <p:nvSpPr>
          <p:cNvPr id="266" name="Прямоугольник 1"/>
          <p:cNvSpPr txBox="1"/>
          <p:nvPr/>
        </p:nvSpPr>
        <p:spPr>
          <a:xfrm>
            <a:off x="774469" y="2349377"/>
            <a:ext cx="10900755" cy="213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Вычислить значения нижеприведенной функции в диапазоне значений x от -10 до 10 включительно с шагом, равным 1.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y = </a:t>
            </a:r>
            <a14:m>
              <m:oMath>
                <m:sSup>
                  <m:e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e>
                  <m:sup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при -5 &lt;= x &lt;= 5;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y = 2*|x|-1 при x &lt; -5;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y = 2x при x &gt; 5.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Вычисление значения функции оформить в виде программной функции, которая принимает значение x, а возвращает полученное значение функции (y).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Прямоугольник 8"/>
          <p:cNvSpPr txBox="1"/>
          <p:nvPr/>
        </p:nvSpPr>
        <p:spPr>
          <a:xfrm>
            <a:off x="428104" y="718948"/>
            <a:ext cx="11338561" cy="48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Решение</a:t>
            </a:r>
          </a:p>
        </p:txBody>
      </p:sp>
      <p:pic>
        <p:nvPicPr>
          <p:cNvPr id="269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7163" y="1522630"/>
            <a:ext cx="4037675" cy="43235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Заголовок 2"/>
          <p:cNvSpPr txBox="1"/>
          <p:nvPr>
            <p:ph type="title"/>
          </p:nvPr>
        </p:nvSpPr>
        <p:spPr>
          <a:xfrm>
            <a:off x="347748" y="388956"/>
            <a:ext cx="11496503" cy="1371603"/>
          </a:xfrm>
          <a:prstGeom prst="rect">
            <a:avLst/>
          </a:prstGeom>
        </p:spPr>
        <p:txBody>
          <a:bodyPr/>
          <a:lstStyle>
            <a:lvl1pPr algn="ctr">
              <a:defRPr b="1"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Домашнее задание</a:t>
            </a:r>
          </a:p>
        </p:txBody>
      </p:sp>
      <p:sp>
        <p:nvSpPr>
          <p:cNvPr id="272" name="Прямоугольник 1"/>
          <p:cNvSpPr txBox="1"/>
          <p:nvPr/>
        </p:nvSpPr>
        <p:spPr>
          <a:xfrm>
            <a:off x="658088" y="2274839"/>
            <a:ext cx="11140444" cy="1792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Если в функцию передаётся кортеж, то посчитать длину всех его слов. 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Если список, то посчитать кол-во букв и чисел в нём. 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Число – кол-во нечётных цифр.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Строка – кол-во букв. 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Сделать проверку со всеми этими случаями.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Заголовок 1"/>
          <p:cNvSpPr txBox="1"/>
          <p:nvPr>
            <p:ph type="title"/>
          </p:nvPr>
        </p:nvSpPr>
        <p:spPr>
          <a:xfrm>
            <a:off x="1066800" y="0"/>
            <a:ext cx="10058400" cy="13716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Решение</a:t>
            </a:r>
          </a:p>
        </p:txBody>
      </p:sp>
      <p:pic>
        <p:nvPicPr>
          <p:cNvPr id="146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8313" y="1124321"/>
            <a:ext cx="3230120" cy="5059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Рисунок 3" descr="Рисунок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46991" y="1571104"/>
            <a:ext cx="4276695" cy="4166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Заголовок 1"/>
          <p:cNvSpPr txBox="1"/>
          <p:nvPr>
            <p:ph type="title"/>
          </p:nvPr>
        </p:nvSpPr>
        <p:spPr>
          <a:xfrm>
            <a:off x="1066800" y="660441"/>
            <a:ext cx="10058400" cy="137160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План занятия</a:t>
            </a:r>
          </a:p>
        </p:txBody>
      </p:sp>
      <p:sp>
        <p:nvSpPr>
          <p:cNvPr id="150" name="TextBox 3"/>
          <p:cNvSpPr txBox="1"/>
          <p:nvPr/>
        </p:nvSpPr>
        <p:spPr>
          <a:xfrm>
            <a:off x="1112520" y="1749470"/>
            <a:ext cx="8726739" cy="3468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AutoNum type="arabicParenR" startAt="1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Рекурсивные функции.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arenR" startAt="1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Присвоение функции переменной.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arenR" startAt="1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Анонимная функция: лямбда.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arenR" startAt="1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Функция внутри функции в Python.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arenR" startAt="1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Декоратор функции в Python.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arenR" startAt="1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Заголовок 1"/>
          <p:cNvSpPr txBox="1"/>
          <p:nvPr>
            <p:ph type="title"/>
          </p:nvPr>
        </p:nvSpPr>
        <p:spPr>
          <a:xfrm>
            <a:off x="1066800" y="390697"/>
            <a:ext cx="10058400" cy="137160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Рекурсивные функции</a:t>
            </a:r>
          </a:p>
        </p:txBody>
      </p:sp>
      <p:sp>
        <p:nvSpPr>
          <p:cNvPr id="153" name="Прямоугольник 4"/>
          <p:cNvSpPr txBox="1"/>
          <p:nvPr/>
        </p:nvSpPr>
        <p:spPr>
          <a:xfrm>
            <a:off x="516773" y="1551355"/>
            <a:ext cx="11158454" cy="1450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Рекурсия — это не особенность Python. Это общепринятая и часто используемая техника в Computer Science, когда функция вызывает сама себя. Самый известный пример — вычисление факториала n! = n * n — 1 * n -2 * … 2 *1. Зная, что 0! = 1, факториал можно записать следующим образом:</a:t>
            </a:r>
          </a:p>
        </p:txBody>
      </p:sp>
      <p:pic>
        <p:nvPicPr>
          <p:cNvPr id="154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4189" y="3404713"/>
            <a:ext cx="4443622" cy="28090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Заголовок 1"/>
          <p:cNvSpPr txBox="1"/>
          <p:nvPr>
            <p:ph type="title"/>
          </p:nvPr>
        </p:nvSpPr>
        <p:spPr>
          <a:xfrm>
            <a:off x="1066800" y="390697"/>
            <a:ext cx="10058400" cy="137160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Присвоение функции переменной</a:t>
            </a:r>
          </a:p>
        </p:txBody>
      </p:sp>
      <p:sp>
        <p:nvSpPr>
          <p:cNvPr id="157" name="Прямоугольник 3"/>
          <p:cNvSpPr txBox="1"/>
          <p:nvPr/>
        </p:nvSpPr>
        <p:spPr>
          <a:xfrm>
            <a:off x="807718" y="1659077"/>
            <a:ext cx="10867506" cy="372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С существующей функцией func синтаксис максимально простой:</a:t>
            </a:r>
          </a:p>
        </p:txBody>
      </p:sp>
      <p:pic>
        <p:nvPicPr>
          <p:cNvPr id="158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8574" y="2166908"/>
            <a:ext cx="5134854" cy="2959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Заголовок 1"/>
          <p:cNvSpPr txBox="1"/>
          <p:nvPr>
            <p:ph type="title"/>
          </p:nvPr>
        </p:nvSpPr>
        <p:spPr>
          <a:xfrm>
            <a:off x="1066800" y="390697"/>
            <a:ext cx="10058400" cy="137160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Присвоение функции переменной</a:t>
            </a:r>
          </a:p>
        </p:txBody>
      </p:sp>
      <p:sp>
        <p:nvSpPr>
          <p:cNvPr id="161" name="Прямоугольник 3"/>
          <p:cNvSpPr txBox="1"/>
          <p:nvPr/>
        </p:nvSpPr>
        <p:spPr>
          <a:xfrm>
            <a:off x="662245" y="1551355"/>
            <a:ext cx="10867509" cy="1249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Переменным также можно присваивать встроенные функции. Таким образом позже есть возможность вызывать функцию другим именем. Такой подход называется непрямым вызовом функции.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Менять название переменной также разрешается:</a:t>
            </a:r>
          </a:p>
        </p:txBody>
      </p:sp>
      <p:pic>
        <p:nvPicPr>
          <p:cNvPr id="162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9025" y="2874791"/>
            <a:ext cx="2893947" cy="2744903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Прямоугольник 6"/>
          <p:cNvSpPr txBox="1"/>
          <p:nvPr/>
        </p:nvSpPr>
        <p:spPr>
          <a:xfrm>
            <a:off x="662245" y="5740171"/>
            <a:ext cx="11158454" cy="372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В этом примере a1, a2 и func имеют один и тот же id. Они ссылаются на один объект.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Заголовок 1"/>
          <p:cNvSpPr txBox="1"/>
          <p:nvPr>
            <p:ph type="title"/>
          </p:nvPr>
        </p:nvSpPr>
        <p:spPr>
          <a:xfrm>
            <a:off x="1066800" y="390697"/>
            <a:ext cx="10058400" cy="137160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Присвоение функции переменной</a:t>
            </a:r>
          </a:p>
        </p:txBody>
      </p:sp>
      <p:sp>
        <p:nvSpPr>
          <p:cNvPr id="166" name="Прямоугольник 7"/>
          <p:cNvSpPr txBox="1"/>
          <p:nvPr/>
        </p:nvSpPr>
        <p:spPr>
          <a:xfrm>
            <a:off x="662245" y="1611593"/>
            <a:ext cx="11012982" cy="664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Практический пример — рефакторинг существующего кода. Например, есть функция sq, которая вычисляет квадрат значения:</a:t>
            </a:r>
          </a:p>
        </p:txBody>
      </p:sp>
      <p:sp>
        <p:nvSpPr>
          <p:cNvPr id="167" name="Прямоугольник 9"/>
          <p:cNvSpPr txBox="1"/>
          <p:nvPr/>
        </p:nvSpPr>
        <p:spPr>
          <a:xfrm>
            <a:off x="662245" y="3340766"/>
            <a:ext cx="11158454" cy="95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Позже ее можно переименовать, используя более осмысленное имя. Первый вариант — просто сменить имя. Проблема в том, что если в другом месте кода используется sq, то этот участок не будет работать. Лучше просто добавить следующее выражение:</a:t>
            </a:r>
          </a:p>
        </p:txBody>
      </p:sp>
      <p:pic>
        <p:nvPicPr>
          <p:cNvPr id="168" name="Рисунок 10" descr="Рисунок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57434" y="2503766"/>
            <a:ext cx="3277132" cy="5936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Рисунок 11" descr="Рисунок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7686" y="4599742"/>
            <a:ext cx="2416629" cy="706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СавонVTI">
  <a:themeElements>
    <a:clrScheme name="СавонVTI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00FF"/>
      </a:hlink>
      <a:folHlink>
        <a:srgbClr val="FF00FF"/>
      </a:folHlink>
    </a:clrScheme>
    <a:fontScheme name="Савон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Савон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12700" dir="5400000">
              <a:srgbClr val="000000">
                <a:alpha val="63000"/>
              </a:srgbClr>
            </a:outerShdw>
          </a:effectLst>
        </a:effectStyle>
        <a:effectStyle>
          <a:effectLst>
            <a:outerShdw sx="100000" sy="100000" kx="0" ky="0" algn="b" rotWithShape="0" blurRad="38100" dist="12700" dir="5400000">
              <a:srgbClr val="000000">
                <a:alpha val="63000"/>
              </a:srgbClr>
            </a:outerShdw>
          </a:effectLst>
        </a:effectStyle>
        <a:effectStyle>
          <a:effectLst>
            <a:outerShdw sx="100000" sy="100000" kx="0" ky="0" algn="b" rotWithShape="0" blurRad="38100" dist="12700" dir="540000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12700" dir="5400000">
            <a:srgbClr val="000000">
              <a:alpha val="63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12700" dir="5400000">
            <a:srgbClr val="000000">
              <a:alpha val="63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СавонVTI">
  <a:themeElements>
    <a:clrScheme name="Савон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00FF"/>
      </a:hlink>
      <a:folHlink>
        <a:srgbClr val="FF00FF"/>
      </a:folHlink>
    </a:clrScheme>
    <a:fontScheme name="Савон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Савон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12700" dir="5400000">
              <a:srgbClr val="000000">
                <a:alpha val="63000"/>
              </a:srgbClr>
            </a:outerShdw>
          </a:effectLst>
        </a:effectStyle>
        <a:effectStyle>
          <a:effectLst>
            <a:outerShdw sx="100000" sy="100000" kx="0" ky="0" algn="b" rotWithShape="0" blurRad="38100" dist="12700" dir="5400000">
              <a:srgbClr val="000000">
                <a:alpha val="63000"/>
              </a:srgbClr>
            </a:outerShdw>
          </a:effectLst>
        </a:effectStyle>
        <a:effectStyle>
          <a:effectLst>
            <a:outerShdw sx="100000" sy="100000" kx="0" ky="0" algn="b" rotWithShape="0" blurRad="38100" dist="12700" dir="540000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12700" dir="5400000">
            <a:srgbClr val="000000">
              <a:alpha val="63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12700" dir="5400000">
            <a:srgbClr val="000000">
              <a:alpha val="63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