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0DBCD"/>
          </a:solidFill>
        </a:fill>
      </a:tcStyle>
    </a:wholeTbl>
    <a:band2H>
      <a:tcTxStyle b="def" i="def"/>
      <a:tcStyle>
        <a:tcBdr/>
        <a:fill>
          <a:solidFill>
            <a:srgbClr val="E9EEE8"/>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CD9DF"/>
          </a:solidFill>
        </a:fill>
      </a:tcStyle>
    </a:wholeTbl>
    <a:band2H>
      <a:tcTxStyle b="def" i="def"/>
      <a:tcStyle>
        <a:tcBdr/>
        <a:fill>
          <a:solidFill>
            <a:srgbClr val="E7EDF0"/>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6EECC"/>
          </a:solidFill>
        </a:fill>
      </a:tcStyle>
    </a:wholeTbl>
    <a:band2H>
      <a:tcTxStyle b="def" i="def"/>
      <a:tcStyle>
        <a:tcBdr/>
        <a:fill>
          <a:solidFill>
            <a:srgbClr val="F3F7E7"/>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1" name="Shape 131"/>
          <p:cNvSpPr/>
          <p:nvPr>
            <p:ph type="sldImg"/>
          </p:nvPr>
        </p:nvSpPr>
        <p:spPr>
          <a:xfrm>
            <a:off x="1143000" y="685800"/>
            <a:ext cx="4572000" cy="3429000"/>
          </a:xfrm>
          <a:prstGeom prst="rect">
            <a:avLst/>
          </a:prstGeom>
        </p:spPr>
        <p:txBody>
          <a:bodyPr/>
          <a:lstStyle/>
          <a:p>
            <a:pPr/>
          </a:p>
        </p:txBody>
      </p:sp>
      <p:sp>
        <p:nvSpPr>
          <p:cNvPr id="132" name="Shape 13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Титульный слайд">
    <p:spTree>
      <p:nvGrpSpPr>
        <p:cNvPr id="1" name=""/>
        <p:cNvGrpSpPr/>
        <p:nvPr/>
      </p:nvGrpSpPr>
      <p:grpSpPr>
        <a:xfrm>
          <a:off x="0" y="0"/>
          <a:ext cx="0" cy="0"/>
          <a:chOff x="0" y="0"/>
          <a:chExt cx="0" cy="0"/>
        </a:xfrm>
      </p:grpSpPr>
      <p:sp>
        <p:nvSpPr>
          <p:cNvPr id="14" name="Прямоугольник 4"/>
          <p:cNvSpPr/>
          <p:nvPr/>
        </p:nvSpPr>
        <p:spPr>
          <a:xfrm>
            <a:off x="0" y="0"/>
            <a:ext cx="12192000" cy="6858000"/>
          </a:xfrm>
          <a:prstGeom prst="rect">
            <a:avLst/>
          </a:prstGeom>
          <a:solidFill>
            <a:srgbClr val="595959"/>
          </a:solidFill>
          <a:ln w="12700">
            <a:miter lim="400000"/>
          </a:ln>
        </p:spPr>
        <p:txBody>
          <a:bodyPr lIns="45718" tIns="45718" rIns="45718" bIns="45718" anchor="ctr"/>
          <a:lstStyle/>
          <a:p>
            <a:pPr algn="ctr">
              <a:defRPr>
                <a:solidFill>
                  <a:srgbClr val="FFFFFF"/>
                </a:solidFill>
                <a:latin typeface="Century Gothic"/>
                <a:ea typeface="Century Gothic"/>
                <a:cs typeface="Century Gothic"/>
                <a:sym typeface="Century Gothic"/>
              </a:defRPr>
            </a:pPr>
          </a:p>
        </p:txBody>
      </p:sp>
      <p:sp>
        <p:nvSpPr>
          <p:cNvPr id="15" name="Прямоугольник 9"/>
          <p:cNvSpPr/>
          <p:nvPr/>
        </p:nvSpPr>
        <p:spPr>
          <a:xfrm>
            <a:off x="1307869" y="1267730"/>
            <a:ext cx="9576263" cy="4307950"/>
          </a:xfrm>
          <a:prstGeom prst="rect">
            <a:avLst/>
          </a:prstGeom>
          <a:solidFill>
            <a:srgbClr val="FFFFFF"/>
          </a:solidFill>
          <a:ln w="12700">
            <a:miter lim="400000"/>
          </a:ln>
          <a:effectLst>
            <a:outerShdw sx="100000" sy="100000" kx="0" ky="0" algn="b" rotWithShape="0" blurRad="50800" dist="0" dir="0">
              <a:srgbClr val="000000">
                <a:alpha val="66000"/>
              </a:srgbClr>
            </a:outerShdw>
          </a:effectLst>
        </p:spPr>
        <p:txBody>
          <a:bodyPr lIns="45718" tIns="45718" rIns="45718" bIns="45718"/>
          <a:lstStyle/>
          <a:p>
            <a:pPr>
              <a:defRPr>
                <a:latin typeface="Century Gothic"/>
                <a:ea typeface="Century Gothic"/>
                <a:cs typeface="Century Gothic"/>
                <a:sym typeface="Century Gothic"/>
              </a:defRPr>
            </a:pPr>
          </a:p>
        </p:txBody>
      </p:sp>
      <p:sp>
        <p:nvSpPr>
          <p:cNvPr id="16" name="Прямоугольник 10"/>
          <p:cNvSpPr/>
          <p:nvPr/>
        </p:nvSpPr>
        <p:spPr>
          <a:xfrm>
            <a:off x="1447800" y="1411600"/>
            <a:ext cx="9296401" cy="4034799"/>
          </a:xfrm>
          <a:prstGeom prst="rect">
            <a:avLst/>
          </a:prstGeom>
          <a:ln w="6350" cap="sq">
            <a:solidFill>
              <a:srgbClr val="404040"/>
            </a:solidFill>
            <a:miter/>
          </a:ln>
        </p:spPr>
        <p:txBody>
          <a:bodyPr lIns="45718" tIns="45718" rIns="45718" bIns="45718"/>
          <a:lstStyle/>
          <a:p>
            <a:pPr>
              <a:defRPr>
                <a:latin typeface="Century Gothic"/>
                <a:ea typeface="Century Gothic"/>
                <a:cs typeface="Century Gothic"/>
                <a:sym typeface="Century Gothic"/>
              </a:defRPr>
            </a:pPr>
          </a:p>
        </p:txBody>
      </p:sp>
      <p:sp>
        <p:nvSpPr>
          <p:cNvPr id="17" name="Прямоугольник 14"/>
          <p:cNvSpPr/>
          <p:nvPr/>
        </p:nvSpPr>
        <p:spPr>
          <a:xfrm>
            <a:off x="5135879" y="1267728"/>
            <a:ext cx="1920241" cy="731540"/>
          </a:xfrm>
          <a:prstGeom prst="rect">
            <a:avLst/>
          </a:prstGeom>
          <a:solidFill>
            <a:schemeClr val="accent1"/>
          </a:solidFill>
          <a:ln w="12700">
            <a:miter lim="400000"/>
          </a:ln>
        </p:spPr>
        <p:txBody>
          <a:bodyPr lIns="45718" tIns="45718" rIns="45718" bIns="45718"/>
          <a:lstStyle/>
          <a:p>
            <a:pPr>
              <a:defRPr>
                <a:latin typeface="Century Gothic"/>
                <a:ea typeface="Century Gothic"/>
                <a:cs typeface="Century Gothic"/>
                <a:sym typeface="Century Gothic"/>
              </a:defRPr>
            </a:pPr>
          </a:p>
        </p:txBody>
      </p:sp>
      <p:grpSp>
        <p:nvGrpSpPr>
          <p:cNvPr id="21" name="Группа 6"/>
          <p:cNvGrpSpPr/>
          <p:nvPr/>
        </p:nvGrpSpPr>
        <p:grpSpPr>
          <a:xfrm>
            <a:off x="5250149" y="1267701"/>
            <a:ext cx="1691687" cy="615977"/>
            <a:chOff x="-1" y="0"/>
            <a:chExt cx="1691685" cy="615977"/>
          </a:xfrm>
        </p:grpSpPr>
        <p:sp>
          <p:nvSpPr>
            <p:cNvPr id="18" name="Прямая соединительная линия 16"/>
            <p:cNvSpPr/>
            <p:nvPr/>
          </p:nvSpPr>
          <p:spPr>
            <a:xfrm flipH="1">
              <a:off x="-2" y="-1"/>
              <a:ext cx="19" cy="612688"/>
            </a:xfrm>
            <a:prstGeom prst="line">
              <a:avLst/>
            </a:prstGeom>
            <a:solidFill>
              <a:srgbClr val="262626"/>
            </a:solidFill>
            <a:ln w="6350" cap="flat">
              <a:solidFill>
                <a:srgbClr val="FFFFFF"/>
              </a:solidFill>
              <a:prstDash val="solid"/>
              <a:miter lim="800000"/>
            </a:ln>
            <a:effectLst/>
          </p:spPr>
          <p:txBody>
            <a:bodyPr wrap="square" lIns="45718" tIns="45718" rIns="45718" bIns="45718" numCol="1" anchor="t">
              <a:noAutofit/>
            </a:bodyPr>
            <a:lstStyle/>
            <a:p>
              <a:pPr/>
            </a:p>
          </p:txBody>
        </p:sp>
        <p:sp>
          <p:nvSpPr>
            <p:cNvPr id="19" name="Прямая соединительная линия 17"/>
            <p:cNvSpPr/>
            <p:nvPr/>
          </p:nvSpPr>
          <p:spPr>
            <a:xfrm>
              <a:off x="1691666" y="-1"/>
              <a:ext cx="19" cy="612688"/>
            </a:xfrm>
            <a:prstGeom prst="line">
              <a:avLst/>
            </a:prstGeom>
            <a:solidFill>
              <a:srgbClr val="262626"/>
            </a:solidFill>
            <a:ln w="6350" cap="flat">
              <a:solidFill>
                <a:srgbClr val="FFFFFF"/>
              </a:solidFill>
              <a:prstDash val="solid"/>
              <a:miter lim="800000"/>
            </a:ln>
            <a:effectLst/>
          </p:spPr>
          <p:txBody>
            <a:bodyPr wrap="square" lIns="45718" tIns="45718" rIns="45718" bIns="45718" numCol="1" anchor="t">
              <a:noAutofit/>
            </a:bodyPr>
            <a:lstStyle/>
            <a:p>
              <a:pPr/>
            </a:p>
          </p:txBody>
        </p:sp>
        <p:sp>
          <p:nvSpPr>
            <p:cNvPr id="20" name="Прямая соединительная линия 18"/>
            <p:cNvSpPr/>
            <p:nvPr/>
          </p:nvSpPr>
          <p:spPr>
            <a:xfrm>
              <a:off x="-1" y="615958"/>
              <a:ext cx="1691681" cy="19"/>
            </a:xfrm>
            <a:prstGeom prst="line">
              <a:avLst/>
            </a:prstGeom>
            <a:solidFill>
              <a:srgbClr val="262626"/>
            </a:solidFill>
            <a:ln w="6350" cap="flat">
              <a:solidFill>
                <a:srgbClr val="FFFFFF"/>
              </a:solidFill>
              <a:prstDash val="solid"/>
              <a:miter lim="800000"/>
            </a:ln>
            <a:effectLst/>
          </p:spPr>
          <p:txBody>
            <a:bodyPr wrap="square" lIns="45718" tIns="45718" rIns="45718" bIns="45718" numCol="1" anchor="t">
              <a:noAutofit/>
            </a:bodyPr>
            <a:lstStyle/>
            <a:p>
              <a:pPr/>
            </a:p>
          </p:txBody>
        </p:sp>
      </p:grpSp>
      <p:sp>
        <p:nvSpPr>
          <p:cNvPr id="22" name="Текст заголовка"/>
          <p:cNvSpPr txBox="1"/>
          <p:nvPr>
            <p:ph type="title"/>
          </p:nvPr>
        </p:nvSpPr>
        <p:spPr>
          <a:xfrm>
            <a:off x="1629103" y="2244830"/>
            <a:ext cx="8933796" cy="2437235"/>
          </a:xfrm>
          <a:prstGeom prst="rect">
            <a:avLst/>
          </a:prstGeom>
        </p:spPr>
        <p:txBody>
          <a:bodyPr/>
          <a:lstStyle>
            <a:lvl1pPr algn="ctr">
              <a:lnSpc>
                <a:spcPct val="83000"/>
              </a:lnSpc>
              <a:defRPr cap="all" spc="-100" sz="6800"/>
            </a:lvl1pPr>
          </a:lstStyle>
          <a:p>
            <a:pPr/>
            <a:r>
              <a:t>Текст заголовка</a:t>
            </a:r>
          </a:p>
        </p:txBody>
      </p:sp>
      <p:sp>
        <p:nvSpPr>
          <p:cNvPr id="23" name="Уровень текста 1…"/>
          <p:cNvSpPr txBox="1"/>
          <p:nvPr>
            <p:ph type="body" sz="quarter" idx="1"/>
          </p:nvPr>
        </p:nvSpPr>
        <p:spPr>
          <a:xfrm>
            <a:off x="1629099" y="4682061"/>
            <a:ext cx="8936850" cy="457220"/>
          </a:xfrm>
          <a:prstGeom prst="rect">
            <a:avLst/>
          </a:prstGeom>
        </p:spPr>
        <p:txBody>
          <a:bodyPr/>
          <a:lstStyle>
            <a:lvl1pPr marL="0" indent="0" algn="ctr">
              <a:spcBef>
                <a:spcPts val="0"/>
              </a:spcBef>
              <a:buClrTx/>
              <a:buSzTx/>
              <a:buFontTx/>
              <a:buNone/>
              <a:defRPr spc="80" sz="1800">
                <a:solidFill>
                  <a:srgbClr val="0D0D0D"/>
                </a:solidFill>
              </a:defRPr>
            </a:lvl1pPr>
            <a:lvl2pPr marL="0" indent="0" algn="ctr">
              <a:spcBef>
                <a:spcPts val="0"/>
              </a:spcBef>
              <a:buClrTx/>
              <a:buSzTx/>
              <a:buFontTx/>
              <a:buNone/>
              <a:defRPr spc="80" sz="1800">
                <a:solidFill>
                  <a:srgbClr val="0D0D0D"/>
                </a:solidFill>
              </a:defRPr>
            </a:lvl2pPr>
            <a:lvl3pPr marL="0" indent="0" algn="ctr">
              <a:spcBef>
                <a:spcPts val="0"/>
              </a:spcBef>
              <a:buClrTx/>
              <a:buSzTx/>
              <a:buFontTx/>
              <a:buNone/>
              <a:defRPr spc="80" sz="1800">
                <a:solidFill>
                  <a:srgbClr val="0D0D0D"/>
                </a:solidFill>
              </a:defRPr>
            </a:lvl3pPr>
            <a:lvl4pPr marL="0" indent="0" algn="ctr">
              <a:spcBef>
                <a:spcPts val="0"/>
              </a:spcBef>
              <a:buClrTx/>
              <a:buSzTx/>
              <a:buFontTx/>
              <a:buNone/>
              <a:defRPr spc="80" sz="1800">
                <a:solidFill>
                  <a:srgbClr val="0D0D0D"/>
                </a:solidFill>
              </a:defRPr>
            </a:lvl4pPr>
            <a:lvl5pPr marL="0" indent="0" algn="ctr">
              <a:spcBef>
                <a:spcPts val="0"/>
              </a:spcBef>
              <a:buClrTx/>
              <a:buSzTx/>
              <a:buFontTx/>
              <a:buNone/>
              <a:defRPr spc="80" sz="1800">
                <a:solidFill>
                  <a:srgbClr val="0D0D0D"/>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4" name="Номер слайда"/>
          <p:cNvSpPr txBox="1"/>
          <p:nvPr>
            <p:ph type="sldNum" sz="quarter" idx="2"/>
          </p:nvPr>
        </p:nvSpPr>
        <p:spPr>
          <a:xfrm>
            <a:off x="10346154" y="5187573"/>
            <a:ext cx="216750" cy="218437"/>
          </a:xfrm>
          <a:prstGeom prst="rect">
            <a:avLst/>
          </a:prstGeom>
        </p:spPr>
        <p:txBody>
          <a:bodyPr/>
          <a:lstStyle>
            <a:lvl1pPr algn="r">
              <a:defRPr sz="800">
                <a:solidFill>
                  <a:srgbClr val="26262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Рисунок с подписью">
    <p:spTree>
      <p:nvGrpSpPr>
        <p:cNvPr id="1" name=""/>
        <p:cNvGrpSpPr/>
        <p:nvPr/>
      </p:nvGrpSpPr>
      <p:grpSpPr>
        <a:xfrm>
          <a:off x="0" y="0"/>
          <a:ext cx="0" cy="0"/>
          <a:chOff x="0" y="0"/>
          <a:chExt cx="0" cy="0"/>
        </a:xfrm>
      </p:grpSpPr>
      <p:sp>
        <p:nvSpPr>
          <p:cNvPr id="120" name="Прямоугольник 10"/>
          <p:cNvSpPr/>
          <p:nvPr/>
        </p:nvSpPr>
        <p:spPr>
          <a:xfrm>
            <a:off x="8119870" y="237744"/>
            <a:ext cx="3826598" cy="6382512"/>
          </a:xfrm>
          <a:prstGeom prst="rect">
            <a:avLst/>
          </a:prstGeom>
          <a:solidFill>
            <a:srgbClr val="D9D9D9">
              <a:alpha val="60000"/>
            </a:srgbClr>
          </a:solidFill>
          <a:ln w="12700">
            <a:miter lim="400000"/>
          </a:ln>
        </p:spPr>
        <p:txBody>
          <a:bodyPr lIns="45718" tIns="45718" rIns="45718" bIns="45718"/>
          <a:lstStyle/>
          <a:p>
            <a:pPr>
              <a:defRPr>
                <a:latin typeface="Century Gothic"/>
                <a:ea typeface="Century Gothic"/>
                <a:cs typeface="Century Gothic"/>
                <a:sym typeface="Century Gothic"/>
              </a:defRPr>
            </a:pPr>
          </a:p>
        </p:txBody>
      </p:sp>
      <p:sp>
        <p:nvSpPr>
          <p:cNvPr id="121" name="Рисунок 2"/>
          <p:cNvSpPr/>
          <p:nvPr>
            <p:ph type="pic" idx="21"/>
          </p:nvPr>
        </p:nvSpPr>
        <p:spPr>
          <a:xfrm>
            <a:off x="228599" y="237742"/>
            <a:ext cx="7696201" cy="6382516"/>
          </a:xfrm>
          <a:prstGeom prst="rect">
            <a:avLst/>
          </a:prstGeom>
        </p:spPr>
        <p:txBody>
          <a:bodyPr lIns="91439" tIns="45719" rIns="91439" bIns="45719">
            <a:noAutofit/>
          </a:bodyPr>
          <a:lstStyle/>
          <a:p>
            <a:pPr/>
          </a:p>
        </p:txBody>
      </p:sp>
      <p:sp>
        <p:nvSpPr>
          <p:cNvPr id="122" name="Прямоугольник 11"/>
          <p:cNvSpPr/>
          <p:nvPr/>
        </p:nvSpPr>
        <p:spPr>
          <a:xfrm>
            <a:off x="8254658" y="374899"/>
            <a:ext cx="3557016" cy="6108202"/>
          </a:xfrm>
          <a:prstGeom prst="rect">
            <a:avLst/>
          </a:prstGeom>
          <a:ln w="6350" cap="sq">
            <a:solidFill>
              <a:srgbClr val="404040"/>
            </a:solidFill>
            <a:miter/>
          </a:ln>
        </p:spPr>
        <p:txBody>
          <a:bodyPr lIns="45718" tIns="45718" rIns="45718" bIns="45718"/>
          <a:lstStyle/>
          <a:p>
            <a:pPr>
              <a:defRPr>
                <a:latin typeface="Century Gothic"/>
                <a:ea typeface="Century Gothic"/>
                <a:cs typeface="Century Gothic"/>
                <a:sym typeface="Century Gothic"/>
              </a:defRPr>
            </a:pPr>
          </a:p>
        </p:txBody>
      </p:sp>
      <p:sp>
        <p:nvSpPr>
          <p:cNvPr id="123" name="Текст заголовка"/>
          <p:cNvSpPr txBox="1"/>
          <p:nvPr>
            <p:ph type="title"/>
          </p:nvPr>
        </p:nvSpPr>
        <p:spPr>
          <a:xfrm>
            <a:off x="8477250" y="603504"/>
            <a:ext cx="3144774" cy="1645923"/>
          </a:xfrm>
          <a:prstGeom prst="rect">
            <a:avLst/>
          </a:prstGeom>
        </p:spPr>
        <p:txBody>
          <a:bodyPr anchor="b"/>
          <a:lstStyle>
            <a:lvl1pPr>
              <a:lnSpc>
                <a:spcPct val="100000"/>
              </a:lnSpc>
              <a:defRPr sz="3200">
                <a:solidFill>
                  <a:srgbClr val="000000"/>
                </a:solidFill>
              </a:defRPr>
            </a:lvl1pPr>
          </a:lstStyle>
          <a:p>
            <a:pPr/>
            <a:r>
              <a:t>Текст заголовка</a:t>
            </a:r>
          </a:p>
        </p:txBody>
      </p:sp>
      <p:sp>
        <p:nvSpPr>
          <p:cNvPr id="124" name="Уровень текста 1…"/>
          <p:cNvSpPr txBox="1"/>
          <p:nvPr>
            <p:ph type="body" sz="quarter" idx="1"/>
          </p:nvPr>
        </p:nvSpPr>
        <p:spPr>
          <a:xfrm>
            <a:off x="8477250" y="2386583"/>
            <a:ext cx="3144774" cy="3511299"/>
          </a:xfrm>
          <a:prstGeom prst="rect">
            <a:avLst/>
          </a:prstGeom>
        </p:spPr>
        <p:txBody>
          <a:bodyPr/>
          <a:lstStyle>
            <a:lvl1pPr marL="0" indent="0">
              <a:spcBef>
                <a:spcPts val="800"/>
              </a:spcBef>
              <a:buClrTx/>
              <a:buSzTx/>
              <a:buFontTx/>
              <a:buNone/>
              <a:defRPr sz="1800"/>
            </a:lvl1pPr>
            <a:lvl2pPr marL="0" indent="0">
              <a:spcBef>
                <a:spcPts val="800"/>
              </a:spcBef>
              <a:buClrTx/>
              <a:buSzTx/>
              <a:buFontTx/>
              <a:buNone/>
              <a:defRPr sz="1800"/>
            </a:lvl2pPr>
            <a:lvl3pPr marL="0" indent="0">
              <a:spcBef>
                <a:spcPts val="800"/>
              </a:spcBef>
              <a:buClrTx/>
              <a:buSzTx/>
              <a:buFontTx/>
              <a:buNone/>
              <a:defRPr sz="1800"/>
            </a:lvl3pPr>
            <a:lvl4pPr marL="0" indent="0">
              <a:spcBef>
                <a:spcPts val="800"/>
              </a:spcBef>
              <a:buClrTx/>
              <a:buSzTx/>
              <a:buFontTx/>
              <a:buNone/>
              <a:defRPr sz="1800"/>
            </a:lvl4pPr>
            <a:lvl5pPr marL="0" indent="0">
              <a:spcBef>
                <a:spcPts val="800"/>
              </a:spcBef>
              <a:buClrTx/>
              <a:buSzTx/>
              <a:buFontTx/>
              <a:buNone/>
              <a:defRPr sz="18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5" name="Номер слайда"/>
          <p:cNvSpPr txBox="1"/>
          <p:nvPr>
            <p:ph type="sldNum" sz="quarter" idx="2"/>
          </p:nvPr>
        </p:nvSpPr>
        <p:spPr>
          <a:xfrm>
            <a:off x="11622026" y="6029965"/>
            <a:ext cx="357517" cy="3708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итульный слайд 0">
    <p:bg>
      <p:bgPr>
        <a:solidFill>
          <a:srgbClr val="000000"/>
        </a:solidFill>
      </p:bgPr>
    </p:bg>
    <p:spTree>
      <p:nvGrpSpPr>
        <p:cNvPr id="1" name=""/>
        <p:cNvGrpSpPr/>
        <p:nvPr/>
      </p:nvGrpSpPr>
      <p:grpSpPr>
        <a:xfrm>
          <a:off x="0" y="0"/>
          <a:ext cx="0" cy="0"/>
          <a:chOff x="0" y="0"/>
          <a:chExt cx="0" cy="0"/>
        </a:xfrm>
      </p:grpSpPr>
      <p:sp>
        <p:nvSpPr>
          <p:cNvPr id="31" name="Прямоугольник 4"/>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Century Gothic"/>
                <a:ea typeface="Century Gothic"/>
                <a:cs typeface="Century Gothic"/>
                <a:sym typeface="Century Gothic"/>
              </a:defRPr>
            </a:pPr>
          </a:p>
        </p:txBody>
      </p:sp>
      <p:sp>
        <p:nvSpPr>
          <p:cNvPr id="32" name="Прямоугольник 9"/>
          <p:cNvSpPr/>
          <p:nvPr/>
        </p:nvSpPr>
        <p:spPr>
          <a:xfrm>
            <a:off x="1307869" y="1267730"/>
            <a:ext cx="9576263" cy="4307950"/>
          </a:xfrm>
          <a:prstGeom prst="rect">
            <a:avLst/>
          </a:prstGeom>
          <a:solidFill>
            <a:srgbClr val="000000"/>
          </a:solidFill>
          <a:ln w="12700">
            <a:miter lim="400000"/>
          </a:ln>
          <a:effectLst>
            <a:outerShdw sx="100000" sy="100000" kx="0" ky="0" algn="b" rotWithShape="0" blurRad="50800" dist="0" dir="0">
              <a:srgbClr val="000000">
                <a:alpha val="66000"/>
              </a:srgbClr>
            </a:outerShdw>
          </a:effectLst>
        </p:spPr>
        <p:txBody>
          <a:bodyPr lIns="45718" tIns="45718" rIns="45718" bIns="45718"/>
          <a:lstStyle/>
          <a:p>
            <a:pPr>
              <a:defRPr>
                <a:solidFill>
                  <a:srgbClr val="FFFFFF"/>
                </a:solidFill>
                <a:latin typeface="Century Gothic"/>
                <a:ea typeface="Century Gothic"/>
                <a:cs typeface="Century Gothic"/>
                <a:sym typeface="Century Gothic"/>
              </a:defRPr>
            </a:pPr>
          </a:p>
        </p:txBody>
      </p:sp>
      <p:sp>
        <p:nvSpPr>
          <p:cNvPr id="33" name="Прямоугольник 10"/>
          <p:cNvSpPr/>
          <p:nvPr/>
        </p:nvSpPr>
        <p:spPr>
          <a:xfrm>
            <a:off x="1447800" y="1411600"/>
            <a:ext cx="9296401" cy="4034799"/>
          </a:xfrm>
          <a:prstGeom prst="rect">
            <a:avLst/>
          </a:prstGeom>
          <a:ln w="6350" cap="sq">
            <a:solidFill>
              <a:srgbClr val="FFFFFF"/>
            </a:solidFill>
            <a:miter/>
          </a:ln>
        </p:spPr>
        <p:txBody>
          <a:bodyPr lIns="45718" tIns="45718" rIns="45718" bIns="45718"/>
          <a:lstStyle/>
          <a:p>
            <a:pPr>
              <a:defRPr>
                <a:solidFill>
                  <a:srgbClr val="FFFFFF"/>
                </a:solidFill>
                <a:latin typeface="Century Gothic"/>
                <a:ea typeface="Century Gothic"/>
                <a:cs typeface="Century Gothic"/>
                <a:sym typeface="Century Gothic"/>
              </a:defRPr>
            </a:pPr>
          </a:p>
        </p:txBody>
      </p:sp>
      <p:sp>
        <p:nvSpPr>
          <p:cNvPr id="34" name="Прямоугольник 14"/>
          <p:cNvSpPr/>
          <p:nvPr/>
        </p:nvSpPr>
        <p:spPr>
          <a:xfrm>
            <a:off x="5135879" y="1267728"/>
            <a:ext cx="1920241" cy="731540"/>
          </a:xfrm>
          <a:prstGeom prst="rect">
            <a:avLst/>
          </a:prstGeom>
          <a:solidFill>
            <a:schemeClr val="accent1"/>
          </a:solidFill>
          <a:ln w="12700">
            <a:miter lim="400000"/>
          </a:ln>
        </p:spPr>
        <p:txBody>
          <a:bodyPr lIns="45718" tIns="45718" rIns="45718" bIns="45718"/>
          <a:lstStyle/>
          <a:p>
            <a:pPr>
              <a:defRPr>
                <a:solidFill>
                  <a:srgbClr val="FFFFFF"/>
                </a:solidFill>
                <a:latin typeface="Century Gothic"/>
                <a:ea typeface="Century Gothic"/>
                <a:cs typeface="Century Gothic"/>
                <a:sym typeface="Century Gothic"/>
              </a:defRPr>
            </a:pPr>
          </a:p>
        </p:txBody>
      </p:sp>
      <p:grpSp>
        <p:nvGrpSpPr>
          <p:cNvPr id="38" name="Группа 6"/>
          <p:cNvGrpSpPr/>
          <p:nvPr/>
        </p:nvGrpSpPr>
        <p:grpSpPr>
          <a:xfrm>
            <a:off x="5250149" y="1267701"/>
            <a:ext cx="1691687" cy="615977"/>
            <a:chOff x="-1" y="0"/>
            <a:chExt cx="1691685" cy="615977"/>
          </a:xfrm>
        </p:grpSpPr>
        <p:sp>
          <p:nvSpPr>
            <p:cNvPr id="35" name="Прямая соединительная линия 16"/>
            <p:cNvSpPr/>
            <p:nvPr/>
          </p:nvSpPr>
          <p:spPr>
            <a:xfrm flipH="1">
              <a:off x="-2" y="-1"/>
              <a:ext cx="19" cy="612688"/>
            </a:xfrm>
            <a:prstGeom prst="line">
              <a:avLst/>
            </a:prstGeom>
            <a:solidFill>
              <a:srgbClr val="FFFFFF"/>
            </a:solidFill>
            <a:ln w="6350" cap="flat">
              <a:solidFill>
                <a:srgbClr val="FFFFFF"/>
              </a:solidFill>
              <a:prstDash val="solid"/>
              <a:miter lim="800000"/>
            </a:ln>
            <a:effectLst/>
          </p:spPr>
          <p:txBody>
            <a:bodyPr wrap="square" lIns="45718" tIns="45718" rIns="45718" bIns="45718" numCol="1" anchor="t">
              <a:noAutofit/>
            </a:bodyPr>
            <a:lstStyle/>
            <a:p>
              <a:pPr/>
            </a:p>
          </p:txBody>
        </p:sp>
        <p:sp>
          <p:nvSpPr>
            <p:cNvPr id="36" name="Прямая соединительная линия 17"/>
            <p:cNvSpPr/>
            <p:nvPr/>
          </p:nvSpPr>
          <p:spPr>
            <a:xfrm>
              <a:off x="1691666" y="-1"/>
              <a:ext cx="19" cy="612688"/>
            </a:xfrm>
            <a:prstGeom prst="line">
              <a:avLst/>
            </a:prstGeom>
            <a:solidFill>
              <a:srgbClr val="FFFFFF"/>
            </a:solidFill>
            <a:ln w="6350" cap="flat">
              <a:solidFill>
                <a:srgbClr val="FFFFFF"/>
              </a:solidFill>
              <a:prstDash val="solid"/>
              <a:miter lim="800000"/>
            </a:ln>
            <a:effectLst/>
          </p:spPr>
          <p:txBody>
            <a:bodyPr wrap="square" lIns="45718" tIns="45718" rIns="45718" bIns="45718" numCol="1" anchor="t">
              <a:noAutofit/>
            </a:bodyPr>
            <a:lstStyle/>
            <a:p>
              <a:pPr/>
            </a:p>
          </p:txBody>
        </p:sp>
        <p:sp>
          <p:nvSpPr>
            <p:cNvPr id="37" name="Прямая соединительная линия 18"/>
            <p:cNvSpPr/>
            <p:nvPr/>
          </p:nvSpPr>
          <p:spPr>
            <a:xfrm>
              <a:off x="-1" y="615958"/>
              <a:ext cx="1691681" cy="19"/>
            </a:xfrm>
            <a:prstGeom prst="line">
              <a:avLst/>
            </a:prstGeom>
            <a:solidFill>
              <a:srgbClr val="FFFFFF"/>
            </a:solidFill>
            <a:ln w="6350" cap="flat">
              <a:solidFill>
                <a:srgbClr val="FFFFFF"/>
              </a:solidFill>
              <a:prstDash val="solid"/>
              <a:miter lim="800000"/>
            </a:ln>
            <a:effectLst/>
          </p:spPr>
          <p:txBody>
            <a:bodyPr wrap="square" lIns="45718" tIns="45718" rIns="45718" bIns="45718" numCol="1" anchor="t">
              <a:noAutofit/>
            </a:bodyPr>
            <a:lstStyle/>
            <a:p>
              <a:pPr/>
            </a:p>
          </p:txBody>
        </p:sp>
      </p:grpSp>
      <p:sp>
        <p:nvSpPr>
          <p:cNvPr id="39" name="Текст заголовка"/>
          <p:cNvSpPr txBox="1"/>
          <p:nvPr>
            <p:ph type="title"/>
          </p:nvPr>
        </p:nvSpPr>
        <p:spPr>
          <a:xfrm>
            <a:off x="1629103" y="2244830"/>
            <a:ext cx="8933796" cy="2437235"/>
          </a:xfrm>
          <a:prstGeom prst="rect">
            <a:avLst/>
          </a:prstGeom>
        </p:spPr>
        <p:txBody>
          <a:bodyPr/>
          <a:lstStyle>
            <a:lvl1pPr algn="ctr">
              <a:lnSpc>
                <a:spcPct val="83000"/>
              </a:lnSpc>
              <a:defRPr cap="all" spc="-100" sz="6800">
                <a:solidFill>
                  <a:srgbClr val="FFFFFF"/>
                </a:solidFill>
              </a:defRPr>
            </a:lvl1pPr>
          </a:lstStyle>
          <a:p>
            <a:pPr/>
            <a:r>
              <a:t>Текст заголовка</a:t>
            </a:r>
          </a:p>
        </p:txBody>
      </p:sp>
      <p:sp>
        <p:nvSpPr>
          <p:cNvPr id="40" name="Уровень текста 1…"/>
          <p:cNvSpPr txBox="1"/>
          <p:nvPr>
            <p:ph type="body" sz="quarter" idx="1"/>
          </p:nvPr>
        </p:nvSpPr>
        <p:spPr>
          <a:xfrm>
            <a:off x="1629099" y="4682061"/>
            <a:ext cx="8936850" cy="457220"/>
          </a:xfrm>
          <a:prstGeom prst="rect">
            <a:avLst/>
          </a:prstGeom>
        </p:spPr>
        <p:txBody>
          <a:bodyPr/>
          <a:lstStyle>
            <a:lvl1pPr marL="0" indent="0" algn="ctr">
              <a:spcBef>
                <a:spcPts val="0"/>
              </a:spcBef>
              <a:buClrTx/>
              <a:buSzTx/>
              <a:buFontTx/>
              <a:buNone/>
              <a:defRPr spc="80" sz="1800">
                <a:solidFill>
                  <a:srgbClr val="FFFFFF"/>
                </a:solidFill>
              </a:defRPr>
            </a:lvl1pPr>
            <a:lvl2pPr marL="0" indent="0" algn="ctr">
              <a:spcBef>
                <a:spcPts val="0"/>
              </a:spcBef>
              <a:buClrTx/>
              <a:buSzTx/>
              <a:buFontTx/>
              <a:buNone/>
              <a:defRPr spc="80" sz="1800">
                <a:solidFill>
                  <a:srgbClr val="FFFFFF"/>
                </a:solidFill>
              </a:defRPr>
            </a:lvl2pPr>
            <a:lvl3pPr marL="0" indent="0" algn="ctr">
              <a:spcBef>
                <a:spcPts val="0"/>
              </a:spcBef>
              <a:buClrTx/>
              <a:buSzTx/>
              <a:buFontTx/>
              <a:buNone/>
              <a:defRPr spc="80" sz="1800">
                <a:solidFill>
                  <a:srgbClr val="FFFFFF"/>
                </a:solidFill>
              </a:defRPr>
            </a:lvl3pPr>
            <a:lvl4pPr marL="0" indent="0" algn="ctr">
              <a:spcBef>
                <a:spcPts val="0"/>
              </a:spcBef>
              <a:buClrTx/>
              <a:buSzTx/>
              <a:buFontTx/>
              <a:buNone/>
              <a:defRPr spc="80" sz="1800">
                <a:solidFill>
                  <a:srgbClr val="FFFFFF"/>
                </a:solidFill>
              </a:defRPr>
            </a:lvl4pPr>
            <a:lvl5pPr marL="0" indent="0" algn="ctr">
              <a:spcBef>
                <a:spcPts val="0"/>
              </a:spcBef>
              <a:buClrTx/>
              <a:buSzTx/>
              <a:buFontTx/>
              <a:buNone/>
              <a:defRPr spc="80" sz="1800">
                <a:solidFill>
                  <a:srgbClr val="FFFFFF"/>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1" name="Номер слайда"/>
          <p:cNvSpPr txBox="1"/>
          <p:nvPr>
            <p:ph type="sldNum" sz="quarter" idx="2"/>
          </p:nvPr>
        </p:nvSpPr>
        <p:spPr>
          <a:xfrm>
            <a:off x="10346154" y="5187573"/>
            <a:ext cx="216750" cy="218437"/>
          </a:xfrm>
          <a:prstGeom prst="rect">
            <a:avLst/>
          </a:prstGeom>
        </p:spPr>
        <p:txBody>
          <a:bodyPr/>
          <a:lstStyle>
            <a:lvl1pPr algn="r">
              <a:defRPr sz="8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объект">
    <p:spTree>
      <p:nvGrpSpPr>
        <p:cNvPr id="1" name=""/>
        <p:cNvGrpSpPr/>
        <p:nvPr/>
      </p:nvGrpSpPr>
      <p:grpSpPr>
        <a:xfrm>
          <a:off x="0" y="0"/>
          <a:ext cx="0" cy="0"/>
          <a:chOff x="0" y="0"/>
          <a:chExt cx="0" cy="0"/>
        </a:xfrm>
      </p:grpSpPr>
      <p:sp>
        <p:nvSpPr>
          <p:cNvPr id="48" name="Текст заголовка"/>
          <p:cNvSpPr txBox="1"/>
          <p:nvPr>
            <p:ph type="title"/>
          </p:nvPr>
        </p:nvSpPr>
        <p:spPr>
          <a:prstGeom prst="rect">
            <a:avLst/>
          </a:prstGeom>
        </p:spPr>
        <p:txBody>
          <a:bodyPr/>
          <a:lstStyle/>
          <a:p>
            <a:pPr/>
            <a:r>
              <a:t>Текст заголовка</a:t>
            </a:r>
          </a:p>
        </p:txBody>
      </p:sp>
      <p:sp>
        <p:nvSpPr>
          <p:cNvPr id="49" name="Уровень текста 1…"/>
          <p:cNvSpPr txBox="1"/>
          <p:nvPr>
            <p:ph type="body" idx="1"/>
          </p:nvPr>
        </p:nvSpPr>
        <p:spPr>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раздела">
    <p:spTree>
      <p:nvGrpSpPr>
        <p:cNvPr id="1" name=""/>
        <p:cNvGrpSpPr/>
        <p:nvPr/>
      </p:nvGrpSpPr>
      <p:grpSpPr>
        <a:xfrm>
          <a:off x="0" y="0"/>
          <a:ext cx="0" cy="0"/>
          <a:chOff x="0" y="0"/>
          <a:chExt cx="0" cy="0"/>
        </a:xfrm>
      </p:grpSpPr>
      <p:sp>
        <p:nvSpPr>
          <p:cNvPr id="57" name="Прямоугольник 14"/>
          <p:cNvSpPr/>
          <p:nvPr/>
        </p:nvSpPr>
        <p:spPr>
          <a:xfrm>
            <a:off x="0" y="0"/>
            <a:ext cx="12192000" cy="6858000"/>
          </a:xfrm>
          <a:prstGeom prst="rect">
            <a:avLst/>
          </a:prstGeom>
          <a:solidFill>
            <a:srgbClr val="595959"/>
          </a:solidFill>
          <a:ln w="12700">
            <a:miter lim="400000"/>
          </a:ln>
        </p:spPr>
        <p:txBody>
          <a:bodyPr lIns="45718" tIns="45718" rIns="45718" bIns="45718" anchor="ctr"/>
          <a:lstStyle/>
          <a:p>
            <a:pPr algn="ctr">
              <a:defRPr>
                <a:solidFill>
                  <a:srgbClr val="FFFFFF"/>
                </a:solidFill>
                <a:latin typeface="Century Gothic"/>
                <a:ea typeface="Century Gothic"/>
                <a:cs typeface="Century Gothic"/>
                <a:sym typeface="Century Gothic"/>
              </a:defRPr>
            </a:pPr>
          </a:p>
        </p:txBody>
      </p:sp>
      <p:sp>
        <p:nvSpPr>
          <p:cNvPr id="58" name="Прямоугольник 22"/>
          <p:cNvSpPr/>
          <p:nvPr/>
        </p:nvSpPr>
        <p:spPr>
          <a:xfrm>
            <a:off x="1307869" y="1267730"/>
            <a:ext cx="9576263" cy="4307950"/>
          </a:xfrm>
          <a:prstGeom prst="rect">
            <a:avLst/>
          </a:prstGeom>
          <a:solidFill>
            <a:srgbClr val="FFFFFF"/>
          </a:solidFill>
          <a:ln w="12700">
            <a:miter lim="400000"/>
          </a:ln>
          <a:effectLst>
            <a:outerShdw sx="100000" sy="100000" kx="0" ky="0" algn="b" rotWithShape="0" blurRad="50800" dist="0" dir="0">
              <a:srgbClr val="000000">
                <a:alpha val="66000"/>
              </a:srgbClr>
            </a:outerShdw>
          </a:effectLst>
        </p:spPr>
        <p:txBody>
          <a:bodyPr lIns="45718" tIns="45718" rIns="45718" bIns="45718"/>
          <a:lstStyle/>
          <a:p>
            <a:pPr>
              <a:defRPr>
                <a:latin typeface="Century Gothic"/>
                <a:ea typeface="Century Gothic"/>
                <a:cs typeface="Century Gothic"/>
                <a:sym typeface="Century Gothic"/>
              </a:defRPr>
            </a:pPr>
          </a:p>
        </p:txBody>
      </p:sp>
      <p:sp>
        <p:nvSpPr>
          <p:cNvPr id="59" name="Прямоугольник 23"/>
          <p:cNvSpPr/>
          <p:nvPr/>
        </p:nvSpPr>
        <p:spPr>
          <a:xfrm>
            <a:off x="1447800" y="1411600"/>
            <a:ext cx="9296401" cy="4034799"/>
          </a:xfrm>
          <a:prstGeom prst="rect">
            <a:avLst/>
          </a:prstGeom>
          <a:ln w="6350" cap="sq">
            <a:solidFill>
              <a:srgbClr val="404040"/>
            </a:solidFill>
            <a:miter/>
          </a:ln>
        </p:spPr>
        <p:txBody>
          <a:bodyPr lIns="45718" tIns="45718" rIns="45718" bIns="45718"/>
          <a:lstStyle/>
          <a:p>
            <a:pPr>
              <a:defRPr>
                <a:latin typeface="Century Gothic"/>
                <a:ea typeface="Century Gothic"/>
                <a:cs typeface="Century Gothic"/>
                <a:sym typeface="Century Gothic"/>
              </a:defRPr>
            </a:pPr>
          </a:p>
        </p:txBody>
      </p:sp>
      <p:sp>
        <p:nvSpPr>
          <p:cNvPr id="60" name="Прямоугольник 29"/>
          <p:cNvSpPr/>
          <p:nvPr/>
        </p:nvSpPr>
        <p:spPr>
          <a:xfrm>
            <a:off x="5135879" y="1267728"/>
            <a:ext cx="1920241" cy="731540"/>
          </a:xfrm>
          <a:prstGeom prst="rect">
            <a:avLst/>
          </a:prstGeom>
          <a:solidFill>
            <a:schemeClr val="accent2"/>
          </a:solidFill>
          <a:ln w="12700">
            <a:miter lim="400000"/>
          </a:ln>
        </p:spPr>
        <p:txBody>
          <a:bodyPr lIns="45718" tIns="45718" rIns="45718" bIns="45718"/>
          <a:lstStyle/>
          <a:p>
            <a:pPr>
              <a:defRPr>
                <a:latin typeface="Century Gothic"/>
                <a:ea typeface="Century Gothic"/>
                <a:cs typeface="Century Gothic"/>
                <a:sym typeface="Century Gothic"/>
              </a:defRPr>
            </a:pPr>
          </a:p>
        </p:txBody>
      </p:sp>
      <p:sp>
        <p:nvSpPr>
          <p:cNvPr id="61" name="Текст заголовка"/>
          <p:cNvSpPr txBox="1"/>
          <p:nvPr>
            <p:ph type="title"/>
          </p:nvPr>
        </p:nvSpPr>
        <p:spPr>
          <a:xfrm>
            <a:off x="1629155" y="2275165"/>
            <a:ext cx="8933692" cy="2406895"/>
          </a:xfrm>
          <a:prstGeom prst="rect">
            <a:avLst/>
          </a:prstGeom>
        </p:spPr>
        <p:txBody>
          <a:bodyPr/>
          <a:lstStyle>
            <a:lvl1pPr algn="ctr">
              <a:lnSpc>
                <a:spcPct val="83000"/>
              </a:lnSpc>
              <a:defRPr cap="all" spc="-100" sz="6800"/>
            </a:lvl1pPr>
          </a:lstStyle>
          <a:p>
            <a:pPr/>
            <a:r>
              <a:t>Текст заголовка</a:t>
            </a:r>
          </a:p>
        </p:txBody>
      </p:sp>
      <p:grpSp>
        <p:nvGrpSpPr>
          <p:cNvPr id="65" name="Группа 15"/>
          <p:cNvGrpSpPr/>
          <p:nvPr/>
        </p:nvGrpSpPr>
        <p:grpSpPr>
          <a:xfrm>
            <a:off x="5250149" y="1267701"/>
            <a:ext cx="1691687" cy="615977"/>
            <a:chOff x="-1" y="0"/>
            <a:chExt cx="1691685" cy="615977"/>
          </a:xfrm>
        </p:grpSpPr>
        <p:sp>
          <p:nvSpPr>
            <p:cNvPr id="62" name="Прямая соединительная линия 16"/>
            <p:cNvSpPr/>
            <p:nvPr/>
          </p:nvSpPr>
          <p:spPr>
            <a:xfrm flipH="1">
              <a:off x="-2" y="-1"/>
              <a:ext cx="19" cy="612688"/>
            </a:xfrm>
            <a:prstGeom prst="line">
              <a:avLst/>
            </a:prstGeom>
            <a:solidFill>
              <a:srgbClr val="262626"/>
            </a:solidFill>
            <a:ln w="6350" cap="flat">
              <a:solidFill>
                <a:srgbClr val="FFFFFF"/>
              </a:solidFill>
              <a:prstDash val="solid"/>
              <a:miter lim="800000"/>
            </a:ln>
            <a:effectLst/>
          </p:spPr>
          <p:txBody>
            <a:bodyPr wrap="square" lIns="45718" tIns="45718" rIns="45718" bIns="45718" numCol="1" anchor="t">
              <a:noAutofit/>
            </a:bodyPr>
            <a:lstStyle/>
            <a:p>
              <a:pPr/>
            </a:p>
          </p:txBody>
        </p:sp>
        <p:sp>
          <p:nvSpPr>
            <p:cNvPr id="63" name="Прямая соединительная линия 17"/>
            <p:cNvSpPr/>
            <p:nvPr/>
          </p:nvSpPr>
          <p:spPr>
            <a:xfrm>
              <a:off x="1691666" y="-1"/>
              <a:ext cx="19" cy="612688"/>
            </a:xfrm>
            <a:prstGeom prst="line">
              <a:avLst/>
            </a:prstGeom>
            <a:solidFill>
              <a:srgbClr val="262626"/>
            </a:solidFill>
            <a:ln w="6350" cap="flat">
              <a:solidFill>
                <a:srgbClr val="FFFFFF"/>
              </a:solidFill>
              <a:prstDash val="solid"/>
              <a:miter lim="800000"/>
            </a:ln>
            <a:effectLst/>
          </p:spPr>
          <p:txBody>
            <a:bodyPr wrap="square" lIns="45718" tIns="45718" rIns="45718" bIns="45718" numCol="1" anchor="t">
              <a:noAutofit/>
            </a:bodyPr>
            <a:lstStyle/>
            <a:p>
              <a:pPr/>
            </a:p>
          </p:txBody>
        </p:sp>
        <p:sp>
          <p:nvSpPr>
            <p:cNvPr id="64" name="Прямая соединительная линия 18"/>
            <p:cNvSpPr/>
            <p:nvPr/>
          </p:nvSpPr>
          <p:spPr>
            <a:xfrm>
              <a:off x="-1" y="615958"/>
              <a:ext cx="1691681" cy="19"/>
            </a:xfrm>
            <a:prstGeom prst="line">
              <a:avLst/>
            </a:prstGeom>
            <a:solidFill>
              <a:srgbClr val="262626"/>
            </a:solidFill>
            <a:ln w="6350" cap="flat">
              <a:solidFill>
                <a:srgbClr val="FFFFFF"/>
              </a:solidFill>
              <a:prstDash val="solid"/>
              <a:miter lim="800000"/>
            </a:ln>
            <a:effectLst/>
          </p:spPr>
          <p:txBody>
            <a:bodyPr wrap="square" lIns="45718" tIns="45718" rIns="45718" bIns="45718" numCol="1" anchor="t">
              <a:noAutofit/>
            </a:bodyPr>
            <a:lstStyle/>
            <a:p>
              <a:pPr/>
            </a:p>
          </p:txBody>
        </p:sp>
      </p:grpSp>
      <p:sp>
        <p:nvSpPr>
          <p:cNvPr id="66" name="Уровень текста 1…"/>
          <p:cNvSpPr txBox="1"/>
          <p:nvPr>
            <p:ph type="body" sz="quarter" idx="1"/>
          </p:nvPr>
        </p:nvSpPr>
        <p:spPr>
          <a:xfrm>
            <a:off x="1629155" y="4682061"/>
            <a:ext cx="8939787" cy="457219"/>
          </a:xfrm>
          <a:prstGeom prst="rect">
            <a:avLst/>
          </a:prstGeom>
        </p:spPr>
        <p:txBody>
          <a:bodyPr/>
          <a:lstStyle>
            <a:lvl1pPr marL="0" indent="0" algn="ctr">
              <a:buClrTx/>
              <a:buSzTx/>
              <a:buFontTx/>
              <a:buNone/>
              <a:tabLst>
                <a:tab pos="2628900" algn="l"/>
              </a:tabLst>
              <a:defRPr sz="1800">
                <a:solidFill>
                  <a:srgbClr val="0D0D0D"/>
                </a:solidFill>
              </a:defRPr>
            </a:lvl1pPr>
            <a:lvl2pPr marL="0" indent="0" algn="ctr">
              <a:buClrTx/>
              <a:buSzTx/>
              <a:buFontTx/>
              <a:buNone/>
              <a:tabLst>
                <a:tab pos="2628900" algn="l"/>
              </a:tabLst>
              <a:defRPr sz="1800">
                <a:solidFill>
                  <a:srgbClr val="0D0D0D"/>
                </a:solidFill>
              </a:defRPr>
            </a:lvl2pPr>
            <a:lvl3pPr marL="0" indent="0" algn="ctr">
              <a:buClrTx/>
              <a:buSzTx/>
              <a:buFontTx/>
              <a:buNone/>
              <a:tabLst>
                <a:tab pos="2628900" algn="l"/>
              </a:tabLst>
              <a:defRPr sz="1800">
                <a:solidFill>
                  <a:srgbClr val="0D0D0D"/>
                </a:solidFill>
              </a:defRPr>
            </a:lvl3pPr>
            <a:lvl4pPr marL="0" indent="0" algn="ctr">
              <a:buClrTx/>
              <a:buSzTx/>
              <a:buFontTx/>
              <a:buNone/>
              <a:tabLst>
                <a:tab pos="2628900" algn="l"/>
              </a:tabLst>
              <a:defRPr sz="1800">
                <a:solidFill>
                  <a:srgbClr val="0D0D0D"/>
                </a:solidFill>
              </a:defRPr>
            </a:lvl4pPr>
            <a:lvl5pPr marL="0" indent="0" algn="ctr">
              <a:buClrTx/>
              <a:buSzTx/>
              <a:buFontTx/>
              <a:buNone/>
              <a:tabLst>
                <a:tab pos="2628900" algn="l"/>
              </a:tabLst>
              <a:defRPr sz="1800">
                <a:solidFill>
                  <a:srgbClr val="0D0D0D"/>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7" name="Номер слайда"/>
          <p:cNvSpPr txBox="1"/>
          <p:nvPr>
            <p:ph type="sldNum" sz="quarter" idx="2"/>
          </p:nvPr>
        </p:nvSpPr>
        <p:spPr>
          <a:xfrm>
            <a:off x="10346096" y="5187573"/>
            <a:ext cx="216750" cy="218437"/>
          </a:xfrm>
          <a:prstGeom prst="rect">
            <a:avLst/>
          </a:prstGeom>
        </p:spPr>
        <p:txBody>
          <a:bodyPr/>
          <a:lstStyle>
            <a:lvl1pPr algn="r">
              <a:defRPr sz="800">
                <a:solidFill>
                  <a:srgbClr val="26262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Два объекта">
    <p:spTree>
      <p:nvGrpSpPr>
        <p:cNvPr id="1" name=""/>
        <p:cNvGrpSpPr/>
        <p:nvPr/>
      </p:nvGrpSpPr>
      <p:grpSpPr>
        <a:xfrm>
          <a:off x="0" y="0"/>
          <a:ext cx="0" cy="0"/>
          <a:chOff x="0" y="0"/>
          <a:chExt cx="0" cy="0"/>
        </a:xfrm>
      </p:grpSpPr>
      <p:sp>
        <p:nvSpPr>
          <p:cNvPr id="74" name="Текст заголовка"/>
          <p:cNvSpPr txBox="1"/>
          <p:nvPr>
            <p:ph type="title"/>
          </p:nvPr>
        </p:nvSpPr>
        <p:spPr>
          <a:prstGeom prst="rect">
            <a:avLst/>
          </a:prstGeom>
        </p:spPr>
        <p:txBody>
          <a:bodyPr/>
          <a:lstStyle/>
          <a:p>
            <a:pPr/>
            <a:r>
              <a:t>Текст заголовка</a:t>
            </a:r>
          </a:p>
        </p:txBody>
      </p:sp>
      <p:sp>
        <p:nvSpPr>
          <p:cNvPr id="75" name="Уровень текста 1…"/>
          <p:cNvSpPr txBox="1"/>
          <p:nvPr>
            <p:ph type="body" sz="half" idx="1"/>
          </p:nvPr>
        </p:nvSpPr>
        <p:spPr>
          <a:xfrm>
            <a:off x="1066800" y="2103120"/>
            <a:ext cx="4663441" cy="3749043"/>
          </a:xfrm>
          <a:prstGeom prst="rect">
            <a:avLst/>
          </a:prstGeom>
        </p:spPr>
        <p:txBody>
          <a:bodyPr/>
          <a:lstStyle>
            <a:lvl1pPr>
              <a:defRPr sz="1800"/>
            </a:lvl1pPr>
            <a:lvl2pPr marL="480059" indent="-205737">
              <a:defRPr sz="1800"/>
            </a:lvl2pPr>
            <a:lvl3pPr marL="783771" indent="-235129">
              <a:defRPr sz="1800"/>
            </a:lvl3pPr>
            <a:lvl4pPr marL="1058091" indent="-235130">
              <a:defRPr sz="1800"/>
            </a:lvl4pPr>
            <a:lvl5pPr marL="1332411" indent="-235130">
              <a:defRPr sz="18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Сравнение">
    <p:spTree>
      <p:nvGrpSpPr>
        <p:cNvPr id="1" name=""/>
        <p:cNvGrpSpPr/>
        <p:nvPr/>
      </p:nvGrpSpPr>
      <p:grpSpPr>
        <a:xfrm>
          <a:off x="0" y="0"/>
          <a:ext cx="0" cy="0"/>
          <a:chOff x="0" y="0"/>
          <a:chExt cx="0" cy="0"/>
        </a:xfrm>
      </p:grpSpPr>
      <p:sp>
        <p:nvSpPr>
          <p:cNvPr id="83" name="Текст заголовка"/>
          <p:cNvSpPr txBox="1"/>
          <p:nvPr>
            <p:ph type="title"/>
          </p:nvPr>
        </p:nvSpPr>
        <p:spPr>
          <a:prstGeom prst="rect">
            <a:avLst/>
          </a:prstGeom>
        </p:spPr>
        <p:txBody>
          <a:bodyPr/>
          <a:lstStyle/>
          <a:p>
            <a:pPr/>
            <a:r>
              <a:t>Текст заголовка</a:t>
            </a:r>
          </a:p>
        </p:txBody>
      </p:sp>
      <p:sp>
        <p:nvSpPr>
          <p:cNvPr id="84" name="Уровень текста 1…"/>
          <p:cNvSpPr txBox="1"/>
          <p:nvPr>
            <p:ph type="body" sz="quarter" idx="1"/>
          </p:nvPr>
        </p:nvSpPr>
        <p:spPr>
          <a:xfrm>
            <a:off x="1069847" y="2074334"/>
            <a:ext cx="4663443" cy="640099"/>
          </a:xfrm>
          <a:prstGeom prst="rect">
            <a:avLst/>
          </a:prstGeom>
        </p:spPr>
        <p:txBody>
          <a:bodyPr anchor="ctr"/>
          <a:lstStyle>
            <a:lvl1pPr marL="0" indent="0">
              <a:spcBef>
                <a:spcPts val="0"/>
              </a:spcBef>
              <a:buClrTx/>
              <a:buSzTx/>
              <a:buFontTx/>
              <a:buNone/>
              <a:defRPr b="1" sz="1900"/>
            </a:lvl1pPr>
            <a:lvl2pPr marL="0" indent="0">
              <a:spcBef>
                <a:spcPts val="0"/>
              </a:spcBef>
              <a:buClrTx/>
              <a:buSzTx/>
              <a:buFontTx/>
              <a:buNone/>
              <a:defRPr b="1" sz="1900"/>
            </a:lvl2pPr>
            <a:lvl3pPr marL="0" indent="0">
              <a:spcBef>
                <a:spcPts val="0"/>
              </a:spcBef>
              <a:buClrTx/>
              <a:buSzTx/>
              <a:buFontTx/>
              <a:buNone/>
              <a:defRPr b="1" sz="1900"/>
            </a:lvl3pPr>
            <a:lvl4pPr marL="0" indent="0">
              <a:spcBef>
                <a:spcPts val="0"/>
              </a:spcBef>
              <a:buClrTx/>
              <a:buSzTx/>
              <a:buFontTx/>
              <a:buNone/>
              <a:defRPr b="1" sz="1900"/>
            </a:lvl4pPr>
            <a:lvl5pPr marL="0" indent="0">
              <a:spcBef>
                <a:spcPts val="0"/>
              </a:spcBef>
              <a:buClrTx/>
              <a:buSzTx/>
              <a:buFontTx/>
              <a:buNone/>
              <a:defRPr b="1" sz="19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5" name="Текст 4"/>
          <p:cNvSpPr/>
          <p:nvPr>
            <p:ph type="body" sz="quarter" idx="21"/>
          </p:nvPr>
        </p:nvSpPr>
        <p:spPr>
          <a:xfrm>
            <a:off x="6458708" y="2074334"/>
            <a:ext cx="4663450" cy="640099"/>
          </a:xfrm>
          <a:prstGeom prst="rect">
            <a:avLst/>
          </a:prstGeom>
        </p:spPr>
        <p:txBody>
          <a:bodyPr anchor="ctr"/>
          <a:lstStyle/>
          <a:p>
            <a:pPr/>
          </a:p>
        </p:txBody>
      </p:sp>
      <p:sp>
        <p:nvSpPr>
          <p:cNvPr id="8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Только заголовок">
    <p:spTree>
      <p:nvGrpSpPr>
        <p:cNvPr id="1" name=""/>
        <p:cNvGrpSpPr/>
        <p:nvPr/>
      </p:nvGrpSpPr>
      <p:grpSpPr>
        <a:xfrm>
          <a:off x="0" y="0"/>
          <a:ext cx="0" cy="0"/>
          <a:chOff x="0" y="0"/>
          <a:chExt cx="0" cy="0"/>
        </a:xfrm>
      </p:grpSpPr>
      <p:sp>
        <p:nvSpPr>
          <p:cNvPr id="93" name="Текст заголовка"/>
          <p:cNvSpPr txBox="1"/>
          <p:nvPr>
            <p:ph type="title"/>
          </p:nvPr>
        </p:nvSpPr>
        <p:spPr>
          <a:prstGeom prst="rect">
            <a:avLst/>
          </a:prstGeom>
        </p:spPr>
        <p:txBody>
          <a:bodyPr/>
          <a:lstStyle/>
          <a:p>
            <a:pPr/>
            <a:r>
              <a:t>Текст заголовка</a:t>
            </a:r>
          </a:p>
        </p:txBody>
      </p:sp>
      <p:sp>
        <p:nvSpPr>
          <p:cNvPr id="9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стой слайд">
    <p:spTree>
      <p:nvGrpSpPr>
        <p:cNvPr id="1" name=""/>
        <p:cNvGrpSpPr/>
        <p:nvPr/>
      </p:nvGrpSpPr>
      <p:grpSpPr>
        <a:xfrm>
          <a:off x="0" y="0"/>
          <a:ext cx="0" cy="0"/>
          <a:chOff x="0" y="0"/>
          <a:chExt cx="0" cy="0"/>
        </a:xfrm>
      </p:grpSpPr>
      <p:sp>
        <p:nvSpPr>
          <p:cNvPr id="10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Объект с подписью">
    <p:spTree>
      <p:nvGrpSpPr>
        <p:cNvPr id="1" name=""/>
        <p:cNvGrpSpPr/>
        <p:nvPr/>
      </p:nvGrpSpPr>
      <p:grpSpPr>
        <a:xfrm>
          <a:off x="0" y="0"/>
          <a:ext cx="0" cy="0"/>
          <a:chOff x="0" y="0"/>
          <a:chExt cx="0" cy="0"/>
        </a:xfrm>
      </p:grpSpPr>
      <p:sp>
        <p:nvSpPr>
          <p:cNvPr id="108" name="Прямоугольник 9"/>
          <p:cNvSpPr/>
          <p:nvPr/>
        </p:nvSpPr>
        <p:spPr>
          <a:xfrm>
            <a:off x="8119870" y="237744"/>
            <a:ext cx="3826598" cy="6382512"/>
          </a:xfrm>
          <a:prstGeom prst="rect">
            <a:avLst/>
          </a:prstGeom>
          <a:solidFill>
            <a:srgbClr val="D9D9D9">
              <a:alpha val="60000"/>
            </a:srgbClr>
          </a:solidFill>
          <a:ln w="12700">
            <a:miter lim="400000"/>
          </a:ln>
        </p:spPr>
        <p:txBody>
          <a:bodyPr lIns="45718" tIns="45718" rIns="45718" bIns="45718"/>
          <a:lstStyle/>
          <a:p>
            <a:pPr>
              <a:defRPr>
                <a:latin typeface="Century Gothic"/>
                <a:ea typeface="Century Gothic"/>
                <a:cs typeface="Century Gothic"/>
                <a:sym typeface="Century Gothic"/>
              </a:defRPr>
            </a:pPr>
          </a:p>
        </p:txBody>
      </p:sp>
      <p:sp>
        <p:nvSpPr>
          <p:cNvPr id="109" name="Прямоугольник 12"/>
          <p:cNvSpPr/>
          <p:nvPr/>
        </p:nvSpPr>
        <p:spPr>
          <a:xfrm>
            <a:off x="8254658" y="374899"/>
            <a:ext cx="3557016" cy="6108202"/>
          </a:xfrm>
          <a:prstGeom prst="rect">
            <a:avLst/>
          </a:prstGeom>
          <a:ln w="6350" cap="sq">
            <a:solidFill>
              <a:srgbClr val="404040"/>
            </a:solidFill>
            <a:miter/>
          </a:ln>
        </p:spPr>
        <p:txBody>
          <a:bodyPr lIns="45718" tIns="45718" rIns="45718" bIns="45718"/>
          <a:lstStyle/>
          <a:p>
            <a:pPr>
              <a:defRPr>
                <a:latin typeface="Century Gothic"/>
                <a:ea typeface="Century Gothic"/>
                <a:cs typeface="Century Gothic"/>
                <a:sym typeface="Century Gothic"/>
              </a:defRPr>
            </a:pPr>
          </a:p>
        </p:txBody>
      </p:sp>
      <p:sp>
        <p:nvSpPr>
          <p:cNvPr id="110" name="Текст заголовка"/>
          <p:cNvSpPr txBox="1"/>
          <p:nvPr>
            <p:ph type="title"/>
          </p:nvPr>
        </p:nvSpPr>
        <p:spPr>
          <a:xfrm>
            <a:off x="8458200" y="607390"/>
            <a:ext cx="3161964" cy="1645923"/>
          </a:xfrm>
          <a:prstGeom prst="rect">
            <a:avLst/>
          </a:prstGeom>
        </p:spPr>
        <p:txBody>
          <a:bodyPr anchor="b"/>
          <a:lstStyle>
            <a:lvl1pPr>
              <a:lnSpc>
                <a:spcPct val="100000"/>
              </a:lnSpc>
              <a:defRPr sz="3200">
                <a:solidFill>
                  <a:srgbClr val="000000"/>
                </a:solidFill>
              </a:defRPr>
            </a:lvl1pPr>
          </a:lstStyle>
          <a:p>
            <a:pPr/>
            <a:r>
              <a:t>Текст заголовка</a:t>
            </a:r>
          </a:p>
        </p:txBody>
      </p:sp>
      <p:sp>
        <p:nvSpPr>
          <p:cNvPr id="111" name="Уровень текста 1…"/>
          <p:cNvSpPr txBox="1"/>
          <p:nvPr>
            <p:ph type="body" idx="1"/>
          </p:nvPr>
        </p:nvSpPr>
        <p:spPr>
          <a:xfrm>
            <a:off x="685800" y="609600"/>
            <a:ext cx="6858000" cy="5334000"/>
          </a:xfrm>
          <a:prstGeom prst="rect">
            <a:avLst/>
          </a:prstGeom>
        </p:spPr>
        <p:txBody>
          <a:bodyPr/>
          <a:lstStyle>
            <a:lvl1pPr>
              <a:defRPr sz="1900"/>
            </a:lvl1pPr>
            <a:lvl2pPr marL="491490" indent="-217170">
              <a:defRPr sz="1900"/>
            </a:lvl2pPr>
            <a:lvl3pPr marL="796834" indent="-248194">
              <a:defRPr sz="1900"/>
            </a:lvl3pPr>
            <a:lvl4pPr marL="1071153" indent="-248192">
              <a:defRPr sz="1900"/>
            </a:lvl4pPr>
            <a:lvl5pPr marL="1345473" indent="-248194">
              <a:defRPr sz="19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12" name="Текст 3"/>
          <p:cNvSpPr/>
          <p:nvPr>
            <p:ph type="body" sz="quarter" idx="21"/>
          </p:nvPr>
        </p:nvSpPr>
        <p:spPr>
          <a:xfrm>
            <a:off x="8458199" y="2336800"/>
            <a:ext cx="3161983" cy="3606800"/>
          </a:xfrm>
          <a:prstGeom prst="rect">
            <a:avLst/>
          </a:prstGeom>
        </p:spPr>
        <p:txBody>
          <a:bodyPr/>
          <a:lstStyle/>
          <a:p>
            <a:pPr/>
          </a:p>
        </p:txBody>
      </p:sp>
      <p:sp>
        <p:nvSpPr>
          <p:cNvPr id="113" name="Номер слайда"/>
          <p:cNvSpPr txBox="1"/>
          <p:nvPr>
            <p:ph type="sldNum" sz="quarter" idx="2"/>
          </p:nvPr>
        </p:nvSpPr>
        <p:spPr>
          <a:xfrm>
            <a:off x="11403419" y="6182365"/>
            <a:ext cx="216750" cy="218437"/>
          </a:xfrm>
          <a:prstGeom prst="rect">
            <a:avLst/>
          </a:prstGeom>
        </p:spPr>
        <p:txBody>
          <a:bodyPr/>
          <a:lstStyle>
            <a:lvl1pPr algn="r">
              <a:defRPr sz="800">
                <a:solidFill>
                  <a:srgbClr val="26262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Прямоугольник 8"/>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Century Gothic"/>
                <a:ea typeface="Century Gothic"/>
                <a:cs typeface="Century Gothic"/>
                <a:sym typeface="Century Gothic"/>
              </a:defRPr>
            </a:pPr>
          </a:p>
        </p:txBody>
      </p:sp>
      <p:sp>
        <p:nvSpPr>
          <p:cNvPr id="3" name="Прямоугольник 6"/>
          <p:cNvSpPr/>
          <p:nvPr/>
        </p:nvSpPr>
        <p:spPr>
          <a:xfrm>
            <a:off x="234693" y="237744"/>
            <a:ext cx="11722614" cy="6382512"/>
          </a:xfrm>
          <a:prstGeom prst="rect">
            <a:avLst/>
          </a:prstGeom>
          <a:solidFill>
            <a:srgbClr val="BFBFBF">
              <a:alpha val="60000"/>
            </a:srgbClr>
          </a:solidFill>
          <a:ln w="12700">
            <a:miter lim="400000"/>
          </a:ln>
        </p:spPr>
        <p:txBody>
          <a:bodyPr lIns="45718" tIns="45718" rIns="45718" bIns="45718"/>
          <a:lstStyle/>
          <a:p>
            <a:pPr>
              <a:defRPr>
                <a:latin typeface="Century Gothic"/>
                <a:ea typeface="Century Gothic"/>
                <a:cs typeface="Century Gothic"/>
                <a:sym typeface="Century Gothic"/>
              </a:defRPr>
            </a:pPr>
          </a:p>
        </p:txBody>
      </p:sp>
      <p:sp>
        <p:nvSpPr>
          <p:cNvPr id="4" name="Прямоугольник 7"/>
          <p:cNvSpPr/>
          <p:nvPr/>
        </p:nvSpPr>
        <p:spPr>
          <a:xfrm>
            <a:off x="371854" y="374899"/>
            <a:ext cx="11448292" cy="6108202"/>
          </a:xfrm>
          <a:prstGeom prst="rect">
            <a:avLst/>
          </a:prstGeom>
          <a:ln w="6350" cap="sq">
            <a:solidFill>
              <a:srgbClr val="262626"/>
            </a:solidFill>
            <a:miter/>
          </a:ln>
        </p:spPr>
        <p:txBody>
          <a:bodyPr lIns="45718" tIns="45718" rIns="45718" bIns="45718"/>
          <a:lstStyle/>
          <a:p>
            <a:pPr>
              <a:defRPr>
                <a:latin typeface="Century Gothic"/>
                <a:ea typeface="Century Gothic"/>
                <a:cs typeface="Century Gothic"/>
                <a:sym typeface="Century Gothic"/>
              </a:defRPr>
            </a:pPr>
          </a:p>
        </p:txBody>
      </p:sp>
      <p:sp>
        <p:nvSpPr>
          <p:cNvPr id="5" name="Текст заголовка"/>
          <p:cNvSpPr txBox="1"/>
          <p:nvPr>
            <p:ph type="title"/>
          </p:nvPr>
        </p:nvSpPr>
        <p:spPr>
          <a:xfrm>
            <a:off x="1066800" y="642594"/>
            <a:ext cx="10058400" cy="1371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Текст заголовка</a:t>
            </a:r>
          </a:p>
        </p:txBody>
      </p:sp>
      <p:sp>
        <p:nvSpPr>
          <p:cNvPr id="6" name="Уровень текста 1…"/>
          <p:cNvSpPr txBox="1"/>
          <p:nvPr>
            <p:ph type="body" idx="1"/>
          </p:nvPr>
        </p:nvSpPr>
        <p:spPr>
          <a:xfrm>
            <a:off x="1066800" y="2103120"/>
            <a:ext cx="10058400" cy="384962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 name="Номер слайда"/>
          <p:cNvSpPr txBox="1"/>
          <p:nvPr>
            <p:ph type="sldNum" sz="quarter" idx="2"/>
          </p:nvPr>
        </p:nvSpPr>
        <p:spPr>
          <a:xfrm>
            <a:off x="11125202" y="6029965"/>
            <a:ext cx="357517" cy="370837"/>
          </a:xfrm>
          <a:prstGeom prst="rect">
            <a:avLst/>
          </a:prstGeom>
          <a:ln w="12700">
            <a:miter lim="400000"/>
          </a:ln>
        </p:spPr>
        <p:txBody>
          <a:bodyPr wrap="none" lIns="45718" tIns="45718" rIns="45718" bIns="45718" anchor="b">
            <a:spAutoFit/>
          </a:bodyPr>
          <a:lstStyle>
            <a:lvl1pPr algn="just">
              <a:defRPr>
                <a:latin typeface="Century Gothic"/>
                <a:ea typeface="Century Gothic"/>
                <a:cs typeface="Century Gothic"/>
                <a:sym typeface="Century Gothic"/>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262626"/>
          </a:solidFill>
          <a:uFillTx/>
          <a:latin typeface="Century Gothic"/>
          <a:ea typeface="Century Gothic"/>
          <a:cs typeface="Century Gothic"/>
          <a:sym typeface="Century Gothic"/>
        </a:defRPr>
      </a:lvl1pPr>
      <a:lvl2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262626"/>
          </a:solidFill>
          <a:uFillTx/>
          <a:latin typeface="Century Gothic"/>
          <a:ea typeface="Century Gothic"/>
          <a:cs typeface="Century Gothic"/>
          <a:sym typeface="Century Gothic"/>
        </a:defRPr>
      </a:lvl2pPr>
      <a:lvl3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262626"/>
          </a:solidFill>
          <a:uFillTx/>
          <a:latin typeface="Century Gothic"/>
          <a:ea typeface="Century Gothic"/>
          <a:cs typeface="Century Gothic"/>
          <a:sym typeface="Century Gothic"/>
        </a:defRPr>
      </a:lvl3pPr>
      <a:lvl4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262626"/>
          </a:solidFill>
          <a:uFillTx/>
          <a:latin typeface="Century Gothic"/>
          <a:ea typeface="Century Gothic"/>
          <a:cs typeface="Century Gothic"/>
          <a:sym typeface="Century Gothic"/>
        </a:defRPr>
      </a:lvl4pPr>
      <a:lvl5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262626"/>
          </a:solidFill>
          <a:uFillTx/>
          <a:latin typeface="Century Gothic"/>
          <a:ea typeface="Century Gothic"/>
          <a:cs typeface="Century Gothic"/>
          <a:sym typeface="Century Gothic"/>
        </a:defRPr>
      </a:lvl5pPr>
      <a:lvl6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262626"/>
          </a:solidFill>
          <a:uFillTx/>
          <a:latin typeface="Century Gothic"/>
          <a:ea typeface="Century Gothic"/>
          <a:cs typeface="Century Gothic"/>
          <a:sym typeface="Century Gothic"/>
        </a:defRPr>
      </a:lvl6pPr>
      <a:lvl7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262626"/>
          </a:solidFill>
          <a:uFillTx/>
          <a:latin typeface="Century Gothic"/>
          <a:ea typeface="Century Gothic"/>
          <a:cs typeface="Century Gothic"/>
          <a:sym typeface="Century Gothic"/>
        </a:defRPr>
      </a:lvl7pPr>
      <a:lvl8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262626"/>
          </a:solidFill>
          <a:uFillTx/>
          <a:latin typeface="Century Gothic"/>
          <a:ea typeface="Century Gothic"/>
          <a:cs typeface="Century Gothic"/>
          <a:sym typeface="Century Gothic"/>
        </a:defRPr>
      </a:lvl8pPr>
      <a:lvl9pPr marL="0" marR="0" indent="0" algn="l" defTabSz="914400" rtl="0" latinLnBrk="0">
        <a:lnSpc>
          <a:spcPct val="90000"/>
        </a:lnSpc>
        <a:spcBef>
          <a:spcPts val="0"/>
        </a:spcBef>
        <a:spcAft>
          <a:spcPts val="0"/>
        </a:spcAft>
        <a:buClrTx/>
        <a:buSzTx/>
        <a:buFontTx/>
        <a:buNone/>
        <a:tabLst/>
        <a:defRPr b="0" baseline="0" cap="none" i="0" spc="0" strike="noStrike" sz="4000" u="none">
          <a:solidFill>
            <a:srgbClr val="262626"/>
          </a:solidFill>
          <a:uFillTx/>
          <a:latin typeface="Century Gothic"/>
          <a:ea typeface="Century Gothic"/>
          <a:cs typeface="Century Gothic"/>
          <a:sym typeface="Century Gothic"/>
        </a:defRPr>
      </a:lvl9pPr>
    </p:titleStyle>
    <p:bodyStyle>
      <a:lvl1pPr marL="182879" marR="0" indent="-182879" algn="l" defTabSz="914400" rtl="0" latinLnBrk="0">
        <a:lnSpc>
          <a:spcPct val="110000"/>
        </a:lnSpc>
        <a:spcBef>
          <a:spcPts val="900"/>
        </a:spcBef>
        <a:spcAft>
          <a:spcPts val="0"/>
        </a:spcAft>
        <a:buClr>
          <a:srgbClr val="262626"/>
        </a:buClr>
        <a:buSzPct val="100000"/>
        <a:buFont typeface="Garamond"/>
        <a:buChar char="◦"/>
        <a:tabLst/>
        <a:defRPr b="0" baseline="0" cap="none" i="0" spc="0" strike="noStrike" sz="1500" u="none">
          <a:solidFill>
            <a:srgbClr val="000000"/>
          </a:solidFill>
          <a:uFillTx/>
          <a:latin typeface="Century Gothic"/>
          <a:ea typeface="Century Gothic"/>
          <a:cs typeface="Century Gothic"/>
          <a:sym typeface="Century Gothic"/>
        </a:defRPr>
      </a:lvl1pPr>
      <a:lvl2pPr marL="485335" marR="0" indent="-211015" algn="l" defTabSz="914400" rtl="0" latinLnBrk="0">
        <a:lnSpc>
          <a:spcPct val="110000"/>
        </a:lnSpc>
        <a:spcBef>
          <a:spcPts val="900"/>
        </a:spcBef>
        <a:spcAft>
          <a:spcPts val="0"/>
        </a:spcAft>
        <a:buClr>
          <a:srgbClr val="262626"/>
        </a:buClr>
        <a:buSzPct val="100000"/>
        <a:buFont typeface="Garamond"/>
        <a:buChar char="◦"/>
        <a:tabLst/>
        <a:defRPr b="0" baseline="0" cap="none" i="0" spc="0" strike="noStrike" sz="1500" u="none">
          <a:solidFill>
            <a:srgbClr val="000000"/>
          </a:solidFill>
          <a:uFillTx/>
          <a:latin typeface="Century Gothic"/>
          <a:ea typeface="Century Gothic"/>
          <a:cs typeface="Century Gothic"/>
          <a:sym typeface="Century Gothic"/>
        </a:defRPr>
      </a:lvl2pPr>
      <a:lvl3pPr marL="777238" marR="0" indent="-228600" algn="l" defTabSz="914400" rtl="0" latinLnBrk="0">
        <a:lnSpc>
          <a:spcPct val="110000"/>
        </a:lnSpc>
        <a:spcBef>
          <a:spcPts val="900"/>
        </a:spcBef>
        <a:spcAft>
          <a:spcPts val="0"/>
        </a:spcAft>
        <a:buClr>
          <a:srgbClr val="262626"/>
        </a:buClr>
        <a:buSzPct val="100000"/>
        <a:buFont typeface="Garamond"/>
        <a:buChar char="◦"/>
        <a:tabLst/>
        <a:defRPr b="0" baseline="0" cap="none" i="0" spc="0" strike="noStrike" sz="1500" u="none">
          <a:solidFill>
            <a:srgbClr val="000000"/>
          </a:solidFill>
          <a:uFillTx/>
          <a:latin typeface="Century Gothic"/>
          <a:ea typeface="Century Gothic"/>
          <a:cs typeface="Century Gothic"/>
          <a:sym typeface="Century Gothic"/>
        </a:defRPr>
      </a:lvl3pPr>
      <a:lvl4pPr marL="1051558" marR="0" indent="-228600" algn="l" defTabSz="914400" rtl="0" latinLnBrk="0">
        <a:lnSpc>
          <a:spcPct val="110000"/>
        </a:lnSpc>
        <a:spcBef>
          <a:spcPts val="900"/>
        </a:spcBef>
        <a:spcAft>
          <a:spcPts val="0"/>
        </a:spcAft>
        <a:buClr>
          <a:srgbClr val="262626"/>
        </a:buClr>
        <a:buSzPct val="100000"/>
        <a:buFont typeface="Garamond"/>
        <a:buChar char="◦"/>
        <a:tabLst/>
        <a:defRPr b="0" baseline="0" cap="none" i="0" spc="0" strike="noStrike" sz="1500" u="none">
          <a:solidFill>
            <a:srgbClr val="000000"/>
          </a:solidFill>
          <a:uFillTx/>
          <a:latin typeface="Century Gothic"/>
          <a:ea typeface="Century Gothic"/>
          <a:cs typeface="Century Gothic"/>
          <a:sym typeface="Century Gothic"/>
        </a:defRPr>
      </a:lvl4pPr>
      <a:lvl5pPr marL="1325880" marR="0" indent="-228600" algn="l" defTabSz="914400" rtl="0" latinLnBrk="0">
        <a:lnSpc>
          <a:spcPct val="110000"/>
        </a:lnSpc>
        <a:spcBef>
          <a:spcPts val="900"/>
        </a:spcBef>
        <a:spcAft>
          <a:spcPts val="0"/>
        </a:spcAft>
        <a:buClr>
          <a:srgbClr val="262626"/>
        </a:buClr>
        <a:buSzPct val="100000"/>
        <a:buFont typeface="Garamond"/>
        <a:buChar char="◦"/>
        <a:tabLst/>
        <a:defRPr b="0" baseline="0" cap="none" i="0" spc="0" strike="noStrike" sz="1500" u="none">
          <a:solidFill>
            <a:srgbClr val="000000"/>
          </a:solidFill>
          <a:uFillTx/>
          <a:latin typeface="Century Gothic"/>
          <a:ea typeface="Century Gothic"/>
          <a:cs typeface="Century Gothic"/>
          <a:sym typeface="Century Gothic"/>
        </a:defRPr>
      </a:lvl5pPr>
      <a:lvl6pPr marL="1616327" marR="0" indent="-244927" algn="l" defTabSz="914400" rtl="0" latinLnBrk="0">
        <a:lnSpc>
          <a:spcPct val="110000"/>
        </a:lnSpc>
        <a:spcBef>
          <a:spcPts val="900"/>
        </a:spcBef>
        <a:spcAft>
          <a:spcPts val="0"/>
        </a:spcAft>
        <a:buClr>
          <a:srgbClr val="262626"/>
        </a:buClr>
        <a:buSzPct val="100000"/>
        <a:buFont typeface="Garamond"/>
        <a:buChar char="◦"/>
        <a:tabLst/>
        <a:defRPr b="0" baseline="0" cap="none" i="0" spc="0" strike="noStrike" sz="1500" u="none">
          <a:solidFill>
            <a:srgbClr val="000000"/>
          </a:solidFill>
          <a:uFillTx/>
          <a:latin typeface="Century Gothic"/>
          <a:ea typeface="Century Gothic"/>
          <a:cs typeface="Century Gothic"/>
          <a:sym typeface="Century Gothic"/>
        </a:defRPr>
      </a:lvl6pPr>
      <a:lvl7pPr marL="1916327" marR="0" indent="-244928" algn="l" defTabSz="914400" rtl="0" latinLnBrk="0">
        <a:lnSpc>
          <a:spcPct val="110000"/>
        </a:lnSpc>
        <a:spcBef>
          <a:spcPts val="900"/>
        </a:spcBef>
        <a:spcAft>
          <a:spcPts val="0"/>
        </a:spcAft>
        <a:buClr>
          <a:srgbClr val="262626"/>
        </a:buClr>
        <a:buSzPct val="100000"/>
        <a:buFont typeface="Garamond"/>
        <a:buChar char="◦"/>
        <a:tabLst/>
        <a:defRPr b="0" baseline="0" cap="none" i="0" spc="0" strike="noStrike" sz="1500" u="none">
          <a:solidFill>
            <a:srgbClr val="000000"/>
          </a:solidFill>
          <a:uFillTx/>
          <a:latin typeface="Century Gothic"/>
          <a:ea typeface="Century Gothic"/>
          <a:cs typeface="Century Gothic"/>
          <a:sym typeface="Century Gothic"/>
        </a:defRPr>
      </a:lvl7pPr>
      <a:lvl8pPr marL="2216328" marR="0" indent="-244928" algn="l" defTabSz="914400" rtl="0" latinLnBrk="0">
        <a:lnSpc>
          <a:spcPct val="110000"/>
        </a:lnSpc>
        <a:spcBef>
          <a:spcPts val="900"/>
        </a:spcBef>
        <a:spcAft>
          <a:spcPts val="0"/>
        </a:spcAft>
        <a:buClr>
          <a:srgbClr val="262626"/>
        </a:buClr>
        <a:buSzPct val="100000"/>
        <a:buFont typeface="Garamond"/>
        <a:buChar char="◦"/>
        <a:tabLst/>
        <a:defRPr b="0" baseline="0" cap="none" i="0" spc="0" strike="noStrike" sz="1500" u="none">
          <a:solidFill>
            <a:srgbClr val="000000"/>
          </a:solidFill>
          <a:uFillTx/>
          <a:latin typeface="Century Gothic"/>
          <a:ea typeface="Century Gothic"/>
          <a:cs typeface="Century Gothic"/>
          <a:sym typeface="Century Gothic"/>
        </a:defRPr>
      </a:lvl8pPr>
      <a:lvl9pPr marL="2516327" marR="0" indent="-244928" algn="l" defTabSz="914400" rtl="0" latinLnBrk="0">
        <a:lnSpc>
          <a:spcPct val="110000"/>
        </a:lnSpc>
        <a:spcBef>
          <a:spcPts val="900"/>
        </a:spcBef>
        <a:spcAft>
          <a:spcPts val="0"/>
        </a:spcAft>
        <a:buClr>
          <a:srgbClr val="262626"/>
        </a:buClr>
        <a:buSzPct val="100000"/>
        <a:buFont typeface="Garamond"/>
        <a:buChar char="◦"/>
        <a:tabLst/>
        <a:defRPr b="0" baseline="0" cap="none" i="0" spc="0" strike="noStrike" sz="1500" u="none">
          <a:solidFill>
            <a:srgbClr val="000000"/>
          </a:solidFill>
          <a:uFillTx/>
          <a:latin typeface="Century Gothic"/>
          <a:ea typeface="Century Gothic"/>
          <a:cs typeface="Century Gothic"/>
          <a:sym typeface="Century Gothic"/>
        </a:defRPr>
      </a:lvl9pPr>
    </p:bodyStyle>
    <p:otherStyle>
      <a:lvl1pPr marL="0" marR="0" indent="0" algn="just"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entury Gothic"/>
        </a:defRPr>
      </a:lvl1pPr>
      <a:lvl2pPr marL="0" marR="0" indent="0" algn="just"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entury Gothic"/>
        </a:defRPr>
      </a:lvl2pPr>
      <a:lvl3pPr marL="0" marR="0" indent="0" algn="just"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entury Gothic"/>
        </a:defRPr>
      </a:lvl3pPr>
      <a:lvl4pPr marL="0" marR="0" indent="0" algn="just"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entury Gothic"/>
        </a:defRPr>
      </a:lvl4pPr>
      <a:lvl5pPr marL="0" marR="0" indent="0" algn="just"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entury Gothic"/>
        </a:defRPr>
      </a:lvl5pPr>
      <a:lvl6pPr marL="0" marR="0" indent="0" algn="just"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entury Gothic"/>
        </a:defRPr>
      </a:lvl6pPr>
      <a:lvl7pPr marL="0" marR="0" indent="0" algn="just"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entury Gothic"/>
        </a:defRPr>
      </a:lvl7pPr>
      <a:lvl8pPr marL="0" marR="0" indent="0" algn="just"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entury Gothic"/>
        </a:defRPr>
      </a:lvl8pPr>
      <a:lvl9pPr marL="0" marR="0" indent="0" algn="just"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localhost:8000/polls/"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127.0.0.1:8000/admin/" TargetMode="External"/></Relationships>

</file>

<file path=ppt/slides/_rels/slide3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127.0.0.1:8000/" TargetMode="External"/><Relationship Id="rId3" Type="http://schemas.openxmlformats.org/officeDocument/2006/relationships/hyperlink" Target="http://localhost:8000/" TargetMode="External"/></Relationships>

</file>

<file path=ppt/slides/_rels/slide6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localhost:8000/polls/" TargetMode="External"/></Relationships>

</file>

<file path=ppt/slides/_rels/slide6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4" name="Рисунок 5" descr="Рисунок 5"/>
          <p:cNvPicPr>
            <a:picLocks noChangeAspect="1"/>
          </p:cNvPicPr>
          <p:nvPr/>
        </p:nvPicPr>
        <p:blipFill>
          <a:blip r:embed="rId2">
            <a:extLst/>
          </a:blip>
          <a:stretch>
            <a:fillRect/>
          </a:stretch>
        </p:blipFill>
        <p:spPr>
          <a:xfrm>
            <a:off x="17" y="8"/>
            <a:ext cx="12191863" cy="6857994"/>
          </a:xfrm>
          <a:prstGeom prst="rect">
            <a:avLst/>
          </a:prstGeom>
          <a:ln w="12700">
            <a:miter lim="400000"/>
          </a:ln>
        </p:spPr>
      </p:pic>
      <p:sp>
        <p:nvSpPr>
          <p:cNvPr id="135" name="Прямоугольник 81"/>
          <p:cNvSpPr/>
          <p:nvPr/>
        </p:nvSpPr>
        <p:spPr>
          <a:xfrm>
            <a:off x="5695066" y="1808531"/>
            <a:ext cx="5452529" cy="3240956"/>
          </a:xfrm>
          <a:prstGeom prst="rect">
            <a:avLst/>
          </a:prstGeom>
          <a:solidFill>
            <a:srgbClr val="404040"/>
          </a:solidFill>
          <a:ln w="12700">
            <a:miter lim="400000"/>
          </a:ln>
        </p:spPr>
        <p:txBody>
          <a:bodyPr lIns="45718" tIns="45718" rIns="45718" bIns="45718"/>
          <a:lstStyle/>
          <a:p>
            <a:pPr>
              <a:defRPr>
                <a:solidFill>
                  <a:srgbClr val="FFFFFF"/>
                </a:solidFill>
                <a:latin typeface="Century Gothic"/>
                <a:ea typeface="Century Gothic"/>
                <a:cs typeface="Century Gothic"/>
                <a:sym typeface="Century Gothic"/>
              </a:defRPr>
            </a:pPr>
          </a:p>
        </p:txBody>
      </p:sp>
      <p:sp>
        <p:nvSpPr>
          <p:cNvPr id="136" name="Прямоугольник 83"/>
          <p:cNvSpPr/>
          <p:nvPr/>
        </p:nvSpPr>
        <p:spPr>
          <a:xfrm>
            <a:off x="5861008" y="1975103"/>
            <a:ext cx="5120657" cy="2907804"/>
          </a:xfrm>
          <a:prstGeom prst="rect">
            <a:avLst/>
          </a:prstGeom>
          <a:ln w="6350" cap="sq">
            <a:solidFill>
              <a:srgbClr val="FFFFFF"/>
            </a:solidFill>
            <a:miter/>
          </a:ln>
        </p:spPr>
        <p:txBody>
          <a:bodyPr lIns="45718" tIns="45718" rIns="45718" bIns="45718"/>
          <a:lstStyle/>
          <a:p>
            <a:pPr>
              <a:defRPr>
                <a:solidFill>
                  <a:srgbClr val="FFFFFF"/>
                </a:solidFill>
                <a:latin typeface="Century Gothic"/>
                <a:ea typeface="Century Gothic"/>
                <a:cs typeface="Century Gothic"/>
                <a:sym typeface="Century Gothic"/>
              </a:defRPr>
            </a:pPr>
          </a:p>
        </p:txBody>
      </p:sp>
      <p:sp>
        <p:nvSpPr>
          <p:cNvPr id="137" name="Заголовок 1"/>
          <p:cNvSpPr txBox="1"/>
          <p:nvPr>
            <p:ph type="title"/>
          </p:nvPr>
        </p:nvSpPr>
        <p:spPr>
          <a:xfrm>
            <a:off x="6033787" y="2606250"/>
            <a:ext cx="4775087" cy="1630910"/>
          </a:xfrm>
          <a:prstGeom prst="rect">
            <a:avLst/>
          </a:prstGeom>
        </p:spPr>
        <p:txBody>
          <a:bodyPr/>
          <a:lstStyle>
            <a:lvl1pPr>
              <a:defRPr sz="4400"/>
            </a:lvl1pPr>
          </a:lstStyle>
          <a:p>
            <a:pPr/>
            <a:r>
              <a:t>Django_2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Команда startapp утилиты manage.py запускает создание нового &quot;пустого&quot; приложения, имя которого указано после этой команды. Посмотрим, что создала утилита manage.py. Прежде всего это папка bboard, формирующая одноименный пакет приложения и расположенная "/>
          <p:cNvSpPr txBox="1"/>
          <p:nvPr/>
        </p:nvSpPr>
        <p:spPr>
          <a:xfrm>
            <a:off x="553010" y="1509858"/>
            <a:ext cx="11085980" cy="38382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a:latin typeface="+mj-lt"/>
                <a:ea typeface="+mj-ea"/>
                <a:cs typeface="+mj-cs"/>
                <a:sym typeface="Calibri"/>
              </a:defRPr>
            </a:pPr>
            <a:r>
              <a:t>Команда </a:t>
            </a:r>
            <a:r>
              <a:rPr b="1"/>
              <a:t>startapp</a:t>
            </a:r>
            <a:r>
              <a:t> утилиты </a:t>
            </a:r>
            <a:r>
              <a:rPr b="1"/>
              <a:t>manage.py</a:t>
            </a:r>
            <a:r>
              <a:t> запускает создание нового "пустого" приложения, имя которого указано после этой команды. Посмотрим, что создала утилита </a:t>
            </a:r>
            <a:r>
              <a:rPr b="1"/>
              <a:t>manage.py</a:t>
            </a:r>
            <a:r>
              <a:t>. Прежде всего это папка </a:t>
            </a:r>
            <a:r>
              <a:rPr b="1"/>
              <a:t>polls</a:t>
            </a:r>
            <a:r>
              <a:t>, формирующая одноименный пакет приложения и расположенная в папке проекта. В ней находятся следующие папки и файлы:</a:t>
            </a:r>
          </a:p>
          <a:p>
            <a:pPr marL="496887" indent="-357185" algn="just">
              <a:buClr>
                <a:srgbClr val="D5D5D5"/>
              </a:buClr>
              <a:buSzPct val="100000"/>
              <a:buFont typeface="Helvetica"/>
              <a:buChar char="•"/>
              <a:defRPr b="1">
                <a:solidFill>
                  <a:schemeClr val="accent2">
                    <a:satOff val="-17172"/>
                    <a:lumOff val="-11098"/>
                  </a:schemeClr>
                </a:solidFill>
                <a:latin typeface="+mj-lt"/>
                <a:ea typeface="+mj-ea"/>
                <a:cs typeface="+mj-cs"/>
                <a:sym typeface="Calibri"/>
              </a:defRPr>
            </a:pPr>
            <a:r>
              <a:t>migrations</a:t>
            </a:r>
            <a:r>
              <a:rPr b="0">
                <a:solidFill>
                  <a:srgbClr val="000000"/>
                </a:solidFill>
              </a:rPr>
              <a:t> — папка вложенного пакета, в котором будут храниться сгенерированные Django миграции (о них разговор пойдет позже). Пока что в папке находит- ся лишь пустой файл </a:t>
            </a:r>
            <a:r>
              <a:rPr>
                <a:solidFill>
                  <a:srgbClr val="000000"/>
                </a:solidFill>
              </a:rPr>
              <a:t>__init__.py</a:t>
            </a:r>
            <a:r>
              <a:rPr b="0">
                <a:solidFill>
                  <a:srgbClr val="000000"/>
                </a:solidFill>
              </a:rPr>
              <a:t> , помечающий ее как полноценный пакет Python;</a:t>
            </a:r>
          </a:p>
          <a:p>
            <a:pPr marL="496887" indent="-357185" algn="just">
              <a:buClr>
                <a:srgbClr val="D5D5D5"/>
              </a:buClr>
              <a:buSzPct val="100000"/>
              <a:buFont typeface="Helvetica"/>
              <a:buChar char="•"/>
              <a:defRPr b="1">
                <a:solidFill>
                  <a:schemeClr val="accent2">
                    <a:satOff val="-17172"/>
                    <a:lumOff val="-11098"/>
                  </a:schemeClr>
                </a:solidFill>
                <a:latin typeface="+mj-lt"/>
                <a:ea typeface="+mj-ea"/>
                <a:cs typeface="+mj-cs"/>
                <a:sym typeface="Calibri"/>
              </a:defRPr>
            </a:pPr>
            <a:r>
              <a:t>__init__.py</a:t>
            </a:r>
            <a:r>
              <a:rPr b="0">
                <a:solidFill>
                  <a:srgbClr val="000000"/>
                </a:solidFill>
              </a:rPr>
              <a:t> — пустой файл, сигнализирующий исполняющей среде Python, что эта папка — пакет;</a:t>
            </a:r>
          </a:p>
          <a:p>
            <a:pPr marL="496887" indent="-357185" algn="just">
              <a:buClr>
                <a:srgbClr val="D5D5D5"/>
              </a:buClr>
              <a:buSzPct val="100000"/>
              <a:buFont typeface="Helvetica"/>
              <a:buChar char="•"/>
              <a:defRPr b="1">
                <a:solidFill>
                  <a:schemeClr val="accent2">
                    <a:satOff val="-17172"/>
                    <a:lumOff val="-11098"/>
                  </a:schemeClr>
                </a:solidFill>
                <a:latin typeface="+mj-lt"/>
                <a:ea typeface="+mj-ea"/>
                <a:cs typeface="+mj-cs"/>
                <a:sym typeface="Calibri"/>
              </a:defRPr>
            </a:pPr>
            <a:r>
              <a:t>admin.py</a:t>
            </a:r>
            <a:r>
              <a:rPr b="0">
                <a:solidFill>
                  <a:srgbClr val="000000"/>
                </a:solidFill>
              </a:rPr>
              <a:t> — модуль административных настроек и классов-редакторов;</a:t>
            </a:r>
          </a:p>
          <a:p>
            <a:pPr marL="496887" indent="-357185" algn="just">
              <a:buClr>
                <a:srgbClr val="D5D5D5"/>
              </a:buClr>
              <a:buSzPct val="100000"/>
              <a:buFont typeface="Helvetica"/>
              <a:buChar char="•"/>
              <a:defRPr b="1">
                <a:solidFill>
                  <a:schemeClr val="accent2">
                    <a:satOff val="-17172"/>
                    <a:lumOff val="-11098"/>
                  </a:schemeClr>
                </a:solidFill>
                <a:latin typeface="+mj-lt"/>
                <a:ea typeface="+mj-ea"/>
                <a:cs typeface="+mj-cs"/>
                <a:sym typeface="Calibri"/>
              </a:defRPr>
            </a:pPr>
            <a:r>
              <a:t>apps.py</a:t>
            </a:r>
            <a:r>
              <a:rPr b="0"/>
              <a:t> </a:t>
            </a:r>
            <a:r>
              <a:rPr b="0">
                <a:solidFill>
                  <a:srgbClr val="000000"/>
                </a:solidFill>
              </a:rPr>
              <a:t>— модуль с настройками приложения;</a:t>
            </a:r>
          </a:p>
          <a:p>
            <a:pPr marL="496887" indent="-357185" algn="just">
              <a:buClr>
                <a:srgbClr val="D5D5D5"/>
              </a:buClr>
              <a:buSzPct val="100000"/>
              <a:buFont typeface="Helvetica"/>
              <a:buChar char="•"/>
              <a:defRPr b="1">
                <a:solidFill>
                  <a:schemeClr val="accent2">
                    <a:satOff val="-17172"/>
                    <a:lumOff val="-11098"/>
                  </a:schemeClr>
                </a:solidFill>
                <a:latin typeface="+mj-lt"/>
                <a:ea typeface="+mj-ea"/>
                <a:cs typeface="+mj-cs"/>
                <a:sym typeface="Calibri"/>
              </a:defRPr>
            </a:pPr>
            <a:r>
              <a:t>models.py</a:t>
            </a:r>
            <a:r>
              <a:rPr b="0">
                <a:solidFill>
                  <a:srgbClr val="000000"/>
                </a:solidFill>
              </a:rPr>
              <a:t> — модуль с моделями;</a:t>
            </a:r>
          </a:p>
          <a:p>
            <a:pPr marL="496887" indent="-357185" algn="just">
              <a:buClr>
                <a:srgbClr val="D5D5D5"/>
              </a:buClr>
              <a:buSzPct val="100000"/>
              <a:buFont typeface="Helvetica"/>
              <a:buChar char="•"/>
              <a:defRPr b="1">
                <a:solidFill>
                  <a:schemeClr val="accent2">
                    <a:satOff val="-17172"/>
                    <a:lumOff val="-11098"/>
                  </a:schemeClr>
                </a:solidFill>
                <a:latin typeface="+mj-lt"/>
                <a:ea typeface="+mj-ea"/>
                <a:cs typeface="+mj-cs"/>
                <a:sym typeface="Calibri"/>
              </a:defRPr>
            </a:pPr>
            <a:r>
              <a:t>tests.py</a:t>
            </a:r>
            <a:r>
              <a:rPr b="0">
                <a:solidFill>
                  <a:srgbClr val="000000"/>
                </a:solidFill>
              </a:rPr>
              <a:t> — модуль с тестирующими процедурами;</a:t>
            </a:r>
          </a:p>
          <a:p>
            <a:pPr marL="496887" indent="-357185" algn="just">
              <a:buClr>
                <a:srgbClr val="D5D5D5"/>
              </a:buClr>
              <a:buSzPct val="100000"/>
              <a:buFont typeface="Helvetica"/>
              <a:buChar char="•"/>
              <a:defRPr b="1">
                <a:solidFill>
                  <a:schemeClr val="accent2">
                    <a:satOff val="-17172"/>
                    <a:lumOff val="-11098"/>
                  </a:schemeClr>
                </a:solidFill>
                <a:latin typeface="+mj-lt"/>
                <a:ea typeface="+mj-ea"/>
                <a:cs typeface="+mj-cs"/>
                <a:sym typeface="Calibri"/>
              </a:defRPr>
            </a:pPr>
            <a:r>
              <a:t>views.py</a:t>
            </a:r>
            <a:r>
              <a:rPr b="0">
                <a:solidFill>
                  <a:srgbClr val="000000"/>
                </a:solidFill>
              </a:rPr>
              <a:t> — модуль с контроллерами.</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Зарегистрируем только что созданное приложение в проекте. Найдем в пакете конфигурации файл settings.py (о котором уже упоминалось ранее), откроем его в текстовом редакторе и отыщем следующий фрагмент кода:…"/>
          <p:cNvSpPr txBox="1"/>
          <p:nvPr/>
        </p:nvSpPr>
        <p:spPr>
          <a:xfrm>
            <a:off x="553010" y="1217758"/>
            <a:ext cx="11085980" cy="44224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a:latin typeface="+mj-lt"/>
                <a:ea typeface="+mj-ea"/>
                <a:cs typeface="+mj-cs"/>
                <a:sym typeface="Calibri"/>
              </a:defRPr>
            </a:pPr>
            <a:r>
              <a:t>Зарегистрируем только что созданное приложение в проекте. Найдем в пакете конфигурации файл settings.py (о котором уже упоминалось ранее), откроем его в текстовом редакторе и отыщем следующий фрагмент кода:</a:t>
            </a:r>
          </a:p>
          <a:p>
            <a:pPr algn="just">
              <a:defRPr>
                <a:solidFill>
                  <a:schemeClr val="accent2">
                    <a:satOff val="-17172"/>
                    <a:lumOff val="-11098"/>
                  </a:schemeClr>
                </a:solidFill>
                <a:latin typeface="+mj-lt"/>
                <a:ea typeface="+mj-ea"/>
                <a:cs typeface="+mj-cs"/>
                <a:sym typeface="Calibri"/>
              </a:defRPr>
            </a:pPr>
            <a:r>
              <a:t>INSTALLED_APPS = [</a:t>
            </a:r>
          </a:p>
          <a:p>
            <a:pPr algn="just">
              <a:defRPr>
                <a:solidFill>
                  <a:schemeClr val="accent2">
                    <a:satOff val="-17172"/>
                    <a:lumOff val="-11098"/>
                  </a:schemeClr>
                </a:solidFill>
                <a:latin typeface="+mj-lt"/>
                <a:ea typeface="+mj-ea"/>
                <a:cs typeface="+mj-cs"/>
                <a:sym typeface="Calibri"/>
              </a:defRPr>
            </a:pPr>
            <a:r>
              <a:t>'django.contrib.admin',</a:t>
            </a:r>
          </a:p>
          <a:p>
            <a:pPr algn="just">
              <a:defRPr>
                <a:solidFill>
                  <a:schemeClr val="accent2">
                    <a:satOff val="-17172"/>
                    <a:lumOff val="-11098"/>
                  </a:schemeClr>
                </a:solidFill>
                <a:latin typeface="+mj-lt"/>
                <a:ea typeface="+mj-ea"/>
                <a:cs typeface="+mj-cs"/>
                <a:sym typeface="Calibri"/>
              </a:defRPr>
            </a:pPr>
            <a:r>
              <a:t>'django.contrib.auth',</a:t>
            </a:r>
          </a:p>
          <a:p>
            <a:pPr algn="just">
              <a:defRPr>
                <a:solidFill>
                  <a:schemeClr val="accent2">
                    <a:satOff val="-17172"/>
                    <a:lumOff val="-11098"/>
                  </a:schemeClr>
                </a:solidFill>
                <a:latin typeface="+mj-lt"/>
                <a:ea typeface="+mj-ea"/>
                <a:cs typeface="+mj-cs"/>
                <a:sym typeface="Calibri"/>
              </a:defRPr>
            </a:pPr>
            <a:r>
              <a:t>'django.contrib.contenttypes',</a:t>
            </a:r>
          </a:p>
          <a:p>
            <a:pPr algn="just">
              <a:defRPr>
                <a:solidFill>
                  <a:schemeClr val="accent2">
                    <a:satOff val="-17172"/>
                    <a:lumOff val="-11098"/>
                  </a:schemeClr>
                </a:solidFill>
                <a:latin typeface="+mj-lt"/>
                <a:ea typeface="+mj-ea"/>
                <a:cs typeface="+mj-cs"/>
                <a:sym typeface="Calibri"/>
              </a:defRPr>
            </a:pPr>
            <a:r>
              <a:t>'django.contrib.sessions',</a:t>
            </a:r>
          </a:p>
          <a:p>
            <a:pPr algn="just">
              <a:defRPr>
                <a:solidFill>
                  <a:schemeClr val="accent2">
                    <a:satOff val="-17172"/>
                    <a:lumOff val="-11098"/>
                  </a:schemeClr>
                </a:solidFill>
                <a:latin typeface="+mj-lt"/>
                <a:ea typeface="+mj-ea"/>
                <a:cs typeface="+mj-cs"/>
                <a:sym typeface="Calibri"/>
              </a:defRPr>
            </a:pPr>
            <a:r>
              <a:t>'django.contrib.messages',</a:t>
            </a:r>
          </a:p>
          <a:p>
            <a:pPr algn="just">
              <a:defRPr>
                <a:solidFill>
                  <a:schemeClr val="accent2">
                    <a:satOff val="-17172"/>
                    <a:lumOff val="-11098"/>
                  </a:schemeClr>
                </a:solidFill>
                <a:latin typeface="+mj-lt"/>
                <a:ea typeface="+mj-ea"/>
                <a:cs typeface="+mj-cs"/>
                <a:sym typeface="Calibri"/>
              </a:defRPr>
            </a:pPr>
            <a:r>
              <a:t>'django.contrib.staticfiles',</a:t>
            </a:r>
          </a:p>
          <a:p>
            <a:pPr algn="just">
              <a:defRPr>
                <a:solidFill>
                  <a:schemeClr val="accent2">
                    <a:satOff val="-17172"/>
                    <a:lumOff val="-11098"/>
                  </a:schemeClr>
                </a:solidFill>
                <a:latin typeface="+mj-lt"/>
                <a:ea typeface="+mj-ea"/>
                <a:cs typeface="+mj-cs"/>
                <a:sym typeface="Calibri"/>
              </a:defRPr>
            </a:pPr>
            <a:r>
              <a:t>]</a:t>
            </a:r>
            <a:endParaRPr sz="1400"/>
          </a:p>
          <a:p>
            <a:pPr algn="just">
              <a:defRPr>
                <a:latin typeface="+mj-lt"/>
                <a:ea typeface="+mj-ea"/>
                <a:cs typeface="+mj-cs"/>
                <a:sym typeface="Calibri"/>
              </a:defRPr>
            </a:pPr>
            <a:r>
              <a:t>Список, хранящийся в переменной </a:t>
            </a:r>
            <a:r>
              <a:rPr i="1"/>
              <a:t>INSTALLED_APPS</a:t>
            </a:r>
            <a:r>
              <a:t> , перечисляет все приложения, зарегистрированные в проекте и участвующие в его работе. Изначально в этом списке присутствуют только стандартные приложения, входящие в состав Django и реализующие различные встроенные подсистемы фреймворка. Так, приложение </a:t>
            </a:r>
            <a:r>
              <a:rPr i="1"/>
              <a:t>django.contrib.auth</a:t>
            </a:r>
            <a:r>
              <a:t> реализует подсистему разграничения доступа, а приложение </a:t>
            </a:r>
            <a:r>
              <a:rPr i="1"/>
              <a:t>django.contrib.sessions</a:t>
            </a:r>
            <a:r>
              <a:t> — подсистему, обслуживающую серверные сессии.</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В этой &quot;теплой&quot; компании явно не хватает нашего приложения bboard . Добавим его, включив в список новый элемент:…"/>
          <p:cNvSpPr txBox="1"/>
          <p:nvPr/>
        </p:nvSpPr>
        <p:spPr>
          <a:xfrm>
            <a:off x="553010" y="1948007"/>
            <a:ext cx="11085980" cy="29619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a:latin typeface="+mj-lt"/>
                <a:ea typeface="+mj-ea"/>
                <a:cs typeface="+mj-cs"/>
                <a:sym typeface="Calibri"/>
              </a:defRPr>
            </a:pPr>
            <a:r>
              <a:t>В этой "теплой" компании явно не хватает нашего приложения </a:t>
            </a:r>
            <a:r>
              <a:rPr b="1"/>
              <a:t>polls</a:t>
            </a:r>
            <a:r>
              <a:t> . Добавим его, включив в список новый элемент:</a:t>
            </a:r>
          </a:p>
          <a:p>
            <a:pPr>
              <a:defRPr>
                <a:solidFill>
                  <a:schemeClr val="accent2">
                    <a:satOff val="-17172"/>
                    <a:lumOff val="-11098"/>
                  </a:schemeClr>
                </a:solidFill>
                <a:latin typeface="+mj-lt"/>
                <a:ea typeface="+mj-ea"/>
                <a:cs typeface="+mj-cs"/>
                <a:sym typeface="Calibri"/>
              </a:defRPr>
            </a:pPr>
            <a:r>
              <a:t>INSTALLED_APPS = [</a:t>
            </a:r>
          </a:p>
          <a:p>
            <a:pPr>
              <a:defRPr>
                <a:solidFill>
                  <a:schemeClr val="accent2">
                    <a:satOff val="-17172"/>
                    <a:lumOff val="-11098"/>
                  </a:schemeClr>
                </a:solidFill>
                <a:latin typeface="+mj-lt"/>
                <a:ea typeface="+mj-ea"/>
                <a:cs typeface="+mj-cs"/>
                <a:sym typeface="Calibri"/>
              </a:defRPr>
            </a:pPr>
            <a:r>
              <a:t>...</a:t>
            </a:r>
          </a:p>
          <a:p>
            <a:pPr>
              <a:defRPr>
                <a:solidFill>
                  <a:schemeClr val="accent2">
                    <a:satOff val="-17172"/>
                    <a:lumOff val="-11098"/>
                  </a:schemeClr>
                </a:solidFill>
                <a:latin typeface="+mj-lt"/>
                <a:ea typeface="+mj-ea"/>
                <a:cs typeface="+mj-cs"/>
                <a:sym typeface="Calibri"/>
              </a:defRPr>
            </a:pPr>
            <a:r>
              <a:t>'polls.apps.PollsConfig',</a:t>
            </a:r>
          </a:p>
          <a:p>
            <a:pPr>
              <a:defRPr>
                <a:solidFill>
                  <a:schemeClr val="accent2">
                    <a:satOff val="-17172"/>
                    <a:lumOff val="-11098"/>
                  </a:schemeClr>
                </a:solidFill>
                <a:latin typeface="+mj-lt"/>
                <a:ea typeface="+mj-ea"/>
                <a:cs typeface="+mj-cs"/>
                <a:sym typeface="Calibri"/>
              </a:defRPr>
            </a:pPr>
            <a:r>
              <a:t>]</a:t>
            </a:r>
            <a:endParaRPr sz="1400"/>
          </a:p>
          <a:p>
            <a:pPr algn="just">
              <a:defRPr>
                <a:latin typeface="+mj-lt"/>
                <a:ea typeface="+mj-ea"/>
                <a:cs typeface="+mj-cs"/>
                <a:sym typeface="Calibri"/>
              </a:defRPr>
            </a:pPr>
            <a:r>
              <a:t>Мы указали строку с путем к классу </a:t>
            </a:r>
            <a:r>
              <a:rPr b="1"/>
              <a:t>PollsConfig</a:t>
            </a:r>
            <a:r>
              <a:t>, описывающему конфигурацию приложения и объявленному в модуле </a:t>
            </a:r>
            <a:r>
              <a:rPr b="1"/>
              <a:t>apps.py</a:t>
            </a:r>
            <a:r>
              <a:t> пакета приложения </a:t>
            </a:r>
            <a:r>
              <a:rPr b="1"/>
              <a:t>polls</a:t>
            </a:r>
            <a:r>
              <a:t>. Сохраним и закроем файл </a:t>
            </a:r>
            <a:r>
              <a:rPr b="1"/>
              <a:t>settings.py</a:t>
            </a:r>
            <a:r>
              <a:t>. Но запускать отладочный веб-сервер пока не станем. Вместо этого сразу же напишем первый в нашей практике Django-программирования </a:t>
            </a:r>
            <a:r>
              <a:rPr b="1"/>
              <a:t>контроллер</a:t>
            </a:r>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Контроллеры"/>
          <p:cNvSpPr txBox="1"/>
          <p:nvPr/>
        </p:nvSpPr>
        <p:spPr>
          <a:xfrm>
            <a:off x="4348531" y="382960"/>
            <a:ext cx="3494937"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Контроллеры</a:t>
            </a:r>
          </a:p>
        </p:txBody>
      </p:sp>
      <p:sp>
        <p:nvSpPr>
          <p:cNvPr id="167"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57414" y="2386158"/>
            <a:ext cx="10889962" cy="20856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a:latin typeface="+mj-lt"/>
                <a:ea typeface="+mj-ea"/>
                <a:cs typeface="+mj-cs"/>
                <a:sym typeface="Calibri"/>
              </a:defRPr>
            </a:pPr>
            <a:r>
              <a:t>Контроллер Django</a:t>
            </a:r>
            <a:r>
              <a:rPr b="0"/>
              <a:t> — это код, запускаемый при обращении по интернет-адресу определенного формата и в ответ выводящий на экран определенную веб-страницу.</a:t>
            </a:r>
          </a:p>
          <a:p>
            <a:pPr algn="just">
              <a:defRPr>
                <a:latin typeface="+mj-lt"/>
                <a:ea typeface="+mj-ea"/>
                <a:cs typeface="+mj-cs"/>
                <a:sym typeface="Calibri"/>
              </a:defRPr>
            </a:pPr>
            <a:r>
              <a:t>Контроллер Django может представлять собой как функцию (</a:t>
            </a:r>
            <a:r>
              <a:rPr i="1"/>
              <a:t>контроллер-функция</a:t>
            </a:r>
            <a:r>
              <a:t>), так и класс (</a:t>
            </a:r>
            <a:r>
              <a:rPr i="1"/>
              <a:t>контроллер-класс</a:t>
            </a:r>
            <a:r>
              <a:t>). Первые более универсальны, но зачастую трудоемки в программировании, вторые позволяют выполнить типовые задачи, наподобие вывода списка каких-либо позиций, минимумом кода. Для хранения кода контроллеров изначально предназначается модуль </a:t>
            </a:r>
            <a:r>
              <a:rPr b="1"/>
              <a:t>views.py</a:t>
            </a:r>
            <a:r>
              <a:t>, создаваемый в каждом пакете приложения.</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Приложения"/>
          <p:cNvSpPr txBox="1"/>
          <p:nvPr/>
        </p:nvSpPr>
        <p:spPr>
          <a:xfrm>
            <a:off x="1478009" y="382960"/>
            <a:ext cx="9235982"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Написание первого представления</a:t>
            </a:r>
          </a:p>
        </p:txBody>
      </p:sp>
      <p:sp>
        <p:nvSpPr>
          <p:cNvPr id="170" name="Приложение в терминологии Django — это отдельный фрагмент функциональности разрабатываемого сайта, более или менее независимый от других таких же фрагментов и входящий в состав проекта. Приложение может реализовывать работу всего сайта, его раздела или ж"/>
          <p:cNvSpPr txBox="1"/>
          <p:nvPr/>
        </p:nvSpPr>
        <p:spPr>
          <a:xfrm>
            <a:off x="438727" y="1275372"/>
            <a:ext cx="11314546" cy="4841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Давайте напишем первое представление (view). Откройте файл </a:t>
            </a:r>
            <a:r>
              <a:rPr b="1"/>
              <a:t>polls/views.py</a:t>
            </a:r>
            <a:r>
              <a:t> и вставьте в него следующий код Python:</a:t>
            </a:r>
          </a:p>
          <a:p>
            <a:pPr>
              <a:defRPr>
                <a:solidFill>
                  <a:schemeClr val="accent2">
                    <a:satOff val="-17172"/>
                    <a:lumOff val="-11098"/>
                  </a:schemeClr>
                </a:solidFill>
              </a:defRPr>
            </a:pPr>
            <a:r>
              <a:t>from django.http import HttpResponse</a:t>
            </a:r>
          </a:p>
          <a:p>
            <a:pPr>
              <a:defRPr>
                <a:solidFill>
                  <a:schemeClr val="accent2">
                    <a:satOff val="-17172"/>
                    <a:lumOff val="-11098"/>
                  </a:schemeClr>
                </a:solidFill>
              </a:defRPr>
            </a:pPr>
          </a:p>
          <a:p>
            <a:pPr>
              <a:defRPr>
                <a:solidFill>
                  <a:schemeClr val="accent2">
                    <a:satOff val="-17172"/>
                    <a:lumOff val="-11098"/>
                  </a:schemeClr>
                </a:solidFill>
              </a:defRPr>
            </a:pPr>
            <a:r>
              <a:t>def index(request):</a:t>
            </a:r>
          </a:p>
          <a:p>
            <a:pPr>
              <a:defRPr>
                <a:solidFill>
                  <a:schemeClr val="accent2">
                    <a:satOff val="-17172"/>
                    <a:lumOff val="-11098"/>
                  </a:schemeClr>
                </a:solidFill>
              </a:defRPr>
            </a:pPr>
            <a:r>
              <a:t>    return HttpResponse("Hello, world. You're at the polls index.")</a:t>
            </a:r>
            <a:endParaRPr sz="1400"/>
          </a:p>
          <a:p>
            <a:pPr algn="just"/>
            <a:r>
              <a:t>Это самое простое представление, возможное в Django. Чтобы вызвать представление, нам нужно сопоставить его с URL - и для этого нам нужен URLconf.</a:t>
            </a:r>
          </a:p>
          <a:p>
            <a:pPr algn="just"/>
            <a:r>
              <a:t>Чтобы создать URLconf в каталоге polls, создайте файл с именем </a:t>
            </a:r>
            <a:r>
              <a:rPr b="1"/>
              <a:t>urls.py</a:t>
            </a:r>
            <a:r>
              <a:t>.</a:t>
            </a:r>
          </a:p>
          <a:p>
            <a:pPr algn="just"/>
            <a:r>
              <a:t>В файл </a:t>
            </a:r>
            <a:r>
              <a:rPr b="1"/>
              <a:t>polls/urls.py</a:t>
            </a:r>
            <a:r>
              <a:t> добавьте следующий код:</a:t>
            </a:r>
          </a:p>
          <a:p>
            <a:pPr>
              <a:defRPr>
                <a:solidFill>
                  <a:schemeClr val="accent2">
                    <a:satOff val="-17172"/>
                    <a:lumOff val="-11098"/>
                  </a:schemeClr>
                </a:solidFill>
              </a:defRPr>
            </a:pPr>
            <a:r>
              <a:t>from django.urls import path</a:t>
            </a:r>
          </a:p>
          <a:p>
            <a:pPr>
              <a:defRPr>
                <a:solidFill>
                  <a:schemeClr val="accent2">
                    <a:satOff val="-17172"/>
                    <a:lumOff val="-11098"/>
                  </a:schemeClr>
                </a:solidFill>
              </a:defRPr>
            </a:pPr>
          </a:p>
          <a:p>
            <a:pPr>
              <a:defRPr>
                <a:solidFill>
                  <a:schemeClr val="accent2">
                    <a:satOff val="-17172"/>
                    <a:lumOff val="-11098"/>
                  </a:schemeClr>
                </a:solidFill>
              </a:defRPr>
            </a:pPr>
            <a:r>
              <a:t>from . import views</a:t>
            </a:r>
          </a:p>
          <a:p>
            <a:pPr>
              <a:defRPr>
                <a:solidFill>
                  <a:schemeClr val="accent2">
                    <a:satOff val="-17172"/>
                    <a:lumOff val="-11098"/>
                  </a:schemeClr>
                </a:solidFill>
              </a:defRPr>
            </a:pPr>
          </a:p>
          <a:p>
            <a:pPr>
              <a:defRPr>
                <a:solidFill>
                  <a:schemeClr val="accent2">
                    <a:satOff val="-17172"/>
                    <a:lumOff val="-11098"/>
                  </a:schemeClr>
                </a:solidFill>
              </a:defRPr>
            </a:pPr>
            <a:r>
              <a:t>urlpatterns = [</a:t>
            </a:r>
          </a:p>
          <a:p>
            <a:pPr>
              <a:defRPr>
                <a:solidFill>
                  <a:schemeClr val="accent2">
                    <a:satOff val="-17172"/>
                    <a:lumOff val="-11098"/>
                  </a:schemeClr>
                </a:solidFill>
              </a:defRPr>
            </a:pPr>
            <a:r>
              <a:t>    path('', views.index, name='index'),</a:t>
            </a:r>
          </a:p>
          <a:p>
            <a:pPr>
              <a:defRPr>
                <a:solidFill>
                  <a:schemeClr val="accent2">
                    <a:satOff val="-17172"/>
                    <a:lumOff val="-11098"/>
                  </a:schemeClr>
                </a:solidFill>
              </a:defRPr>
            </a:pPr>
            <a:r>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Наш контроллер — это, собственно, функция index() . Единственное, что она делает, — отправляет клиенту текстовое сообщение: Здесь будет выведен список объявлений. Но это только пока...…"/>
          <p:cNvSpPr txBox="1"/>
          <p:nvPr/>
        </p:nvSpPr>
        <p:spPr>
          <a:xfrm>
            <a:off x="553010" y="589280"/>
            <a:ext cx="11085980" cy="5679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Следующим шагом является указание корневого URLconf на модуль polls.urls. В mysite/urls.py добавьте импорт django.urls.include и вставьте include() в список urlpatterns, у вас должно получиться так:</a:t>
            </a:r>
          </a:p>
          <a:p>
            <a:pPr algn="just">
              <a:defRPr>
                <a:solidFill>
                  <a:schemeClr val="accent2">
                    <a:satOff val="-17172"/>
                    <a:lumOff val="-11098"/>
                  </a:schemeClr>
                </a:solidFill>
              </a:defRPr>
            </a:pPr>
            <a:r>
              <a:t>from django.contrib import admin</a:t>
            </a:r>
          </a:p>
          <a:p>
            <a:pPr algn="just">
              <a:defRPr>
                <a:solidFill>
                  <a:schemeClr val="accent2">
                    <a:satOff val="-17172"/>
                    <a:lumOff val="-11098"/>
                  </a:schemeClr>
                </a:solidFill>
              </a:defRPr>
            </a:pPr>
            <a:r>
              <a:t>from django.urls import path, include</a:t>
            </a:r>
          </a:p>
          <a:p>
            <a:pPr algn="just">
              <a:defRPr>
                <a:solidFill>
                  <a:schemeClr val="accent2">
                    <a:satOff val="-17172"/>
                    <a:lumOff val="-11098"/>
                  </a:schemeClr>
                </a:solidFill>
              </a:defRPr>
            </a:pPr>
          </a:p>
          <a:p>
            <a:pPr algn="just">
              <a:defRPr>
                <a:solidFill>
                  <a:schemeClr val="accent2">
                    <a:satOff val="-17172"/>
                    <a:lumOff val="-11098"/>
                  </a:schemeClr>
                </a:solidFill>
              </a:defRPr>
            </a:pPr>
            <a:r>
              <a:t>urlpatterns = [</a:t>
            </a:r>
          </a:p>
          <a:p>
            <a:pPr algn="just">
              <a:defRPr>
                <a:solidFill>
                  <a:schemeClr val="accent2">
                    <a:satOff val="-17172"/>
                    <a:lumOff val="-11098"/>
                  </a:schemeClr>
                </a:solidFill>
              </a:defRPr>
            </a:pPr>
            <a:r>
              <a:t>    path('admin/', admin.site.urls),</a:t>
            </a:r>
          </a:p>
          <a:p>
            <a:pPr algn="just">
              <a:defRPr>
                <a:solidFill>
                  <a:schemeClr val="accent2">
                    <a:satOff val="-17172"/>
                    <a:lumOff val="-11098"/>
                  </a:schemeClr>
                </a:solidFill>
              </a:defRPr>
            </a:pPr>
            <a:r>
              <a:t>    path('polls/', include('polls.urls'))</a:t>
            </a:r>
          </a:p>
          <a:p>
            <a:pPr algn="just">
              <a:defRPr>
                <a:solidFill>
                  <a:schemeClr val="accent2">
                    <a:satOff val="-17172"/>
                    <a:lumOff val="-11098"/>
                  </a:schemeClr>
                </a:solidFill>
              </a:defRPr>
            </a:pPr>
            <a:r>
              <a:t>]</a:t>
            </a:r>
          </a:p>
          <a:p>
            <a:pPr algn="just"/>
            <a:r>
              <a:t>Функция include() позволяет ссылаться на другие URLconfs. Всякий раз, когда Django встречает </a:t>
            </a:r>
            <a:r>
              <a:rPr b="1"/>
              <a:t>include()</a:t>
            </a:r>
            <a:r>
              <a:t>, он отсекает любую часть URL-адреса, совпадающую с этой точкой, и отправляет оставшуюся строку во включенный URLconf для дальнейшей обработки.</a:t>
            </a:r>
          </a:p>
          <a:p>
            <a:pPr algn="just"/>
            <a:r>
              <a:t>Идея, стоящая за </a:t>
            </a:r>
            <a:r>
              <a:rPr b="1"/>
              <a:t>include()</a:t>
            </a:r>
            <a:r>
              <a:t>, состоит в том, чтобы упростить добавление и воспроизведение URL-адресов. Так как опросы находятся в их собственном URLconf(polls/urls.py), их можно поместить в «/polls/», или в «/fun_polls/», или в «/content/polls/», или по любому другому корневому пути, и приложение все равно будет работать.</a:t>
            </a:r>
          </a:p>
          <a:p>
            <a:pPr algn="just">
              <a:defRPr b="1"/>
            </a:pPr>
            <a:r>
              <a:t>Когда использовать include()</a:t>
            </a:r>
          </a:p>
          <a:p>
            <a:pPr algn="just"/>
            <a:r>
              <a:t>Вы всегда должны использовать </a:t>
            </a:r>
            <a:r>
              <a:rPr b="1"/>
              <a:t>include()</a:t>
            </a:r>
            <a:r>
              <a:t> при включении других шаблонов URL. admin.site.urls - единственное исключение из этого.</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Наш контроллер — это, собственно, функция index() . Единственное, что она делает, — отправляет клиенту текстовое сообщение: Здесь будет выведен список объявлений. Но это только пока...…"/>
          <p:cNvSpPr txBox="1"/>
          <p:nvPr/>
        </p:nvSpPr>
        <p:spPr>
          <a:xfrm>
            <a:off x="553010" y="728980"/>
            <a:ext cx="11085980" cy="5400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Теперь вы подключили представление index к URLconf. Убедитесь, что он работает с помощью следующей команды:</a:t>
            </a:r>
          </a:p>
          <a:p>
            <a:pPr algn="just"/>
            <a:r>
              <a:t>python manage.py runserver</a:t>
            </a:r>
            <a:endParaRPr sz="1400">
              <a:solidFill>
                <a:srgbClr val="D5D5D5"/>
              </a:solidFill>
            </a:endParaRPr>
          </a:p>
          <a:p>
            <a:pPr algn="just"/>
            <a:r>
              <a:t>Перейдя в браузере по адресу </a:t>
            </a:r>
            <a:r>
              <a:rPr u="sng">
                <a:solidFill>
                  <a:srgbClr val="0000FF"/>
                </a:solidFill>
                <a:uFill>
                  <a:solidFill>
                    <a:srgbClr val="0000FF"/>
                  </a:solidFill>
                </a:uFill>
                <a:hlinkClick r:id="rId2" invalidUrl="" action="" tgtFrame="" tooltip="" history="1" highlightClick="0" endSnd="0"/>
              </a:rPr>
              <a:t>http://localhost:8000/polls/</a:t>
            </a:r>
            <a:r>
              <a:t>, вы должны увидеть текст «Hello, world. You’re at the polls index.», который вы определили в представлении index.</a:t>
            </a:r>
          </a:p>
          <a:p>
            <a:pPr algn="just"/>
            <a:r>
              <a:t>Функция path() передает четыре аргумента, два обязательных: route и view, и два необязательных: kwargs и name. На данный момент стоит рассмотреть, для чего эти аргументы.</a:t>
            </a:r>
          </a:p>
          <a:p>
            <a:pPr marL="180472" indent="-180472" algn="just">
              <a:buSzPct val="100000"/>
              <a:buChar char="•"/>
              <a:defRPr b="1"/>
            </a:pPr>
            <a:r>
              <a:t>path(), аргумент route</a:t>
            </a:r>
            <a:br/>
            <a:r>
              <a:rPr b="0"/>
              <a:t>route - строка, содержащая шаблон URL. При обработке запроса Django начинается с первого шаблона в urlpatterns и пробирается вниз по списку, сравнивая запрошенный URL с каждым шаблоном, пока не найдет тот, который соответствует.</a:t>
            </a:r>
            <a:br>
              <a:rPr b="0"/>
            </a:br>
            <a:r>
              <a:t>path(), аргумент view</a:t>
            </a:r>
            <a:br/>
            <a:r>
              <a:rPr b="0"/>
              <a:t>Когда Django находит соответствующий шаблон, он вызывает указанную функцию представления с объектом HttpRequest в качестве первого аргумента и любые «захваченные» значения из маршрута в качестве аргументов ключевого слова.</a:t>
            </a:r>
          </a:p>
          <a:p>
            <a:pPr marL="180472" indent="-180472" algn="just">
              <a:buSzPct val="100000"/>
              <a:buChar char="•"/>
              <a:defRPr b="1"/>
            </a:pPr>
            <a:r>
              <a:t>path(), аргумент name</a:t>
            </a:r>
            <a:br/>
            <a:r>
              <a:rPr b="0"/>
              <a:t>Присвоение имени URL-адресу позволяет вам однозначно ссылаться на него из других мест Django, особенно из шаблонов. Эта мощная функция позволяет вам вносить глобальные изменения в шаблоны URL вашего проекта, касаясь только одного файла.</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Контроллеры"/>
          <p:cNvSpPr txBox="1"/>
          <p:nvPr/>
        </p:nvSpPr>
        <p:spPr>
          <a:xfrm>
            <a:off x="2953017" y="371258"/>
            <a:ext cx="6285962"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Настройка базы данных</a:t>
            </a:r>
          </a:p>
        </p:txBody>
      </p:sp>
      <p:sp>
        <p:nvSpPr>
          <p:cNvPr id="177"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651019" y="1403371"/>
            <a:ext cx="10889962" cy="4561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По умолчанию INSTALLED_APPS содержит следующие приложения, все из которых поставляются с Django:</a:t>
            </a:r>
          </a:p>
          <a:p>
            <a:pPr marL="180472" indent="-180472" algn="just">
              <a:buSzPct val="100000"/>
              <a:buChar char="•"/>
            </a:pPr>
            <a:r>
              <a:t>django.contrib.admin - администраторская часть сайта. Вскоре мы будем ее использовать.</a:t>
            </a:r>
          </a:p>
          <a:p>
            <a:pPr marL="180472" indent="-180472" algn="just">
              <a:buSzPct val="100000"/>
              <a:buChar char="•"/>
            </a:pPr>
            <a:r>
              <a:t>django.contrib.auth - система аутентификации.</a:t>
            </a:r>
          </a:p>
          <a:p>
            <a:pPr marL="180472" indent="-180472" algn="just">
              <a:buSzPct val="100000"/>
              <a:buChar char="•"/>
            </a:pPr>
            <a:r>
              <a:t>django.contrib.contenttypes - фреймворк типов данных.</a:t>
            </a:r>
          </a:p>
          <a:p>
            <a:pPr marL="180472" indent="-180472" algn="just">
              <a:buSzPct val="100000"/>
              <a:buChar char="•"/>
            </a:pPr>
            <a:r>
              <a:t>django.contrib.sessions – фреймвор сессий.</a:t>
            </a:r>
          </a:p>
          <a:p>
            <a:pPr marL="180472" indent="-180472" algn="just">
              <a:buSzPct val="100000"/>
              <a:buChar char="•"/>
            </a:pPr>
            <a:r>
              <a:t>django.contrib.messages – фреймворк сообщений.</a:t>
            </a:r>
          </a:p>
          <a:p>
            <a:pPr marL="180472" indent="-180472" algn="just">
              <a:buSzPct val="100000"/>
              <a:buChar char="•"/>
            </a:pPr>
            <a:r>
              <a:t>django.contrib.staticfiles – фреймворк для работы со статическими файлами.</a:t>
            </a:r>
          </a:p>
          <a:p>
            <a:pPr algn="just"/>
            <a:r>
              <a:t>Эти приложения включены по умолчанию для удобства для большинства базовых задач.</a:t>
            </a:r>
          </a:p>
          <a:p>
            <a:pPr algn="just"/>
            <a:r>
              <a:t>Некоторые из этих приложений используют хотя бы одну таблицу базы данных, поэтому нам необходимо создать таблицы в базе данных, прежде чем мы сможем их использовать. Для этого выполните следующую команду:</a:t>
            </a:r>
          </a:p>
          <a:p>
            <a:pPr algn="just">
              <a:defRPr>
                <a:solidFill>
                  <a:schemeClr val="accent2">
                    <a:satOff val="-17172"/>
                    <a:lumOff val="-11098"/>
                  </a:schemeClr>
                </a:solidFill>
              </a:defRPr>
            </a:pPr>
            <a:r>
              <a:t>python manage.py migrate</a:t>
            </a:r>
          </a:p>
          <a:p>
            <a:pPr algn="just"/>
            <a:r>
              <a:t>Команда migrate просматривает настройку INSTALLED_APPS и создает все необходимые таблицы базы данных в соответствии с настройками базы данных в вашем файле mysite/settings.py и миграциями базы данных, поставляемыми с приложением</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Контроллеры"/>
          <p:cNvSpPr txBox="1"/>
          <p:nvPr/>
        </p:nvSpPr>
        <p:spPr>
          <a:xfrm>
            <a:off x="3522039" y="382960"/>
            <a:ext cx="5147922"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Создание моделей</a:t>
            </a:r>
          </a:p>
        </p:txBody>
      </p:sp>
      <p:sp>
        <p:nvSpPr>
          <p:cNvPr id="180"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567179"/>
            <a:ext cx="11101990" cy="3723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Теперь мы определим ваши модели – по сути, структуру вашей базы данных с дополнительными метаданными.</a:t>
            </a:r>
          </a:p>
          <a:p>
            <a:pPr algn="just">
              <a:defRPr b="1"/>
            </a:pPr>
            <a:r>
              <a:t>Философия</a:t>
            </a:r>
          </a:p>
          <a:p>
            <a:pPr algn="just"/>
            <a:r>
              <a:t>Модель – это единственный, достоверный источник правды о ваших данных. Он содержит основные поля и поведение данных, которые вы храните. Django придерживается Принцип </a:t>
            </a:r>
            <a:r>
              <a:rPr b="1"/>
              <a:t>DRY</a:t>
            </a:r>
            <a:r>
              <a:t>. Цель состоит в том, чтобы определить вашу модель данных в одном месте и автоматически извлекать из нее информацию.</a:t>
            </a:r>
          </a:p>
          <a:p>
            <a:pPr algn="just"/>
            <a:r>
              <a:t>Это включает в себя миграции, которые полностью происходят из файла ваших моделей и, по сути, представляют собой историю, которую Django может пролистать, чтобы обновить схему вашей базы данных, чтобы она соответствовала вашим текущим моделям.</a:t>
            </a:r>
          </a:p>
          <a:p>
            <a:pPr algn="just"/>
            <a:r>
              <a:t>В нашем приложении для опроса мы создадим две модели: </a:t>
            </a:r>
            <a:r>
              <a:rPr b="1"/>
              <a:t>Question</a:t>
            </a:r>
            <a:r>
              <a:t> и </a:t>
            </a:r>
            <a:r>
              <a:rPr b="1"/>
              <a:t>Choice</a:t>
            </a:r>
            <a:r>
              <a:t>. Question содержит вопрос и дату публикации. Choice содержит два поля: текст выбора и подсчет голосов. Каждый Choice связан с Question.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Контроллеры"/>
          <p:cNvSpPr txBox="1"/>
          <p:nvPr/>
        </p:nvSpPr>
        <p:spPr>
          <a:xfrm>
            <a:off x="3522039" y="382960"/>
            <a:ext cx="5147922"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Создание моделей</a:t>
            </a:r>
          </a:p>
        </p:txBody>
      </p:sp>
      <p:sp>
        <p:nvSpPr>
          <p:cNvPr id="183"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637383"/>
            <a:ext cx="11101990" cy="4003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Эти понятия представлены классами Python. Отредактируйте файл polls/models.py так, чтобы он выглядел следующим образом:</a:t>
            </a:r>
          </a:p>
          <a:p>
            <a:pPr>
              <a:defRPr>
                <a:solidFill>
                  <a:schemeClr val="accent2">
                    <a:satOff val="-17172"/>
                    <a:lumOff val="-11098"/>
                  </a:schemeClr>
                </a:solidFill>
              </a:defRPr>
            </a:pPr>
            <a:r>
              <a:t>from django.db import models</a:t>
            </a:r>
          </a:p>
          <a:p>
            <a:pPr>
              <a:defRPr>
                <a:solidFill>
                  <a:schemeClr val="accent2">
                    <a:satOff val="-17172"/>
                    <a:lumOff val="-11098"/>
                  </a:schemeClr>
                </a:solidFill>
              </a:defRPr>
            </a:pPr>
          </a:p>
          <a:p>
            <a:pPr>
              <a:defRPr>
                <a:solidFill>
                  <a:schemeClr val="accent2">
                    <a:satOff val="-17172"/>
                    <a:lumOff val="-11098"/>
                  </a:schemeClr>
                </a:solidFill>
              </a:defRPr>
            </a:pPr>
          </a:p>
          <a:p>
            <a:pPr>
              <a:defRPr>
                <a:solidFill>
                  <a:schemeClr val="accent2">
                    <a:satOff val="-17172"/>
                    <a:lumOff val="-11098"/>
                  </a:schemeClr>
                </a:solidFill>
              </a:defRPr>
            </a:pPr>
            <a:r>
              <a:t>class Question(models.Model):</a:t>
            </a:r>
          </a:p>
          <a:p>
            <a:pPr>
              <a:defRPr>
                <a:solidFill>
                  <a:schemeClr val="accent2">
                    <a:satOff val="-17172"/>
                    <a:lumOff val="-11098"/>
                  </a:schemeClr>
                </a:solidFill>
              </a:defRPr>
            </a:pPr>
            <a:r>
              <a:t>    question_text = models.CharField(max_length=200)</a:t>
            </a:r>
          </a:p>
          <a:p>
            <a:pPr>
              <a:defRPr>
                <a:solidFill>
                  <a:schemeClr val="accent2">
                    <a:satOff val="-17172"/>
                    <a:lumOff val="-11098"/>
                  </a:schemeClr>
                </a:solidFill>
              </a:defRPr>
            </a:pPr>
            <a:r>
              <a:t>    pub_date = models.DateTimeField('date published')</a:t>
            </a:r>
          </a:p>
          <a:p>
            <a:pPr>
              <a:defRPr>
                <a:solidFill>
                  <a:schemeClr val="accent2">
                    <a:satOff val="-17172"/>
                    <a:lumOff val="-11098"/>
                  </a:schemeClr>
                </a:solidFill>
              </a:defRPr>
            </a:pPr>
          </a:p>
          <a:p>
            <a:pPr>
              <a:defRPr>
                <a:solidFill>
                  <a:schemeClr val="accent2">
                    <a:satOff val="-17172"/>
                    <a:lumOff val="-11098"/>
                  </a:schemeClr>
                </a:solidFill>
              </a:defRPr>
            </a:pPr>
          </a:p>
          <a:p>
            <a:pPr>
              <a:defRPr>
                <a:solidFill>
                  <a:schemeClr val="accent2">
                    <a:satOff val="-17172"/>
                    <a:lumOff val="-11098"/>
                  </a:schemeClr>
                </a:solidFill>
              </a:defRPr>
            </a:pPr>
            <a:r>
              <a:t>class Choice(models.Model):</a:t>
            </a:r>
          </a:p>
          <a:p>
            <a:pPr>
              <a:defRPr>
                <a:solidFill>
                  <a:schemeClr val="accent2">
                    <a:satOff val="-17172"/>
                    <a:lumOff val="-11098"/>
                  </a:schemeClr>
                </a:solidFill>
              </a:defRPr>
            </a:pPr>
            <a:r>
              <a:t>    question = models.ForeignKey(Question, on_delete=models.CASCADE)</a:t>
            </a:r>
          </a:p>
          <a:p>
            <a:pPr>
              <a:defRPr>
                <a:solidFill>
                  <a:schemeClr val="accent2">
                    <a:satOff val="-17172"/>
                    <a:lumOff val="-11098"/>
                  </a:schemeClr>
                </a:solidFill>
              </a:defRPr>
            </a:pPr>
            <a:r>
              <a:t>    choice_text = models.CharField(max_length=200)</a:t>
            </a:r>
          </a:p>
          <a:p>
            <a:pPr>
              <a:defRPr>
                <a:solidFill>
                  <a:schemeClr val="accent2">
                    <a:satOff val="-17172"/>
                    <a:lumOff val="-11098"/>
                  </a:schemeClr>
                </a:solidFill>
              </a:defRPr>
            </a:pPr>
            <a:r>
              <a:t>    votes = models.IntegerField(default=0)</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Изображение" descr="Изображение"/>
          <p:cNvPicPr>
            <a:picLocks noChangeAspect="1"/>
          </p:cNvPicPr>
          <p:nvPr/>
        </p:nvPicPr>
        <p:blipFill>
          <a:blip r:embed="rId2">
            <a:extLst/>
          </a:blip>
          <a:stretch>
            <a:fillRect/>
          </a:stretch>
        </p:blipFill>
        <p:spPr>
          <a:xfrm>
            <a:off x="0" y="0"/>
            <a:ext cx="12192000" cy="6858000"/>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Контроллеры"/>
          <p:cNvSpPr txBox="1"/>
          <p:nvPr/>
        </p:nvSpPr>
        <p:spPr>
          <a:xfrm>
            <a:off x="3522039" y="382960"/>
            <a:ext cx="5147922"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Создание моделей</a:t>
            </a:r>
          </a:p>
        </p:txBody>
      </p:sp>
      <p:sp>
        <p:nvSpPr>
          <p:cNvPr id="186"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287779"/>
            <a:ext cx="11101990" cy="4282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Здесь каждая модель представлена классом, который подкласс </a:t>
            </a:r>
            <a:r>
              <a:rPr b="1"/>
              <a:t>django.db.models.Model</a:t>
            </a:r>
            <a:r>
              <a:t>. Каждая модель имеет несколько переменных класса, каждая из которых представляет поле базы данных в модели.</a:t>
            </a:r>
          </a:p>
          <a:p>
            <a:pPr algn="just"/>
            <a:r>
              <a:t>Каждое поле представлено экземпляром класса Field - например, CharField для символьных полей и DateTimeField для datetime. Имя каждого экземпляра Field (например, question_text или pub_date) – это имя поля в машинно-удобном формате. Вы будете использовать это значение в своем коде Python, а ваша база данных будет использовать его в качестве имени столбца.</a:t>
            </a:r>
          </a:p>
          <a:p>
            <a:pPr algn="just"/>
            <a:r>
              <a:t>Некоторые классы Field имеют обязательные аргументы. CharField, например, требует, чтобы вы передали ему аргумент max_length. Это используется не только в схеме базы данных, но и при проверке.</a:t>
            </a:r>
          </a:p>
          <a:p>
            <a:pPr algn="just"/>
            <a:r>
              <a:t>Field также может иметь различные необязательные аргументы. В этом случае мы установили для default значение voice в 0.</a:t>
            </a:r>
          </a:p>
          <a:p>
            <a:pPr algn="just"/>
            <a:r>
              <a:t>Наконец, обратите внимание, что связь определена с использованием </a:t>
            </a:r>
            <a:r>
              <a:rPr b="1"/>
              <a:t>ForeignKey</a:t>
            </a:r>
            <a:r>
              <a:t>. Это говорит Django, что каждый Choice связан с одним Question. Django поддерживает все общие отношения базы данных: многие-к-одному, многие-ко-многим и один-к-одному.</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Контроллеры"/>
          <p:cNvSpPr txBox="1"/>
          <p:nvPr/>
        </p:nvSpPr>
        <p:spPr>
          <a:xfrm>
            <a:off x="3506164" y="382960"/>
            <a:ext cx="5179672"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Активация моделей</a:t>
            </a:r>
          </a:p>
        </p:txBody>
      </p:sp>
      <p:sp>
        <p:nvSpPr>
          <p:cNvPr id="189"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567179"/>
            <a:ext cx="11101990" cy="3723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Этот небольшой кусочек кода модели дает Django много информации. С его помощью Django может:</a:t>
            </a:r>
          </a:p>
          <a:p>
            <a:pPr marL="180472" indent="-180472" algn="just">
              <a:buSzPct val="100000"/>
              <a:buChar char="•"/>
            </a:pPr>
            <a:r>
              <a:t>Создать схему базы данных (оператор CREATE TABLE) для этого приложения.</a:t>
            </a:r>
          </a:p>
          <a:p>
            <a:pPr marL="180472" indent="-180472" algn="just">
              <a:buSzPct val="100000"/>
              <a:buChar char="•"/>
            </a:pPr>
            <a:r>
              <a:t>Создать API доступа к базе данных Python для доступа к объектам Question и Choice.</a:t>
            </a:r>
          </a:p>
          <a:p>
            <a:pPr algn="just"/>
            <a:r>
              <a:t>Далее необходимо создать миграцию:</a:t>
            </a:r>
          </a:p>
          <a:p>
            <a:pPr>
              <a:defRPr>
                <a:solidFill>
                  <a:schemeClr val="accent2">
                    <a:satOff val="-17172"/>
                    <a:lumOff val="-11098"/>
                  </a:schemeClr>
                </a:solidFill>
              </a:defRPr>
            </a:pPr>
            <a:r>
              <a:t>python manage.py makemigrations polls</a:t>
            </a:r>
          </a:p>
          <a:p>
            <a:pPr algn="just"/>
            <a:r>
              <a:t>Запустив makemigrations, вы сообщаете Django, что внесли некоторые изменения в свои модели (в данном случае вы сделали новые) и хотите, чтобы изменения были сохранены как * миграция*.</a:t>
            </a:r>
          </a:p>
          <a:p>
            <a:pPr algn="just"/>
            <a:r>
              <a:t>Миграции - это то, как Django хранит изменения в ваших моделях (и, следовательно, в вашей схеме базы данных) - это файлы на диске. Вы можете прочитать миграцию для своей новой модели, если хотите. Это файл polls/migrations/0001_initial.py.</a:t>
            </a:r>
          </a:p>
          <a:p>
            <a:pPr algn="just"/>
            <a:r>
              <a:t>Теперь запустите migrate еще раз, чтобы создать эти таблицы моделей в вашей базе данных:</a:t>
            </a:r>
          </a:p>
          <a:p>
            <a:pPr>
              <a:defRPr>
                <a:solidFill>
                  <a:schemeClr val="accent2">
                    <a:satOff val="-17172"/>
                    <a:lumOff val="-11098"/>
                  </a:schemeClr>
                </a:solidFill>
              </a:defRPr>
            </a:pPr>
            <a:r>
              <a:t>python manage.py migrate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Контроллеры"/>
          <p:cNvSpPr txBox="1"/>
          <p:nvPr/>
        </p:nvSpPr>
        <p:spPr>
          <a:xfrm>
            <a:off x="3506164" y="382960"/>
            <a:ext cx="5179672"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Активация моделей</a:t>
            </a:r>
          </a:p>
        </p:txBody>
      </p:sp>
      <p:sp>
        <p:nvSpPr>
          <p:cNvPr id="192"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287779"/>
            <a:ext cx="11101990" cy="4282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Команда migrate берет все миграции, которые не были применены (Django отслеживает, какие из них применены, используя специальную таблицу в вашей базе данных под названием django_migrations) и запускает их в вашей базе данных - по сути, синхронизируя изменения, которые вы внесли в свои модели с помощью схемы в базе данных.</a:t>
            </a:r>
          </a:p>
          <a:p>
            <a:pPr algn="just"/>
            <a:r>
              <a:t>Миграции очень мощны и позволяют вам со временем менять свои модели по мере разработки проекта, без необходимости удалять вашу базу данных или таблицы и создавать новые - она специализируется на обновлении вашей базы данных в реальном времени, без потери данных.</a:t>
            </a:r>
          </a:p>
          <a:p>
            <a:pPr algn="just"/>
            <a:r>
              <a:t>Вспомним трехэтапное руководство по внесению изменений в модель:</a:t>
            </a:r>
          </a:p>
          <a:p>
            <a:pPr marL="240631" indent="-240631" algn="just">
              <a:buSzPct val="100000"/>
              <a:buAutoNum type="arabicPeriod" startAt="1"/>
            </a:pPr>
            <a:r>
              <a:t>Изменение модели (models.py).</a:t>
            </a:r>
          </a:p>
          <a:p>
            <a:pPr marL="240631" indent="-240631" algn="just">
              <a:buSzPct val="100000"/>
              <a:buAutoNum type="arabicPeriod" startAt="1"/>
            </a:pPr>
            <a:r>
              <a:t>Запуск команды </a:t>
            </a:r>
            <a:r>
              <a:rPr>
                <a:solidFill>
                  <a:schemeClr val="accent2">
                    <a:satOff val="-17172"/>
                    <a:lumOff val="-11098"/>
                  </a:schemeClr>
                </a:solidFill>
              </a:rPr>
              <a:t>python manage.py makemigrations</a:t>
            </a:r>
            <a:r>
              <a:t> для создания миграций этих изменений</a:t>
            </a:r>
          </a:p>
          <a:p>
            <a:pPr marL="240631" indent="-240631" algn="just">
              <a:buSzPct val="100000"/>
              <a:buAutoNum type="arabicPeriod" startAt="1"/>
            </a:pPr>
            <a:r>
              <a:t>Выполнение команды </a:t>
            </a:r>
            <a:r>
              <a:rPr>
                <a:solidFill>
                  <a:schemeClr val="accent2">
                    <a:satOff val="-17172"/>
                    <a:lumOff val="-11098"/>
                  </a:schemeClr>
                </a:solidFill>
              </a:rPr>
              <a:t>python manage.py migrate</a:t>
            </a:r>
            <a:r>
              <a:t> для применения этих изменений в базе данных.</a:t>
            </a:r>
          </a:p>
          <a:p>
            <a:pPr algn="just"/>
            <a:r>
              <a:t>Причина того, что существуют отдельные команды для создания и применения миграций, заключается в том, что вы фиксируете миграции в своей системе контроля версий и отправляете их вместе с вашим приложением; они не только облегчают вашу разработку, они также могут использоваться другими разработчиками и в производстве.</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Контроллеры"/>
          <p:cNvSpPr txBox="1"/>
          <p:nvPr/>
        </p:nvSpPr>
        <p:spPr>
          <a:xfrm>
            <a:off x="3806549" y="382960"/>
            <a:ext cx="4578902"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Знакомство с API</a:t>
            </a:r>
          </a:p>
        </p:txBody>
      </p:sp>
      <p:sp>
        <p:nvSpPr>
          <p:cNvPr id="195"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983566"/>
            <a:ext cx="11101990" cy="5387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Теперь давайте перейдем к интерактивной оболочке Python и поиграемся с API, предоставляемым Django. Чтобы вызвать оболочку Python, используйте эту команду:</a:t>
            </a:r>
          </a:p>
          <a:p>
            <a:pPr>
              <a:defRPr>
                <a:solidFill>
                  <a:schemeClr val="accent2">
                    <a:satOff val="-17172"/>
                    <a:lumOff val="-11098"/>
                  </a:schemeClr>
                </a:solidFill>
              </a:defRPr>
            </a:pPr>
            <a:r>
              <a:t>python manage.py shell </a:t>
            </a:r>
          </a:p>
          <a:p>
            <a:pPr algn="just"/>
            <a:r>
              <a:t>Мы используем это вместо простого ввода «python», потому что manage.py устанавливает переменную окружения DJANGO_SETTINGS_MODULE, которая дает Django путь импорта Python до вашего mysite/settings.py файла.</a:t>
            </a:r>
          </a:p>
          <a:p>
            <a:pPr>
              <a:defRPr sz="1600">
                <a:solidFill>
                  <a:schemeClr val="accent2">
                    <a:satOff val="-17172"/>
                    <a:lumOff val="-11098"/>
                  </a:schemeClr>
                </a:solidFill>
              </a:defRPr>
            </a:pPr>
            <a:r>
              <a:t>&gt;&gt;&gt; from polls.models import Choice, Question</a:t>
            </a:r>
          </a:p>
          <a:p>
            <a:pPr>
              <a:defRPr sz="1600">
                <a:solidFill>
                  <a:schemeClr val="accent2">
                    <a:satOff val="-17172"/>
                    <a:lumOff val="-11098"/>
                  </a:schemeClr>
                </a:solidFill>
              </a:defRPr>
            </a:pPr>
            <a:r>
              <a:t>&gt;&gt;&gt; Question.objects.all()</a:t>
            </a:r>
          </a:p>
          <a:p>
            <a:pPr>
              <a:defRPr sz="1600">
                <a:solidFill>
                  <a:schemeClr val="accent2">
                    <a:satOff val="-17172"/>
                    <a:lumOff val="-11098"/>
                  </a:schemeClr>
                </a:solidFill>
              </a:defRPr>
            </a:pPr>
            <a:r>
              <a:t>&lt;QuerySet []&gt;</a:t>
            </a:r>
          </a:p>
          <a:p>
            <a:pPr>
              <a:defRPr sz="1600">
                <a:solidFill>
                  <a:schemeClr val="accent2">
                    <a:satOff val="-17172"/>
                    <a:lumOff val="-11098"/>
                  </a:schemeClr>
                </a:solidFill>
              </a:defRPr>
            </a:pPr>
            <a:r>
              <a:t>&gt;&gt;&gt; from django.utils import timezone</a:t>
            </a:r>
          </a:p>
          <a:p>
            <a:pPr>
              <a:defRPr sz="1600">
                <a:solidFill>
                  <a:schemeClr val="accent2">
                    <a:satOff val="-17172"/>
                    <a:lumOff val="-11098"/>
                  </a:schemeClr>
                </a:solidFill>
              </a:defRPr>
            </a:pPr>
            <a:r>
              <a:t>&gt;&gt;&gt; q = Question(question_text="What's new?", pub_date=timezone.now())</a:t>
            </a:r>
          </a:p>
          <a:p>
            <a:pPr>
              <a:defRPr sz="1600">
                <a:solidFill>
                  <a:schemeClr val="accent2">
                    <a:satOff val="-17172"/>
                    <a:lumOff val="-11098"/>
                  </a:schemeClr>
                </a:solidFill>
              </a:defRPr>
            </a:pPr>
            <a:r>
              <a:t>&gt;&gt;&gt;  q.save()</a:t>
            </a:r>
          </a:p>
          <a:p>
            <a:pPr>
              <a:defRPr sz="1600">
                <a:solidFill>
                  <a:schemeClr val="accent2">
                    <a:satOff val="-17172"/>
                    <a:lumOff val="-11098"/>
                  </a:schemeClr>
                </a:solidFill>
              </a:defRPr>
            </a:pPr>
            <a:r>
              <a:t>&gt;&gt;&gt; q.id</a:t>
            </a:r>
          </a:p>
          <a:p>
            <a:pPr>
              <a:defRPr sz="1600">
                <a:solidFill>
                  <a:schemeClr val="accent2">
                    <a:satOff val="-17172"/>
                    <a:lumOff val="-11098"/>
                  </a:schemeClr>
                </a:solidFill>
              </a:defRPr>
            </a:pPr>
            <a:r>
              <a:t>1</a:t>
            </a:r>
          </a:p>
          <a:p>
            <a:pPr>
              <a:defRPr sz="1600">
                <a:solidFill>
                  <a:schemeClr val="accent2">
                    <a:satOff val="-17172"/>
                    <a:lumOff val="-11098"/>
                  </a:schemeClr>
                </a:solidFill>
              </a:defRPr>
            </a:pPr>
            <a:r>
              <a:t>&gt;&gt;&gt; q.question_text</a:t>
            </a:r>
          </a:p>
          <a:p>
            <a:pPr>
              <a:defRPr sz="1600">
                <a:solidFill>
                  <a:schemeClr val="accent2">
                    <a:satOff val="-17172"/>
                    <a:lumOff val="-11098"/>
                  </a:schemeClr>
                </a:solidFill>
              </a:defRPr>
            </a:pPr>
            <a:r>
              <a:t>"What's new?"</a:t>
            </a:r>
          </a:p>
          <a:p>
            <a:pPr>
              <a:defRPr sz="1600">
                <a:solidFill>
                  <a:schemeClr val="accent2">
                    <a:satOff val="-17172"/>
                    <a:lumOff val="-11098"/>
                  </a:schemeClr>
                </a:solidFill>
              </a:defRPr>
            </a:pPr>
            <a:r>
              <a:t>&gt;&gt;&gt; q.pub_date</a:t>
            </a:r>
          </a:p>
          <a:p>
            <a:pPr>
              <a:defRPr sz="1600">
                <a:solidFill>
                  <a:schemeClr val="accent2">
                    <a:satOff val="-17172"/>
                    <a:lumOff val="-11098"/>
                  </a:schemeClr>
                </a:solidFill>
              </a:defRPr>
            </a:pPr>
            <a:r>
              <a:t>datetime.datetime(2012, 2, 26, 13, 0, 0, 775217, tzinfo=&lt;UTC&gt;)</a:t>
            </a:r>
          </a:p>
          <a:p>
            <a:pPr>
              <a:defRPr sz="1600">
                <a:solidFill>
                  <a:schemeClr val="accent2">
                    <a:satOff val="-17172"/>
                    <a:lumOff val="-11098"/>
                  </a:schemeClr>
                </a:solidFill>
              </a:defRPr>
            </a:pPr>
            <a:r>
              <a:t>&gt;&gt;&gt; q.question_text = "What's up?"</a:t>
            </a:r>
          </a:p>
          <a:p>
            <a:pPr>
              <a:defRPr sz="1600">
                <a:solidFill>
                  <a:schemeClr val="accent2">
                    <a:satOff val="-17172"/>
                    <a:lumOff val="-11098"/>
                  </a:schemeClr>
                </a:solidFill>
              </a:defRPr>
            </a:pPr>
            <a:r>
              <a:t>&gt;&gt;&gt; q.save()</a:t>
            </a:r>
          </a:p>
          <a:p>
            <a:pPr>
              <a:defRPr sz="1600">
                <a:solidFill>
                  <a:schemeClr val="accent2">
                    <a:satOff val="-17172"/>
                    <a:lumOff val="-11098"/>
                  </a:schemeClr>
                </a:solidFill>
              </a:defRPr>
            </a:pPr>
            <a:r>
              <a:t>&gt;&gt;&gt; Question.objects.all()</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Контроллеры"/>
          <p:cNvSpPr txBox="1"/>
          <p:nvPr/>
        </p:nvSpPr>
        <p:spPr>
          <a:xfrm>
            <a:off x="3806549" y="382960"/>
            <a:ext cx="4578902"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Знакомство с API</a:t>
            </a:r>
          </a:p>
        </p:txBody>
      </p:sp>
      <p:sp>
        <p:nvSpPr>
          <p:cNvPr id="198"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217930"/>
            <a:ext cx="11101990" cy="4422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&lt;Question: Question object (1)&gt; не является полезным представлением этого объекта. Давайте исправим, отредактировав модель Question (в файле polls/models.py) и добавив метод </a:t>
            </a:r>
            <a:r>
              <a:rPr b="1"/>
              <a:t>str</a:t>
            </a:r>
            <a:r>
              <a:t>() в оба Question и Choice:</a:t>
            </a:r>
          </a:p>
          <a:p>
            <a:pPr>
              <a:defRPr sz="1600">
                <a:solidFill>
                  <a:schemeClr val="accent2">
                    <a:satOff val="-17172"/>
                    <a:lumOff val="-11098"/>
                  </a:schemeClr>
                </a:solidFill>
              </a:defRPr>
            </a:pPr>
            <a:r>
              <a:t>from django.db import models</a:t>
            </a:r>
          </a:p>
          <a:p>
            <a:pPr>
              <a:defRPr sz="1600">
                <a:solidFill>
                  <a:schemeClr val="accent2">
                    <a:satOff val="-17172"/>
                    <a:lumOff val="-11098"/>
                  </a:schemeClr>
                </a:solidFill>
              </a:defRPr>
            </a:pPr>
          </a:p>
          <a:p>
            <a:pPr>
              <a:defRPr sz="1600">
                <a:solidFill>
                  <a:schemeClr val="accent2">
                    <a:satOff val="-17172"/>
                    <a:lumOff val="-11098"/>
                  </a:schemeClr>
                </a:solidFill>
              </a:defRPr>
            </a:pPr>
            <a:r>
              <a:t>class Question(models.Model):</a:t>
            </a:r>
          </a:p>
          <a:p>
            <a:pPr>
              <a:defRPr sz="1600">
                <a:solidFill>
                  <a:schemeClr val="accent2">
                    <a:satOff val="-17172"/>
                    <a:lumOff val="-11098"/>
                  </a:schemeClr>
                </a:solidFill>
              </a:defRPr>
            </a:pPr>
            <a:r>
              <a:t>    # ...</a:t>
            </a:r>
          </a:p>
          <a:p>
            <a:pPr>
              <a:defRPr sz="1600">
                <a:solidFill>
                  <a:schemeClr val="accent2">
                    <a:satOff val="-17172"/>
                    <a:lumOff val="-11098"/>
                  </a:schemeClr>
                </a:solidFill>
              </a:defRPr>
            </a:pPr>
            <a:r>
              <a:t>    def __str__(self):</a:t>
            </a:r>
          </a:p>
          <a:p>
            <a:pPr>
              <a:defRPr sz="1600">
                <a:solidFill>
                  <a:schemeClr val="accent2">
                    <a:satOff val="-17172"/>
                    <a:lumOff val="-11098"/>
                  </a:schemeClr>
                </a:solidFill>
              </a:defRPr>
            </a:pPr>
            <a:r>
              <a:t>        return self.question_text</a:t>
            </a:r>
          </a:p>
          <a:p>
            <a:pPr>
              <a:defRPr sz="1600">
                <a:solidFill>
                  <a:schemeClr val="accent2">
                    <a:satOff val="-17172"/>
                    <a:lumOff val="-11098"/>
                  </a:schemeClr>
                </a:solidFill>
              </a:defRPr>
            </a:pPr>
          </a:p>
          <a:p>
            <a:pPr>
              <a:defRPr sz="1600">
                <a:solidFill>
                  <a:schemeClr val="accent2">
                    <a:satOff val="-17172"/>
                    <a:lumOff val="-11098"/>
                  </a:schemeClr>
                </a:solidFill>
              </a:defRPr>
            </a:pPr>
            <a:r>
              <a:t>class Choice(models.Model):</a:t>
            </a:r>
          </a:p>
          <a:p>
            <a:pPr>
              <a:defRPr sz="1600">
                <a:solidFill>
                  <a:schemeClr val="accent2">
                    <a:satOff val="-17172"/>
                    <a:lumOff val="-11098"/>
                  </a:schemeClr>
                </a:solidFill>
              </a:defRPr>
            </a:pPr>
            <a:r>
              <a:t>    # ...</a:t>
            </a:r>
          </a:p>
          <a:p>
            <a:pPr>
              <a:defRPr sz="1600">
                <a:solidFill>
                  <a:schemeClr val="accent2">
                    <a:satOff val="-17172"/>
                    <a:lumOff val="-11098"/>
                  </a:schemeClr>
                </a:solidFill>
              </a:defRPr>
            </a:pPr>
            <a:r>
              <a:t>    def __str__(self):</a:t>
            </a:r>
          </a:p>
          <a:p>
            <a:pPr>
              <a:defRPr sz="1600">
                <a:solidFill>
                  <a:schemeClr val="accent2">
                    <a:satOff val="-17172"/>
                    <a:lumOff val="-11098"/>
                  </a:schemeClr>
                </a:solidFill>
              </a:defRPr>
            </a:pPr>
            <a:r>
              <a:t>        return self.choice_text</a:t>
            </a:r>
          </a:p>
          <a:p>
            <a:pPr algn="just"/>
            <a:r>
              <a:t>Важно добавить методы </a:t>
            </a:r>
            <a:r>
              <a:rPr b="1"/>
              <a:t>str</a:t>
            </a:r>
            <a:r>
              <a:t>() в ваши модели, не только для вашего удобства при работе с интерактивным приглашением, но и потому, что представления объектов используются во всех автоматически сгенерированных страниц админки Django.</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Контроллеры"/>
          <p:cNvSpPr txBox="1"/>
          <p:nvPr/>
        </p:nvSpPr>
        <p:spPr>
          <a:xfrm>
            <a:off x="3806549" y="382960"/>
            <a:ext cx="4578902"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Знакомство с API</a:t>
            </a:r>
          </a:p>
        </p:txBody>
      </p:sp>
      <p:sp>
        <p:nvSpPr>
          <p:cNvPr id="201"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617980"/>
            <a:ext cx="11101990" cy="3622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Добавим пользовательский метод к этой модели:</a:t>
            </a:r>
          </a:p>
          <a:p>
            <a:pPr>
              <a:defRPr sz="1600">
                <a:solidFill>
                  <a:schemeClr val="accent2">
                    <a:satOff val="-17172"/>
                    <a:lumOff val="-11098"/>
                  </a:schemeClr>
                </a:solidFill>
              </a:defRPr>
            </a:pPr>
            <a:r>
              <a:t>import datetime</a:t>
            </a:r>
          </a:p>
          <a:p>
            <a:pPr>
              <a:defRPr sz="1600">
                <a:solidFill>
                  <a:schemeClr val="accent2">
                    <a:satOff val="-17172"/>
                    <a:lumOff val="-11098"/>
                  </a:schemeClr>
                </a:solidFill>
              </a:defRPr>
            </a:pPr>
          </a:p>
          <a:p>
            <a:pPr>
              <a:defRPr sz="1600">
                <a:solidFill>
                  <a:schemeClr val="accent2">
                    <a:satOff val="-17172"/>
                    <a:lumOff val="-11098"/>
                  </a:schemeClr>
                </a:solidFill>
              </a:defRPr>
            </a:pPr>
            <a:r>
              <a:t>from django.db import models</a:t>
            </a:r>
          </a:p>
          <a:p>
            <a:pPr>
              <a:defRPr sz="1600">
                <a:solidFill>
                  <a:schemeClr val="accent2">
                    <a:satOff val="-17172"/>
                    <a:lumOff val="-11098"/>
                  </a:schemeClr>
                </a:solidFill>
              </a:defRPr>
            </a:pPr>
            <a:r>
              <a:t>from django.utils import timezone</a:t>
            </a:r>
          </a:p>
          <a:p>
            <a:pPr>
              <a:defRPr sz="1600">
                <a:solidFill>
                  <a:schemeClr val="accent2">
                    <a:satOff val="-17172"/>
                    <a:lumOff val="-11098"/>
                  </a:schemeClr>
                </a:solidFill>
              </a:defRPr>
            </a:pPr>
          </a:p>
          <a:p>
            <a:pPr>
              <a:defRPr sz="1600">
                <a:solidFill>
                  <a:schemeClr val="accent2">
                    <a:satOff val="-17172"/>
                    <a:lumOff val="-11098"/>
                  </a:schemeClr>
                </a:solidFill>
              </a:defRPr>
            </a:pPr>
          </a:p>
          <a:p>
            <a:pPr>
              <a:defRPr sz="1600">
                <a:solidFill>
                  <a:schemeClr val="accent2">
                    <a:satOff val="-17172"/>
                    <a:lumOff val="-11098"/>
                  </a:schemeClr>
                </a:solidFill>
              </a:defRPr>
            </a:pPr>
            <a:r>
              <a:t>class Question(models.Model):</a:t>
            </a:r>
          </a:p>
          <a:p>
            <a:pPr>
              <a:defRPr sz="1600">
                <a:solidFill>
                  <a:schemeClr val="accent2">
                    <a:satOff val="-17172"/>
                    <a:lumOff val="-11098"/>
                  </a:schemeClr>
                </a:solidFill>
              </a:defRPr>
            </a:pPr>
            <a:r>
              <a:t>    # ...</a:t>
            </a:r>
          </a:p>
          <a:p>
            <a:pPr>
              <a:defRPr sz="1600">
                <a:solidFill>
                  <a:schemeClr val="accent2">
                    <a:satOff val="-17172"/>
                    <a:lumOff val="-11098"/>
                  </a:schemeClr>
                </a:solidFill>
              </a:defRPr>
            </a:pPr>
            <a:r>
              <a:t>    def was_published_recently(self):</a:t>
            </a:r>
          </a:p>
          <a:p>
            <a:pPr>
              <a:defRPr sz="1600">
                <a:solidFill>
                  <a:schemeClr val="accent2">
                    <a:satOff val="-17172"/>
                    <a:lumOff val="-11098"/>
                  </a:schemeClr>
                </a:solidFill>
              </a:defRPr>
            </a:pPr>
            <a:r>
              <a:t>        return self.pub_date &gt;= timezone.now() - datetime.timedelta(days=1)</a:t>
            </a:r>
          </a:p>
          <a:p>
            <a:pPr algn="just"/>
            <a:r>
              <a:t>Обратите внимание на добавление </a:t>
            </a:r>
            <a:r>
              <a:rPr b="1"/>
              <a:t>datetime</a:t>
            </a:r>
            <a:r>
              <a:t> и from django.utils import </a:t>
            </a:r>
            <a:r>
              <a:rPr b="1"/>
              <a:t>timezone</a:t>
            </a:r>
            <a:r>
              <a:t> для ссылки на стандартный модуль Python datetime и утилиты Django, связанные с часовыми поясами, в django.utils.timezone соответственно.</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506425"/>
            <a:ext cx="11101990" cy="5933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Сохраните эти изменения и запустите новую интерактивную оболочку Python, снова запустив </a:t>
            </a:r>
            <a:r>
              <a:rPr>
                <a:solidFill>
                  <a:schemeClr val="accent2">
                    <a:satOff val="-17172"/>
                    <a:lumOff val="-11098"/>
                  </a:schemeClr>
                </a:solidFill>
              </a:rPr>
              <a:t>python manage.py shell</a:t>
            </a:r>
            <a:r>
              <a:t>:</a:t>
            </a:r>
          </a:p>
          <a:p>
            <a:pPr>
              <a:defRPr sz="1300">
                <a:solidFill>
                  <a:schemeClr val="accent2">
                    <a:satOff val="-17172"/>
                    <a:lumOff val="-11098"/>
                  </a:schemeClr>
                </a:solidFill>
              </a:defRPr>
            </a:pPr>
            <a:r>
              <a:t>&gt;&gt;&gt; from polls.models import Choice, Question</a:t>
            </a:r>
          </a:p>
          <a:p>
            <a:pPr>
              <a:defRPr sz="1300">
                <a:solidFill>
                  <a:schemeClr val="accent2">
                    <a:satOff val="-17172"/>
                    <a:lumOff val="-11098"/>
                  </a:schemeClr>
                </a:solidFill>
              </a:defRPr>
            </a:pPr>
            <a:r>
              <a:t>&gt;&gt;&gt; Question.objects.all()</a:t>
            </a:r>
          </a:p>
          <a:p>
            <a:pPr>
              <a:defRPr sz="1300">
                <a:solidFill>
                  <a:schemeClr val="accent2">
                    <a:satOff val="-17172"/>
                    <a:lumOff val="-11098"/>
                  </a:schemeClr>
                </a:solidFill>
              </a:defRPr>
            </a:pPr>
            <a:r>
              <a:t>&lt;QuerySet [&lt;Question: What's up?&gt;]&gt;</a:t>
            </a:r>
          </a:p>
          <a:p>
            <a:pPr>
              <a:defRPr sz="1300">
                <a:solidFill>
                  <a:schemeClr val="accent2">
                    <a:satOff val="-17172"/>
                    <a:lumOff val="-11098"/>
                  </a:schemeClr>
                </a:solidFill>
              </a:defRPr>
            </a:pPr>
          </a:p>
          <a:p>
            <a:pPr>
              <a:defRPr sz="1300">
                <a:solidFill>
                  <a:schemeClr val="accent2">
                    <a:satOff val="-17172"/>
                    <a:lumOff val="-11098"/>
                  </a:schemeClr>
                </a:solidFill>
              </a:defRPr>
            </a:pPr>
            <a:r>
              <a:t>&gt;&gt;&gt; Question.objects.filter(id=1)</a:t>
            </a:r>
          </a:p>
          <a:p>
            <a:pPr>
              <a:defRPr sz="1300">
                <a:solidFill>
                  <a:schemeClr val="accent2">
                    <a:satOff val="-17172"/>
                    <a:lumOff val="-11098"/>
                  </a:schemeClr>
                </a:solidFill>
              </a:defRPr>
            </a:pPr>
            <a:r>
              <a:t>&lt;QuerySet [&lt;Question: What's up?&gt;]&gt;</a:t>
            </a:r>
          </a:p>
          <a:p>
            <a:pPr>
              <a:defRPr sz="1300">
                <a:solidFill>
                  <a:schemeClr val="accent2">
                    <a:satOff val="-17172"/>
                    <a:lumOff val="-11098"/>
                  </a:schemeClr>
                </a:solidFill>
              </a:defRPr>
            </a:pPr>
          </a:p>
          <a:p>
            <a:pPr>
              <a:defRPr sz="1300">
                <a:solidFill>
                  <a:schemeClr val="accent2">
                    <a:satOff val="-17172"/>
                    <a:lumOff val="-11098"/>
                  </a:schemeClr>
                </a:solidFill>
              </a:defRPr>
            </a:pPr>
            <a:r>
              <a:t>&gt;&gt;&gt; Question.objects.filter(question_text__startswith='What')</a:t>
            </a:r>
          </a:p>
          <a:p>
            <a:pPr>
              <a:defRPr sz="1300">
                <a:solidFill>
                  <a:schemeClr val="accent2">
                    <a:satOff val="-17172"/>
                    <a:lumOff val="-11098"/>
                  </a:schemeClr>
                </a:solidFill>
              </a:defRPr>
            </a:pPr>
            <a:r>
              <a:t>&lt;QuerySet [&lt;Question: What's up?&gt;]&gt;</a:t>
            </a:r>
          </a:p>
          <a:p>
            <a:pPr>
              <a:defRPr sz="1300">
                <a:solidFill>
                  <a:schemeClr val="accent2">
                    <a:satOff val="-17172"/>
                    <a:lumOff val="-11098"/>
                  </a:schemeClr>
                </a:solidFill>
              </a:defRPr>
            </a:pPr>
          </a:p>
          <a:p>
            <a:pPr>
              <a:defRPr sz="1300">
                <a:solidFill>
                  <a:schemeClr val="accent2">
                    <a:satOff val="-17172"/>
                    <a:lumOff val="-11098"/>
                  </a:schemeClr>
                </a:solidFill>
              </a:defRPr>
            </a:pPr>
            <a:r>
              <a:t>&gt;&gt;&gt; from django.utils import timezone</a:t>
            </a:r>
          </a:p>
          <a:p>
            <a:pPr>
              <a:defRPr sz="1300">
                <a:solidFill>
                  <a:schemeClr val="accent2">
                    <a:satOff val="-17172"/>
                    <a:lumOff val="-11098"/>
                  </a:schemeClr>
                </a:solidFill>
              </a:defRPr>
            </a:pPr>
            <a:r>
              <a:t>&gt;&gt;&gt; current_year = timezone.now().year</a:t>
            </a:r>
          </a:p>
          <a:p>
            <a:pPr>
              <a:defRPr sz="1300">
                <a:solidFill>
                  <a:schemeClr val="accent2">
                    <a:satOff val="-17172"/>
                    <a:lumOff val="-11098"/>
                  </a:schemeClr>
                </a:solidFill>
              </a:defRPr>
            </a:pPr>
            <a:r>
              <a:t>&gt;&gt;&gt; Question.objects.get(pub_date__year=current_year)</a:t>
            </a:r>
          </a:p>
          <a:p>
            <a:pPr>
              <a:defRPr sz="1300">
                <a:solidFill>
                  <a:schemeClr val="accent2">
                    <a:satOff val="-17172"/>
                    <a:lumOff val="-11098"/>
                  </a:schemeClr>
                </a:solidFill>
              </a:defRPr>
            </a:pPr>
            <a:r>
              <a:t>&lt;Question: What's up?&gt;</a:t>
            </a:r>
          </a:p>
          <a:p>
            <a:pPr>
              <a:defRPr sz="1300">
                <a:solidFill>
                  <a:schemeClr val="accent2">
                    <a:satOff val="-17172"/>
                    <a:lumOff val="-11098"/>
                  </a:schemeClr>
                </a:solidFill>
              </a:defRPr>
            </a:pPr>
          </a:p>
          <a:p>
            <a:pPr>
              <a:defRPr sz="1300">
                <a:solidFill>
                  <a:schemeClr val="accent2">
                    <a:satOff val="-17172"/>
                    <a:lumOff val="-11098"/>
                  </a:schemeClr>
                </a:solidFill>
              </a:defRPr>
            </a:pPr>
            <a:r>
              <a:t>&gt;&gt;&gt; Question.objects.get(pk=1)</a:t>
            </a:r>
          </a:p>
          <a:p>
            <a:pPr>
              <a:defRPr sz="1300">
                <a:solidFill>
                  <a:schemeClr val="accent2">
                    <a:satOff val="-17172"/>
                    <a:lumOff val="-11098"/>
                  </a:schemeClr>
                </a:solidFill>
              </a:defRPr>
            </a:pPr>
            <a:r>
              <a:t>&lt;Question: What's up?&gt;</a:t>
            </a:r>
          </a:p>
          <a:p>
            <a:pPr>
              <a:defRPr sz="1300">
                <a:solidFill>
                  <a:schemeClr val="accent2">
                    <a:satOff val="-17172"/>
                    <a:lumOff val="-11098"/>
                  </a:schemeClr>
                </a:solidFill>
              </a:defRPr>
            </a:pPr>
          </a:p>
          <a:p>
            <a:pPr>
              <a:defRPr sz="1300">
                <a:solidFill>
                  <a:schemeClr val="accent2">
                    <a:satOff val="-17172"/>
                    <a:lumOff val="-11098"/>
                  </a:schemeClr>
                </a:solidFill>
              </a:defRPr>
            </a:pPr>
            <a:r>
              <a:t># Make sure our custom method worked.</a:t>
            </a:r>
          </a:p>
          <a:p>
            <a:pPr>
              <a:defRPr sz="1300">
                <a:solidFill>
                  <a:schemeClr val="accent2">
                    <a:satOff val="-17172"/>
                    <a:lumOff val="-11098"/>
                  </a:schemeClr>
                </a:solidFill>
              </a:defRPr>
            </a:pPr>
            <a:r>
              <a:t>&gt;&gt;&gt; q = Question.objects.get(pk=1)</a:t>
            </a:r>
          </a:p>
          <a:p>
            <a:pPr>
              <a:defRPr sz="1300">
                <a:solidFill>
                  <a:schemeClr val="accent2">
                    <a:satOff val="-17172"/>
                    <a:lumOff val="-11098"/>
                  </a:schemeClr>
                </a:solidFill>
              </a:defRPr>
            </a:pPr>
            <a:r>
              <a:t>&gt;&gt;&gt; q.was_published_recently()</a:t>
            </a:r>
          </a:p>
          <a:p>
            <a:pPr>
              <a:defRPr sz="1300">
                <a:solidFill>
                  <a:schemeClr val="accent2">
                    <a:satOff val="-17172"/>
                    <a:lumOff val="-11098"/>
                  </a:schemeClr>
                </a:solidFill>
              </a:defRPr>
            </a:pPr>
            <a:r>
              <a:t>True</a:t>
            </a:r>
          </a:p>
          <a:p>
            <a:pPr>
              <a:defRPr sz="1300">
                <a:solidFill>
                  <a:schemeClr val="accent2">
                    <a:satOff val="-17172"/>
                    <a:lumOff val="-11098"/>
                  </a:schemeClr>
                </a:solidFill>
              </a:defRPr>
            </a:pPr>
          </a:p>
          <a:p>
            <a:pPr>
              <a:defRPr sz="1300">
                <a:solidFill>
                  <a:schemeClr val="accent2">
                    <a:satOff val="-17172"/>
                    <a:lumOff val="-11098"/>
                  </a:schemeClr>
                </a:solidFill>
              </a:defRPr>
            </a:pPr>
            <a:r>
              <a:t>&gt;&gt;&gt; q = Question.objects.get(pk=1)</a:t>
            </a:r>
          </a:p>
          <a:p>
            <a:pPr>
              <a:defRPr sz="1300">
                <a:solidFill>
                  <a:schemeClr val="accent2">
                    <a:satOff val="-17172"/>
                    <a:lumOff val="-11098"/>
                  </a:schemeClr>
                </a:solidFill>
              </a:defRPr>
            </a:pPr>
            <a:r>
              <a:t>&gt;&gt;&gt; q.choice_set.all()</a:t>
            </a:r>
          </a:p>
          <a:p>
            <a:pPr>
              <a:defRPr sz="1300">
                <a:solidFill>
                  <a:schemeClr val="accent2">
                    <a:satOff val="-17172"/>
                    <a:lumOff val="-11098"/>
                  </a:schemeClr>
                </a:solidFill>
              </a:defRPr>
            </a:pPr>
            <a:r>
              <a:t>&lt;QuerySet []&gt;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449579"/>
            <a:ext cx="11101990" cy="5958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a:solidFill>
                  <a:schemeClr val="accent2">
                    <a:satOff val="-17172"/>
                    <a:lumOff val="-11098"/>
                  </a:schemeClr>
                </a:solidFill>
              </a:defRPr>
            </a:pPr>
            <a:r>
              <a:t># Create three choices.</a:t>
            </a:r>
          </a:p>
          <a:p>
            <a:pPr algn="just">
              <a:defRPr>
                <a:solidFill>
                  <a:schemeClr val="accent2">
                    <a:satOff val="-17172"/>
                    <a:lumOff val="-11098"/>
                  </a:schemeClr>
                </a:solidFill>
              </a:defRPr>
            </a:pPr>
            <a:r>
              <a:t>&gt;&gt;&gt; q.choice_set.create(choice_text='Not much’, votes=0)</a:t>
            </a:r>
          </a:p>
          <a:p>
            <a:pPr algn="just">
              <a:defRPr>
                <a:solidFill>
                  <a:schemeClr val="accent2">
                    <a:satOff val="-17172"/>
                    <a:lumOff val="-11098"/>
                  </a:schemeClr>
                </a:solidFill>
              </a:defRPr>
            </a:pPr>
            <a:r>
              <a:t>&lt;Choice: Not much&gt;</a:t>
            </a:r>
          </a:p>
          <a:p>
            <a:pPr algn="just">
              <a:defRPr>
                <a:solidFill>
                  <a:schemeClr val="accent2">
                    <a:satOff val="-17172"/>
                    <a:lumOff val="-11098"/>
                  </a:schemeClr>
                </a:solidFill>
              </a:defRPr>
            </a:pPr>
            <a:r>
              <a:t>&gt;&gt;&gt; q.choice_set.create(choice_text='The sky', votes=0)</a:t>
            </a:r>
          </a:p>
          <a:p>
            <a:pPr algn="just">
              <a:defRPr>
                <a:solidFill>
                  <a:schemeClr val="accent2">
                    <a:satOff val="-17172"/>
                    <a:lumOff val="-11098"/>
                  </a:schemeClr>
                </a:solidFill>
              </a:defRPr>
            </a:pPr>
            <a:r>
              <a:t>&lt;Choice: The sky&gt;</a:t>
            </a:r>
          </a:p>
          <a:p>
            <a:pPr algn="just">
              <a:defRPr>
                <a:solidFill>
                  <a:schemeClr val="accent2">
                    <a:satOff val="-17172"/>
                    <a:lumOff val="-11098"/>
                  </a:schemeClr>
                </a:solidFill>
              </a:defRPr>
            </a:pPr>
            <a:r>
              <a:t>&gt;&gt;&gt; c = q.choice_set.create(choice_text='Just hacking again', votes=0)</a:t>
            </a:r>
          </a:p>
          <a:p>
            <a:pPr algn="just">
              <a:defRPr>
                <a:solidFill>
                  <a:schemeClr val="accent2">
                    <a:satOff val="-17172"/>
                    <a:lumOff val="-11098"/>
                  </a:schemeClr>
                </a:solidFill>
              </a:defRPr>
            </a:pPr>
          </a:p>
          <a:p>
            <a:pPr algn="just">
              <a:defRPr>
                <a:solidFill>
                  <a:schemeClr val="accent2">
                    <a:satOff val="-17172"/>
                    <a:lumOff val="-11098"/>
                  </a:schemeClr>
                </a:solidFill>
              </a:defRPr>
            </a:pPr>
            <a:r>
              <a:t># Choice objects have API access to their related Question objects.</a:t>
            </a:r>
          </a:p>
          <a:p>
            <a:pPr algn="just">
              <a:defRPr>
                <a:solidFill>
                  <a:schemeClr val="accent2">
                    <a:satOff val="-17172"/>
                    <a:lumOff val="-11098"/>
                  </a:schemeClr>
                </a:solidFill>
              </a:defRPr>
            </a:pPr>
            <a:r>
              <a:t>&gt;&gt;&gt; c.question</a:t>
            </a:r>
          </a:p>
          <a:p>
            <a:pPr algn="just">
              <a:defRPr>
                <a:solidFill>
                  <a:schemeClr val="accent2">
                    <a:satOff val="-17172"/>
                    <a:lumOff val="-11098"/>
                  </a:schemeClr>
                </a:solidFill>
              </a:defRPr>
            </a:pPr>
            <a:r>
              <a:t>&lt;Question: What's up?&gt;</a:t>
            </a:r>
          </a:p>
          <a:p>
            <a:pPr algn="just">
              <a:defRPr>
                <a:solidFill>
                  <a:schemeClr val="accent2">
                    <a:satOff val="-17172"/>
                    <a:lumOff val="-11098"/>
                  </a:schemeClr>
                </a:solidFill>
              </a:defRPr>
            </a:pPr>
          </a:p>
          <a:p>
            <a:pPr algn="just">
              <a:defRPr>
                <a:solidFill>
                  <a:schemeClr val="accent2">
                    <a:satOff val="-17172"/>
                    <a:lumOff val="-11098"/>
                  </a:schemeClr>
                </a:solidFill>
              </a:defRPr>
            </a:pPr>
            <a:r>
              <a:t>&gt;&gt;&gt; q.choice_set.all()</a:t>
            </a:r>
          </a:p>
          <a:p>
            <a:pPr algn="just">
              <a:defRPr>
                <a:solidFill>
                  <a:schemeClr val="accent2">
                    <a:satOff val="-17172"/>
                    <a:lumOff val="-11098"/>
                  </a:schemeClr>
                </a:solidFill>
              </a:defRPr>
            </a:pPr>
            <a:r>
              <a:t>&lt;QuerySet [&lt;Choice: Not much&gt;, &lt;Choice: The sky&gt;, &lt;Choice: Just hacking again&gt;]&gt;</a:t>
            </a:r>
          </a:p>
          <a:p>
            <a:pPr algn="just">
              <a:defRPr>
                <a:solidFill>
                  <a:schemeClr val="accent2">
                    <a:satOff val="-17172"/>
                    <a:lumOff val="-11098"/>
                  </a:schemeClr>
                </a:solidFill>
              </a:defRPr>
            </a:pPr>
            <a:r>
              <a:t>&gt;&gt;&gt; q.choice_set.count()</a:t>
            </a:r>
          </a:p>
          <a:p>
            <a:pPr algn="just">
              <a:defRPr>
                <a:solidFill>
                  <a:schemeClr val="accent2">
                    <a:satOff val="-17172"/>
                    <a:lumOff val="-11098"/>
                  </a:schemeClr>
                </a:solidFill>
              </a:defRPr>
            </a:pPr>
            <a:r>
              <a:t>3</a:t>
            </a:r>
          </a:p>
          <a:p>
            <a:pPr algn="just">
              <a:defRPr>
                <a:solidFill>
                  <a:schemeClr val="accent2">
                    <a:satOff val="-17172"/>
                    <a:lumOff val="-11098"/>
                  </a:schemeClr>
                </a:solidFill>
              </a:defRPr>
            </a:pPr>
          </a:p>
          <a:p>
            <a:pPr algn="just">
              <a:defRPr>
                <a:solidFill>
                  <a:schemeClr val="accent2">
                    <a:satOff val="-17172"/>
                    <a:lumOff val="-11098"/>
                  </a:schemeClr>
                </a:solidFill>
              </a:defRPr>
            </a:pPr>
            <a:r>
              <a:t>&gt;&gt;&gt; Choice.objects.filter(question__pub_date__year=current_year)</a:t>
            </a:r>
          </a:p>
          <a:p>
            <a:pPr algn="just">
              <a:defRPr>
                <a:solidFill>
                  <a:schemeClr val="accent2">
                    <a:satOff val="-17172"/>
                    <a:lumOff val="-11098"/>
                  </a:schemeClr>
                </a:solidFill>
              </a:defRPr>
            </a:pPr>
            <a:r>
              <a:t>&lt;QuerySet [&lt;Choice: Not much&gt;, &lt;Choice: The sky&gt;, &lt;Choice: Just hacking again&gt;]&gt;</a:t>
            </a:r>
          </a:p>
          <a:p>
            <a:pPr algn="just">
              <a:defRPr>
                <a:solidFill>
                  <a:schemeClr val="accent2">
                    <a:satOff val="-17172"/>
                    <a:lumOff val="-11098"/>
                  </a:schemeClr>
                </a:solidFill>
              </a:defRPr>
            </a:pPr>
          </a:p>
          <a:p>
            <a:pPr algn="just">
              <a:defRPr>
                <a:solidFill>
                  <a:schemeClr val="accent2">
                    <a:satOff val="-17172"/>
                    <a:lumOff val="-11098"/>
                  </a:schemeClr>
                </a:solidFill>
              </a:defRPr>
            </a:pPr>
            <a:r>
              <a:t>&gt;&gt;&gt; c = q.choice_set.filter(choice_text__startswith='Just hacking')</a:t>
            </a:r>
          </a:p>
          <a:p>
            <a:pPr algn="just">
              <a:defRPr>
                <a:solidFill>
                  <a:schemeClr val="accent2">
                    <a:satOff val="-17172"/>
                    <a:lumOff val="-11098"/>
                  </a:schemeClr>
                </a:solidFill>
              </a:defRPr>
            </a:pPr>
            <a:r>
              <a:t>&gt;&gt;&gt; c.delete()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Контроллеры"/>
          <p:cNvSpPr txBox="1"/>
          <p:nvPr/>
        </p:nvSpPr>
        <p:spPr>
          <a:xfrm>
            <a:off x="1876867" y="382960"/>
            <a:ext cx="8438263"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Административная часть Django</a:t>
            </a:r>
          </a:p>
        </p:txBody>
      </p:sp>
      <p:sp>
        <p:nvSpPr>
          <p:cNvPr id="208"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706881"/>
            <a:ext cx="11101990" cy="3444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a:pPr>
            <a:r>
              <a:t>Философия</a:t>
            </a:r>
          </a:p>
          <a:p>
            <a:pPr algn="just"/>
            <a:r>
              <a:t>Создание сайтов администратора для ваших сотрудников или клиентов для добавления, изменения и удаления контента - это утомительная работа, которая не требует большого творческого подхода. По этой причине Django полностью автоматизирует создание интерфейсов администратора для моделей.</a:t>
            </a:r>
          </a:p>
          <a:p>
            <a:pPr algn="just"/>
            <a:r>
              <a:t>Django был написан в новостной среде с очень четким разделением между «издателями контента» и «публичным» сайтом. Менеджеры сайтов используют систему для добавления новостей, событий, спортивных результатов и т.п. И этот контент отображается на общедоступном сайте. Django решает проблему создания единого интерфейса для администраторов сайтов для редактирования контента.</a:t>
            </a:r>
          </a:p>
          <a:p>
            <a:pPr algn="just"/>
            <a:r>
              <a:t>Администраторская часть не предназначена для использования посетителями сайта. Это для менеджеров.</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Контроллеры"/>
          <p:cNvSpPr txBox="1"/>
          <p:nvPr/>
        </p:nvSpPr>
        <p:spPr>
          <a:xfrm>
            <a:off x="379424" y="382958"/>
            <a:ext cx="11433151" cy="127380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Создание пользователя с правами администратора</a:t>
            </a:r>
          </a:p>
        </p:txBody>
      </p:sp>
      <p:sp>
        <p:nvSpPr>
          <p:cNvPr id="211"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2128102"/>
            <a:ext cx="11101990" cy="3444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Сначала нам нужно создать пользователя, который сможет войти на сайт администратора. Запустите следующую команду:</a:t>
            </a:r>
          </a:p>
          <a:p>
            <a:pPr algn="just">
              <a:defRPr>
                <a:solidFill>
                  <a:schemeClr val="accent2">
                    <a:satOff val="-17172"/>
                    <a:lumOff val="-11098"/>
                  </a:schemeClr>
                </a:solidFill>
              </a:defRPr>
            </a:pPr>
            <a:r>
              <a:t>python manage.py createsuperuser</a:t>
            </a:r>
          </a:p>
          <a:p>
            <a:pPr algn="just"/>
            <a:r>
              <a:t>Введите желаемое имя пользователя и нажмите ввод.</a:t>
            </a:r>
          </a:p>
          <a:p>
            <a:pPr algn="just">
              <a:defRPr>
                <a:solidFill>
                  <a:schemeClr val="accent2">
                    <a:satOff val="-17172"/>
                    <a:lumOff val="-11098"/>
                  </a:schemeClr>
                </a:solidFill>
              </a:defRPr>
            </a:pPr>
            <a:r>
              <a:t>Username: admin</a:t>
            </a:r>
            <a:endParaRPr sz="1400"/>
          </a:p>
          <a:p>
            <a:pPr algn="just"/>
            <a:r>
              <a:t>Вам будет предложено указать желаемый адрес электронной почты:</a:t>
            </a:r>
          </a:p>
          <a:p>
            <a:pPr algn="just">
              <a:defRPr>
                <a:solidFill>
                  <a:schemeClr val="accent2">
                    <a:satOff val="-17172"/>
                    <a:lumOff val="-11098"/>
                  </a:schemeClr>
                </a:solidFill>
              </a:defRPr>
            </a:pPr>
            <a:r>
              <a:t>Email address: admin@example.com</a:t>
            </a:r>
            <a:endParaRPr sz="1400"/>
          </a:p>
          <a:p>
            <a:pPr algn="just"/>
            <a:r>
              <a:t>Последний шаг - ввести ваш пароль. Вам будет предложено ввести пароль дважды, второй раз в качестве подтверждения первого.</a:t>
            </a:r>
          </a:p>
          <a:p>
            <a:pPr algn="just">
              <a:defRPr>
                <a:solidFill>
                  <a:schemeClr val="accent2">
                    <a:satOff val="-17172"/>
                    <a:lumOff val="-11098"/>
                  </a:schemeClr>
                </a:solidFill>
              </a:defRPr>
            </a:pPr>
            <a:r>
              <a:t>Password: **********</a:t>
            </a:r>
          </a:p>
          <a:p>
            <a:pPr algn="just">
              <a:defRPr>
                <a:solidFill>
                  <a:schemeClr val="accent2">
                    <a:satOff val="-17172"/>
                    <a:lumOff val="-11098"/>
                  </a:schemeClr>
                </a:solidFill>
              </a:defRPr>
            </a:pPr>
            <a:r>
              <a:t>Password (again): *********</a:t>
            </a:r>
          </a:p>
          <a:p>
            <a:pPr algn="just">
              <a:defRPr>
                <a:solidFill>
                  <a:schemeClr val="accent2">
                    <a:satOff val="-17172"/>
                    <a:lumOff val="-11098"/>
                  </a:schemeClr>
                </a:solidFill>
              </a:defRPr>
            </a:pPr>
            <a:r>
              <a:t>Superuser created successfully.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Установка фреймворка"/>
          <p:cNvSpPr txBox="1"/>
          <p:nvPr/>
        </p:nvSpPr>
        <p:spPr>
          <a:xfrm>
            <a:off x="2884058" y="371261"/>
            <a:ext cx="6423875"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Установка фреймворка</a:t>
            </a:r>
          </a:p>
        </p:txBody>
      </p:sp>
      <p:sp>
        <p:nvSpPr>
          <p:cNvPr id="142" name="Установить Django проще всего посредством утилиты pip, поставляемой в составе Python и выполняющей установку дополнительных библиотек из интернет- репозитория PyPI. Запустим командную строку и введем в ней такую команду:…"/>
          <p:cNvSpPr txBox="1"/>
          <p:nvPr/>
        </p:nvSpPr>
        <p:spPr>
          <a:xfrm>
            <a:off x="651019" y="1801958"/>
            <a:ext cx="10889962" cy="32540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a:latin typeface="+mj-lt"/>
                <a:ea typeface="+mj-ea"/>
                <a:cs typeface="+mj-cs"/>
                <a:sym typeface="Calibri"/>
              </a:defRPr>
            </a:pPr>
            <a:r>
              <a:t>Установить Django проще всего посредством утилиты pip, поставляемой в составе Python и выполняющей установку дополнительных библиотек из интернет- репозитория PyPI. Запустим командную строку и введем в ней такую команду:</a:t>
            </a:r>
          </a:p>
          <a:p>
            <a:pPr algn="just">
              <a:defRPr>
                <a:solidFill>
                  <a:schemeClr val="accent2">
                    <a:satOff val="-17172"/>
                    <a:lumOff val="-11098"/>
                  </a:schemeClr>
                </a:solidFill>
                <a:latin typeface="+mj-lt"/>
                <a:ea typeface="+mj-ea"/>
                <a:cs typeface="+mj-cs"/>
                <a:sym typeface="Calibri"/>
              </a:defRPr>
            </a:pPr>
            <a:r>
              <a:t>pip install django</a:t>
            </a:r>
            <a:endParaRPr sz="1400">
              <a:solidFill>
                <a:srgbClr val="D5D5D5"/>
              </a:solidFill>
            </a:endParaRPr>
          </a:p>
          <a:p>
            <a:pPr algn="just">
              <a:defRPr>
                <a:latin typeface="+mj-lt"/>
                <a:ea typeface="+mj-ea"/>
                <a:cs typeface="+mj-cs"/>
                <a:sym typeface="Calibri"/>
              </a:defRPr>
            </a:pPr>
            <a:r>
              <a:t>Помимо Django, будут установлены библиотеки </a:t>
            </a:r>
            <a:r>
              <a:rPr b="1"/>
              <a:t>pytz</a:t>
            </a:r>
            <a:r>
              <a:t> (обрабатывает временны́е отметки — комбинации даты и времени), </a:t>
            </a:r>
            <a:r>
              <a:rPr b="1"/>
              <a:t>sqlparse</a:t>
            </a:r>
            <a:r>
              <a:t> (служит для разбора SQL-кода) и </a:t>
            </a:r>
            <a:r>
              <a:rPr b="1"/>
              <a:t>asgiref</a:t>
            </a:r>
            <a:r>
              <a:t> (реализует интерфейс ASGI, посредством которого эксплуатационный веб-сервер взаимодействует с сайтом, написанным на Django), необходимые фреймворку для работы. Не удаляйте эти библиотеки!</a:t>
            </a:r>
          </a:p>
          <a:p>
            <a:pPr algn="just">
              <a:defRPr>
                <a:latin typeface="+mj-lt"/>
                <a:ea typeface="+mj-ea"/>
                <a:cs typeface="+mj-cs"/>
                <a:sym typeface="Calibri"/>
              </a:defRPr>
            </a:pPr>
            <a:r>
              <a:t>Спустя некоторое время установка закончится, о чем </a:t>
            </a:r>
            <a:r>
              <a:rPr b="1"/>
              <a:t>pip</a:t>
            </a:r>
            <a:r>
              <a:t> нам обязательно сообщит:</a:t>
            </a:r>
          </a:p>
          <a:p>
            <a:pPr algn="just">
              <a:defRPr>
                <a:solidFill>
                  <a:schemeClr val="accent3">
                    <a:lumOff val="-8313"/>
                  </a:schemeClr>
                </a:solidFill>
                <a:latin typeface="+mj-lt"/>
                <a:ea typeface="+mj-ea"/>
                <a:cs typeface="+mj-cs"/>
                <a:sym typeface="Calibri"/>
              </a:defRPr>
            </a:pPr>
            <a:r>
              <a:t>Successfully installed Django-3.0.2 asgiref-3.2.3 pytz-2019.3</a:t>
            </a:r>
          </a:p>
          <a:p>
            <a:pPr algn="just">
              <a:defRPr>
                <a:solidFill>
                  <a:schemeClr val="accent3">
                    <a:lumOff val="-8313"/>
                  </a:schemeClr>
                </a:solidFill>
                <a:latin typeface="+mj-lt"/>
                <a:ea typeface="+mj-ea"/>
                <a:cs typeface="+mj-cs"/>
                <a:sym typeface="Calibri"/>
              </a:defRPr>
            </a:pPr>
            <a:r>
              <a:t>sqlparse-0.3.0</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Контроллеры"/>
          <p:cNvSpPr txBox="1"/>
          <p:nvPr/>
        </p:nvSpPr>
        <p:spPr>
          <a:xfrm>
            <a:off x="2350511" y="371258"/>
            <a:ext cx="7490973"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Запуск сервера разработки</a:t>
            </a:r>
          </a:p>
        </p:txBody>
      </p:sp>
      <p:sp>
        <p:nvSpPr>
          <p:cNvPr id="214"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2265681"/>
            <a:ext cx="11101990" cy="2326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Сайт администратора Django активирован по умолчанию. Давайте запустим сервер разработки и исследуем его.</a:t>
            </a:r>
          </a:p>
          <a:p>
            <a:pPr algn="just"/>
            <a:r>
              <a:t>Если сервер не работает, запустите его так:</a:t>
            </a:r>
          </a:p>
          <a:p>
            <a:pPr algn="just">
              <a:defRPr>
                <a:solidFill>
                  <a:schemeClr val="accent2">
                    <a:satOff val="-17172"/>
                    <a:lumOff val="-11098"/>
                  </a:schemeClr>
                </a:solidFill>
              </a:defRPr>
            </a:pPr>
            <a:r>
              <a:t>python manage.py runserver      </a:t>
            </a:r>
          </a:p>
          <a:p>
            <a:pPr algn="just"/>
            <a:r>
              <a:t>Теперь откройте веб-браузер и перейдите по ссылке «/admin/» в локальном домене - например, </a:t>
            </a:r>
            <a:r>
              <a:rPr u="sng">
                <a:solidFill>
                  <a:srgbClr val="0000FF"/>
                </a:solidFill>
                <a:uFill>
                  <a:solidFill>
                    <a:srgbClr val="0000FF"/>
                  </a:solidFill>
                </a:uFill>
                <a:hlinkClick r:id="rId2" invalidUrl="" action="" tgtFrame="" tooltip="" history="1" highlightClick="0" endSnd="0"/>
              </a:rPr>
              <a:t>http://127.0.0.1:8000/admin/</a:t>
            </a:r>
            <a:r>
              <a:t>. Вы должны увидеть экран входа администратора.</a:t>
            </a:r>
          </a:p>
          <a:p>
            <a:pPr algn="just"/>
            <a:r>
              <a:t>Поскольку перевод включен по умолчанию, если вы установите LANGUAGE_CODE, экран входа будет отображаться на заданном языке (если у Django есть соответствующие переводы).</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Контроллеры"/>
          <p:cNvSpPr txBox="1"/>
          <p:nvPr/>
        </p:nvSpPr>
        <p:spPr>
          <a:xfrm>
            <a:off x="4074190" y="371258"/>
            <a:ext cx="4043617"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Вход в админку</a:t>
            </a:r>
          </a:p>
        </p:txBody>
      </p:sp>
      <p:sp>
        <p:nvSpPr>
          <p:cNvPr id="217"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427479"/>
            <a:ext cx="11101990" cy="4003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Теперь попробуйте войти в систему с учетной записью суперпользователя, которую вы создали на предыдущем шаге. Вы должны увидеть главную страницу админки Django.</a:t>
            </a:r>
          </a:p>
          <a:p>
            <a:pPr algn="just"/>
            <a:r>
              <a:t>Вы должны увидеть несколько типов редактируемого контента: группы и пользователи. Они предоставляются django.contrib.auth, инфраструктурой аутентификации, поставляемой Django.</a:t>
            </a:r>
          </a:p>
          <a:p>
            <a:pPr algn="just"/>
            <a:r>
              <a:t>Добавление своего приложения в админку</a:t>
            </a:r>
          </a:p>
          <a:p>
            <a:pPr algn="just"/>
            <a:r>
              <a:t>Но где наше приложение для голосования? Оно не отображается на главной странице админки.</a:t>
            </a:r>
          </a:p>
          <a:p>
            <a:pPr algn="just"/>
            <a:r>
              <a:t>Осталось сделать еще одно дело: нужно сообщить админке, что у объектов Question есть интерфейс администратора. Для этого откройте файл polls/admin.py и отредактируйте его следующим образом:</a:t>
            </a:r>
          </a:p>
          <a:p>
            <a:pPr>
              <a:defRPr>
                <a:solidFill>
                  <a:schemeClr val="accent2">
                    <a:satOff val="-17172"/>
                    <a:lumOff val="-11098"/>
                  </a:schemeClr>
                </a:solidFill>
              </a:defRPr>
            </a:pPr>
            <a:r>
              <a:t>from django.contrib import admin</a:t>
            </a:r>
          </a:p>
          <a:p>
            <a:pPr>
              <a:defRPr>
                <a:solidFill>
                  <a:schemeClr val="accent2">
                    <a:satOff val="-17172"/>
                    <a:lumOff val="-11098"/>
                  </a:schemeClr>
                </a:solidFill>
              </a:defRPr>
            </a:pPr>
          </a:p>
          <a:p>
            <a:pPr>
              <a:defRPr>
                <a:solidFill>
                  <a:schemeClr val="accent2">
                    <a:satOff val="-17172"/>
                    <a:lumOff val="-11098"/>
                  </a:schemeClr>
                </a:solidFill>
              </a:defRPr>
            </a:pPr>
            <a:r>
              <a:t>from .models import Question</a:t>
            </a:r>
          </a:p>
          <a:p>
            <a:pPr>
              <a:defRPr>
                <a:solidFill>
                  <a:schemeClr val="accent2">
                    <a:satOff val="-17172"/>
                    <a:lumOff val="-11098"/>
                  </a:schemeClr>
                </a:solidFill>
              </a:defRPr>
            </a:pPr>
          </a:p>
          <a:p>
            <a:pPr>
              <a:defRPr>
                <a:solidFill>
                  <a:schemeClr val="accent2">
                    <a:satOff val="-17172"/>
                    <a:lumOff val="-11098"/>
                  </a:schemeClr>
                </a:solidFill>
              </a:defRPr>
            </a:pPr>
            <a:r>
              <a:t>admin.site.register(Question)</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Контроллеры"/>
          <p:cNvSpPr txBox="1"/>
          <p:nvPr/>
        </p:nvSpPr>
        <p:spPr>
          <a:xfrm>
            <a:off x="2366265" y="394658"/>
            <a:ext cx="7352314"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Функциональность админки</a:t>
            </a:r>
          </a:p>
        </p:txBody>
      </p:sp>
      <p:sp>
        <p:nvSpPr>
          <p:cNvPr id="220"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146666"/>
            <a:ext cx="11101990" cy="5057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400"/>
            </a:pPr>
            <a:r>
              <a:t>Теперь, когда мы зарегистрировали Question, Django знает, что он должен отображаться на главной странице.</a:t>
            </a:r>
          </a:p>
          <a:p>
            <a:pPr>
              <a:defRPr sz="1400"/>
            </a:pPr>
            <a:r>
              <a:t>Нажмите «Questions». Теперь вы находитесь на странице «Список изменений» для вопросов. На этой странице отображаются все вопросы в базе данных, и вы можете выбрать один из них, чтобы изменить его. Там есть вопрос «What’s up?», который мы создали ранее.</a:t>
            </a:r>
          </a:p>
          <a:p>
            <a:pPr>
              <a:defRPr sz="1400"/>
            </a:pPr>
            <a:r>
              <a:t>Нажмите «What’s up?» для его редактирования.</a:t>
            </a:r>
          </a:p>
          <a:p>
            <a:pPr>
              <a:defRPr sz="1400"/>
            </a:pPr>
            <a:r>
              <a:t>Что следует отметить здесь:</a:t>
            </a:r>
          </a:p>
          <a:p>
            <a:pPr marL="140367" indent="-140367">
              <a:buSzPct val="100000"/>
              <a:buChar char="•"/>
              <a:defRPr sz="1400"/>
            </a:pPr>
            <a:r>
              <a:t>Форма автоматически генерируется из модели Question.</a:t>
            </a:r>
          </a:p>
          <a:p>
            <a:pPr marL="140367" indent="-140367">
              <a:buSzPct val="100000"/>
              <a:buChar char="•"/>
              <a:defRPr sz="1400"/>
            </a:pPr>
            <a:r>
              <a:t>Различные типы полей модели (DateTimeField, CharField) соответствуют своему виджету ввода HTML. Каждый тип поля знает, как отобразить себя в админке Django.</a:t>
            </a:r>
          </a:p>
          <a:p>
            <a:pPr marL="140367" indent="-140367">
              <a:buSzPct val="100000"/>
              <a:buChar char="•"/>
              <a:defRPr sz="1400"/>
            </a:pPr>
            <a:r>
              <a:t>Каждый DateTimeField получает ярлыки JavaScript. Даты получают ярлык «Сегодня» и всплывающее окно календаря, а время - ярлык «Сейчас» и удобное всплывающее окно, в котором перечислены часто вводимые времена.</a:t>
            </a:r>
          </a:p>
          <a:p>
            <a:pPr>
              <a:defRPr sz="1400"/>
            </a:pPr>
            <a:r>
              <a:t>В нижней части страницы вы найдете несколько опций:</a:t>
            </a:r>
          </a:p>
          <a:p>
            <a:pPr marL="140367" indent="-140367">
              <a:buSzPct val="100000"/>
              <a:buChar char="•"/>
              <a:defRPr sz="1400"/>
            </a:pPr>
            <a:r>
              <a:t>Save - сохраняет изменения и возвращает на страницу списка изменений для этого типа объекта.</a:t>
            </a:r>
          </a:p>
          <a:p>
            <a:pPr marL="140367" indent="-140367">
              <a:buSzPct val="100000"/>
              <a:buChar char="•"/>
              <a:defRPr sz="1400"/>
            </a:pPr>
            <a:r>
              <a:t>Сохранить и продолжить редактирование - сохраняет изменения и перезагружает страницу администратора для этого объекта.</a:t>
            </a:r>
          </a:p>
          <a:p>
            <a:pPr marL="140367" indent="-140367">
              <a:buSzPct val="100000"/>
              <a:buChar char="•"/>
              <a:defRPr sz="1400"/>
            </a:pPr>
            <a:r>
              <a:t>Сохранить и добавить еще один - сохраняет изменения и загружает новую, пустую форму для этого типа объекта.</a:t>
            </a:r>
          </a:p>
          <a:p>
            <a:pPr marL="140367" indent="-140367">
              <a:buSzPct val="100000"/>
              <a:buChar char="•"/>
              <a:defRPr sz="1400"/>
            </a:pPr>
            <a:r>
              <a:t>Удалить - отображает страницу подтверждения удаления.</a:t>
            </a:r>
          </a:p>
          <a:p>
            <a:pPr>
              <a:defRPr sz="1400"/>
            </a:pPr>
            <a:r>
              <a:t>Если значение «Date published» не соответствует времени, когда вы создали вопрос в Части 1, это, вероятно, означает, что вы забыли установить правильное значение для настройки TIME_ZONE. Измените его, перезагрузите страницу и убедитесь, что отображается правильное значение.</a:t>
            </a:r>
          </a:p>
          <a:p>
            <a:pPr>
              <a:defRPr sz="1400"/>
            </a:pPr>
            <a:r>
              <a:t>Измените «Дата публикации», нажав на ярлыки «Сегодня» и «Сейчас». Затем нажмите «Сохранить и продолжить редактирование». Затем нажмите «История» в правом верхнем углу. Вы увидите страницу со списком всех изменений, внесенных в этот объект через администратора Django, с отметкой времени и именем пользователя, который внес изменение.</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Контроллеры"/>
          <p:cNvSpPr txBox="1"/>
          <p:nvPr/>
        </p:nvSpPr>
        <p:spPr>
          <a:xfrm>
            <a:off x="4112762" y="382960"/>
            <a:ext cx="3966475"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Быстрый обзор</a:t>
            </a:r>
          </a:p>
        </p:txBody>
      </p:sp>
      <p:sp>
        <p:nvSpPr>
          <p:cNvPr id="223"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146666"/>
            <a:ext cx="11101990" cy="5120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500"/>
            </a:pPr>
            <a:r>
              <a:t>Представление(контроллер) – это «тип» веб-страницы в приложении Django, которая обычно выполняет определенную функцию и имеет определенный шаблон. Например, в приложении блога у вас могут быть следующие представления:</a:t>
            </a:r>
          </a:p>
          <a:p>
            <a:pPr marL="150394" indent="-150394">
              <a:buSzPct val="100000"/>
              <a:buChar char="•"/>
              <a:defRPr sz="1500"/>
            </a:pPr>
            <a:r>
              <a:t>Домашняя страница блога - отображает последние записи.</a:t>
            </a:r>
          </a:p>
          <a:p>
            <a:pPr marL="150394" indent="-150394">
              <a:buSzPct val="100000"/>
              <a:buChar char="•"/>
              <a:defRPr sz="1500"/>
            </a:pPr>
            <a:r>
              <a:t>Страница «Детализация» - отдельная страница одной записи.</a:t>
            </a:r>
          </a:p>
          <a:p>
            <a:pPr marL="150394" indent="-150394">
              <a:buSzPct val="100000"/>
              <a:buChar char="•"/>
              <a:defRPr sz="1500"/>
            </a:pPr>
            <a:r>
              <a:t>Страница архива на основе года - отображает все месяцы с записями в данном году.</a:t>
            </a:r>
          </a:p>
          <a:p>
            <a:pPr marL="150394" indent="-150394">
              <a:buSzPct val="100000"/>
              <a:buChar char="•"/>
              <a:defRPr sz="1500"/>
            </a:pPr>
            <a:r>
              <a:t>Страница архива на основе месяца - отображает все дни с записями в данном месяце.</a:t>
            </a:r>
          </a:p>
          <a:p>
            <a:pPr marL="150394" indent="-150394">
              <a:buSzPct val="100000"/>
              <a:buChar char="•"/>
              <a:defRPr sz="1500"/>
            </a:pPr>
            <a:r>
              <a:t>Дневная архивная страница - отображает все записи за данный день.</a:t>
            </a:r>
          </a:p>
          <a:p>
            <a:pPr marL="150394" indent="-150394">
              <a:buSzPct val="100000"/>
              <a:buChar char="•"/>
              <a:defRPr sz="1500"/>
            </a:pPr>
            <a:r>
              <a:t>Действия с комментариями - обрабатывает размещение комментариев к данной записи.</a:t>
            </a:r>
          </a:p>
          <a:p>
            <a:pPr>
              <a:defRPr sz="1500"/>
            </a:pPr>
            <a:r>
              <a:t>В нашем приложении для опроса будут следующие четыре представления:</a:t>
            </a:r>
          </a:p>
          <a:p>
            <a:pPr marL="150394" indent="-150394">
              <a:buSzPct val="100000"/>
              <a:buChar char="•"/>
              <a:defRPr sz="1500"/>
            </a:pPr>
            <a:r>
              <a:t>Главная страница вопросов - отображает последние несколько вопросов.</a:t>
            </a:r>
          </a:p>
          <a:p>
            <a:pPr marL="150394" indent="-150394">
              <a:buSzPct val="100000"/>
              <a:buChar char="•"/>
              <a:defRPr sz="1500"/>
            </a:pPr>
            <a:r>
              <a:t>Страница вопроса - отображает текст вопроса, без результатов, но с формой для голосования.</a:t>
            </a:r>
          </a:p>
          <a:p>
            <a:pPr marL="150394" indent="-150394">
              <a:buSzPct val="100000"/>
              <a:buChar char="•"/>
              <a:defRPr sz="1500"/>
            </a:pPr>
            <a:r>
              <a:t>Страница результатов вопроса - отображает результаты для конкретного вопроса.</a:t>
            </a:r>
          </a:p>
          <a:p>
            <a:pPr marL="150394" indent="-150394">
              <a:buSzPct val="100000"/>
              <a:buChar char="•"/>
              <a:defRPr sz="1500"/>
            </a:pPr>
            <a:r>
              <a:t>Голосования - обрабатывает голосование за определенный выбор в конкретном вопросе.</a:t>
            </a:r>
          </a:p>
          <a:p>
            <a:pPr>
              <a:defRPr sz="1500"/>
            </a:pPr>
            <a:r>
              <a:t>В Django веб-страницы и другой контент доставляются по представлениям. Каждое представление представлено функцией Python (или методом в случае представлений на основе классов). Django выберет представление, изучив запрашиваемый URL (точнее, часть URL после имени домена).</a:t>
            </a:r>
          </a:p>
          <a:p>
            <a:pPr>
              <a:defRPr sz="1500"/>
            </a:pPr>
            <a:r>
              <a:t>Теперь, находясь в Интернете, вы можете встретить такую красоту, как </a:t>
            </a:r>
            <a:r>
              <a:rPr>
                <a:solidFill>
                  <a:schemeClr val="accent2">
                    <a:satOff val="-17172"/>
                    <a:lumOff val="-11098"/>
                  </a:schemeClr>
                </a:solidFill>
              </a:rPr>
              <a:t>«ME2/Sites/dirmod.aspsid=&amp;type=gen&amp;mod=Core+Pages&amp;gid=A6CD4967199A42D9B65B1B»</a:t>
            </a:r>
            <a:r>
              <a:t>. Вам будет приятно узнать, что Django позволяет создавать гораздо более элегантные шаблоны URL.</a:t>
            </a:r>
          </a:p>
          <a:p>
            <a:pPr>
              <a:defRPr sz="1500"/>
            </a:pPr>
            <a:r>
              <a:t>Шаблон URL - это общая форма URL, например: </a:t>
            </a:r>
            <a:r>
              <a:rPr>
                <a:solidFill>
                  <a:schemeClr val="accent2">
                    <a:satOff val="-17172"/>
                    <a:lumOff val="-11098"/>
                  </a:schemeClr>
                </a:solidFill>
              </a:rPr>
              <a:t>/newsarchive/&lt;year&gt;/&lt;month&gt;/.</a:t>
            </a:r>
            <a:endParaRPr>
              <a:solidFill>
                <a:schemeClr val="accent2">
                  <a:satOff val="-17172"/>
                  <a:lumOff val="-11098"/>
                </a:schemeClr>
              </a:solidFill>
            </a:endParaRPr>
          </a:p>
          <a:p>
            <a:pPr>
              <a:defRPr sz="1500"/>
            </a:pPr>
            <a:r>
              <a:t>Чтобы перейти от URL к представлению, Django использует так называемый URLconfs. URLconf сопоставляет шаблоны URL с представлениями.</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Контроллеры"/>
          <p:cNvSpPr txBox="1"/>
          <p:nvPr/>
        </p:nvSpPr>
        <p:spPr>
          <a:xfrm>
            <a:off x="2538159" y="394658"/>
            <a:ext cx="7115678"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Написание представлений</a:t>
            </a:r>
          </a:p>
        </p:txBody>
      </p:sp>
      <p:sp>
        <p:nvSpPr>
          <p:cNvPr id="226"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567179"/>
            <a:ext cx="11101990" cy="3723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Теперь давайте добавим еще несколько представлений в polls/views.py. Эти представления немного отличаются, потому что они принимают аргумент:</a:t>
            </a:r>
          </a:p>
          <a:p>
            <a:pPr>
              <a:defRPr>
                <a:solidFill>
                  <a:schemeClr val="accent2">
                    <a:satOff val="-17172"/>
                    <a:lumOff val="-11098"/>
                  </a:schemeClr>
                </a:solidFill>
              </a:defRPr>
            </a:pPr>
            <a:r>
              <a:t>from django.http import HttpResponse</a:t>
            </a:r>
          </a:p>
          <a:p>
            <a:pPr>
              <a:defRPr>
                <a:solidFill>
                  <a:schemeClr val="accent2">
                    <a:satOff val="-17172"/>
                    <a:lumOff val="-11098"/>
                  </a:schemeClr>
                </a:solidFill>
              </a:defRPr>
            </a:pPr>
          </a:p>
          <a:p>
            <a:pPr>
              <a:defRPr>
                <a:solidFill>
                  <a:schemeClr val="accent2">
                    <a:satOff val="-17172"/>
                    <a:lumOff val="-11098"/>
                  </a:schemeClr>
                </a:solidFill>
              </a:defRPr>
            </a:pPr>
            <a:r>
              <a:t>def detail(request, question_id):</a:t>
            </a:r>
          </a:p>
          <a:p>
            <a:pPr>
              <a:defRPr>
                <a:solidFill>
                  <a:schemeClr val="accent2">
                    <a:satOff val="-17172"/>
                    <a:lumOff val="-11098"/>
                  </a:schemeClr>
                </a:solidFill>
              </a:defRPr>
            </a:pPr>
            <a:r>
              <a:t>    return HttpResponse("You're looking at question %s." % question_id)</a:t>
            </a:r>
          </a:p>
          <a:p>
            <a:pPr>
              <a:defRPr>
                <a:solidFill>
                  <a:schemeClr val="accent2">
                    <a:satOff val="-17172"/>
                    <a:lumOff val="-11098"/>
                  </a:schemeClr>
                </a:solidFill>
              </a:defRPr>
            </a:pPr>
          </a:p>
          <a:p>
            <a:pPr>
              <a:defRPr>
                <a:solidFill>
                  <a:schemeClr val="accent2">
                    <a:satOff val="-17172"/>
                    <a:lumOff val="-11098"/>
                  </a:schemeClr>
                </a:solidFill>
              </a:defRPr>
            </a:pPr>
            <a:r>
              <a:t>def results(request, question_id):</a:t>
            </a:r>
          </a:p>
          <a:p>
            <a:pPr>
              <a:defRPr>
                <a:solidFill>
                  <a:schemeClr val="accent2">
                    <a:satOff val="-17172"/>
                    <a:lumOff val="-11098"/>
                  </a:schemeClr>
                </a:solidFill>
              </a:defRPr>
            </a:pPr>
            <a:r>
              <a:t>    response = "You're looking at the results of question %s."</a:t>
            </a:r>
          </a:p>
          <a:p>
            <a:pPr>
              <a:defRPr>
                <a:solidFill>
                  <a:schemeClr val="accent2">
                    <a:satOff val="-17172"/>
                    <a:lumOff val="-11098"/>
                  </a:schemeClr>
                </a:solidFill>
              </a:defRPr>
            </a:pPr>
            <a:r>
              <a:t>    return HttpResponse(response % question_id)</a:t>
            </a:r>
          </a:p>
          <a:p>
            <a:pPr>
              <a:defRPr>
                <a:solidFill>
                  <a:schemeClr val="accent2">
                    <a:satOff val="-17172"/>
                    <a:lumOff val="-11098"/>
                  </a:schemeClr>
                </a:solidFill>
              </a:defRPr>
            </a:pPr>
          </a:p>
          <a:p>
            <a:pPr>
              <a:defRPr>
                <a:solidFill>
                  <a:schemeClr val="accent2">
                    <a:satOff val="-17172"/>
                    <a:lumOff val="-11098"/>
                  </a:schemeClr>
                </a:solidFill>
              </a:defRPr>
            </a:pPr>
            <a:r>
              <a:t>def vote(request, question_id):</a:t>
            </a:r>
          </a:p>
          <a:p>
            <a:pPr>
              <a:defRPr>
                <a:solidFill>
                  <a:schemeClr val="accent2">
                    <a:satOff val="-17172"/>
                    <a:lumOff val="-11098"/>
                  </a:schemeClr>
                </a:solidFill>
              </a:defRPr>
            </a:pPr>
            <a:r>
              <a:t>    return HttpResponse("You're voting on question %s." % question_id)</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449579"/>
            <a:ext cx="11101990" cy="5958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Подключите эти новые представления в модуль polls.urls, добавив следующие path() вызовы:</a:t>
            </a:r>
          </a:p>
          <a:p>
            <a:pPr>
              <a:defRPr>
                <a:solidFill>
                  <a:schemeClr val="accent2">
                    <a:satOff val="-17172"/>
                    <a:lumOff val="-11098"/>
                  </a:schemeClr>
                </a:solidFill>
              </a:defRPr>
            </a:pPr>
            <a:r>
              <a:t>from django.urls import path</a:t>
            </a:r>
          </a:p>
          <a:p>
            <a:pPr>
              <a:defRPr>
                <a:solidFill>
                  <a:schemeClr val="accent2">
                    <a:satOff val="-17172"/>
                    <a:lumOff val="-11098"/>
                  </a:schemeClr>
                </a:solidFill>
              </a:defRPr>
            </a:pPr>
          </a:p>
          <a:p>
            <a:pPr>
              <a:defRPr>
                <a:solidFill>
                  <a:schemeClr val="accent2">
                    <a:satOff val="-17172"/>
                    <a:lumOff val="-11098"/>
                  </a:schemeClr>
                </a:solidFill>
              </a:defRPr>
            </a:pPr>
            <a:r>
              <a:t>from . import views</a:t>
            </a:r>
          </a:p>
          <a:p>
            <a:pPr>
              <a:defRPr>
                <a:solidFill>
                  <a:schemeClr val="accent2">
                    <a:satOff val="-17172"/>
                    <a:lumOff val="-11098"/>
                  </a:schemeClr>
                </a:solidFill>
              </a:defRPr>
            </a:pPr>
          </a:p>
          <a:p>
            <a:pPr>
              <a:defRPr>
                <a:solidFill>
                  <a:schemeClr val="accent2">
                    <a:satOff val="-17172"/>
                    <a:lumOff val="-11098"/>
                  </a:schemeClr>
                </a:solidFill>
              </a:defRPr>
            </a:pPr>
            <a:r>
              <a:t>urlpatterns = [</a:t>
            </a:r>
          </a:p>
          <a:p>
            <a:pPr>
              <a:defRPr>
                <a:solidFill>
                  <a:schemeClr val="accent2">
                    <a:satOff val="-17172"/>
                    <a:lumOff val="-11098"/>
                  </a:schemeClr>
                </a:solidFill>
              </a:defRPr>
            </a:pPr>
            <a:r>
              <a:t>    path('', views.index, name='index'),</a:t>
            </a:r>
          </a:p>
          <a:p>
            <a:pPr>
              <a:defRPr>
                <a:solidFill>
                  <a:schemeClr val="accent2">
                    <a:satOff val="-17172"/>
                    <a:lumOff val="-11098"/>
                  </a:schemeClr>
                </a:solidFill>
              </a:defRPr>
            </a:pPr>
            <a:r>
              <a:t>    path('&lt;int:question_id&gt;/', views.detail, name='detail'),</a:t>
            </a:r>
          </a:p>
          <a:p>
            <a:pPr>
              <a:defRPr>
                <a:solidFill>
                  <a:schemeClr val="accent2">
                    <a:satOff val="-17172"/>
                    <a:lumOff val="-11098"/>
                  </a:schemeClr>
                </a:solidFill>
              </a:defRPr>
            </a:pPr>
            <a:r>
              <a:t>    path('&lt;int:question_id&gt;/results/', views.results, name='results'),</a:t>
            </a:r>
          </a:p>
          <a:p>
            <a:pPr>
              <a:defRPr>
                <a:solidFill>
                  <a:schemeClr val="accent2">
                    <a:satOff val="-17172"/>
                    <a:lumOff val="-11098"/>
                  </a:schemeClr>
                </a:solidFill>
              </a:defRPr>
            </a:pPr>
            <a:r>
              <a:t>    path('&lt;int:question_id&gt;/vote/', views.vote, name='vote'),</a:t>
            </a:r>
          </a:p>
          <a:p>
            <a:pPr>
              <a:defRPr>
                <a:solidFill>
                  <a:schemeClr val="accent2">
                    <a:satOff val="-17172"/>
                    <a:lumOff val="-11098"/>
                  </a:schemeClr>
                </a:solidFill>
              </a:defRPr>
            </a:pPr>
            <a:r>
              <a:t>]</a:t>
            </a:r>
          </a:p>
          <a:p>
            <a:pPr algn="just"/>
            <a:r>
              <a:t>Перейдите в браузере по адресу «/polls/34/». Он запустит метод </a:t>
            </a:r>
            <a:r>
              <a:rPr b="1"/>
              <a:t>detail()</a:t>
            </a:r>
            <a:r>
              <a:t> и отобразит любой идентификатор, который вы указали в URL. Попробуйте также «/polls/34/results/» и «/polls/34/vote/» - они отобразят результаты и страницы голосования.</a:t>
            </a:r>
          </a:p>
          <a:p>
            <a:pPr algn="just"/>
            <a:r>
              <a:t>Когда кто-то запрашивает страницу с вашего сайта - скажем, «/polls/34/», Django загрузит модуль Python mysite.urls, поскольку на него указывает параметр ROOT_URLCONF. Он находит переменную с именем urlpatterns и просматривает шаблоны по порядку. После нахождения соответствия в 'polls/', он убирает соответствующий текст («polls/») и отправляет оставшийся текст -"34/" - в „polls.urls“ URLconf для дальнейшей обработки. Там он соответствует 'int:question_id/', что приводит к вызову представления detail() следующим образом:</a:t>
            </a:r>
          </a:p>
          <a:p>
            <a:pPr algn="just">
              <a:defRPr>
                <a:solidFill>
                  <a:schemeClr val="accent2">
                    <a:satOff val="-17172"/>
                    <a:lumOff val="-11098"/>
                  </a:schemeClr>
                </a:solidFill>
              </a:defRPr>
            </a:pPr>
            <a:r>
              <a:t>detail(request=&lt;HttpRequest object&gt;, question_id=34)</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Контроллеры"/>
          <p:cNvSpPr txBox="1"/>
          <p:nvPr/>
        </p:nvSpPr>
        <p:spPr>
          <a:xfrm>
            <a:off x="462999" y="382958"/>
            <a:ext cx="11265999" cy="127380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Написание представлений, которые что-то делают</a:t>
            </a:r>
          </a:p>
        </p:txBody>
      </p:sp>
      <p:sp>
        <p:nvSpPr>
          <p:cNvPr id="231"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846581"/>
            <a:ext cx="11101990" cy="3164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Каждое представление отвечает за выполнение одного из двух действий: возвращение объекта HttpResponse, содержащего ответ для запрашиваемой страницы, или создание исключения, такого как Http404. Остальное зависит от вас.</a:t>
            </a:r>
          </a:p>
          <a:p>
            <a:pPr algn="just"/>
            <a:r>
              <a:t>Ваше представление может читать записи из базы данных, или нет. Оно может использовать систему шаблонов, такую как Django или стороннюю систему шаблонов Python, или нет. Он может генерировать PDF-файл, выводить XML, создавать ZIP-файл на лету, что угодно, используя любые библиотеки Python, которые вы хотите.</a:t>
            </a:r>
          </a:p>
          <a:p>
            <a:pPr algn="just"/>
            <a:r>
              <a:t>Все, чего хочет Джанго, это HttpResponse. Или исключение.</a:t>
            </a:r>
          </a:p>
          <a:p>
            <a:pPr algn="just"/>
            <a:r>
              <a:t>Поскольку это удобно, давайте использовать собственное API базы данных Django.Вот другой вариант в новом представлении index(), который отображает последние 5 вопросов, разделенных запятыми, в соответствии с датой публикации:</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567179"/>
            <a:ext cx="11101990" cy="3723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chemeClr val="accent2">
                    <a:satOff val="-17172"/>
                    <a:lumOff val="-11098"/>
                  </a:schemeClr>
                </a:solidFill>
              </a:defRPr>
            </a:pPr>
            <a:r>
              <a:t>from django.http import HttpResponse</a:t>
            </a:r>
          </a:p>
          <a:p>
            <a:pPr>
              <a:defRPr>
                <a:solidFill>
                  <a:schemeClr val="accent2">
                    <a:satOff val="-17172"/>
                    <a:lumOff val="-11098"/>
                  </a:schemeClr>
                </a:solidFill>
              </a:defRPr>
            </a:pPr>
          </a:p>
          <a:p>
            <a:pPr>
              <a:defRPr>
                <a:solidFill>
                  <a:schemeClr val="accent2">
                    <a:satOff val="-17172"/>
                    <a:lumOff val="-11098"/>
                  </a:schemeClr>
                </a:solidFill>
              </a:defRPr>
            </a:pPr>
            <a:r>
              <a:t>from .models import Question</a:t>
            </a:r>
          </a:p>
          <a:p>
            <a:pPr>
              <a:defRPr>
                <a:solidFill>
                  <a:schemeClr val="accent2">
                    <a:satOff val="-17172"/>
                    <a:lumOff val="-11098"/>
                  </a:schemeClr>
                </a:solidFill>
              </a:defRPr>
            </a:pPr>
          </a:p>
          <a:p>
            <a:pPr>
              <a:defRPr>
                <a:solidFill>
                  <a:schemeClr val="accent2">
                    <a:satOff val="-17172"/>
                    <a:lumOff val="-11098"/>
                  </a:schemeClr>
                </a:solidFill>
              </a:defRPr>
            </a:pPr>
          </a:p>
          <a:p>
            <a:pPr>
              <a:defRPr>
                <a:solidFill>
                  <a:schemeClr val="accent2">
                    <a:satOff val="-17172"/>
                    <a:lumOff val="-11098"/>
                  </a:schemeClr>
                </a:solidFill>
              </a:defRPr>
            </a:pPr>
            <a:r>
              <a:t>def index(request):</a:t>
            </a:r>
          </a:p>
          <a:p>
            <a:pPr>
              <a:defRPr>
                <a:solidFill>
                  <a:schemeClr val="accent2">
                    <a:satOff val="-17172"/>
                    <a:lumOff val="-11098"/>
                  </a:schemeClr>
                </a:solidFill>
              </a:defRPr>
            </a:pPr>
            <a:r>
              <a:t>    latest_question_list = Question.objects.order_by('-pub_date')[:5]</a:t>
            </a:r>
          </a:p>
          <a:p>
            <a:pPr>
              <a:defRPr>
                <a:solidFill>
                  <a:schemeClr val="accent2">
                    <a:satOff val="-17172"/>
                    <a:lumOff val="-11098"/>
                  </a:schemeClr>
                </a:solidFill>
              </a:defRPr>
            </a:pPr>
            <a:r>
              <a:t>    output = ', '.join([q.question_text for q in latest_question_list])</a:t>
            </a:r>
          </a:p>
          <a:p>
            <a:pPr>
              <a:defRPr>
                <a:solidFill>
                  <a:schemeClr val="accent2">
                    <a:satOff val="-17172"/>
                    <a:lumOff val="-11098"/>
                  </a:schemeClr>
                </a:solidFill>
              </a:defRPr>
            </a:pPr>
            <a:r>
              <a:t>    return HttpResponse(output)</a:t>
            </a:r>
          </a:p>
          <a:p>
            <a:pPr algn="just"/>
            <a:r>
              <a:t>Однако здесь есть проблема: дизайн страницы жестко закодирован в представлении. Если вы хотите изменить внешний вид страницы, вам придется редактировать этот код Python. Итак, давайте используем систему шаблонов Django, чтобы отделить дизайн от Python, создав шаблон, который может использовать представление.</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Контроллеры"/>
          <p:cNvSpPr txBox="1"/>
          <p:nvPr/>
        </p:nvSpPr>
        <p:spPr>
          <a:xfrm>
            <a:off x="4815106" y="371258"/>
            <a:ext cx="2561785"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Шаблоны</a:t>
            </a:r>
          </a:p>
        </p:txBody>
      </p:sp>
      <p:sp>
        <p:nvSpPr>
          <p:cNvPr id="236"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203049"/>
            <a:ext cx="11101990" cy="4841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Сначала создайте каталог с именем templates в вашем каталоге polls. Джанго будет искать там шаблоны.</a:t>
            </a:r>
          </a:p>
          <a:p>
            <a:pPr algn="just"/>
            <a:r>
              <a:t>Параметр TEMPLATES вашего проекта описывает, как Django будет загружать и отображать шаблоны. Файл настроек по умолчанию настраивает бэкэнд DjangoTemplates, чья опция APP_DIRS установлена в True. По соглашению DjangoTemplates ищет подкаталог «templates» в каждом из INSTALLED_APPS.</a:t>
            </a:r>
          </a:p>
          <a:p>
            <a:pPr algn="just"/>
            <a:r>
              <a:t>В каталоге templates, который вы только что создали, создайте еще один каталог с именем polls, а внутри него создайте файл с именем index.html. Другими словами, ваш шаблон должен быть в polls/templates/polls/index.html. Из-за того, что загрузчик шаблонов app_directories работает так, как описано выше, вы можете ссылаться на этот шаблон в Django как polls/index.html.</a:t>
            </a:r>
          </a:p>
          <a:p>
            <a:pPr algn="just"/>
            <a:r>
              <a:t>Пространство имен шаблонов</a:t>
            </a:r>
          </a:p>
          <a:p>
            <a:pPr algn="just"/>
            <a:r>
              <a:t>Теперь мы можем избежать размещения наших шаблонов непосредственно в polls/templates (вместо создания другого подкаталога polls), но на самом деле это будет плохая идея. Django выберет первый найденный шаблон, имя которого совпадает, и если у вас есть шаблон с таким же именем в другом приложении, Django не сможет различить их. Мы должны быть в состоянии указать Django на правильный, и лучший способ убедиться в этом - пространство имен. То есть, помещая эти шаблоны в другой каталог, названный для самого приложения.</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589280"/>
            <a:ext cx="11101990" cy="5679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Поместите следующий код в этот шаблон:</a:t>
            </a:r>
          </a:p>
          <a:p>
            <a:pPr/>
          </a:p>
          <a:p>
            <a:pPr>
              <a:defRPr>
                <a:solidFill>
                  <a:schemeClr val="accent2">
                    <a:satOff val="-17172"/>
                    <a:lumOff val="-11098"/>
                  </a:schemeClr>
                </a:solidFill>
              </a:defRPr>
            </a:pPr>
            <a:r>
              <a:t>&lt;!DOCTYPE html&gt;</a:t>
            </a:r>
          </a:p>
          <a:p>
            <a:pPr>
              <a:defRPr>
                <a:solidFill>
                  <a:schemeClr val="accent2">
                    <a:satOff val="-17172"/>
                    <a:lumOff val="-11098"/>
                  </a:schemeClr>
                </a:solidFill>
              </a:defRPr>
            </a:pPr>
            <a:r>
              <a:t>&lt;html lang="en"&gt;</a:t>
            </a:r>
          </a:p>
          <a:p>
            <a:pPr>
              <a:defRPr>
                <a:solidFill>
                  <a:schemeClr val="accent2">
                    <a:satOff val="-17172"/>
                    <a:lumOff val="-11098"/>
                  </a:schemeClr>
                </a:solidFill>
              </a:defRPr>
            </a:pPr>
            <a:r>
              <a:t>&lt;head&gt;</a:t>
            </a:r>
          </a:p>
          <a:p>
            <a:pPr>
              <a:defRPr>
                <a:solidFill>
                  <a:schemeClr val="accent2">
                    <a:satOff val="-17172"/>
                    <a:lumOff val="-11098"/>
                  </a:schemeClr>
                </a:solidFill>
              </a:defRPr>
            </a:pPr>
            <a:r>
              <a:t>    &lt;meta charset="UTF-8"&gt;</a:t>
            </a:r>
          </a:p>
          <a:p>
            <a:pPr>
              <a:defRPr>
                <a:solidFill>
                  <a:schemeClr val="accent2">
                    <a:satOff val="-17172"/>
                    <a:lumOff val="-11098"/>
                  </a:schemeClr>
                </a:solidFill>
              </a:defRPr>
            </a:pPr>
            <a:r>
              <a:t>    &lt;title&gt;Title&lt;/title&gt;</a:t>
            </a:r>
          </a:p>
          <a:p>
            <a:pPr>
              <a:defRPr>
                <a:solidFill>
                  <a:schemeClr val="accent2">
                    <a:satOff val="-17172"/>
                    <a:lumOff val="-11098"/>
                  </a:schemeClr>
                </a:solidFill>
              </a:defRPr>
            </a:pPr>
            <a:r>
              <a:t>&lt;/head&gt;</a:t>
            </a:r>
          </a:p>
          <a:p>
            <a:pPr>
              <a:defRPr>
                <a:solidFill>
                  <a:schemeClr val="accent2">
                    <a:satOff val="-17172"/>
                    <a:lumOff val="-11098"/>
                  </a:schemeClr>
                </a:solidFill>
              </a:defRPr>
            </a:pPr>
            <a:r>
              <a:t>&lt;body&gt;</a:t>
            </a:r>
          </a:p>
          <a:p>
            <a:pPr>
              <a:defRPr>
                <a:solidFill>
                  <a:schemeClr val="accent2">
                    <a:satOff val="-17172"/>
                    <a:lumOff val="-11098"/>
                  </a:schemeClr>
                </a:solidFill>
              </a:defRPr>
            </a:pPr>
            <a:r>
              <a:t>{% if latest_question_list %}</a:t>
            </a:r>
          </a:p>
          <a:p>
            <a:pPr>
              <a:defRPr>
                <a:solidFill>
                  <a:schemeClr val="accent2">
                    <a:satOff val="-17172"/>
                    <a:lumOff val="-11098"/>
                  </a:schemeClr>
                </a:solidFill>
              </a:defRPr>
            </a:pPr>
            <a:r>
              <a:t>    &lt;ul&gt;</a:t>
            </a:r>
          </a:p>
          <a:p>
            <a:pPr>
              <a:defRPr>
                <a:solidFill>
                  <a:schemeClr val="accent2">
                    <a:satOff val="-17172"/>
                    <a:lumOff val="-11098"/>
                  </a:schemeClr>
                </a:solidFill>
              </a:defRPr>
            </a:pPr>
            <a:r>
              <a:t>    {% for question in latest_question_list %}</a:t>
            </a:r>
          </a:p>
          <a:p>
            <a:pPr>
              <a:defRPr>
                <a:solidFill>
                  <a:schemeClr val="accent2">
                    <a:satOff val="-17172"/>
                    <a:lumOff val="-11098"/>
                  </a:schemeClr>
                </a:solidFill>
              </a:defRPr>
            </a:pPr>
            <a:r>
              <a:t>        &lt;li&gt;&lt;a href="/polls/{{ question.id }}/"&gt;{{ question.question_text }}&lt;/a&gt;&lt;/li&gt;</a:t>
            </a:r>
          </a:p>
          <a:p>
            <a:pPr>
              <a:defRPr>
                <a:solidFill>
                  <a:schemeClr val="accent2">
                    <a:satOff val="-17172"/>
                    <a:lumOff val="-11098"/>
                  </a:schemeClr>
                </a:solidFill>
              </a:defRPr>
            </a:pPr>
            <a:r>
              <a:t>    {% endfor %}</a:t>
            </a:r>
          </a:p>
          <a:p>
            <a:pPr>
              <a:defRPr>
                <a:solidFill>
                  <a:schemeClr val="accent2">
                    <a:satOff val="-17172"/>
                    <a:lumOff val="-11098"/>
                  </a:schemeClr>
                </a:solidFill>
              </a:defRPr>
            </a:pPr>
            <a:r>
              <a:t>    &lt;/ul&gt;</a:t>
            </a:r>
          </a:p>
          <a:p>
            <a:pPr>
              <a:defRPr>
                <a:solidFill>
                  <a:schemeClr val="accent2">
                    <a:satOff val="-17172"/>
                    <a:lumOff val="-11098"/>
                  </a:schemeClr>
                </a:solidFill>
              </a:defRPr>
            </a:pPr>
            <a:r>
              <a:t>{% else %}</a:t>
            </a:r>
          </a:p>
          <a:p>
            <a:pPr>
              <a:defRPr>
                <a:solidFill>
                  <a:schemeClr val="accent2">
                    <a:satOff val="-17172"/>
                    <a:lumOff val="-11098"/>
                  </a:schemeClr>
                </a:solidFill>
              </a:defRPr>
            </a:pPr>
            <a:r>
              <a:t>    &lt;p&gt;No polls are available.&lt;/p&gt;</a:t>
            </a:r>
          </a:p>
          <a:p>
            <a:pPr>
              <a:defRPr>
                <a:solidFill>
                  <a:schemeClr val="accent2">
                    <a:satOff val="-17172"/>
                    <a:lumOff val="-11098"/>
                  </a:schemeClr>
                </a:solidFill>
              </a:defRPr>
            </a:pPr>
            <a:r>
              <a:t>{% endif %}</a:t>
            </a:r>
          </a:p>
          <a:p>
            <a:pPr>
              <a:defRPr>
                <a:solidFill>
                  <a:schemeClr val="accent2">
                    <a:satOff val="-17172"/>
                    <a:lumOff val="-11098"/>
                  </a:schemeClr>
                </a:solidFill>
              </a:defRPr>
            </a:pPr>
            <a:r>
              <a:t>&lt;/body&gt;</a:t>
            </a:r>
          </a:p>
          <a:p>
            <a:pPr>
              <a:defRPr>
                <a:solidFill>
                  <a:schemeClr val="accent2">
                    <a:satOff val="-17172"/>
                    <a:lumOff val="-11098"/>
                  </a:schemeClr>
                </a:solidFill>
              </a:defRPr>
            </a:pPr>
            <a:r>
              <a:t>&lt;/html&gt;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Проект Django"/>
          <p:cNvSpPr txBox="1"/>
          <p:nvPr/>
        </p:nvSpPr>
        <p:spPr>
          <a:xfrm>
            <a:off x="4164479" y="371261"/>
            <a:ext cx="3863039"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Проект Django</a:t>
            </a:r>
          </a:p>
        </p:txBody>
      </p:sp>
      <p:sp>
        <p:nvSpPr>
          <p:cNvPr id="145" name="Первое, что нам нужно сделать, — создать новый проект. Проектом называется совокупность всего программного кода, составляющего разрабатываемый сайт.…"/>
          <p:cNvSpPr txBox="1"/>
          <p:nvPr/>
        </p:nvSpPr>
        <p:spPr>
          <a:xfrm>
            <a:off x="651019" y="1146709"/>
            <a:ext cx="10889962" cy="52987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a:latin typeface="+mj-lt"/>
                <a:ea typeface="+mj-ea"/>
                <a:cs typeface="+mj-cs"/>
                <a:sym typeface="Calibri"/>
              </a:defRPr>
            </a:pPr>
            <a:r>
              <a:t>Первое, что нам нужно сделать, — создать новый </a:t>
            </a:r>
            <a:r>
              <a:rPr i="1"/>
              <a:t>проект</a:t>
            </a:r>
            <a:r>
              <a:t>. Проектом называется </a:t>
            </a:r>
            <a:r>
              <a:rPr i="1"/>
              <a:t>совокупность всего программного кода</a:t>
            </a:r>
            <a:r>
              <a:t>, составляющего разрабатываемый сайт.</a:t>
            </a:r>
          </a:p>
          <a:p>
            <a:pPr algn="just">
              <a:defRPr>
                <a:latin typeface="+mj-lt"/>
                <a:ea typeface="+mj-ea"/>
                <a:cs typeface="+mj-cs"/>
                <a:sym typeface="Calibri"/>
              </a:defRPr>
            </a:pPr>
            <a:r>
              <a:t>Физически он представляет собой папку, в которой находятся папки и файлы с исходным кодом (назовем ее папкой проекта).</a:t>
            </a:r>
          </a:p>
          <a:p>
            <a:pPr algn="just">
              <a:defRPr>
                <a:latin typeface="+mj-lt"/>
                <a:ea typeface="+mj-ea"/>
                <a:cs typeface="+mj-cs"/>
                <a:sym typeface="Calibri"/>
              </a:defRPr>
            </a:pPr>
            <a:r>
              <a:t>Создадим новый, пока еще пустой проект Django, которому дадим имя </a:t>
            </a:r>
            <a:r>
              <a:rPr b="1"/>
              <a:t>mysite</a:t>
            </a:r>
            <a:r>
              <a:t> . Для этого в запущенной ранее командной строке перейдем в папку, в которой должна находиться папка проекта, и отдадим команду:</a:t>
            </a:r>
          </a:p>
          <a:p>
            <a:pPr algn="just">
              <a:defRPr>
                <a:solidFill>
                  <a:schemeClr val="accent2">
                    <a:satOff val="-17172"/>
                    <a:lumOff val="-11098"/>
                  </a:schemeClr>
                </a:solidFill>
                <a:latin typeface="+mj-lt"/>
                <a:ea typeface="+mj-ea"/>
                <a:cs typeface="+mj-cs"/>
                <a:sym typeface="Calibri"/>
              </a:defRPr>
            </a:pPr>
            <a:r>
              <a:t>django-admin startproject mysite</a:t>
            </a:r>
          </a:p>
          <a:p>
            <a:pPr algn="just">
              <a:defRPr>
                <a:latin typeface="+mj-lt"/>
                <a:ea typeface="+mj-ea"/>
                <a:cs typeface="+mj-cs"/>
                <a:sym typeface="Calibri"/>
              </a:defRPr>
            </a:pPr>
            <a:r>
              <a:t>Утилита </a:t>
            </a:r>
            <a:r>
              <a:rPr b="1"/>
              <a:t>django-admin</a:t>
            </a:r>
            <a:r>
              <a:t> служит для выполнения разнообразных административных задач. В частности, команда </a:t>
            </a:r>
            <a:r>
              <a:rPr b="1"/>
              <a:t>startproject</a:t>
            </a:r>
            <a:r>
              <a:t> указывает ей создать новый проект с именем, записанным после этой команды. В папке, в которую мы ранее перешли, будет создана следующая структура файлов и папок:</a:t>
            </a:r>
          </a:p>
          <a:p>
            <a:pPr algn="just">
              <a:defRPr>
                <a:solidFill>
                  <a:schemeClr val="accent2">
                    <a:satOff val="-17172"/>
                    <a:lumOff val="-11098"/>
                  </a:schemeClr>
                </a:solidFill>
                <a:latin typeface="+mj-lt"/>
                <a:ea typeface="+mj-ea"/>
                <a:cs typeface="+mj-cs"/>
                <a:sym typeface="Calibri"/>
              </a:defRPr>
            </a:pPr>
            <a:r>
              <a:t>mysite</a:t>
            </a:r>
          </a:p>
          <a:p>
            <a:pPr lvl="1" indent="228600" algn="just">
              <a:defRPr>
                <a:solidFill>
                  <a:schemeClr val="accent2">
                    <a:satOff val="-17172"/>
                    <a:lumOff val="-11098"/>
                  </a:schemeClr>
                </a:solidFill>
                <a:latin typeface="+mj-lt"/>
                <a:ea typeface="+mj-ea"/>
                <a:cs typeface="+mj-cs"/>
                <a:sym typeface="Calibri"/>
              </a:defRPr>
            </a:pPr>
            <a:r>
              <a:t>  manage.py</a:t>
            </a:r>
          </a:p>
          <a:p>
            <a:pPr lvl="1" indent="228600" algn="just">
              <a:defRPr>
                <a:solidFill>
                  <a:schemeClr val="accent2">
                    <a:satOff val="-17172"/>
                    <a:lumOff val="-11098"/>
                  </a:schemeClr>
                </a:solidFill>
                <a:latin typeface="+mj-lt"/>
                <a:ea typeface="+mj-ea"/>
                <a:cs typeface="+mj-cs"/>
                <a:sym typeface="Calibri"/>
              </a:defRPr>
            </a:pPr>
            <a:r>
              <a:t>  samplesite</a:t>
            </a:r>
          </a:p>
          <a:p>
            <a:pPr lvl="2" indent="457200" algn="just">
              <a:defRPr>
                <a:solidFill>
                  <a:schemeClr val="accent2">
                    <a:satOff val="-17172"/>
                    <a:lumOff val="-11098"/>
                  </a:schemeClr>
                </a:solidFill>
                <a:latin typeface="+mj-lt"/>
                <a:ea typeface="+mj-ea"/>
                <a:cs typeface="+mj-cs"/>
                <a:sym typeface="Calibri"/>
              </a:defRPr>
            </a:pPr>
            <a:r>
              <a:t>    __init__.py</a:t>
            </a:r>
          </a:p>
          <a:p>
            <a:pPr lvl="2" indent="457200" algn="just">
              <a:defRPr>
                <a:solidFill>
                  <a:schemeClr val="accent2">
                    <a:satOff val="-17172"/>
                    <a:lumOff val="-11098"/>
                  </a:schemeClr>
                </a:solidFill>
                <a:latin typeface="+mj-lt"/>
                <a:ea typeface="+mj-ea"/>
                <a:cs typeface="+mj-cs"/>
                <a:sym typeface="Calibri"/>
              </a:defRPr>
            </a:pPr>
            <a:r>
              <a:t>    asgi.py</a:t>
            </a:r>
          </a:p>
          <a:p>
            <a:pPr lvl="2" indent="457200" algn="just">
              <a:defRPr>
                <a:solidFill>
                  <a:schemeClr val="accent2">
                    <a:satOff val="-17172"/>
                    <a:lumOff val="-11098"/>
                  </a:schemeClr>
                </a:solidFill>
                <a:latin typeface="+mj-lt"/>
                <a:ea typeface="+mj-ea"/>
                <a:cs typeface="+mj-cs"/>
                <a:sym typeface="Calibri"/>
              </a:defRPr>
            </a:pPr>
            <a:r>
              <a:t>    settings.py</a:t>
            </a:r>
          </a:p>
          <a:p>
            <a:pPr lvl="2" indent="457200" algn="just">
              <a:defRPr>
                <a:solidFill>
                  <a:schemeClr val="accent2">
                    <a:satOff val="-17172"/>
                    <a:lumOff val="-11098"/>
                  </a:schemeClr>
                </a:solidFill>
                <a:latin typeface="+mj-lt"/>
                <a:ea typeface="+mj-ea"/>
                <a:cs typeface="+mj-cs"/>
                <a:sym typeface="Calibri"/>
              </a:defRPr>
            </a:pPr>
            <a:r>
              <a:t>    urls.py</a:t>
            </a:r>
          </a:p>
          <a:p>
            <a:pPr lvl="2" indent="457200" algn="just">
              <a:defRPr>
                <a:solidFill>
                  <a:schemeClr val="accent2">
                    <a:satOff val="-17172"/>
                    <a:lumOff val="-11098"/>
                  </a:schemeClr>
                </a:solidFill>
                <a:latin typeface="+mj-lt"/>
                <a:ea typeface="+mj-ea"/>
                <a:cs typeface="+mj-cs"/>
                <a:sym typeface="Calibri"/>
              </a:defRPr>
            </a:pPr>
            <a:r>
              <a:t>    wsgi.py</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868680"/>
            <a:ext cx="11101990" cy="5120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Теперь обновим наше представление index в polls/views.py, чтобы использовать шаблон:</a:t>
            </a:r>
          </a:p>
          <a:p>
            <a:pPr algn="just">
              <a:defRPr>
                <a:solidFill>
                  <a:schemeClr val="accent2">
                    <a:satOff val="-17172"/>
                    <a:lumOff val="-11098"/>
                  </a:schemeClr>
                </a:solidFill>
              </a:defRPr>
            </a:pPr>
            <a:r>
              <a:t>from django.http import HttpResponse</a:t>
            </a:r>
          </a:p>
          <a:p>
            <a:pPr algn="just">
              <a:defRPr>
                <a:solidFill>
                  <a:schemeClr val="accent2">
                    <a:satOff val="-17172"/>
                    <a:lumOff val="-11098"/>
                  </a:schemeClr>
                </a:solidFill>
              </a:defRPr>
            </a:pPr>
            <a:r>
              <a:t>from django.template import loader</a:t>
            </a:r>
          </a:p>
          <a:p>
            <a:pPr algn="just">
              <a:defRPr>
                <a:solidFill>
                  <a:schemeClr val="accent2">
                    <a:satOff val="-17172"/>
                    <a:lumOff val="-11098"/>
                  </a:schemeClr>
                </a:solidFill>
              </a:defRPr>
            </a:pPr>
            <a:r>
              <a:t>from .models import Question</a:t>
            </a:r>
          </a:p>
          <a:p>
            <a:pPr algn="just">
              <a:defRPr>
                <a:solidFill>
                  <a:schemeClr val="accent2">
                    <a:satOff val="-17172"/>
                    <a:lumOff val="-11098"/>
                  </a:schemeClr>
                </a:solidFill>
              </a:defRPr>
            </a:pPr>
          </a:p>
          <a:p>
            <a:pPr algn="just">
              <a:defRPr>
                <a:solidFill>
                  <a:schemeClr val="accent2">
                    <a:satOff val="-17172"/>
                    <a:lumOff val="-11098"/>
                  </a:schemeClr>
                </a:solidFill>
              </a:defRPr>
            </a:pPr>
          </a:p>
          <a:p>
            <a:pPr algn="just">
              <a:defRPr>
                <a:solidFill>
                  <a:schemeClr val="accent2">
                    <a:satOff val="-17172"/>
                    <a:lumOff val="-11098"/>
                  </a:schemeClr>
                </a:solidFill>
              </a:defRPr>
            </a:pPr>
            <a:r>
              <a:t>def index(request):</a:t>
            </a:r>
          </a:p>
          <a:p>
            <a:pPr algn="just">
              <a:defRPr>
                <a:solidFill>
                  <a:schemeClr val="accent2">
                    <a:satOff val="-17172"/>
                    <a:lumOff val="-11098"/>
                  </a:schemeClr>
                </a:solidFill>
              </a:defRPr>
            </a:pPr>
            <a:r>
              <a:t>    latest_question_list = Question.objects.order_by('-pub_date')[:5]</a:t>
            </a:r>
          </a:p>
          <a:p>
            <a:pPr algn="just">
              <a:defRPr>
                <a:solidFill>
                  <a:schemeClr val="accent2">
                    <a:satOff val="-17172"/>
                    <a:lumOff val="-11098"/>
                  </a:schemeClr>
                </a:solidFill>
              </a:defRPr>
            </a:pPr>
            <a:r>
              <a:t>    template = loader.get_template('polls/index.html')</a:t>
            </a:r>
          </a:p>
          <a:p>
            <a:pPr algn="just">
              <a:defRPr>
                <a:solidFill>
                  <a:schemeClr val="accent2">
                    <a:satOff val="-17172"/>
                    <a:lumOff val="-11098"/>
                  </a:schemeClr>
                </a:solidFill>
              </a:defRPr>
            </a:pPr>
            <a:r>
              <a:t>    context = {</a:t>
            </a:r>
          </a:p>
          <a:p>
            <a:pPr algn="just">
              <a:defRPr>
                <a:solidFill>
                  <a:schemeClr val="accent2">
                    <a:satOff val="-17172"/>
                    <a:lumOff val="-11098"/>
                  </a:schemeClr>
                </a:solidFill>
              </a:defRPr>
            </a:pPr>
            <a:r>
              <a:t>        'latest_question_list': latest_question_list,</a:t>
            </a:r>
          </a:p>
          <a:p>
            <a:pPr algn="just">
              <a:defRPr>
                <a:solidFill>
                  <a:schemeClr val="accent2">
                    <a:satOff val="-17172"/>
                    <a:lumOff val="-11098"/>
                  </a:schemeClr>
                </a:solidFill>
              </a:defRPr>
            </a:pPr>
            <a:r>
              <a:t>    }</a:t>
            </a:r>
          </a:p>
          <a:p>
            <a:pPr algn="just">
              <a:defRPr>
                <a:solidFill>
                  <a:schemeClr val="accent2">
                    <a:satOff val="-17172"/>
                    <a:lumOff val="-11098"/>
                  </a:schemeClr>
                </a:solidFill>
              </a:defRPr>
            </a:pPr>
            <a:r>
              <a:t>    return HttpResponse(template.render(context, request))</a:t>
            </a:r>
          </a:p>
          <a:p>
            <a:pPr algn="just">
              <a:defRPr>
                <a:solidFill>
                  <a:schemeClr val="accent2">
                    <a:satOff val="-17172"/>
                    <a:lumOff val="-11098"/>
                  </a:schemeClr>
                </a:solidFill>
              </a:defRPr>
            </a:pPr>
          </a:p>
          <a:p>
            <a:pPr algn="just"/>
            <a:r>
              <a:t>Этот код загружает шаблон с именем polls/index.html и передает ему контекст. Контекст представляет собой словарь, отображающий имена переменных шаблона в объекты Python.</a:t>
            </a:r>
          </a:p>
          <a:p>
            <a:pPr algn="just"/>
            <a:r>
              <a:t>Загрузите страницу, указав в браузере «/polls/», и вы увидите маркированный список, содержащий вопрос «What’s up». Ссылка указывает на страницу с подробностями вопроса.</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Контроллеры"/>
          <p:cNvSpPr txBox="1"/>
          <p:nvPr/>
        </p:nvSpPr>
        <p:spPr>
          <a:xfrm>
            <a:off x="3235297" y="382960"/>
            <a:ext cx="5721406"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Сокращение render()</a:t>
            </a:r>
          </a:p>
        </p:txBody>
      </p:sp>
      <p:sp>
        <p:nvSpPr>
          <p:cNvPr id="243"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203049"/>
            <a:ext cx="11101990" cy="4841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Это очень распространенная идиома: загрузить шаблон, заполнить контекст и вернуть объект HttpResponse с результатом визуализации шаблона. Джанго предоставляет сокращение. Вот полное представление index(), переписанное:</a:t>
            </a:r>
          </a:p>
          <a:p>
            <a:pPr algn="just">
              <a:defRPr>
                <a:solidFill>
                  <a:schemeClr val="accent2">
                    <a:satOff val="-17172"/>
                    <a:lumOff val="-11098"/>
                  </a:schemeClr>
                </a:solidFill>
              </a:defRPr>
            </a:pPr>
            <a:r>
              <a:t>from django.shortcuts import render</a:t>
            </a:r>
          </a:p>
          <a:p>
            <a:pPr algn="just">
              <a:defRPr>
                <a:solidFill>
                  <a:schemeClr val="accent2">
                    <a:satOff val="-17172"/>
                    <a:lumOff val="-11098"/>
                  </a:schemeClr>
                </a:solidFill>
              </a:defRPr>
            </a:pPr>
            <a:r>
              <a:t>from django.http import HttpResponse</a:t>
            </a:r>
          </a:p>
          <a:p>
            <a:pPr algn="just">
              <a:defRPr>
                <a:solidFill>
                  <a:schemeClr val="accent2">
                    <a:satOff val="-17172"/>
                    <a:lumOff val="-11098"/>
                  </a:schemeClr>
                </a:solidFill>
              </a:defRPr>
            </a:pPr>
            <a:r>
              <a:t>from .models import Question</a:t>
            </a:r>
          </a:p>
          <a:p>
            <a:pPr algn="just">
              <a:defRPr>
                <a:solidFill>
                  <a:schemeClr val="accent2">
                    <a:satOff val="-17172"/>
                    <a:lumOff val="-11098"/>
                  </a:schemeClr>
                </a:solidFill>
              </a:defRPr>
            </a:pPr>
          </a:p>
          <a:p>
            <a:pPr algn="just">
              <a:defRPr>
                <a:solidFill>
                  <a:schemeClr val="accent2">
                    <a:satOff val="-17172"/>
                    <a:lumOff val="-11098"/>
                  </a:schemeClr>
                </a:solidFill>
              </a:defRPr>
            </a:pPr>
            <a:r>
              <a:t>def index(request):</a:t>
            </a:r>
          </a:p>
          <a:p>
            <a:pPr algn="just">
              <a:defRPr>
                <a:solidFill>
                  <a:schemeClr val="accent2">
                    <a:satOff val="-17172"/>
                    <a:lumOff val="-11098"/>
                  </a:schemeClr>
                </a:solidFill>
              </a:defRPr>
            </a:pPr>
            <a:r>
              <a:t>    latest_question_list = Question.objects.order_by('-pub_date')[:5]</a:t>
            </a:r>
          </a:p>
          <a:p>
            <a:pPr algn="just">
              <a:defRPr>
                <a:solidFill>
                  <a:schemeClr val="accent2">
                    <a:satOff val="-17172"/>
                    <a:lumOff val="-11098"/>
                  </a:schemeClr>
                </a:solidFill>
              </a:defRPr>
            </a:pPr>
            <a:r>
              <a:t>    context = {'latest_question_list': latest_question_list}</a:t>
            </a:r>
          </a:p>
          <a:p>
            <a:pPr algn="just">
              <a:defRPr>
                <a:solidFill>
                  <a:schemeClr val="accent2">
                    <a:satOff val="-17172"/>
                    <a:lumOff val="-11098"/>
                  </a:schemeClr>
                </a:solidFill>
              </a:defRPr>
            </a:pPr>
            <a:r>
              <a:t>    return render(request, 'polls/index.html', context)</a:t>
            </a:r>
          </a:p>
          <a:p>
            <a:pPr/>
            <a:r>
              <a:t>Обратите внимание, что после того, как мы сделали это во всех представлениях, нам больше не нужно импортировать loader и HttpResponse (вы захотите сохранить HttpResponse, если у вас все еще есть методы заглушки для detail,results и voice).</a:t>
            </a:r>
          </a:p>
          <a:p>
            <a:pPr algn="just"/>
            <a:r>
              <a:t>Функция render() принимает объект запроса в качестве первого аргумента, имя шаблона в качестве второго аргумента и словарь в качестве необязательного третьего аргумента. Она возвращает объект HttpResponse данного шаблона, отображенный в данном контексте.</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Контроллеры"/>
          <p:cNvSpPr txBox="1"/>
          <p:nvPr/>
        </p:nvSpPr>
        <p:spPr>
          <a:xfrm>
            <a:off x="4462881" y="382960"/>
            <a:ext cx="3266238"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Ошибка 404</a:t>
            </a:r>
          </a:p>
        </p:txBody>
      </p:sp>
      <p:sp>
        <p:nvSpPr>
          <p:cNvPr id="246"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355156"/>
            <a:ext cx="11101990" cy="4561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Теперь давайте рассмотрим отображение подробностей вопроса - страницу, на которой отображается текст вопроса для данного опроса. Вот оно:</a:t>
            </a:r>
          </a:p>
          <a:p>
            <a:pPr algn="just">
              <a:defRPr>
                <a:solidFill>
                  <a:schemeClr val="accent2">
                    <a:satOff val="-17172"/>
                    <a:lumOff val="-11098"/>
                  </a:schemeClr>
                </a:solidFill>
              </a:defRPr>
            </a:pPr>
            <a:r>
              <a:t>from django.http import Http404</a:t>
            </a:r>
          </a:p>
          <a:p>
            <a:pPr algn="just">
              <a:defRPr>
                <a:solidFill>
                  <a:schemeClr val="accent2">
                    <a:satOff val="-17172"/>
                    <a:lumOff val="-11098"/>
                  </a:schemeClr>
                </a:solidFill>
              </a:defRPr>
            </a:pPr>
          </a:p>
          <a:p>
            <a:pPr algn="just">
              <a:defRPr>
                <a:solidFill>
                  <a:schemeClr val="accent2">
                    <a:satOff val="-17172"/>
                    <a:lumOff val="-11098"/>
                  </a:schemeClr>
                </a:solidFill>
              </a:defRPr>
            </a:pPr>
            <a:r>
              <a:t>def detail(request, question_id):</a:t>
            </a:r>
          </a:p>
          <a:p>
            <a:pPr algn="just">
              <a:defRPr>
                <a:solidFill>
                  <a:schemeClr val="accent2">
                    <a:satOff val="-17172"/>
                    <a:lumOff val="-11098"/>
                  </a:schemeClr>
                </a:solidFill>
              </a:defRPr>
            </a:pPr>
            <a:r>
              <a:t>    try:</a:t>
            </a:r>
          </a:p>
          <a:p>
            <a:pPr algn="just">
              <a:defRPr>
                <a:solidFill>
                  <a:schemeClr val="accent2">
                    <a:satOff val="-17172"/>
                    <a:lumOff val="-11098"/>
                  </a:schemeClr>
                </a:solidFill>
              </a:defRPr>
            </a:pPr>
            <a:r>
              <a:t>        question = Question.objects.get(pk=question_id)</a:t>
            </a:r>
          </a:p>
          <a:p>
            <a:pPr algn="just">
              <a:defRPr>
                <a:solidFill>
                  <a:schemeClr val="accent2">
                    <a:satOff val="-17172"/>
                    <a:lumOff val="-11098"/>
                  </a:schemeClr>
                </a:solidFill>
              </a:defRPr>
            </a:pPr>
            <a:r>
              <a:t>    except Question.DoesNotExist:</a:t>
            </a:r>
          </a:p>
          <a:p>
            <a:pPr algn="just">
              <a:defRPr>
                <a:solidFill>
                  <a:schemeClr val="accent2">
                    <a:satOff val="-17172"/>
                    <a:lumOff val="-11098"/>
                  </a:schemeClr>
                </a:solidFill>
              </a:defRPr>
            </a:pPr>
            <a:r>
              <a:t>        raise Http404("Question does not exist")</a:t>
            </a:r>
          </a:p>
          <a:p>
            <a:pPr algn="just">
              <a:defRPr>
                <a:solidFill>
                  <a:schemeClr val="accent2">
                    <a:satOff val="-17172"/>
                    <a:lumOff val="-11098"/>
                  </a:schemeClr>
                </a:solidFill>
              </a:defRPr>
            </a:pPr>
            <a:r>
              <a:t>    return render(request, 'polls/detail.html', {'question': question})</a:t>
            </a:r>
          </a:p>
          <a:p>
            <a:pPr algn="just"/>
            <a:endParaRPr>
              <a:solidFill>
                <a:schemeClr val="accent2">
                  <a:satOff val="-17172"/>
                  <a:lumOff val="-11098"/>
                </a:schemeClr>
              </a:solidFill>
            </a:endParaRPr>
          </a:p>
          <a:p>
            <a:pPr/>
            <a:r>
              <a:t>Новая концепция: представление вызывает исключение Http404, если вопрос с запрошенным идентификатором не существует. Мы обсудим, что вы можете вставить в этот шаблон </a:t>
            </a:r>
            <a:r>
              <a:rPr b="1"/>
              <a:t>polls/detail.html</a:t>
            </a:r>
            <a:r>
              <a:t> чуть позже, но если вы хотите быстро получить приведенный выше пример, файл, содержит только:</a:t>
            </a:r>
          </a:p>
          <a:p>
            <a:pPr>
              <a:defRPr>
                <a:solidFill>
                  <a:schemeClr val="accent2">
                    <a:satOff val="-17172"/>
                    <a:lumOff val="-11098"/>
                  </a:schemeClr>
                </a:solidFill>
              </a:defRPr>
            </a:pPr>
            <a:r>
              <a:t>{{ question }}</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Контроллеры"/>
          <p:cNvSpPr txBox="1"/>
          <p:nvPr/>
        </p:nvSpPr>
        <p:spPr>
          <a:xfrm>
            <a:off x="1771448" y="359556"/>
            <a:ext cx="8649103"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Сокращение get_object_or_404()</a:t>
            </a:r>
          </a:p>
        </p:txBody>
      </p:sp>
      <p:sp>
        <p:nvSpPr>
          <p:cNvPr id="249"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212810"/>
            <a:ext cx="11101990" cy="4917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1600"/>
            </a:pPr>
            <a:r>
              <a:t>Это очень распространенная практика: использовать get() и вызывать Http404, если объект не существует. Джанго предоставляет сокращение функции. Вот представление detail(), переписанное:</a:t>
            </a:r>
          </a:p>
          <a:p>
            <a:pPr>
              <a:defRPr sz="1600">
                <a:solidFill>
                  <a:schemeClr val="accent2">
                    <a:satOff val="-17172"/>
                    <a:lumOff val="-11098"/>
                  </a:schemeClr>
                </a:solidFill>
              </a:defRPr>
            </a:pPr>
            <a:r>
              <a:t>from django.shortcuts import get_object_or_404, render</a:t>
            </a:r>
          </a:p>
          <a:p>
            <a:pPr>
              <a:defRPr sz="1600">
                <a:solidFill>
                  <a:schemeClr val="accent2">
                    <a:satOff val="-17172"/>
                    <a:lumOff val="-11098"/>
                  </a:schemeClr>
                </a:solidFill>
              </a:defRPr>
            </a:pPr>
          </a:p>
          <a:p>
            <a:pPr>
              <a:defRPr sz="1600">
                <a:solidFill>
                  <a:schemeClr val="accent2">
                    <a:satOff val="-17172"/>
                    <a:lumOff val="-11098"/>
                  </a:schemeClr>
                </a:solidFill>
              </a:defRPr>
            </a:pPr>
            <a:r>
              <a:t>from .models import Question</a:t>
            </a:r>
          </a:p>
          <a:p>
            <a:pPr>
              <a:defRPr sz="1600">
                <a:solidFill>
                  <a:schemeClr val="accent2">
                    <a:satOff val="-17172"/>
                    <a:lumOff val="-11098"/>
                  </a:schemeClr>
                </a:solidFill>
              </a:defRPr>
            </a:pPr>
            <a:r>
              <a:t># ...</a:t>
            </a:r>
          </a:p>
          <a:p>
            <a:pPr>
              <a:defRPr sz="1600">
                <a:solidFill>
                  <a:schemeClr val="accent2">
                    <a:satOff val="-17172"/>
                    <a:lumOff val="-11098"/>
                  </a:schemeClr>
                </a:solidFill>
              </a:defRPr>
            </a:pPr>
            <a:r>
              <a:t>def detail(request, question_id):</a:t>
            </a:r>
          </a:p>
          <a:p>
            <a:pPr>
              <a:defRPr sz="1600">
                <a:solidFill>
                  <a:schemeClr val="accent2">
                    <a:satOff val="-17172"/>
                    <a:lumOff val="-11098"/>
                  </a:schemeClr>
                </a:solidFill>
              </a:defRPr>
            </a:pPr>
            <a:r>
              <a:t>    question = get_object_or_404(Question, pk=question_id)</a:t>
            </a:r>
          </a:p>
          <a:p>
            <a:pPr>
              <a:defRPr sz="1600">
                <a:solidFill>
                  <a:schemeClr val="accent2">
                    <a:satOff val="-17172"/>
                    <a:lumOff val="-11098"/>
                  </a:schemeClr>
                </a:solidFill>
              </a:defRPr>
            </a:pPr>
            <a:r>
              <a:t>    return render(request, 'polls/detail.html', {'question': question})</a:t>
            </a:r>
          </a:p>
          <a:p>
            <a:pPr algn="just">
              <a:defRPr sz="1600">
                <a:solidFill>
                  <a:srgbClr val="D5D5D5"/>
                </a:solidFill>
              </a:defRPr>
            </a:pPr>
          </a:p>
          <a:p>
            <a:pPr algn="just">
              <a:defRPr sz="1600"/>
            </a:pPr>
            <a:r>
              <a:t>Функция get_object_or_404() принимает модель Django в качестве первого аргумента и произвольное количество ключевых аргументов, которое она передает в get() - функцию менеджера модели. Он вызывает Http404, если объект не существует.</a:t>
            </a:r>
          </a:p>
          <a:p>
            <a:pPr algn="just">
              <a:defRPr sz="1600"/>
            </a:pPr>
            <a:r>
              <a:t>Почему мы используем вспомогательную функцию get_object_or_404() вместо того, чтобы автоматически перехватывать исключения ObjectDoesNotExist на более высоком уровне или вызывать через API модели Http404 вместо ObjectDoesNotExist?</a:t>
            </a:r>
          </a:p>
          <a:p>
            <a:pPr algn="just">
              <a:defRPr sz="1600"/>
            </a:pPr>
            <a:r>
              <a:t>Потому что это связывает уровень модели с уровнем представления. Одна из главных целей Django - поддерживать слабую связь. Некоторая контролируемая связь представлена в модуле django.shortcuts.</a:t>
            </a:r>
          </a:p>
          <a:p>
            <a:pPr algn="just">
              <a:defRPr sz="1600"/>
            </a:pPr>
            <a:r>
              <a:t>Также есть функция get_list_or_404(), которая работает так же, как get_object_or_404() - за исключением использования filter() вместо get(). Он вызывает Http404, если список пуст.</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Контроллеры"/>
          <p:cNvSpPr txBox="1"/>
          <p:nvPr/>
        </p:nvSpPr>
        <p:spPr>
          <a:xfrm>
            <a:off x="1463869" y="371258"/>
            <a:ext cx="9264260"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Использование системы шаблонов</a:t>
            </a:r>
          </a:p>
        </p:txBody>
      </p:sp>
      <p:sp>
        <p:nvSpPr>
          <p:cNvPr id="252"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224513"/>
            <a:ext cx="11101990" cy="4841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Вернемся к представлению detail() нашего приложения poll. Учитывая переменную контекста question, вот как может выглядеть шаблон polls/detail.html:</a:t>
            </a:r>
          </a:p>
          <a:p>
            <a:pPr/>
          </a:p>
          <a:p>
            <a:pPr>
              <a:defRPr>
                <a:solidFill>
                  <a:schemeClr val="accent2">
                    <a:satOff val="-17172"/>
                    <a:lumOff val="-11098"/>
                  </a:schemeClr>
                </a:solidFill>
              </a:defRPr>
            </a:pPr>
            <a:r>
              <a:t>&lt;h1&gt;{{ question.question_text }}&lt;/h1&gt;</a:t>
            </a:r>
          </a:p>
          <a:p>
            <a:pPr>
              <a:defRPr>
                <a:solidFill>
                  <a:schemeClr val="accent2">
                    <a:satOff val="-17172"/>
                    <a:lumOff val="-11098"/>
                  </a:schemeClr>
                </a:solidFill>
              </a:defRPr>
            </a:pPr>
            <a:r>
              <a:t>&lt;ul&gt;</a:t>
            </a:r>
          </a:p>
          <a:p>
            <a:pPr>
              <a:defRPr>
                <a:solidFill>
                  <a:schemeClr val="accent2">
                    <a:satOff val="-17172"/>
                    <a:lumOff val="-11098"/>
                  </a:schemeClr>
                </a:solidFill>
              </a:defRPr>
            </a:pPr>
            <a:r>
              <a:t>    {% for choice in question.choice_set.all %}</a:t>
            </a:r>
          </a:p>
          <a:p>
            <a:pPr>
              <a:defRPr>
                <a:solidFill>
                  <a:schemeClr val="accent2">
                    <a:satOff val="-17172"/>
                    <a:lumOff val="-11098"/>
                  </a:schemeClr>
                </a:solidFill>
              </a:defRPr>
            </a:pPr>
            <a:r>
              <a:t>    &lt;li&gt;{{ choice.choice_text }}&lt;/li&gt;</a:t>
            </a:r>
          </a:p>
          <a:p>
            <a:pPr>
              <a:defRPr>
                <a:solidFill>
                  <a:schemeClr val="accent2">
                    <a:satOff val="-17172"/>
                    <a:lumOff val="-11098"/>
                  </a:schemeClr>
                </a:solidFill>
              </a:defRPr>
            </a:pPr>
            <a:r>
              <a:t>    {% endfor %}</a:t>
            </a:r>
          </a:p>
          <a:p>
            <a:pPr>
              <a:defRPr>
                <a:solidFill>
                  <a:schemeClr val="accent2">
                    <a:satOff val="-17172"/>
                    <a:lumOff val="-11098"/>
                  </a:schemeClr>
                </a:solidFill>
              </a:defRPr>
            </a:pPr>
            <a:r>
              <a:t>&lt;/ul&gt;</a:t>
            </a:r>
          </a:p>
          <a:p>
            <a:pPr>
              <a:defRPr>
                <a:solidFill>
                  <a:schemeClr val="accent2">
                    <a:satOff val="-17172"/>
                    <a:lumOff val="-11098"/>
                  </a:schemeClr>
                </a:solidFill>
              </a:defRPr>
            </a:pPr>
          </a:p>
          <a:p>
            <a:pPr algn="just"/>
            <a:r>
              <a:t>Система шаблонов использует синтаксис поиска точек для доступа к переменным. В примере {{ question.question_text }} сначала Django выполняет поиск в словаре по объекту question. В противном случае он пытается найти атрибут, который работает, в данном случае. Если поиск атрибута не удался, он попытался бы выполнить поиск по индексу списка.</a:t>
            </a:r>
          </a:p>
          <a:p>
            <a:pPr algn="just"/>
            <a:r>
              <a:t>Вызов метода происходит в цикле {% for %}. question.choice_set.all интерпретируется как код Python question.choice_set.all(), который возвращает итерацию объектов Choice и подходит для использования в теге {% for %}.</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Контроллеры"/>
          <p:cNvSpPr txBox="1"/>
          <p:nvPr/>
        </p:nvSpPr>
        <p:spPr>
          <a:xfrm>
            <a:off x="428793" y="394658"/>
            <a:ext cx="11334410" cy="535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2900">
                <a:solidFill>
                  <a:srgbClr val="262626"/>
                </a:solidFill>
                <a:latin typeface="Century Gothic"/>
                <a:ea typeface="Century Gothic"/>
                <a:cs typeface="Century Gothic"/>
                <a:sym typeface="Century Gothic"/>
              </a:defRPr>
            </a:lvl1pPr>
          </a:lstStyle>
          <a:p>
            <a:pPr/>
            <a:r>
              <a:t>Удаление жестко закодированных URL-адресов в шаблонах</a:t>
            </a:r>
          </a:p>
        </p:txBody>
      </p:sp>
      <p:sp>
        <p:nvSpPr>
          <p:cNvPr id="255"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706881"/>
            <a:ext cx="11101990" cy="3444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2000"/>
            </a:pPr>
            <a:r>
              <a:t>Помните, когда мы писали ссылку на вопрос в шаблоне polls/index.html, она была частично жестко закодирована следующим образом:</a:t>
            </a:r>
          </a:p>
          <a:p>
            <a:pPr>
              <a:defRPr sz="2000">
                <a:solidFill>
                  <a:schemeClr val="accent2">
                    <a:satOff val="-17172"/>
                    <a:lumOff val="-11098"/>
                  </a:schemeClr>
                </a:solidFill>
              </a:defRPr>
            </a:pPr>
            <a:r>
              <a:t>&lt;li&gt;&lt;a href="/polls/{{ question.id }}/"&gt;{{ question.question_text }}&lt;/a&gt;&lt;/li&gt;</a:t>
            </a:r>
          </a:p>
          <a:p>
            <a:pPr algn="just">
              <a:defRPr sz="2000"/>
            </a:pPr>
            <a:r>
              <a:t>Проблема этой жесткой закодированности, заключается в том, что становится сложно изменять URL-адреса в проектах с большим количеством шаблонов. Однако, поскольку вы определили аргумент name в функциях path() в модуле polls.urls, вы можете удалить зависимость от конкретных путей URL, определенных в ваших конфигурациях URL, с помощью шаблонного тега {% url %}:</a:t>
            </a:r>
          </a:p>
          <a:p>
            <a:pPr>
              <a:defRPr sz="2000">
                <a:solidFill>
                  <a:schemeClr val="accent2">
                    <a:satOff val="-17172"/>
                    <a:lumOff val="-11098"/>
                  </a:schemeClr>
                </a:solidFill>
              </a:defRPr>
            </a:pPr>
            <a:r>
              <a:t>&lt;li&gt;&lt;a href="{% url 'detail' question.id %}"&gt;{{ question.question_text }}&lt;/a&gt;&lt;/li&gt;</a:t>
            </a:r>
          </a:p>
          <a:p>
            <a:pPr algn="just">
              <a:defRPr sz="2000"/>
            </a:pPr>
            <a:r>
              <a:t>Это работает с помощью поиска определенного URL, указанного в модуле polls.urls. Вы можете увидеть, как определен URL-адрес „detail“</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Контроллеры"/>
          <p:cNvSpPr txBox="1"/>
          <p:nvPr/>
        </p:nvSpPr>
        <p:spPr>
          <a:xfrm>
            <a:off x="2941484" y="382960"/>
            <a:ext cx="6309029"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Пространства имен URL</a:t>
            </a:r>
          </a:p>
        </p:txBody>
      </p:sp>
      <p:sp>
        <p:nvSpPr>
          <p:cNvPr id="258"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706881"/>
            <a:ext cx="11101990" cy="3444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У учебного проекта есть только одно приложение: polls. В реальных проектах Django может быть пять, десять, двадцать приложений или больше. Как Django различает имена URL между ними? Например, приложение polls имеет представление detail, как и приложение в том же проекте, что и для блога. Как сделать так, чтобы Django знал, какое представление приложения создавать для URL при использовании тега шаблона {% url %}?</a:t>
            </a:r>
          </a:p>
          <a:p>
            <a:pPr algn="just"/>
            <a:r>
              <a:t>Ответ заключается в том, чтобы добавить пространство имен в ваш URLconf. В файле polls/urls.py добавьте app_name для установки пространства имен приложения:</a:t>
            </a:r>
          </a:p>
          <a:p>
            <a:pPr>
              <a:defRPr>
                <a:solidFill>
                  <a:schemeClr val="accent2">
                    <a:satOff val="-17172"/>
                    <a:lumOff val="-11098"/>
                  </a:schemeClr>
                </a:solidFill>
              </a:defRPr>
            </a:pPr>
            <a:r>
              <a:t>app_name = ‘polls'</a:t>
            </a:r>
          </a:p>
          <a:p>
            <a:pPr algn="just"/>
            <a:r>
              <a:t>Теперь измените ваш шаблон polls/index.html:</a:t>
            </a:r>
          </a:p>
          <a:p>
            <a:pPr>
              <a:defRPr>
                <a:solidFill>
                  <a:schemeClr val="accent2">
                    <a:satOff val="-17172"/>
                    <a:lumOff val="-11098"/>
                  </a:schemeClr>
                </a:solidFill>
              </a:defRPr>
            </a:pPr>
            <a:r>
              <a:t>&lt;li&gt;&lt;a href="{% url 'detail' question.id %}"&gt;{{ question.question_text }}&lt;/a&gt;&lt;/li&gt;</a:t>
            </a:r>
          </a:p>
          <a:p>
            <a:pPr algn="just"/>
            <a:r>
              <a:t>для указания на пространство имен:</a:t>
            </a:r>
          </a:p>
          <a:p>
            <a:pPr>
              <a:defRPr>
                <a:solidFill>
                  <a:schemeClr val="accent2">
                    <a:satOff val="-17172"/>
                    <a:lumOff val="-11098"/>
                  </a:schemeClr>
                </a:solidFill>
              </a:defRPr>
            </a:pPr>
            <a:r>
              <a:t>&lt;li&gt;&lt;a href="{% url 'polls:detail' question.id %}"&gt;{{ question.question_text }}&lt;/a&gt;&lt;/li&gt;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Контроллеры"/>
          <p:cNvSpPr txBox="1"/>
          <p:nvPr/>
        </p:nvSpPr>
        <p:spPr>
          <a:xfrm>
            <a:off x="2125037" y="382960"/>
            <a:ext cx="7941923"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Пишем минимальную форму</a:t>
            </a:r>
          </a:p>
        </p:txBody>
      </p:sp>
      <p:sp>
        <p:nvSpPr>
          <p:cNvPr id="261"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624978"/>
            <a:ext cx="11101990" cy="4003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Давайте обновим наш детальный шаблон опроса («polls/detail.html») из последнего урока, чтобы шаблон содержал HTML-элемент &lt;form&gt;:</a:t>
            </a:r>
          </a:p>
          <a:p>
            <a:pPr>
              <a:defRPr>
                <a:solidFill>
                  <a:schemeClr val="accent2">
                    <a:satOff val="-17172"/>
                    <a:lumOff val="-11098"/>
                  </a:schemeClr>
                </a:solidFill>
              </a:defRPr>
            </a:pPr>
            <a:r>
              <a:t>&lt;h1&gt;{{ question.question_text }}&lt;/h1&gt;</a:t>
            </a:r>
          </a:p>
          <a:p>
            <a:pPr>
              <a:defRPr>
                <a:solidFill>
                  <a:schemeClr val="accent2">
                    <a:satOff val="-17172"/>
                    <a:lumOff val="-11098"/>
                  </a:schemeClr>
                </a:solidFill>
              </a:defRPr>
            </a:pPr>
          </a:p>
          <a:p>
            <a:pPr>
              <a:defRPr>
                <a:solidFill>
                  <a:schemeClr val="accent2">
                    <a:satOff val="-17172"/>
                    <a:lumOff val="-11098"/>
                  </a:schemeClr>
                </a:solidFill>
              </a:defRPr>
            </a:pPr>
            <a:r>
              <a:t>{% if error_message %}&lt;p&gt;&lt;strong&gt;{{ error_message }}&lt;/strong&gt;&lt;/p&gt;{% endif %}</a:t>
            </a:r>
          </a:p>
          <a:p>
            <a:pPr>
              <a:defRPr>
                <a:solidFill>
                  <a:schemeClr val="accent2">
                    <a:satOff val="-17172"/>
                    <a:lumOff val="-11098"/>
                  </a:schemeClr>
                </a:solidFill>
              </a:defRPr>
            </a:pPr>
          </a:p>
          <a:p>
            <a:pPr>
              <a:defRPr>
                <a:solidFill>
                  <a:schemeClr val="accent2">
                    <a:satOff val="-17172"/>
                    <a:lumOff val="-11098"/>
                  </a:schemeClr>
                </a:solidFill>
              </a:defRPr>
            </a:pPr>
            <a:r>
              <a:t>&lt;form action="{% url 'polls:vote' question.id %}" method="post"&gt;</a:t>
            </a:r>
          </a:p>
          <a:p>
            <a:pPr>
              <a:defRPr>
                <a:solidFill>
                  <a:schemeClr val="accent2">
                    <a:satOff val="-17172"/>
                    <a:lumOff val="-11098"/>
                  </a:schemeClr>
                </a:solidFill>
              </a:defRPr>
            </a:pPr>
            <a:r>
              <a:t>    {% csrf_token %}</a:t>
            </a:r>
          </a:p>
          <a:p>
            <a:pPr>
              <a:defRPr>
                <a:solidFill>
                  <a:schemeClr val="accent2">
                    <a:satOff val="-17172"/>
                    <a:lumOff val="-11098"/>
                  </a:schemeClr>
                </a:solidFill>
              </a:defRPr>
            </a:pPr>
            <a:r>
              <a:t>    {% for choice in question.choice_set.all %}</a:t>
            </a:r>
          </a:p>
          <a:p>
            <a:pPr>
              <a:defRPr>
                <a:solidFill>
                  <a:schemeClr val="accent2">
                    <a:satOff val="-17172"/>
                    <a:lumOff val="-11098"/>
                  </a:schemeClr>
                </a:solidFill>
              </a:defRPr>
            </a:pPr>
            <a:r>
              <a:t>    &lt;input type="radio" name="choice" id="choice{{ forloop.counter }}" value="{{ choice.id }}"&gt;</a:t>
            </a:r>
          </a:p>
          <a:p>
            <a:pPr>
              <a:defRPr>
                <a:solidFill>
                  <a:schemeClr val="accent2">
                    <a:satOff val="-17172"/>
                    <a:lumOff val="-11098"/>
                  </a:schemeClr>
                </a:solidFill>
              </a:defRPr>
            </a:pPr>
            <a:r>
              <a:t>    &lt;label for="choice{{ forloop.counter }}"&gt;{{ choice.choice_text }}&lt;/label&gt;&lt;br&gt;</a:t>
            </a:r>
          </a:p>
          <a:p>
            <a:pPr>
              <a:defRPr>
                <a:solidFill>
                  <a:schemeClr val="accent2">
                    <a:satOff val="-17172"/>
                    <a:lumOff val="-11098"/>
                  </a:schemeClr>
                </a:solidFill>
              </a:defRPr>
            </a:pPr>
            <a:r>
              <a:t>    {% endfor %}</a:t>
            </a:r>
          </a:p>
          <a:p>
            <a:pPr>
              <a:defRPr>
                <a:solidFill>
                  <a:schemeClr val="accent2">
                    <a:satOff val="-17172"/>
                    <a:lumOff val="-11098"/>
                  </a:schemeClr>
                </a:solidFill>
              </a:defRPr>
            </a:pPr>
            <a:r>
              <a:t>    &lt;input type="submit" value="Vote"&gt;</a:t>
            </a:r>
          </a:p>
          <a:p>
            <a:pPr>
              <a:defRPr>
                <a:solidFill>
                  <a:schemeClr val="accent2">
                    <a:satOff val="-17172"/>
                    <a:lumOff val="-11098"/>
                  </a:schemeClr>
                </a:solidFill>
              </a:defRPr>
            </a:pPr>
            <a:r>
              <a:t>&lt;/form&gt;</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Контроллеры"/>
          <p:cNvSpPr txBox="1"/>
          <p:nvPr/>
        </p:nvSpPr>
        <p:spPr>
          <a:xfrm>
            <a:off x="2125037" y="382960"/>
            <a:ext cx="7941923"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Пишем минимальную форму</a:t>
            </a:r>
          </a:p>
        </p:txBody>
      </p:sp>
      <p:sp>
        <p:nvSpPr>
          <p:cNvPr id="264"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203757"/>
            <a:ext cx="11101990" cy="4841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Краткое изложение:</a:t>
            </a:r>
          </a:p>
          <a:p>
            <a:pPr marL="180472" indent="-180472" algn="just">
              <a:buSzPct val="100000"/>
              <a:buChar char="•"/>
            </a:pPr>
            <a:r>
              <a:t>Приведенный выше шаблон отображает переключатель для каждого вопроса. value каждого переключателя является идентификатором (ID) соответствующего вопроса. name каждой радиокнопки - это "choice". Это означает, что когда кто-то выбирает один из переключателей и отправляет форму, он отправляет POST-данные choice=# где # - идентификатор выбранного варианта. Это основная концепция форм HTML.</a:t>
            </a:r>
          </a:p>
          <a:p>
            <a:pPr marL="180472" indent="-180472" algn="just">
              <a:buSzPct val="100000"/>
              <a:buChar char="•"/>
            </a:pPr>
            <a:r>
              <a:t>Мы устанавливаем action формы в {% url 'polls: voice' question.id %} и устанавливаем method="post". Использование method="post" (в отличие от method="get") очень важно, потому что отправка этой формы изменит данные на стороне сервера. Всякий раз, когда вы создаете форму, которая изменяет данные на стороне сервера, используйте method="post". Этот совет не относится только к Django; Это хорошая практика веб-разработки в целом.</a:t>
            </a:r>
          </a:p>
          <a:p>
            <a:pPr marL="180472" indent="-180472" algn="just">
              <a:buSzPct val="100000"/>
              <a:buChar char="•"/>
            </a:pPr>
            <a:r>
              <a:t>forloop.counter указывает, сколько раз тег for прошел цикл</a:t>
            </a:r>
          </a:p>
          <a:p>
            <a:pPr marL="180472" indent="-180472" algn="just">
              <a:buSzPct val="100000"/>
              <a:buChar char="•"/>
            </a:pPr>
            <a:r>
              <a:t>Поскольку мы создаем форму POST (которая может повлиять на изменение данных), нам нужно беспокоиться о подделках межсайтовых запросов. К счастью, вам не нужно слишком сильно беспокоиться, потому что Django поставляется с полезной системой для защиты от него. Короче говоря, все формы POST, предназначенные для внутренних URL-адресов, должны использовать тег шаблона {% csrf_token %}.</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Контроллеры"/>
          <p:cNvSpPr txBox="1"/>
          <p:nvPr/>
        </p:nvSpPr>
        <p:spPr>
          <a:xfrm>
            <a:off x="463000" y="382960"/>
            <a:ext cx="11194102" cy="612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400">
                <a:solidFill>
                  <a:srgbClr val="262626"/>
                </a:solidFill>
                <a:latin typeface="Century Gothic"/>
                <a:ea typeface="Century Gothic"/>
                <a:cs typeface="Century Gothic"/>
                <a:sym typeface="Century Gothic"/>
              </a:defRPr>
            </a:lvl1pPr>
          </a:lstStyle>
          <a:p>
            <a:pPr/>
            <a:r>
              <a:t>Написание представлений, которые что-то делают</a:t>
            </a:r>
          </a:p>
        </p:txBody>
      </p:sp>
      <p:sp>
        <p:nvSpPr>
          <p:cNvPr id="267"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969038"/>
            <a:ext cx="11101990" cy="5400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1600"/>
            </a:pPr>
            <a:r>
              <a:t>Теперь давайте создадим представление Django, которое обрабатывает отправленные данные и что-то с ними делает. Мы также создали фиктивную реализацию функции vote(). Давайте создадим настоящую версию. Добавьте следующее в polls/views.py:</a:t>
            </a:r>
          </a:p>
          <a:p>
            <a:pPr>
              <a:defRPr sz="1600">
                <a:solidFill>
                  <a:schemeClr val="accent2">
                    <a:satOff val="-17172"/>
                    <a:lumOff val="-11098"/>
                  </a:schemeClr>
                </a:solidFill>
              </a:defRPr>
            </a:pPr>
            <a:r>
              <a:t>from django.http import HttpResponse, HttpResponseRedirect</a:t>
            </a:r>
          </a:p>
          <a:p>
            <a:pPr>
              <a:defRPr sz="1600">
                <a:solidFill>
                  <a:schemeClr val="accent2">
                    <a:satOff val="-17172"/>
                    <a:lumOff val="-11098"/>
                  </a:schemeClr>
                </a:solidFill>
              </a:defRPr>
            </a:pPr>
            <a:r>
              <a:t>from django.shortcuts import get_object_or_404, render</a:t>
            </a:r>
          </a:p>
          <a:p>
            <a:pPr>
              <a:defRPr sz="1600">
                <a:solidFill>
                  <a:schemeClr val="accent2">
                    <a:satOff val="-17172"/>
                    <a:lumOff val="-11098"/>
                  </a:schemeClr>
                </a:solidFill>
              </a:defRPr>
            </a:pPr>
            <a:r>
              <a:t>from django.urls import reverse</a:t>
            </a:r>
          </a:p>
          <a:p>
            <a:pPr>
              <a:defRPr sz="1600">
                <a:solidFill>
                  <a:schemeClr val="accent2">
                    <a:satOff val="-17172"/>
                    <a:lumOff val="-11098"/>
                  </a:schemeClr>
                </a:solidFill>
              </a:defRPr>
            </a:pPr>
          </a:p>
          <a:p>
            <a:pPr>
              <a:defRPr sz="1600">
                <a:solidFill>
                  <a:schemeClr val="accent2">
                    <a:satOff val="-17172"/>
                    <a:lumOff val="-11098"/>
                  </a:schemeClr>
                </a:solidFill>
              </a:defRPr>
            </a:pPr>
            <a:r>
              <a:t>from .models import Choice, Question</a:t>
            </a:r>
          </a:p>
          <a:p>
            <a:pPr>
              <a:defRPr sz="1600">
                <a:solidFill>
                  <a:schemeClr val="accent2">
                    <a:satOff val="-17172"/>
                    <a:lumOff val="-11098"/>
                  </a:schemeClr>
                </a:solidFill>
              </a:defRPr>
            </a:pPr>
          </a:p>
          <a:p>
            <a:pPr>
              <a:defRPr sz="1600">
                <a:solidFill>
                  <a:schemeClr val="accent2">
                    <a:satOff val="-17172"/>
                    <a:lumOff val="-11098"/>
                  </a:schemeClr>
                </a:solidFill>
              </a:defRPr>
            </a:pPr>
            <a:r>
              <a:t>def vote(request, question_id):</a:t>
            </a:r>
          </a:p>
          <a:p>
            <a:pPr>
              <a:defRPr sz="1600">
                <a:solidFill>
                  <a:schemeClr val="accent2">
                    <a:satOff val="-17172"/>
                    <a:lumOff val="-11098"/>
                  </a:schemeClr>
                </a:solidFill>
              </a:defRPr>
            </a:pPr>
            <a:r>
              <a:t>    question = get_object_or_404(Question, pk=question_id)</a:t>
            </a:r>
          </a:p>
          <a:p>
            <a:pPr>
              <a:defRPr sz="1600">
                <a:solidFill>
                  <a:schemeClr val="accent2">
                    <a:satOff val="-17172"/>
                    <a:lumOff val="-11098"/>
                  </a:schemeClr>
                </a:solidFill>
              </a:defRPr>
            </a:pPr>
            <a:r>
              <a:t>    try:</a:t>
            </a:r>
          </a:p>
          <a:p>
            <a:pPr>
              <a:defRPr sz="1600">
                <a:solidFill>
                  <a:schemeClr val="accent2">
                    <a:satOff val="-17172"/>
                    <a:lumOff val="-11098"/>
                  </a:schemeClr>
                </a:solidFill>
              </a:defRPr>
            </a:pPr>
            <a:r>
              <a:t>        selected_choice = question.choice_set.get(pk=request.POST['choice'])</a:t>
            </a:r>
          </a:p>
          <a:p>
            <a:pPr>
              <a:defRPr sz="1600">
                <a:solidFill>
                  <a:schemeClr val="accent2">
                    <a:satOff val="-17172"/>
                    <a:lumOff val="-11098"/>
                  </a:schemeClr>
                </a:solidFill>
              </a:defRPr>
            </a:pPr>
            <a:r>
              <a:t>    except (KeyError, Choice.DoesNotExist):</a:t>
            </a:r>
          </a:p>
          <a:p>
            <a:pPr>
              <a:defRPr sz="1600">
                <a:solidFill>
                  <a:schemeClr val="accent2">
                    <a:satOff val="-17172"/>
                    <a:lumOff val="-11098"/>
                  </a:schemeClr>
                </a:solidFill>
              </a:defRPr>
            </a:pPr>
            <a:r>
              <a:t>        return render(request, 'polls/detail.html', {</a:t>
            </a:r>
          </a:p>
          <a:p>
            <a:pPr>
              <a:defRPr sz="1600">
                <a:solidFill>
                  <a:schemeClr val="accent2">
                    <a:satOff val="-17172"/>
                    <a:lumOff val="-11098"/>
                  </a:schemeClr>
                </a:solidFill>
              </a:defRPr>
            </a:pPr>
            <a:r>
              <a:t>            'question': question,</a:t>
            </a:r>
          </a:p>
          <a:p>
            <a:pPr>
              <a:defRPr sz="1600">
                <a:solidFill>
                  <a:schemeClr val="accent2">
                    <a:satOff val="-17172"/>
                    <a:lumOff val="-11098"/>
                  </a:schemeClr>
                </a:solidFill>
              </a:defRPr>
            </a:pPr>
            <a:r>
              <a:t>            'error_message': "You didn't select a choice.",</a:t>
            </a:r>
          </a:p>
          <a:p>
            <a:pPr>
              <a:defRPr sz="1600">
                <a:solidFill>
                  <a:schemeClr val="accent2">
                    <a:satOff val="-17172"/>
                    <a:lumOff val="-11098"/>
                  </a:schemeClr>
                </a:solidFill>
              </a:defRPr>
            </a:pPr>
            <a:r>
              <a:t>        })</a:t>
            </a:r>
          </a:p>
          <a:p>
            <a:pPr>
              <a:defRPr sz="1600">
                <a:solidFill>
                  <a:schemeClr val="accent2">
                    <a:satOff val="-17172"/>
                    <a:lumOff val="-11098"/>
                  </a:schemeClr>
                </a:solidFill>
              </a:defRPr>
            </a:pPr>
            <a:r>
              <a:t>    else:</a:t>
            </a:r>
          </a:p>
          <a:p>
            <a:pPr>
              <a:defRPr sz="1600">
                <a:solidFill>
                  <a:schemeClr val="accent2">
                    <a:satOff val="-17172"/>
                    <a:lumOff val="-11098"/>
                  </a:schemeClr>
                </a:solidFill>
              </a:defRPr>
            </a:pPr>
            <a:r>
              <a:t>        selected_choice.votes += 1</a:t>
            </a:r>
          </a:p>
          <a:p>
            <a:pPr>
              <a:defRPr sz="1600">
                <a:solidFill>
                  <a:schemeClr val="accent2">
                    <a:satOff val="-17172"/>
                    <a:lumOff val="-11098"/>
                  </a:schemeClr>
                </a:solidFill>
              </a:defRPr>
            </a:pPr>
            <a:r>
              <a:t>        selected_choice.save()</a:t>
            </a:r>
          </a:p>
          <a:p>
            <a:pPr>
              <a:defRPr sz="1600">
                <a:solidFill>
                  <a:schemeClr val="accent2">
                    <a:satOff val="-17172"/>
                    <a:lumOff val="-11098"/>
                  </a:schemeClr>
                </a:solidFill>
              </a:defRPr>
            </a:pPr>
            <a:r>
              <a:t>        return HttpResponseRedirect(reverse('polls:results', args=(question.id,)))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quot;Внешняя&quot; папка samplesite — это и есть папка проекта. Как видим, ее имя совпадает с именем проекта, записанным в вызове утилиты django-admin. А содержимое этой папки таково:…"/>
          <p:cNvSpPr txBox="1"/>
          <p:nvPr/>
        </p:nvSpPr>
        <p:spPr>
          <a:xfrm>
            <a:off x="510614" y="487508"/>
            <a:ext cx="11170771" cy="58829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a:latin typeface="+mj-lt"/>
                <a:ea typeface="+mj-ea"/>
                <a:cs typeface="+mj-cs"/>
                <a:sym typeface="Calibri"/>
              </a:defRPr>
            </a:pPr>
            <a:r>
              <a:t>"Внешняя" папка mysite — это и есть папка проекта. Как видим, ее имя совпадает с именем проекта, записанным в вызове утилиты </a:t>
            </a:r>
            <a:r>
              <a:rPr b="1"/>
              <a:t>django-admin</a:t>
            </a:r>
            <a:r>
              <a:t>. А содержимое этой папки таково:</a:t>
            </a:r>
          </a:p>
          <a:p>
            <a:pPr marL="496887" indent="-357185" algn="just">
              <a:buClr>
                <a:srgbClr val="D5D5D5"/>
              </a:buClr>
              <a:buSzPct val="100000"/>
              <a:buFont typeface="Helvetica"/>
              <a:buChar char="•"/>
              <a:defRPr b="1">
                <a:solidFill>
                  <a:schemeClr val="accent2">
                    <a:satOff val="-17172"/>
                    <a:lumOff val="-11098"/>
                  </a:schemeClr>
                </a:solidFill>
                <a:latin typeface="+mj-lt"/>
                <a:ea typeface="+mj-ea"/>
                <a:cs typeface="+mj-cs"/>
                <a:sym typeface="Calibri"/>
              </a:defRPr>
            </a:pPr>
            <a:r>
              <a:t>manage.py</a:t>
            </a:r>
            <a:r>
              <a:rPr b="0">
                <a:solidFill>
                  <a:srgbClr val="000000"/>
                </a:solidFill>
              </a:rPr>
              <a:t> — программный файл с кодом одноименной служебной утилиты, выполняющей различные действия над проектом;</a:t>
            </a:r>
          </a:p>
          <a:p>
            <a:pPr marL="496887" indent="-357185" algn="just">
              <a:buClr>
                <a:srgbClr val="D5D5D5"/>
              </a:buClr>
              <a:buSzPct val="100000"/>
              <a:buFont typeface="Helvetica"/>
              <a:buChar char="•"/>
              <a:defRPr>
                <a:latin typeface="+mj-lt"/>
                <a:ea typeface="+mj-ea"/>
                <a:cs typeface="+mj-cs"/>
                <a:sym typeface="Calibri"/>
              </a:defRPr>
            </a:pPr>
            <a:r>
              <a:t> "внутренняя" папка </a:t>
            </a:r>
            <a:r>
              <a:rPr b="1">
                <a:solidFill>
                  <a:schemeClr val="accent2">
                    <a:satOff val="-17172"/>
                    <a:lumOff val="-11098"/>
                  </a:schemeClr>
                </a:solidFill>
              </a:rPr>
              <a:t>mysite</a:t>
            </a:r>
            <a:r>
              <a:t> — пакет языка Python, содержащий модули, которые относятся к проекту целиком и задают его конфигурацию (в частности, ключевые настройки). Название этого пакета совпадает с названием проекта, и менять его не стоит — в противном случае придется вносить в код обширные правки. В документации по Django этот пакет не имеет какого-либо ясного и однозначного названия. Поэтому, чтобы избежать путаницы, давайте назовем его пакетом конфигурации.</a:t>
            </a:r>
          </a:p>
          <a:p>
            <a:pPr marL="496887" indent="-357185" algn="just">
              <a:buClr>
                <a:srgbClr val="D5D5D5"/>
              </a:buClr>
              <a:buSzPct val="100000"/>
              <a:buFont typeface="Helvetica"/>
              <a:buChar char="•"/>
              <a:defRPr b="1">
                <a:solidFill>
                  <a:schemeClr val="accent2">
                    <a:satOff val="-17172"/>
                    <a:lumOff val="-11098"/>
                  </a:schemeClr>
                </a:solidFill>
                <a:latin typeface="+mj-lt"/>
                <a:ea typeface="+mj-ea"/>
                <a:cs typeface="+mj-cs"/>
                <a:sym typeface="Calibri"/>
              </a:defRPr>
            </a:pPr>
            <a:r>
              <a:t>__init__.py</a:t>
            </a:r>
            <a:r>
              <a:rPr b="0">
                <a:solidFill>
                  <a:srgbClr val="000000"/>
                </a:solidFill>
              </a:rPr>
              <a:t> — пустой файл, сообщающий Python, что папка, в которой он находится, является полноценным пакетом;</a:t>
            </a:r>
          </a:p>
          <a:p>
            <a:pPr marL="496887" indent="-357185" algn="just">
              <a:buClr>
                <a:srgbClr val="D5D5D5"/>
              </a:buClr>
              <a:buSzPct val="100000"/>
              <a:buFont typeface="Helvetica"/>
              <a:buChar char="•"/>
              <a:defRPr b="1">
                <a:solidFill>
                  <a:schemeClr val="accent2">
                    <a:satOff val="-17172"/>
                    <a:lumOff val="-11098"/>
                  </a:schemeClr>
                </a:solidFill>
                <a:latin typeface="+mj-lt"/>
                <a:ea typeface="+mj-ea"/>
                <a:cs typeface="+mj-cs"/>
                <a:sym typeface="Calibri"/>
              </a:defRPr>
            </a:pPr>
            <a:r>
              <a:t>settings.py</a:t>
            </a:r>
            <a:r>
              <a:rPr b="0">
                <a:solidFill>
                  <a:srgbClr val="000000"/>
                </a:solidFill>
              </a:rPr>
              <a:t> — модуль с настройками самого проекта. Включает описание конфигурации базы данных проекта, пути ключевых папок, важные параметры, связанные с безопасностью, и пр.;</a:t>
            </a:r>
          </a:p>
          <a:p>
            <a:pPr marL="496887" indent="-357185" algn="just">
              <a:buClr>
                <a:srgbClr val="D5D5D5"/>
              </a:buClr>
              <a:buSzPct val="100000"/>
              <a:buFont typeface="Helvetica"/>
              <a:buChar char="•"/>
              <a:defRPr b="1">
                <a:solidFill>
                  <a:schemeClr val="accent2">
                    <a:satOff val="-17172"/>
                    <a:lumOff val="-11098"/>
                  </a:schemeClr>
                </a:solidFill>
                <a:latin typeface="+mj-lt"/>
                <a:ea typeface="+mj-ea"/>
                <a:cs typeface="+mj-cs"/>
                <a:sym typeface="Calibri"/>
              </a:defRPr>
            </a:pPr>
            <a:r>
              <a:t>urls.py</a:t>
            </a:r>
            <a:r>
              <a:rPr b="0">
                <a:solidFill>
                  <a:srgbClr val="000000"/>
                </a:solidFill>
              </a:rPr>
              <a:t> — модуль с маршрутами уровня проекта (о них мы поговорим позже);</a:t>
            </a:r>
          </a:p>
          <a:p>
            <a:pPr marL="496887" indent="-357185" algn="just">
              <a:buClr>
                <a:srgbClr val="D5D5D5"/>
              </a:buClr>
              <a:buSzPct val="100000"/>
              <a:buFont typeface="Helvetica"/>
              <a:buChar char="•"/>
              <a:defRPr b="1">
                <a:solidFill>
                  <a:schemeClr val="accent2">
                    <a:satOff val="-17172"/>
                    <a:lumOff val="-11098"/>
                  </a:schemeClr>
                </a:solidFill>
                <a:latin typeface="+mj-lt"/>
                <a:ea typeface="+mj-ea"/>
                <a:cs typeface="+mj-cs"/>
                <a:sym typeface="Calibri"/>
              </a:defRPr>
            </a:pPr>
            <a:r>
              <a:t>wsgi.py</a:t>
            </a:r>
            <a:r>
              <a:rPr b="0"/>
              <a:t> </a:t>
            </a:r>
            <a:r>
              <a:rPr b="0">
                <a:solidFill>
                  <a:srgbClr val="000000"/>
                </a:solidFill>
              </a:rPr>
              <a:t>— модуль, связывающий проект с веб-сервером посредством интерфейса WSGI;</a:t>
            </a:r>
          </a:p>
          <a:p>
            <a:pPr marL="496887" indent="-357185" algn="just">
              <a:buClr>
                <a:srgbClr val="D5D5D5"/>
              </a:buClr>
              <a:buSzPct val="100000"/>
              <a:buFont typeface="Helvetica"/>
              <a:buChar char="•"/>
              <a:defRPr b="1">
                <a:solidFill>
                  <a:schemeClr val="accent2">
                    <a:satOff val="-17172"/>
                    <a:lumOff val="-11098"/>
                  </a:schemeClr>
                </a:solidFill>
                <a:latin typeface="+mj-lt"/>
                <a:ea typeface="+mj-ea"/>
                <a:cs typeface="+mj-cs"/>
                <a:sym typeface="Calibri"/>
              </a:defRPr>
            </a:pPr>
            <a:r>
              <a:t>asgi.py</a:t>
            </a:r>
            <a:r>
              <a:rPr b="0">
                <a:solidFill>
                  <a:srgbClr val="000000"/>
                </a:solidFill>
              </a:rPr>
              <a:t> (начиная с Django 3.0) — модуль, связывающий проект с веб-сервером через интерфейс ASGI.</a:t>
            </a:r>
          </a:p>
          <a:p>
            <a:pPr algn="just">
              <a:defRPr>
                <a:latin typeface="+mj-lt"/>
                <a:ea typeface="+mj-ea"/>
                <a:cs typeface="+mj-cs"/>
                <a:sym typeface="Calibri"/>
              </a:defRPr>
            </a:pPr>
            <a:r>
              <a:t>Модули </a:t>
            </a:r>
            <a:r>
              <a:rPr b="1"/>
              <a:t>wsgi.py</a:t>
            </a:r>
            <a:r>
              <a:t> и </a:t>
            </a:r>
            <a:r>
              <a:rPr b="1"/>
              <a:t>asgi.py</a:t>
            </a:r>
            <a:r>
              <a:t> используются при публикации готового сайта в Интернете</a:t>
            </a:r>
          </a:p>
          <a:p>
            <a:pPr algn="just">
              <a:defRPr>
                <a:latin typeface="+mj-lt"/>
                <a:ea typeface="+mj-ea"/>
                <a:cs typeface="+mj-cs"/>
                <a:sym typeface="Calibri"/>
              </a:defRPr>
            </a:pPr>
            <a:r>
              <a:t>Еще раз отметим, что пакет конфигурации хранит настройки, относящиеся к самому проекту и влияющие на все приложения, которые входят в состав этого проекта. Проект </a:t>
            </a:r>
            <a:r>
              <a:rPr i="1"/>
              <a:t>Django</a:t>
            </a:r>
            <a:r>
              <a:t> мы можем поместить в любое место файловой системы компьютера.</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487679"/>
            <a:ext cx="11101990" cy="5882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1600"/>
            </a:pPr>
            <a:r>
              <a:t>Этот код включает в себя несколько моментов, которые мы еще не рассмотрели:</a:t>
            </a:r>
          </a:p>
          <a:p>
            <a:pPr marL="160420" indent="-160420" algn="just">
              <a:buSzPct val="100000"/>
              <a:buChar char="•"/>
              <a:defRPr sz="1600"/>
            </a:pPr>
            <a:r>
              <a:t>request.POST представляет собой объект, подобный словарю, который позволяет получить доступ к отправленным данным по ключу. В этом случае request.POST ['choice'] возвращает идентификатор выбранного варианта в виде строки. Значения request.POST всегда являются строками.</a:t>
            </a:r>
          </a:p>
          <a:p>
            <a:pPr marL="160420" indent="-160420" algn="just">
              <a:buSzPct val="100000"/>
              <a:buChar char="•"/>
              <a:defRPr sz="1600"/>
            </a:pPr>
            <a:r>
              <a:t>Обратите внимание, что Django также предоставляет request.GET для доступа к данным GET таким же образом, но мы явно используем request.POST в нашем коде, чтобы гарантировать, что данные изменяются только через вызов POST.</a:t>
            </a:r>
          </a:p>
          <a:p>
            <a:pPr marL="160420" indent="-160420" algn="just">
              <a:buSzPct val="100000"/>
              <a:buChar char="•"/>
              <a:defRPr sz="1600"/>
            </a:pPr>
            <a:r>
              <a:t>request.POST ['choice'] будет вызывать KeyError, если ключ choice не был предоставлен в POST. Приведенный выше код проверяет KeyError и повторно отображает форму вопроса с сообщением об ошибке, если choice не задано.</a:t>
            </a:r>
          </a:p>
          <a:p>
            <a:pPr marL="160420" indent="-160420" algn="just">
              <a:buSzPct val="100000"/>
              <a:buChar char="•"/>
              <a:defRPr sz="1600"/>
            </a:pPr>
            <a:r>
              <a:t>После увеличения счетчика выбора код возвращает HttpResponseRedirect, а не обычный HttpResponse. HttpResponseRedirect принимает один аргумент: URL-адрес, на который будет перенаправлен пользователь (см. следующий пункт о том, как мы создаем URL-адрес в этом случае).</a:t>
            </a:r>
          </a:p>
          <a:p>
            <a:pPr marL="160420" indent="-160420" algn="just">
              <a:buSzPct val="100000"/>
              <a:buChar char="•"/>
              <a:defRPr sz="1600"/>
            </a:pPr>
            <a:r>
              <a:t>Как указано выше в комментарии Python, вы должны всегда возвращать HttpResponseRedirect после успешной обработки данных POST. Этот совет не относится только к Django; Это хорошая практика веб-разработки в целом.</a:t>
            </a:r>
          </a:p>
          <a:p>
            <a:pPr marL="160420" indent="-160420" algn="just">
              <a:buSzPct val="100000"/>
              <a:buChar char="•"/>
              <a:defRPr sz="1600"/>
            </a:pPr>
            <a:r>
              <a:t>В этом примере мы используем функцию reverse() в конструкторе HttpResponseRedirect. Эта функция помогает избежать жесткого кодирования URL-адреса в функции представления. Ему дается имя представления, которому мы хотим передать управление, и переменная часть шаблона URL, которая указывает на это представление. В этом случае, используя URLconf, который мы настроили, вызов reverse() вернет строку, подобную</a:t>
            </a:r>
            <a:br/>
            <a:r>
              <a:rPr>
                <a:solidFill>
                  <a:srgbClr val="D4D4D4"/>
                </a:solidFill>
                <a:latin typeface="Menlo Regular"/>
                <a:ea typeface="Menlo Regular"/>
                <a:cs typeface="Menlo Regular"/>
                <a:sym typeface="Menlo Regular"/>
              </a:rPr>
              <a:t>'</a:t>
            </a:r>
            <a:r>
              <a:rPr u="sng">
                <a:solidFill>
                  <a:srgbClr val="42A5F5"/>
                </a:solidFill>
                <a:uFill>
                  <a:solidFill>
                    <a:srgbClr val="42A5F5"/>
                  </a:solidFill>
                </a:uFill>
                <a:latin typeface="Menlo Regular"/>
                <a:ea typeface="Menlo Regular"/>
                <a:cs typeface="Menlo Regular"/>
                <a:sym typeface="Menlo Regular"/>
              </a:rPr>
              <a:t>/polls/3/results</a:t>
            </a:r>
            <a:r>
              <a:rPr>
                <a:solidFill>
                  <a:srgbClr val="D4D4D4"/>
                </a:solidFill>
                <a:uFill>
                  <a:solidFill>
                    <a:srgbClr val="42A5F5"/>
                  </a:solidFill>
                </a:uFill>
                <a:latin typeface="Menlo Regular"/>
                <a:ea typeface="Menlo Regular"/>
                <a:cs typeface="Menlo Regular"/>
                <a:sym typeface="Menlo Regular"/>
              </a:rPr>
              <a:t>/'</a:t>
            </a:r>
            <a:br>
              <a:rPr>
                <a:solidFill>
                  <a:srgbClr val="D4D4D4"/>
                </a:solidFill>
                <a:uFill>
                  <a:solidFill>
                    <a:srgbClr val="42A5F5"/>
                  </a:solidFill>
                </a:uFill>
                <a:latin typeface="Menlo Regular"/>
                <a:ea typeface="Menlo Regular"/>
                <a:cs typeface="Menlo Regular"/>
                <a:sym typeface="Menlo Regular"/>
              </a:rPr>
            </a:br>
            <a:r>
              <a:rPr>
                <a:uFill>
                  <a:solidFill>
                    <a:srgbClr val="42A5F5"/>
                  </a:solidFill>
                </a:uFill>
              </a:rPr>
              <a:t>где 3 - это значение question.id. Этот перенаправленный URL-адрес затем вызовет представление 'results', чтобы отобразить последнюю страницу.</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728982"/>
            <a:ext cx="11101990" cy="5400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Как уже упоминалось, request является объектом HttpRequest.</a:t>
            </a:r>
          </a:p>
          <a:p>
            <a:pPr algn="just"/>
            <a:r>
              <a:t>После того, как кто-то проголосовал в опросе, представление voice() перенаправляет на страницу результатов для опроса. Давайте напишем это представление:</a:t>
            </a:r>
          </a:p>
          <a:p>
            <a:pPr algn="just">
              <a:defRPr>
                <a:solidFill>
                  <a:schemeClr val="accent2">
                    <a:satOff val="-17172"/>
                    <a:lumOff val="-11098"/>
                  </a:schemeClr>
                </a:solidFill>
              </a:defRPr>
            </a:pPr>
            <a:r>
              <a:t>from django.shortcuts import get_object_or_404, render</a:t>
            </a:r>
          </a:p>
          <a:p>
            <a:pPr algn="just">
              <a:defRPr>
                <a:solidFill>
                  <a:schemeClr val="accent2">
                    <a:satOff val="-17172"/>
                    <a:lumOff val="-11098"/>
                  </a:schemeClr>
                </a:solidFill>
              </a:defRPr>
            </a:pPr>
          </a:p>
          <a:p>
            <a:pPr algn="just">
              <a:defRPr>
                <a:solidFill>
                  <a:schemeClr val="accent2">
                    <a:satOff val="-17172"/>
                    <a:lumOff val="-11098"/>
                  </a:schemeClr>
                </a:solidFill>
              </a:defRPr>
            </a:pPr>
            <a:r>
              <a:t>def results(request, question_id):</a:t>
            </a:r>
          </a:p>
          <a:p>
            <a:pPr algn="just">
              <a:defRPr>
                <a:solidFill>
                  <a:schemeClr val="accent2">
                    <a:satOff val="-17172"/>
                    <a:lumOff val="-11098"/>
                  </a:schemeClr>
                </a:solidFill>
              </a:defRPr>
            </a:pPr>
            <a:r>
              <a:t>    question = get_object_or_404(Question, pk=question_id)</a:t>
            </a:r>
          </a:p>
          <a:p>
            <a:pPr algn="just">
              <a:defRPr>
                <a:solidFill>
                  <a:schemeClr val="accent2">
                    <a:satOff val="-17172"/>
                    <a:lumOff val="-11098"/>
                  </a:schemeClr>
                </a:solidFill>
              </a:defRPr>
            </a:pPr>
            <a:r>
              <a:t>    return render(request, 'polls/results.html', {'question': question})</a:t>
            </a:r>
          </a:p>
          <a:p>
            <a:pPr/>
            <a:r>
              <a:t>Оно почти такое же, как представление detail(). Разница лишь в названии шаблона. Мы исправим эту избыточность позже.</a:t>
            </a:r>
          </a:p>
          <a:p>
            <a:pPr/>
            <a:r>
              <a:t>Теперь создадим шаблон polls/results.html:</a:t>
            </a:r>
          </a:p>
          <a:p>
            <a:pPr>
              <a:defRPr>
                <a:solidFill>
                  <a:schemeClr val="accent2">
                    <a:satOff val="-17172"/>
                    <a:lumOff val="-11098"/>
                  </a:schemeClr>
                </a:solidFill>
              </a:defRPr>
            </a:pPr>
            <a:r>
              <a:t>&lt;h1&gt;{{ question.question_text }}&lt;/h1&gt;</a:t>
            </a:r>
          </a:p>
          <a:p>
            <a:pPr>
              <a:defRPr>
                <a:solidFill>
                  <a:schemeClr val="accent2">
                    <a:satOff val="-17172"/>
                    <a:lumOff val="-11098"/>
                  </a:schemeClr>
                </a:solidFill>
              </a:defRPr>
            </a:pPr>
          </a:p>
          <a:p>
            <a:pPr>
              <a:defRPr>
                <a:solidFill>
                  <a:schemeClr val="accent2">
                    <a:satOff val="-17172"/>
                    <a:lumOff val="-11098"/>
                  </a:schemeClr>
                </a:solidFill>
              </a:defRPr>
            </a:pPr>
            <a:r>
              <a:t>&lt;ul&gt;</a:t>
            </a:r>
          </a:p>
          <a:p>
            <a:pPr>
              <a:defRPr>
                <a:solidFill>
                  <a:schemeClr val="accent2">
                    <a:satOff val="-17172"/>
                    <a:lumOff val="-11098"/>
                  </a:schemeClr>
                </a:solidFill>
              </a:defRPr>
            </a:pPr>
            <a:r>
              <a:t>    {% for choice in question.choice_set.all %}</a:t>
            </a:r>
          </a:p>
          <a:p>
            <a:pPr>
              <a:defRPr>
                <a:solidFill>
                  <a:schemeClr val="accent2">
                    <a:satOff val="-17172"/>
                    <a:lumOff val="-11098"/>
                  </a:schemeClr>
                </a:solidFill>
              </a:defRPr>
            </a:pPr>
            <a:r>
              <a:t>    &lt;li&gt;{{ choice.choice_text }} -- {{ choice.votes }} vote{{ choice.votes|pluralize }}&lt;/li&gt;</a:t>
            </a:r>
          </a:p>
          <a:p>
            <a:pPr>
              <a:defRPr>
                <a:solidFill>
                  <a:schemeClr val="accent2">
                    <a:satOff val="-17172"/>
                    <a:lumOff val="-11098"/>
                  </a:schemeClr>
                </a:solidFill>
              </a:defRPr>
            </a:pPr>
            <a:r>
              <a:t>    {% endfor %}</a:t>
            </a:r>
          </a:p>
          <a:p>
            <a:pPr>
              <a:defRPr>
                <a:solidFill>
                  <a:schemeClr val="accent2">
                    <a:satOff val="-17172"/>
                    <a:lumOff val="-11098"/>
                  </a:schemeClr>
                </a:solidFill>
              </a:defRPr>
            </a:pPr>
            <a:r>
              <a:t>&lt;/ul&gt;</a:t>
            </a:r>
          </a:p>
          <a:p>
            <a:pPr>
              <a:defRPr>
                <a:solidFill>
                  <a:schemeClr val="accent2">
                    <a:satOff val="-17172"/>
                    <a:lumOff val="-11098"/>
                  </a:schemeClr>
                </a:solidFill>
              </a:defRPr>
            </a:pPr>
            <a:r>
              <a:t>&lt;a href="{% url 'polls:detail' question.id %}"&gt;Vote again?&lt;/a&gt;</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706882"/>
            <a:ext cx="11101990" cy="3444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Теперь перейдите к /polls/1/ в вашем браузере и проголосуйте в опросе. Вы должны увидеть страницу результатов, которая обновляется каждый раз, когда вы голосуете. Если вы отправляете форму, не выбрав вариант, вы должны увидеть сообщение об ошибке.</a:t>
            </a:r>
          </a:p>
          <a:p>
            <a:pPr algn="just">
              <a:defRPr b="1"/>
            </a:pPr>
            <a:r>
              <a:t>Примечание</a:t>
            </a:r>
          </a:p>
          <a:p>
            <a:pPr algn="just"/>
            <a:r>
              <a:t>Код для нашего представления poll() содержит небольшую проблему. Сначала он получает объект selected_choice из базы данных, затем вычисляет новое значение voice и затем сохраняет его обратно в базу данных. Если два пользователя сайта попытаются проголосовать в одно и то же время, это может вызвать ошибку: одно и то же значение, скажем, 42, будет получено для votes. Затем для обоих пользователей новое значение 43 вычисляется и сохраняется, неожидаемым значением будет 44.</a:t>
            </a:r>
          </a:p>
          <a:p>
            <a:pPr algn="just"/>
            <a:r>
              <a:t>Это называется состояние гонки. Если вам интересно, вы можете почитать Avoiding race conditions using F(), чтобы узнать, как можно решить эту проблему.</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Контроллеры"/>
          <p:cNvSpPr txBox="1"/>
          <p:nvPr/>
        </p:nvSpPr>
        <p:spPr>
          <a:xfrm>
            <a:off x="726521" y="382960"/>
            <a:ext cx="10996371" cy="127380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Используйте базовые представления: чем меньше кода, тем лучше</a:t>
            </a:r>
          </a:p>
        </p:txBody>
      </p:sp>
      <p:sp>
        <p:nvSpPr>
          <p:cNvPr id="276"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673712" y="1858989"/>
            <a:ext cx="11101990" cy="4003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Представления detail() и results() очень короткие и, как упоминалось выше, избыточны. Представление index(), которое отображает список опросов, аналогично.</a:t>
            </a:r>
          </a:p>
          <a:p>
            <a:pPr algn="just"/>
            <a:r>
              <a:t>Эти представления представляют собой типичный случай базовой веб-разработки: получение данных из базы в соответствии с параметром, переданным в URL, загрузка шаблона и возврат обработанного шаблона. Поскольку это часто встречается, Django предоставляет дополнения, называемые системой «базовых представлений».</a:t>
            </a:r>
          </a:p>
          <a:p>
            <a:pPr algn="just"/>
            <a:r>
              <a:t>Базовые представления абстрагируют общие шаблоны до такой степени, что вам даже не нужно писать код Python для написания приложения.</a:t>
            </a:r>
          </a:p>
          <a:p>
            <a:pPr algn="just"/>
            <a:r>
              <a:t>Давайте преобразуем наше приложение для опроса, чтобы использовать систему общих представлений, чтобы мы могли удалить часть нашего собственного кода. Мы должны сделать несколько шагов, чтобы сделать преобразование. Мы будем:</a:t>
            </a:r>
          </a:p>
          <a:p>
            <a:pPr marL="240631" indent="-240631" algn="just">
              <a:buSzPct val="100000"/>
              <a:buAutoNum type="arabicPeriod" startAt="1"/>
            </a:pPr>
            <a:r>
              <a:t>Преобразование URLconf.</a:t>
            </a:r>
          </a:p>
          <a:p>
            <a:pPr marL="240631" indent="-240631" algn="just">
              <a:buSzPct val="100000"/>
              <a:buAutoNum type="arabicPeriod" startAt="1"/>
            </a:pPr>
            <a:r>
              <a:t>Удаление некоторых старых, ненужных представлений.</a:t>
            </a:r>
          </a:p>
          <a:p>
            <a:pPr marL="240631" indent="-240631" algn="just">
              <a:buSzPct val="100000"/>
              <a:buAutoNum type="arabicPeriod" startAt="1"/>
            </a:pPr>
            <a:r>
              <a:t>Введите новые представления, основанные на базовых представлениях Django.</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Контроллеры"/>
          <p:cNvSpPr txBox="1"/>
          <p:nvPr/>
        </p:nvSpPr>
        <p:spPr>
          <a:xfrm>
            <a:off x="3496366" y="382960"/>
            <a:ext cx="5199268"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Изменение URLconf</a:t>
            </a:r>
          </a:p>
        </p:txBody>
      </p:sp>
      <p:sp>
        <p:nvSpPr>
          <p:cNvPr id="279"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706882"/>
            <a:ext cx="11101990" cy="3444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Сначала откройте URLconf polls/urls.py и измените его следующим образом:</a:t>
            </a:r>
          </a:p>
          <a:p>
            <a:pPr algn="just">
              <a:defRPr>
                <a:solidFill>
                  <a:schemeClr val="accent2">
                    <a:satOff val="-17172"/>
                    <a:lumOff val="-11098"/>
                  </a:schemeClr>
                </a:solidFill>
              </a:defRPr>
            </a:pPr>
            <a:r>
              <a:t>from django.urls import path</a:t>
            </a:r>
          </a:p>
          <a:p>
            <a:pPr algn="just">
              <a:defRPr>
                <a:solidFill>
                  <a:schemeClr val="accent2">
                    <a:satOff val="-17172"/>
                    <a:lumOff val="-11098"/>
                  </a:schemeClr>
                </a:solidFill>
              </a:defRPr>
            </a:pPr>
          </a:p>
          <a:p>
            <a:pPr algn="just">
              <a:defRPr>
                <a:solidFill>
                  <a:schemeClr val="accent2">
                    <a:satOff val="-17172"/>
                    <a:lumOff val="-11098"/>
                  </a:schemeClr>
                </a:solidFill>
              </a:defRPr>
            </a:pPr>
            <a:r>
              <a:t>from . import views</a:t>
            </a:r>
          </a:p>
          <a:p>
            <a:pPr algn="just">
              <a:defRPr>
                <a:solidFill>
                  <a:schemeClr val="accent2">
                    <a:satOff val="-17172"/>
                    <a:lumOff val="-11098"/>
                  </a:schemeClr>
                </a:solidFill>
              </a:defRPr>
            </a:pPr>
          </a:p>
          <a:p>
            <a:pPr algn="just">
              <a:defRPr>
                <a:solidFill>
                  <a:schemeClr val="accent2">
                    <a:satOff val="-17172"/>
                    <a:lumOff val="-11098"/>
                  </a:schemeClr>
                </a:solidFill>
              </a:defRPr>
            </a:pPr>
            <a:r>
              <a:t>app_name = 'polls'</a:t>
            </a:r>
          </a:p>
          <a:p>
            <a:pPr algn="just">
              <a:defRPr>
                <a:solidFill>
                  <a:schemeClr val="accent2">
                    <a:satOff val="-17172"/>
                    <a:lumOff val="-11098"/>
                  </a:schemeClr>
                </a:solidFill>
              </a:defRPr>
            </a:pPr>
            <a:r>
              <a:t>urlpatterns = [</a:t>
            </a:r>
          </a:p>
          <a:p>
            <a:pPr algn="just">
              <a:defRPr>
                <a:solidFill>
                  <a:schemeClr val="accent2">
                    <a:satOff val="-17172"/>
                    <a:lumOff val="-11098"/>
                  </a:schemeClr>
                </a:solidFill>
              </a:defRPr>
            </a:pPr>
            <a:r>
              <a:t>    path('', views.IndexView.as_view(), name='index'),</a:t>
            </a:r>
          </a:p>
          <a:p>
            <a:pPr algn="just">
              <a:defRPr>
                <a:solidFill>
                  <a:schemeClr val="accent2">
                    <a:satOff val="-17172"/>
                    <a:lumOff val="-11098"/>
                  </a:schemeClr>
                </a:solidFill>
              </a:defRPr>
            </a:pPr>
            <a:r>
              <a:t>    path('&lt;int:pk&gt;/', views.DetailView.as_view(), name='detail'),</a:t>
            </a:r>
          </a:p>
          <a:p>
            <a:pPr algn="just">
              <a:defRPr>
                <a:solidFill>
                  <a:schemeClr val="accent2">
                    <a:satOff val="-17172"/>
                    <a:lumOff val="-11098"/>
                  </a:schemeClr>
                </a:solidFill>
              </a:defRPr>
            </a:pPr>
            <a:r>
              <a:t>    path('&lt;int:pk&gt;/results/', views.ResultsView.as_view(), name='results'),</a:t>
            </a:r>
          </a:p>
          <a:p>
            <a:pPr algn="just">
              <a:defRPr>
                <a:solidFill>
                  <a:schemeClr val="accent2">
                    <a:satOff val="-17172"/>
                    <a:lumOff val="-11098"/>
                  </a:schemeClr>
                </a:solidFill>
              </a:defRPr>
            </a:pPr>
            <a:r>
              <a:t>    path('&lt;int:question_id&gt;/vote/', views.vote, name='vote'),</a:t>
            </a:r>
          </a:p>
          <a:p>
            <a:pPr algn="just">
              <a:defRPr>
                <a:solidFill>
                  <a:schemeClr val="accent2">
                    <a:satOff val="-17172"/>
                    <a:lumOff val="-11098"/>
                  </a:schemeClr>
                </a:solidFill>
              </a:defRPr>
            </a:pPr>
            <a:r>
              <a:t>]</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Контроллеры"/>
          <p:cNvSpPr txBox="1"/>
          <p:nvPr/>
        </p:nvSpPr>
        <p:spPr>
          <a:xfrm>
            <a:off x="2574376" y="371259"/>
            <a:ext cx="7043248"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Изменение представления</a:t>
            </a:r>
          </a:p>
        </p:txBody>
      </p:sp>
      <p:sp>
        <p:nvSpPr>
          <p:cNvPr id="282"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075050"/>
            <a:ext cx="11101990" cy="5260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600"/>
            </a:pPr>
            <a:r>
              <a:t>Далее мы собираемся удалить наши старые представления index, detail и results и использовать вместо них базовые представления Django. Для этого откройте файл polls/views.py и измените его следующим образом:</a:t>
            </a:r>
          </a:p>
          <a:p>
            <a:pPr>
              <a:defRPr sz="1600"/>
            </a:pPr>
          </a:p>
          <a:p>
            <a:pPr>
              <a:defRPr sz="1200">
                <a:solidFill>
                  <a:schemeClr val="accent2">
                    <a:satOff val="-17172"/>
                    <a:lumOff val="-11098"/>
                  </a:schemeClr>
                </a:solidFill>
              </a:defRPr>
            </a:pPr>
            <a:r>
              <a:t>from django.http import HttpResponseRedirect</a:t>
            </a:r>
          </a:p>
          <a:p>
            <a:pPr>
              <a:defRPr sz="1200">
                <a:solidFill>
                  <a:schemeClr val="accent2">
                    <a:satOff val="-17172"/>
                    <a:lumOff val="-11098"/>
                  </a:schemeClr>
                </a:solidFill>
              </a:defRPr>
            </a:pPr>
            <a:r>
              <a:t>from django.shortcuts import get_object_or_404, render</a:t>
            </a:r>
          </a:p>
          <a:p>
            <a:pPr>
              <a:defRPr sz="1200">
                <a:solidFill>
                  <a:schemeClr val="accent2">
                    <a:satOff val="-17172"/>
                    <a:lumOff val="-11098"/>
                  </a:schemeClr>
                </a:solidFill>
              </a:defRPr>
            </a:pPr>
            <a:r>
              <a:t>from django.urls import reverse</a:t>
            </a:r>
          </a:p>
          <a:p>
            <a:pPr>
              <a:defRPr sz="1200">
                <a:solidFill>
                  <a:schemeClr val="accent2">
                    <a:satOff val="-17172"/>
                    <a:lumOff val="-11098"/>
                  </a:schemeClr>
                </a:solidFill>
              </a:defRPr>
            </a:pPr>
            <a:r>
              <a:t>from django.views import generic</a:t>
            </a:r>
          </a:p>
          <a:p>
            <a:pPr>
              <a:defRPr sz="1200">
                <a:solidFill>
                  <a:schemeClr val="accent2">
                    <a:satOff val="-17172"/>
                    <a:lumOff val="-11098"/>
                  </a:schemeClr>
                </a:solidFill>
              </a:defRPr>
            </a:pPr>
          </a:p>
          <a:p>
            <a:pPr>
              <a:defRPr sz="1200">
                <a:solidFill>
                  <a:schemeClr val="accent2">
                    <a:satOff val="-17172"/>
                    <a:lumOff val="-11098"/>
                  </a:schemeClr>
                </a:solidFill>
              </a:defRPr>
            </a:pPr>
            <a:r>
              <a:t>from .models import Choice, Question</a:t>
            </a:r>
          </a:p>
          <a:p>
            <a:pPr>
              <a:defRPr sz="1200">
                <a:solidFill>
                  <a:schemeClr val="accent2">
                    <a:satOff val="-17172"/>
                    <a:lumOff val="-11098"/>
                  </a:schemeClr>
                </a:solidFill>
              </a:defRPr>
            </a:pPr>
          </a:p>
          <a:p>
            <a:pPr>
              <a:defRPr sz="1200">
                <a:solidFill>
                  <a:schemeClr val="accent2">
                    <a:satOff val="-17172"/>
                    <a:lumOff val="-11098"/>
                  </a:schemeClr>
                </a:solidFill>
              </a:defRPr>
            </a:pPr>
          </a:p>
          <a:p>
            <a:pPr>
              <a:defRPr sz="1200">
                <a:solidFill>
                  <a:schemeClr val="accent2">
                    <a:satOff val="-17172"/>
                    <a:lumOff val="-11098"/>
                  </a:schemeClr>
                </a:solidFill>
              </a:defRPr>
            </a:pPr>
            <a:r>
              <a:t>class IndexView(generic.ListView):</a:t>
            </a:r>
          </a:p>
          <a:p>
            <a:pPr>
              <a:defRPr sz="1200">
                <a:solidFill>
                  <a:schemeClr val="accent2">
                    <a:satOff val="-17172"/>
                    <a:lumOff val="-11098"/>
                  </a:schemeClr>
                </a:solidFill>
              </a:defRPr>
            </a:pPr>
            <a:r>
              <a:t>    template_name = 'polls/index.html'</a:t>
            </a:r>
          </a:p>
          <a:p>
            <a:pPr>
              <a:defRPr sz="1200">
                <a:solidFill>
                  <a:schemeClr val="accent2">
                    <a:satOff val="-17172"/>
                    <a:lumOff val="-11098"/>
                  </a:schemeClr>
                </a:solidFill>
              </a:defRPr>
            </a:pPr>
            <a:r>
              <a:t>    context_object_name = 'latest_question_list'</a:t>
            </a:r>
          </a:p>
          <a:p>
            <a:pPr>
              <a:defRPr sz="1200">
                <a:solidFill>
                  <a:schemeClr val="accent2">
                    <a:satOff val="-17172"/>
                    <a:lumOff val="-11098"/>
                  </a:schemeClr>
                </a:solidFill>
              </a:defRPr>
            </a:pPr>
          </a:p>
          <a:p>
            <a:pPr>
              <a:defRPr sz="1200">
                <a:solidFill>
                  <a:schemeClr val="accent2">
                    <a:satOff val="-17172"/>
                    <a:lumOff val="-11098"/>
                  </a:schemeClr>
                </a:solidFill>
              </a:defRPr>
            </a:pPr>
            <a:r>
              <a:t>    def get_queryset(self):</a:t>
            </a:r>
          </a:p>
          <a:p>
            <a:pPr>
              <a:defRPr sz="1200">
                <a:solidFill>
                  <a:schemeClr val="accent2">
                    <a:satOff val="-17172"/>
                    <a:lumOff val="-11098"/>
                  </a:schemeClr>
                </a:solidFill>
              </a:defRPr>
            </a:pPr>
            <a:r>
              <a:t>        """Return the last five published questions."""</a:t>
            </a:r>
          </a:p>
          <a:p>
            <a:pPr>
              <a:defRPr sz="1200">
                <a:solidFill>
                  <a:schemeClr val="accent2">
                    <a:satOff val="-17172"/>
                    <a:lumOff val="-11098"/>
                  </a:schemeClr>
                </a:solidFill>
              </a:defRPr>
            </a:pPr>
            <a:r>
              <a:rPr i="1"/>
              <a:t>        </a:t>
            </a:r>
            <a:r>
              <a:t>return Question.objects.order_by('-pub_date')[:5]</a:t>
            </a:r>
          </a:p>
          <a:p>
            <a:pPr>
              <a:defRPr sz="1200">
                <a:solidFill>
                  <a:schemeClr val="accent2">
                    <a:satOff val="-17172"/>
                    <a:lumOff val="-11098"/>
                  </a:schemeClr>
                </a:solidFill>
              </a:defRPr>
            </a:pPr>
          </a:p>
          <a:p>
            <a:pPr>
              <a:defRPr sz="1200">
                <a:solidFill>
                  <a:schemeClr val="accent2">
                    <a:satOff val="-17172"/>
                    <a:lumOff val="-11098"/>
                  </a:schemeClr>
                </a:solidFill>
              </a:defRPr>
            </a:pPr>
          </a:p>
          <a:p>
            <a:pPr>
              <a:defRPr sz="1200">
                <a:solidFill>
                  <a:schemeClr val="accent2">
                    <a:satOff val="-17172"/>
                    <a:lumOff val="-11098"/>
                  </a:schemeClr>
                </a:solidFill>
              </a:defRPr>
            </a:pPr>
            <a:r>
              <a:t>class DetailView(generic.DetailView):</a:t>
            </a:r>
          </a:p>
          <a:p>
            <a:pPr>
              <a:defRPr sz="1200">
                <a:solidFill>
                  <a:schemeClr val="accent2">
                    <a:satOff val="-17172"/>
                    <a:lumOff val="-11098"/>
                  </a:schemeClr>
                </a:solidFill>
              </a:defRPr>
            </a:pPr>
            <a:r>
              <a:t>    model = Question</a:t>
            </a:r>
          </a:p>
          <a:p>
            <a:pPr>
              <a:defRPr sz="1200">
                <a:solidFill>
                  <a:schemeClr val="accent2">
                    <a:satOff val="-17172"/>
                    <a:lumOff val="-11098"/>
                  </a:schemeClr>
                </a:solidFill>
              </a:defRPr>
            </a:pPr>
            <a:r>
              <a:t>    template_name = 'polls/detail.html'</a:t>
            </a:r>
          </a:p>
          <a:p>
            <a:pPr>
              <a:defRPr sz="1200">
                <a:solidFill>
                  <a:schemeClr val="accent2">
                    <a:satOff val="-17172"/>
                    <a:lumOff val="-11098"/>
                  </a:schemeClr>
                </a:solidFill>
              </a:defRPr>
            </a:pPr>
          </a:p>
          <a:p>
            <a:pPr>
              <a:defRPr sz="1200">
                <a:solidFill>
                  <a:schemeClr val="accent2">
                    <a:satOff val="-17172"/>
                    <a:lumOff val="-11098"/>
                  </a:schemeClr>
                </a:solidFill>
              </a:defRPr>
            </a:pPr>
          </a:p>
          <a:p>
            <a:pPr>
              <a:defRPr sz="1200">
                <a:solidFill>
                  <a:schemeClr val="accent2">
                    <a:satOff val="-17172"/>
                    <a:lumOff val="-11098"/>
                  </a:schemeClr>
                </a:solidFill>
              </a:defRPr>
            </a:pPr>
            <a:r>
              <a:t>class ResultsView(generic.DetailView):</a:t>
            </a:r>
          </a:p>
          <a:p>
            <a:pPr>
              <a:defRPr sz="1200">
                <a:solidFill>
                  <a:schemeClr val="accent2">
                    <a:satOff val="-17172"/>
                    <a:lumOff val="-11098"/>
                  </a:schemeClr>
                </a:solidFill>
              </a:defRPr>
            </a:pPr>
            <a:r>
              <a:t>    model = Question</a:t>
            </a:r>
          </a:p>
          <a:p>
            <a:pPr>
              <a:defRPr sz="1200">
                <a:solidFill>
                  <a:schemeClr val="accent2">
                    <a:satOff val="-17172"/>
                    <a:lumOff val="-11098"/>
                  </a:schemeClr>
                </a:solidFill>
              </a:defRPr>
            </a:pPr>
            <a:r>
              <a:t>    template_name = 'polls/results.html'</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608331"/>
            <a:ext cx="11101990" cy="5641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1600"/>
            </a:pPr>
            <a:r>
              <a:t>Здесь мы используем два базовых представления: ListView и DetailView. Соответственно, эти два представления абстрагируют понятия «отображать список объектов» и «отображать страницу подробностей для определенного типа объекта».</a:t>
            </a:r>
          </a:p>
          <a:p>
            <a:pPr marL="160421" indent="-160421" algn="just">
              <a:buSzPct val="100000"/>
              <a:buChar char="•"/>
              <a:defRPr sz="1600"/>
            </a:pPr>
            <a:r>
              <a:t>Каждое базовое представление должно знать, на какую модель оно будет использовать. Это обеспечивается с помощью атрибута model.</a:t>
            </a:r>
          </a:p>
          <a:p>
            <a:pPr marL="160421" indent="-160421" algn="just">
              <a:buSzPct val="100000"/>
              <a:buChar char="•"/>
              <a:defRPr sz="1600"/>
            </a:pPr>
            <a:r>
              <a:t>Общее представление DetailView ожидает, что значение первичного ключа, полученное из URL, будет называться "pk", поэтому мы изменили question_id на pk для базовых представлений.</a:t>
            </a:r>
          </a:p>
          <a:p>
            <a:pPr algn="just">
              <a:defRPr sz="1600"/>
            </a:pPr>
            <a:r>
              <a:t>По умолчанию базовое представление DetailView использует шаблон с именем &lt;имя приложения&gt;/&lt;имя модели&gt;_detail.html. В нашем случае он будет использовать шаблон "polls/detail.html". Атрибут template_name используется для указания Django использовать определенное имя шаблона вместо автоматически сгенерированного по умолчанию. Мы также указываем template_name для представления списка results - это гарантирует, что представление результатов и представление подробностей при визуализации будут выглядеть по-разному, даже если они оба DetailView.</a:t>
            </a:r>
          </a:p>
          <a:p>
            <a:pPr algn="just">
              <a:defRPr sz="1600"/>
            </a:pPr>
            <a:r>
              <a:t>Аналогично, базовое представление ListView использует шаблон по умолчанию с именем &lt;имя приложения&gt;/&lt;имя модели&gt;_list.html; мы используем template_name, чтобы сказать ListView использовать наш существующий шаблон "polls/index.html".</a:t>
            </a:r>
          </a:p>
          <a:p>
            <a:pPr algn="just">
              <a:defRPr sz="1600"/>
            </a:pPr>
            <a:r>
              <a:t>Шаблоны были снабжены контекстом, который содержит переменные контекста question и latest_question_list. Для DetailView переменная question предоставляется автоматически - поскольку мы используем модель Django (Question), Django может определить подходящее имя для переменной контекста. Однако для ListView автоматически генерируемой переменной контекста является question_list. Чтобы переопределить это, мы предоставляем атрибут context_object_name, определяющий, что мы хотим использовать latest_question_list. В качестве альтернативного подхода вы можете изменить свои шаблоны, чтобы они соответствовали новым переменным контекста по умолчанию, но гораздо проще заставить Django использовать нужную переменную.</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Контроллеры"/>
          <p:cNvSpPr txBox="1"/>
          <p:nvPr/>
        </p:nvSpPr>
        <p:spPr>
          <a:xfrm>
            <a:off x="4376560" y="371259"/>
            <a:ext cx="3438880"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Внешний вид</a:t>
            </a:r>
          </a:p>
        </p:txBody>
      </p:sp>
      <p:sp>
        <p:nvSpPr>
          <p:cNvPr id="287"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986282"/>
            <a:ext cx="11101990" cy="2885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Помимо HTML-кода, генерируемого сервером, веб-приложения обычно должны обслуживать дополнительные файлы - такие как изображения, JavaScript или CSS - необходимые для отображения всей веб-страницы. В Django мы называем эти файлы «статическими файлами».</a:t>
            </a:r>
          </a:p>
          <a:p>
            <a:pPr algn="just"/>
            <a:r>
              <a:t>Для небольших проектов это не имеет большого значения, потому что вы можете хранить статические файлы там, где их может найти ваш веб-сервер. Однако в более крупных проектах, особенно в тех, которые состоят из нескольких приложений, работа с несколькими наборами статических файлов, предоставляемых каждым приложением, начинает усложняться.</a:t>
            </a:r>
          </a:p>
          <a:p>
            <a:pPr algn="just"/>
            <a:r>
              <a:t>Вот для чего нужен модуль django.contrib.staticfiles: он собирает статические файлы из каждого приложения (и любых других мест, которые вы укажете) в одно место, которое можно легко обслуживать на рабочем сервере.</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Контроллеры"/>
          <p:cNvSpPr txBox="1"/>
          <p:nvPr/>
        </p:nvSpPr>
        <p:spPr>
          <a:xfrm>
            <a:off x="443027" y="371259"/>
            <a:ext cx="11305946" cy="701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900">
                <a:solidFill>
                  <a:srgbClr val="262626"/>
                </a:solidFill>
                <a:latin typeface="Century Gothic"/>
                <a:ea typeface="Century Gothic"/>
                <a:cs typeface="Century Gothic"/>
                <a:sym typeface="Century Gothic"/>
              </a:defRPr>
            </a:lvl1pPr>
          </a:lstStyle>
          <a:p>
            <a:pPr/>
            <a:r>
              <a:t>Настройте внешний вид вашего приложения</a:t>
            </a:r>
          </a:p>
        </p:txBody>
      </p:sp>
      <p:sp>
        <p:nvSpPr>
          <p:cNvPr id="290"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167241"/>
            <a:ext cx="11101990" cy="4917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1700"/>
            </a:pPr>
            <a:r>
              <a:t>Сначала создадим каталог с именем static в вашем каталоге polls. Django будет искать статические файлы там, аналогично тому, как Django находит шаблоны внутри polls/templates/.</a:t>
            </a:r>
          </a:p>
          <a:p>
            <a:pPr algn="just">
              <a:defRPr sz="1700"/>
            </a:pPr>
            <a:r>
              <a:t>Параметр Django STATICFILES_FINDERS содержит список модулей, которые знают, как обнаруживать статические файлы из различных источников. Одним из значений по умолчанию является AppDirectoriesFinder, который ищет «статический» подкаталог в каждом из INSTALLED_APPS, подобно тому, который мы только что создали в polls. Сайт администратора использует ту же структуру каталогов для своих статических файлов.</a:t>
            </a:r>
          </a:p>
          <a:p>
            <a:pPr algn="just">
              <a:defRPr sz="1700"/>
            </a:pPr>
            <a:r>
              <a:t>В каталоге static, который мы только что создали, создим другой каталог с именем polls и в нем создайте файл с именем style.css. Другими словами, ваша таблица стилей должна находиться в polls/static/polls/style.css. Из-за того, как работает искатель статических файлов AppDirectoriesFinder, вы можете ссылаться на этот статический файл в Django как polls/style.css, аналогично тому, как вы ссылаетесь на путь для шаблонов.</a:t>
            </a:r>
          </a:p>
          <a:p>
            <a:pPr algn="just">
              <a:defRPr b="1" sz="1700"/>
            </a:pPr>
            <a:r>
              <a:t>Пространство имен статических файлов</a:t>
            </a:r>
          </a:p>
          <a:p>
            <a:pPr algn="just">
              <a:defRPr sz="1700"/>
            </a:pPr>
            <a:r>
              <a:t>Как и с шаблонами, мы можем избежать размещения наших статических файлов непосредственно в polls/static (вместо создания другого подкаталога polls), но на самом деле это плохая идея. Django выберет первый найденный им статический файл, имя которого совпадает, и если бы у вас был статический файл с тем же именем в другом приложении, Django не смог бы их различить. Мы должны быть в состоянии указать Django на правильный, и лучший способ убедиться в этом - пространство имен. То есть, поместив эти статические файлы в другой каталог, названный для самого приложения.</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Контроллеры"/>
          <p:cNvSpPr txBox="1"/>
          <p:nvPr/>
        </p:nvSpPr>
        <p:spPr>
          <a:xfrm>
            <a:off x="443027" y="371259"/>
            <a:ext cx="11305946" cy="701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900">
                <a:solidFill>
                  <a:srgbClr val="262626"/>
                </a:solidFill>
                <a:latin typeface="Century Gothic"/>
                <a:ea typeface="Century Gothic"/>
                <a:cs typeface="Century Gothic"/>
                <a:sym typeface="Century Gothic"/>
              </a:defRPr>
            </a:lvl1pPr>
          </a:lstStyle>
          <a:p>
            <a:pPr/>
            <a:r>
              <a:t>Настройте внешний вид вашего приложения</a:t>
            </a:r>
          </a:p>
        </p:txBody>
      </p:sp>
      <p:sp>
        <p:nvSpPr>
          <p:cNvPr id="293"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2125981"/>
            <a:ext cx="11101990" cy="2606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Поместим следующий код в эту таблицу стилей (polls/static/polls/style.css):</a:t>
            </a:r>
          </a:p>
          <a:p>
            <a:pPr algn="just">
              <a:defRPr>
                <a:solidFill>
                  <a:schemeClr val="accent2">
                    <a:satOff val="-17172"/>
                    <a:lumOff val="-11098"/>
                  </a:schemeClr>
                </a:solidFill>
              </a:defRPr>
            </a:pPr>
            <a:r>
              <a:t>li a {</a:t>
            </a:r>
          </a:p>
          <a:p>
            <a:pPr algn="just">
              <a:defRPr>
                <a:solidFill>
                  <a:schemeClr val="accent2">
                    <a:satOff val="-17172"/>
                    <a:lumOff val="-11098"/>
                  </a:schemeClr>
                </a:solidFill>
              </a:defRPr>
            </a:pPr>
            <a:r>
              <a:t>    color: green;</a:t>
            </a:r>
          </a:p>
          <a:p>
            <a:pPr algn="just">
              <a:defRPr>
                <a:solidFill>
                  <a:schemeClr val="accent2">
                    <a:satOff val="-17172"/>
                    <a:lumOff val="-11098"/>
                  </a:schemeClr>
                </a:solidFill>
              </a:defRPr>
            </a:pPr>
            <a:r>
              <a:t>}</a:t>
            </a:r>
          </a:p>
          <a:p>
            <a:pPr algn="just"/>
            <a:r>
              <a:t>Затем добавьте следующее в начало polls/templates/polls/index.html:</a:t>
            </a:r>
          </a:p>
          <a:p>
            <a:pPr/>
            <a:r>
              <a:t>{% load static %}</a:t>
            </a:r>
          </a:p>
          <a:p>
            <a:pPr algn="just"/>
          </a:p>
          <a:p>
            <a:pPr>
              <a:defRPr>
                <a:solidFill>
                  <a:schemeClr val="accent2">
                    <a:satOff val="-17172"/>
                    <a:lumOff val="-11098"/>
                  </a:schemeClr>
                </a:solidFill>
              </a:defRPr>
            </a:pPr>
            <a:r>
              <a:t>&lt;link rel="stylesheet" type="text/css" href="{% static 'polls/style.css' %}"&gt;</a:t>
            </a:r>
          </a:p>
          <a:p>
            <a:pPr algn="just"/>
            <a:r>
              <a:t>Тег шаблона {% static %} генерирует абсолютный URL-адрес статических файлов.</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Отладочный веб-сервер Django"/>
          <p:cNvSpPr txBox="1"/>
          <p:nvPr/>
        </p:nvSpPr>
        <p:spPr>
          <a:xfrm>
            <a:off x="1951652" y="371261"/>
            <a:ext cx="8288691"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Отладочный веб-сервер Django</a:t>
            </a:r>
          </a:p>
        </p:txBody>
      </p:sp>
      <p:sp>
        <p:nvSpPr>
          <p:cNvPr id="150" name="В состав Django входит отладочный веб-сервер, написанный на самом языке Python. Чтобы запустить его, следует в командной строке перейти непосредственно в папку проекта (именно в нее, а не в папку, в которой находится папка проекта!) и отдать команду:…"/>
          <p:cNvSpPr txBox="1"/>
          <p:nvPr/>
        </p:nvSpPr>
        <p:spPr>
          <a:xfrm>
            <a:off x="651019" y="1801958"/>
            <a:ext cx="10889962" cy="32540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a:latin typeface="+mj-lt"/>
                <a:ea typeface="+mj-ea"/>
                <a:cs typeface="+mj-cs"/>
                <a:sym typeface="Calibri"/>
              </a:defRPr>
            </a:pPr>
            <a:r>
              <a:t>В состав Django входит </a:t>
            </a:r>
            <a:r>
              <a:rPr i="1"/>
              <a:t>отладочный веб-сервер</a:t>
            </a:r>
            <a:r>
              <a:t>, написанный на самом языке Python. Чтобы запустить его, следует в командной строке перейти </a:t>
            </a:r>
            <a:r>
              <a:rPr b="1" u="sng"/>
              <a:t>непосредственно в папку проекта (именно в нее, а не в папку, в которой находится папка проекта!)</a:t>
            </a:r>
            <a:r>
              <a:rPr b="1"/>
              <a:t> </a:t>
            </a:r>
            <a:r>
              <a:t>и отдать команду:</a:t>
            </a:r>
          </a:p>
          <a:p>
            <a:pPr algn="just">
              <a:defRPr>
                <a:solidFill>
                  <a:schemeClr val="accent2">
                    <a:satOff val="-17172"/>
                    <a:lumOff val="-11098"/>
                  </a:schemeClr>
                </a:solidFill>
                <a:latin typeface="+mj-lt"/>
                <a:ea typeface="+mj-ea"/>
                <a:cs typeface="+mj-cs"/>
                <a:sym typeface="Calibri"/>
              </a:defRPr>
            </a:pPr>
            <a:r>
              <a:t>manage.py runserver</a:t>
            </a:r>
            <a:endParaRPr sz="1400">
              <a:solidFill>
                <a:srgbClr val="D5D5D5"/>
              </a:solidFill>
            </a:endParaRPr>
          </a:p>
          <a:p>
            <a:pPr algn="just">
              <a:defRPr>
                <a:latin typeface="+mj-lt"/>
                <a:ea typeface="+mj-ea"/>
                <a:cs typeface="+mj-cs"/>
                <a:sym typeface="Calibri"/>
              </a:defRPr>
            </a:pPr>
            <a:r>
              <a:t>Здесь мы пользуемся уже утилитой </a:t>
            </a:r>
            <a:r>
              <a:rPr b="1"/>
              <a:t>manage.py</a:t>
            </a:r>
            <a:r>
              <a:t> , сгенерированной программой </a:t>
            </a:r>
            <a:r>
              <a:rPr b="1"/>
              <a:t>django-admin</a:t>
            </a:r>
            <a:r>
              <a:t> при создании проекта. Команда </a:t>
            </a:r>
            <a:r>
              <a:rPr b="1"/>
              <a:t>runserver</a:t>
            </a:r>
            <a:r>
              <a:t> , которую мы записали после имени этой утилиты, как раз и запускает </a:t>
            </a:r>
            <a:r>
              <a:rPr i="1"/>
              <a:t>отладочный веб-сервер</a:t>
            </a:r>
            <a:r>
              <a:t>. Последний выдаст сообщение о том, что сайт успешно запущен (конечно, если его код не содержит ошибок) и доступен по интернет-адресу </a:t>
            </a:r>
            <a:r>
              <a:rPr u="sng">
                <a:solidFill>
                  <a:srgbClr val="0000FF"/>
                </a:solidFill>
                <a:uFill>
                  <a:solidFill>
                    <a:srgbClr val="0000FF"/>
                  </a:solidFill>
                </a:uFill>
                <a:hlinkClick r:id="rId2" invalidUrl="" action="" tgtFrame="" tooltip="" history="1" highlightClick="0" endSnd="0"/>
              </a:rPr>
              <a:t>http://127.0.0.1:8000/</a:t>
            </a:r>
            <a:r>
              <a:t> (или </a:t>
            </a:r>
            <a:r>
              <a:rPr u="sng">
                <a:solidFill>
                  <a:srgbClr val="0000FF"/>
                </a:solidFill>
                <a:uFill>
                  <a:solidFill>
                    <a:srgbClr val="0000FF"/>
                  </a:solidFill>
                </a:uFill>
                <a:hlinkClick r:id="rId3" invalidUrl="" action="" tgtFrame="" tooltip="" history="1" highlightClick="0" endSnd="0"/>
              </a:rPr>
              <a:t>http://localhost:8000/</a:t>
            </a:r>
            <a:r>
              <a:t>). Как видим, отладочный сервер по умолчанию работает через TCP-порт 8000 (впрочем, при необходимости можно использовать другой порт). Для остановки отладочного веб-сервера достаточно нажать комбинацию клавиш &lt;Ctrl&gt;+&lt;Break&gt;.</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Контроллеры"/>
          <p:cNvSpPr txBox="1"/>
          <p:nvPr/>
        </p:nvSpPr>
        <p:spPr>
          <a:xfrm>
            <a:off x="1393359" y="382960"/>
            <a:ext cx="9405281" cy="701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900">
                <a:solidFill>
                  <a:srgbClr val="262626"/>
                </a:solidFill>
                <a:latin typeface="Century Gothic"/>
                <a:ea typeface="Century Gothic"/>
                <a:cs typeface="Century Gothic"/>
                <a:sym typeface="Century Gothic"/>
              </a:defRPr>
            </a:lvl1pPr>
          </a:lstStyle>
          <a:p>
            <a:pPr/>
            <a:r>
              <a:t>Добавление фонового изображения</a:t>
            </a:r>
          </a:p>
        </p:txBody>
      </p:sp>
      <p:sp>
        <p:nvSpPr>
          <p:cNvPr id="296"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2125982"/>
            <a:ext cx="11101990" cy="2606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Далее мы создадим подкаталог для изображений. Создайте подкаталог images в каталоге polls/static/polls/ . Внутри этого каталога поместите изображение с именем background.gif. Другими словами, поместите ваше изображение в polls/static/polls/images/background.gif.</a:t>
            </a:r>
          </a:p>
          <a:p>
            <a:pPr algn="just"/>
            <a:r>
              <a:t>Затем добавьте в свою таблицу стилей (polls/static/polls/style.css):</a:t>
            </a:r>
          </a:p>
          <a:p>
            <a:pPr>
              <a:defRPr>
                <a:solidFill>
                  <a:schemeClr val="accent2">
                    <a:satOff val="-17172"/>
                    <a:lumOff val="-11098"/>
                  </a:schemeClr>
                </a:solidFill>
              </a:defRPr>
            </a:pPr>
            <a:r>
              <a:t>body {</a:t>
            </a:r>
          </a:p>
          <a:p>
            <a:pPr>
              <a:defRPr>
                <a:solidFill>
                  <a:schemeClr val="accent2">
                    <a:satOff val="-17172"/>
                    <a:lumOff val="-11098"/>
                  </a:schemeClr>
                </a:solidFill>
              </a:defRPr>
            </a:pPr>
            <a:r>
              <a:t>    background: white url("images/background.gif") no-repeat;</a:t>
            </a:r>
          </a:p>
          <a:p>
            <a:pPr>
              <a:defRPr>
                <a:solidFill>
                  <a:schemeClr val="accent2">
                    <a:satOff val="-17172"/>
                    <a:lumOff val="-11098"/>
                  </a:schemeClr>
                </a:solidFill>
              </a:defRPr>
            </a:pPr>
            <a:r>
              <a:t>}</a:t>
            </a:r>
            <a:endParaRPr>
              <a:solidFill>
                <a:srgbClr val="D5D5D5"/>
              </a:solidFill>
            </a:endParaRPr>
          </a:p>
          <a:p>
            <a:pPr algn="just"/>
            <a:r>
              <a:t>Перезагрузите </a:t>
            </a:r>
            <a:r>
              <a:rPr u="sng">
                <a:solidFill>
                  <a:srgbClr val="42A5F5"/>
                </a:solidFill>
                <a:uFill>
                  <a:solidFill>
                    <a:srgbClr val="42A5F5"/>
                  </a:solidFill>
                </a:uFill>
                <a:hlinkClick r:id="rId2" invalidUrl="" action="" tgtFrame="" tooltip="" history="1" highlightClick="0" endSnd="0"/>
              </a:rPr>
              <a:t>http://localhost:8000/polls/</a:t>
            </a:r>
            <a:r>
              <a:t>, и вы должны увидеть фон, загруженный в левом верхнем углу экрана.</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Контроллеры"/>
          <p:cNvSpPr txBox="1"/>
          <p:nvPr/>
        </p:nvSpPr>
        <p:spPr>
          <a:xfrm>
            <a:off x="3490525" y="382960"/>
            <a:ext cx="5210951" cy="701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900">
                <a:solidFill>
                  <a:srgbClr val="262626"/>
                </a:solidFill>
                <a:latin typeface="Century Gothic"/>
                <a:ea typeface="Century Gothic"/>
                <a:cs typeface="Century Gothic"/>
                <a:sym typeface="Century Gothic"/>
              </a:defRPr>
            </a:lvl1pPr>
          </a:lstStyle>
          <a:p>
            <a:pPr/>
            <a:r>
              <a:t>Настройка админки</a:t>
            </a:r>
          </a:p>
        </p:txBody>
      </p:sp>
      <p:sp>
        <p:nvSpPr>
          <p:cNvPr id="299"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229279"/>
            <a:ext cx="11101990" cy="4917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1700"/>
            </a:pPr>
            <a:r>
              <a:t>Зарегистрировав модель Question в admin.site.register (Question), Django смог построить представление формы по умолчанию. Предполагаем, что вы захотите настроить внешний вид админки сами. Это можно сделать, передав Django нужные параметры при регистрации объекта.</a:t>
            </a:r>
          </a:p>
          <a:p>
            <a:pPr algn="just">
              <a:defRPr sz="1700"/>
            </a:pPr>
            <a:r>
              <a:t>Давайте посмотрим, как это работает, переупорядочив поля в форме редактирования. Замените строку admin.site.register(Question) polls/admin.py</a:t>
            </a:r>
          </a:p>
          <a:p>
            <a:pPr algn="just">
              <a:defRPr sz="1700">
                <a:solidFill>
                  <a:schemeClr val="accent2">
                    <a:satOff val="-17172"/>
                    <a:lumOff val="-11098"/>
                  </a:schemeClr>
                </a:solidFill>
              </a:defRPr>
            </a:pPr>
            <a:r>
              <a:t>from django.contrib import admin</a:t>
            </a:r>
          </a:p>
          <a:p>
            <a:pPr algn="just">
              <a:defRPr sz="1700">
                <a:solidFill>
                  <a:schemeClr val="accent2">
                    <a:satOff val="-17172"/>
                    <a:lumOff val="-11098"/>
                  </a:schemeClr>
                </a:solidFill>
              </a:defRPr>
            </a:pPr>
          </a:p>
          <a:p>
            <a:pPr algn="just">
              <a:defRPr sz="1700">
                <a:solidFill>
                  <a:schemeClr val="accent2">
                    <a:satOff val="-17172"/>
                    <a:lumOff val="-11098"/>
                  </a:schemeClr>
                </a:solidFill>
              </a:defRPr>
            </a:pPr>
            <a:r>
              <a:t>from .models import Question</a:t>
            </a:r>
          </a:p>
          <a:p>
            <a:pPr algn="just">
              <a:defRPr sz="1700">
                <a:solidFill>
                  <a:schemeClr val="accent2">
                    <a:satOff val="-17172"/>
                    <a:lumOff val="-11098"/>
                  </a:schemeClr>
                </a:solidFill>
              </a:defRPr>
            </a:pPr>
          </a:p>
          <a:p>
            <a:pPr algn="just">
              <a:defRPr sz="1700">
                <a:solidFill>
                  <a:schemeClr val="accent2">
                    <a:satOff val="-17172"/>
                    <a:lumOff val="-11098"/>
                  </a:schemeClr>
                </a:solidFill>
              </a:defRPr>
            </a:pPr>
            <a:r>
              <a:t>class QuestionAdmin(admin.ModelAdmin):</a:t>
            </a:r>
          </a:p>
          <a:p>
            <a:pPr algn="just">
              <a:defRPr sz="1700">
                <a:solidFill>
                  <a:schemeClr val="accent2">
                    <a:satOff val="-17172"/>
                    <a:lumOff val="-11098"/>
                  </a:schemeClr>
                </a:solidFill>
              </a:defRPr>
            </a:pPr>
            <a:r>
              <a:t>    fields = ['pub_date', 'question_text']</a:t>
            </a:r>
          </a:p>
          <a:p>
            <a:pPr algn="just">
              <a:defRPr sz="1700">
                <a:solidFill>
                  <a:schemeClr val="accent2">
                    <a:satOff val="-17172"/>
                    <a:lumOff val="-11098"/>
                  </a:schemeClr>
                </a:solidFill>
              </a:defRPr>
            </a:pPr>
          </a:p>
          <a:p>
            <a:pPr algn="just">
              <a:defRPr sz="1700">
                <a:solidFill>
                  <a:schemeClr val="accent2">
                    <a:satOff val="-17172"/>
                    <a:lumOff val="-11098"/>
                  </a:schemeClr>
                </a:solidFill>
              </a:defRPr>
            </a:pPr>
            <a:r>
              <a:t>admin.site.register(Question, QuestionAdmin)</a:t>
            </a:r>
          </a:p>
          <a:p>
            <a:pPr algn="just">
              <a:defRPr sz="1700"/>
            </a:pPr>
            <a:r>
              <a:t>Вы будете следовать такому шаблону - создайте класс администратора модели, а затем передайте его в качестве второго аргумента admin.site.register() - в любое время, когда вам нужно изменить параметры администратора для модели.</a:t>
            </a:r>
          </a:p>
          <a:p>
            <a:pPr algn="just">
              <a:defRPr sz="1700"/>
            </a:pPr>
            <a:r>
              <a:t>Это конкретное изменение приводит к тому, что «Дата публикации» предшествует полю «Вопрос».</a:t>
            </a:r>
          </a:p>
          <a:p>
            <a:pPr algn="just">
              <a:defRPr sz="1700"/>
            </a:pPr>
            <a:r>
              <a:t>Настройка двух полей не впечатляет, но для административных форм с десятками полей выбор интуитивно понятного порядка является важной деталью удобства использования.</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Контроллеры"/>
          <p:cNvSpPr txBox="1"/>
          <p:nvPr/>
        </p:nvSpPr>
        <p:spPr>
          <a:xfrm>
            <a:off x="1993016" y="394660"/>
            <a:ext cx="8205968" cy="701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900">
                <a:solidFill>
                  <a:srgbClr val="262626"/>
                </a:solidFill>
                <a:latin typeface="Century Gothic"/>
                <a:ea typeface="Century Gothic"/>
                <a:cs typeface="Century Gothic"/>
                <a:sym typeface="Century Gothic"/>
              </a:defRPr>
            </a:lvl1pPr>
          </a:lstStyle>
          <a:p>
            <a:pPr/>
            <a:r>
              <a:t>Добавление связанных объектов</a:t>
            </a:r>
          </a:p>
        </p:txBody>
      </p:sp>
      <p:sp>
        <p:nvSpPr>
          <p:cNvPr id="302"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229279"/>
            <a:ext cx="11101990" cy="4841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Хорошо, у нас есть страница администрирования вопросов, но у Question есть несколько Choice, и на странице администрирования не отображаются варианты.</a:t>
            </a:r>
          </a:p>
          <a:p>
            <a:pPr algn="just"/>
            <a:r>
              <a:t>Тем не менее.</a:t>
            </a:r>
          </a:p>
          <a:p>
            <a:pPr algn="just"/>
            <a:r>
              <a:t>Есть два способа решить эту проблему. Первый - зарегистрировать Choice в админке, как мы это делали с Question. Это просто:</a:t>
            </a:r>
          </a:p>
          <a:p>
            <a:pPr algn="just">
              <a:defRPr>
                <a:solidFill>
                  <a:schemeClr val="accent2">
                    <a:satOff val="-17172"/>
                    <a:lumOff val="-11098"/>
                  </a:schemeClr>
                </a:solidFill>
              </a:defRPr>
            </a:pPr>
            <a:r>
              <a:t>from .models import Question, Choice</a:t>
            </a:r>
          </a:p>
          <a:p>
            <a:pPr algn="just">
              <a:defRPr>
                <a:solidFill>
                  <a:schemeClr val="accent2">
                    <a:satOff val="-17172"/>
                    <a:lumOff val="-11098"/>
                  </a:schemeClr>
                </a:solidFill>
              </a:defRPr>
            </a:pPr>
            <a:r>
              <a:t>…</a:t>
            </a:r>
          </a:p>
          <a:p>
            <a:pPr algn="just">
              <a:defRPr>
                <a:solidFill>
                  <a:schemeClr val="accent2">
                    <a:satOff val="-17172"/>
                    <a:lumOff val="-11098"/>
                  </a:schemeClr>
                </a:solidFill>
              </a:defRPr>
            </a:pPr>
            <a:r>
              <a:t>admin.site.register(Choice)</a:t>
            </a:r>
          </a:p>
          <a:p>
            <a:pPr algn="just"/>
            <a:r>
              <a:t>Теперь «Выбор» является доступной опцией в админке Django.</a:t>
            </a:r>
          </a:p>
          <a:p>
            <a:pPr algn="just"/>
            <a:r>
              <a:t>В этой форме поле «Вопрос» представляет собой поле выбора, содержащее каждый вопрос в базе данных. Джанго знает, что a ForeignKey должен быть представлен в админке как поле &lt;select&gt;. В нашем случае на данный момент существует только один вопрос.</a:t>
            </a:r>
          </a:p>
          <a:p>
            <a:pPr algn="just"/>
            <a:r>
              <a:t>Также обратите внимание на ссылку «Добавить еще» рядом с «Вопрос». Каждый объект, имеющий отношение ForeignKey к другому, получает это бесплатно. Когда вы нажмете «Добавить еще», вы получите всплывающее окно с формой «Добавить вопрос». Если вы добавите вопрос в это окно и нажмете «Сохранить», Django сохранит вопрос в базе данных и динамически добавит его в качестве выбранного в форме «Добавить выбор», которую вы просматриваете.</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449582"/>
            <a:ext cx="11101990" cy="5958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Но, на самом деле, это неэффективный способ добавления объектов Choice в систему. Было бы лучше, если бы вы могли добавить несколько вариантов выбора непосредственно при создании объекта Question. Давайте сделаем это.</a:t>
            </a:r>
          </a:p>
          <a:p>
            <a:pPr algn="just"/>
            <a:r>
              <a:t>Удалите вызов register() для модели Choice. Затем отредактируйте регистрационный код Question следующим образом:</a:t>
            </a:r>
          </a:p>
          <a:p>
            <a:pPr algn="just">
              <a:defRPr>
                <a:solidFill>
                  <a:schemeClr val="accent2">
                    <a:satOff val="-17172"/>
                    <a:lumOff val="-11098"/>
                  </a:schemeClr>
                </a:solidFill>
              </a:defRPr>
            </a:pPr>
            <a:r>
              <a:t>from django.contrib import admin</a:t>
            </a:r>
          </a:p>
          <a:p>
            <a:pPr algn="just">
              <a:defRPr>
                <a:solidFill>
                  <a:schemeClr val="accent2">
                    <a:satOff val="-17172"/>
                    <a:lumOff val="-11098"/>
                  </a:schemeClr>
                </a:solidFill>
              </a:defRPr>
            </a:pPr>
          </a:p>
          <a:p>
            <a:pPr algn="just">
              <a:defRPr>
                <a:solidFill>
                  <a:schemeClr val="accent2">
                    <a:satOff val="-17172"/>
                    <a:lumOff val="-11098"/>
                  </a:schemeClr>
                </a:solidFill>
              </a:defRPr>
            </a:pPr>
            <a:r>
              <a:t>from .models import Question, Choice</a:t>
            </a:r>
          </a:p>
          <a:p>
            <a:pPr algn="just">
              <a:defRPr>
                <a:solidFill>
                  <a:schemeClr val="accent2">
                    <a:satOff val="-17172"/>
                    <a:lumOff val="-11098"/>
                  </a:schemeClr>
                </a:solidFill>
              </a:defRPr>
            </a:pPr>
          </a:p>
          <a:p>
            <a:pPr algn="just">
              <a:defRPr>
                <a:solidFill>
                  <a:schemeClr val="accent2">
                    <a:satOff val="-17172"/>
                    <a:lumOff val="-11098"/>
                  </a:schemeClr>
                </a:solidFill>
              </a:defRPr>
            </a:pPr>
            <a:r>
              <a:t>class ChoiceInline(admin.StackedInline):</a:t>
            </a:r>
          </a:p>
          <a:p>
            <a:pPr algn="just">
              <a:defRPr>
                <a:solidFill>
                  <a:schemeClr val="accent2">
                    <a:satOff val="-17172"/>
                    <a:lumOff val="-11098"/>
                  </a:schemeClr>
                </a:solidFill>
              </a:defRPr>
            </a:pPr>
            <a:r>
              <a:t>    model = Choice</a:t>
            </a:r>
          </a:p>
          <a:p>
            <a:pPr algn="just">
              <a:defRPr>
                <a:solidFill>
                  <a:schemeClr val="accent2">
                    <a:satOff val="-17172"/>
                    <a:lumOff val="-11098"/>
                  </a:schemeClr>
                </a:solidFill>
              </a:defRPr>
            </a:pPr>
            <a:r>
              <a:t>    extra = 3</a:t>
            </a:r>
          </a:p>
          <a:p>
            <a:pPr algn="just">
              <a:defRPr>
                <a:solidFill>
                  <a:schemeClr val="accent2">
                    <a:satOff val="-17172"/>
                    <a:lumOff val="-11098"/>
                  </a:schemeClr>
                </a:solidFill>
              </a:defRPr>
            </a:pPr>
          </a:p>
          <a:p>
            <a:pPr algn="just">
              <a:defRPr>
                <a:solidFill>
                  <a:schemeClr val="accent2">
                    <a:satOff val="-17172"/>
                    <a:lumOff val="-11098"/>
                  </a:schemeClr>
                </a:solidFill>
              </a:defRPr>
            </a:pPr>
            <a:r>
              <a:t>class QuestionAdmin(admin.ModelAdmin):</a:t>
            </a:r>
          </a:p>
          <a:p>
            <a:pPr algn="just">
              <a:defRPr>
                <a:solidFill>
                  <a:schemeClr val="accent2">
                    <a:satOff val="-17172"/>
                    <a:lumOff val="-11098"/>
                  </a:schemeClr>
                </a:solidFill>
              </a:defRPr>
            </a:pPr>
            <a:r>
              <a:t>    fieldsets = [</a:t>
            </a:r>
          </a:p>
          <a:p>
            <a:pPr algn="just">
              <a:defRPr>
                <a:solidFill>
                  <a:schemeClr val="accent2">
                    <a:satOff val="-17172"/>
                    <a:lumOff val="-11098"/>
                  </a:schemeClr>
                </a:solidFill>
              </a:defRPr>
            </a:pPr>
            <a:r>
              <a:t>        (None, {'fields': ['question_text']}),</a:t>
            </a:r>
          </a:p>
          <a:p>
            <a:pPr algn="just">
              <a:defRPr>
                <a:solidFill>
                  <a:schemeClr val="accent2">
                    <a:satOff val="-17172"/>
                    <a:lumOff val="-11098"/>
                  </a:schemeClr>
                </a:solidFill>
              </a:defRPr>
            </a:pPr>
            <a:r>
              <a:t>        ('Date information', {'fields': ['pub_date'], 'classes': ['collapse']}),</a:t>
            </a:r>
          </a:p>
          <a:p>
            <a:pPr algn="just">
              <a:defRPr>
                <a:solidFill>
                  <a:schemeClr val="accent2">
                    <a:satOff val="-17172"/>
                    <a:lumOff val="-11098"/>
                  </a:schemeClr>
                </a:solidFill>
              </a:defRPr>
            </a:pPr>
            <a:r>
              <a:t>    ]</a:t>
            </a:r>
          </a:p>
          <a:p>
            <a:pPr algn="just">
              <a:defRPr>
                <a:solidFill>
                  <a:schemeClr val="accent2">
                    <a:satOff val="-17172"/>
                    <a:lumOff val="-11098"/>
                  </a:schemeClr>
                </a:solidFill>
              </a:defRPr>
            </a:pPr>
            <a:r>
              <a:t>    inlines = [ChoiceInline]</a:t>
            </a:r>
          </a:p>
          <a:p>
            <a:pPr algn="just">
              <a:defRPr>
                <a:solidFill>
                  <a:schemeClr val="accent2">
                    <a:satOff val="-17172"/>
                    <a:lumOff val="-11098"/>
                  </a:schemeClr>
                </a:solidFill>
              </a:defRPr>
            </a:pPr>
          </a:p>
          <a:p>
            <a:pPr algn="just">
              <a:defRPr>
                <a:solidFill>
                  <a:schemeClr val="accent2">
                    <a:satOff val="-17172"/>
                    <a:lumOff val="-11098"/>
                  </a:schemeClr>
                </a:solidFill>
              </a:defRPr>
            </a:pPr>
            <a:r>
              <a:t>admin.site.register(Question, QuestionAdmin)</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728981"/>
            <a:ext cx="11101990" cy="5400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Это говорит Django: «Объекты Choice редактируются на странице администрирования Question. По умолчанию предоставьте достаточно полей для 3 вариантов выбора.»</a:t>
            </a:r>
          </a:p>
          <a:p>
            <a:pPr algn="just"/>
            <a:r>
              <a:t>Это работает так: есть три слота для связанных вариантов - как указано в extra - и каждый раз, когда вы возвращаетесь на страницу «Изменить» для уже созданного объекта, вы получаете еще три дополнительных слота.</a:t>
            </a:r>
          </a:p>
          <a:p>
            <a:pPr algn="just"/>
            <a:r>
              <a:t>В конце трех текущих слотов вы найдете ссылку «Добавить еще один вариант». Если вы нажмете на нее, будет добавлен новый слот. Если вы хотите удалить добавленный слот, вы можете щелкнуть X в правом верхнем углу добавленного слота.</a:t>
            </a:r>
          </a:p>
          <a:p>
            <a:pPr algn="just"/>
            <a:r>
              <a:t>Хотя, есть одна маленькая проблема. Требуется много места на экране для отображения всех полей для ввода связанных объектов Choice. По этой причине Django предлагает табличный способ отображения встроенных связанных объектов; вам просто нужно изменить объявление ChoiceInline следующим образом: polls/admin.py</a:t>
            </a:r>
          </a:p>
          <a:p>
            <a:pPr>
              <a:defRPr>
                <a:solidFill>
                  <a:schemeClr val="accent2">
                    <a:satOff val="-17172"/>
                    <a:lumOff val="-11098"/>
                  </a:schemeClr>
                </a:solidFill>
              </a:defRPr>
            </a:pPr>
            <a:r>
              <a:t>class ChoiceInline(admin.TabularInline):</a:t>
            </a:r>
          </a:p>
          <a:p>
            <a:pPr algn="just"/>
            <a:r>
              <a:t>    #...</a:t>
            </a:r>
            <a:endParaRPr>
              <a:solidFill>
                <a:srgbClr val="D5D5D5"/>
              </a:solidFill>
            </a:endParaRPr>
          </a:p>
          <a:p>
            <a:pPr algn="just"/>
            <a:r>
              <a:t>С этим TabularInline (вместо StackedInline) связанные объекты отображаются в более компактном табличном формате.</a:t>
            </a:r>
          </a:p>
          <a:p>
            <a:pPr algn="just"/>
            <a:r>
              <a:t>Обратите внимание, что есть дополнительный столбец «Удалить?», который позволяет удалять строки, добавленные с помощью кнопки «Добавить другой выбор», и строки, которые уже были сохранены.</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Контроллеры"/>
          <p:cNvSpPr txBox="1"/>
          <p:nvPr/>
        </p:nvSpPr>
        <p:spPr>
          <a:xfrm>
            <a:off x="1216933" y="382960"/>
            <a:ext cx="9758134" cy="701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900">
                <a:solidFill>
                  <a:srgbClr val="262626"/>
                </a:solidFill>
                <a:latin typeface="Century Gothic"/>
                <a:ea typeface="Century Gothic"/>
                <a:cs typeface="Century Gothic"/>
                <a:sym typeface="Century Gothic"/>
              </a:defRPr>
            </a:lvl1pPr>
          </a:lstStyle>
          <a:p>
            <a:pPr/>
            <a:r>
              <a:t>Настройка страницы списка объектов</a:t>
            </a:r>
          </a:p>
        </p:txBody>
      </p:sp>
      <p:sp>
        <p:nvSpPr>
          <p:cNvPr id="309"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087458"/>
            <a:ext cx="11101990" cy="5120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Теперь, когда страница администрирования вопросов выглядит хорошо, давайте внесем некоторые изменения в страницу «Список изменений» - ту, которая отображает все вопросы в системе.</a:t>
            </a:r>
          </a:p>
          <a:p>
            <a:pPr algn="just"/>
            <a:r>
              <a:t>По умолчанию Django отображает str() каждого объекта. Но иногда было бы более полезно, если бы мы могли отображать отдельные поля. Для этого используйте параметр администратора list_display, который представляет собой кортеж имен полей для отображения в виде столбцов на странице списка объектов: polls/admin.py</a:t>
            </a:r>
          </a:p>
          <a:p>
            <a:pPr>
              <a:defRPr>
                <a:solidFill>
                  <a:schemeClr val="accent2">
                    <a:satOff val="-17172"/>
                    <a:lumOff val="-11098"/>
                  </a:schemeClr>
                </a:solidFill>
              </a:defRPr>
            </a:pPr>
            <a:r>
              <a:t>class QuestionAdmin(admin.ModelAdmin):</a:t>
            </a:r>
          </a:p>
          <a:p>
            <a:pPr>
              <a:defRPr>
                <a:solidFill>
                  <a:schemeClr val="accent2">
                    <a:satOff val="-17172"/>
                    <a:lumOff val="-11098"/>
                  </a:schemeClr>
                </a:solidFill>
              </a:defRPr>
            </a:pPr>
            <a:r>
              <a:t>    # ...</a:t>
            </a:r>
          </a:p>
          <a:p>
            <a:pPr>
              <a:defRPr>
                <a:solidFill>
                  <a:schemeClr val="accent2">
                    <a:satOff val="-17172"/>
                    <a:lumOff val="-11098"/>
                  </a:schemeClr>
                </a:solidFill>
              </a:defRPr>
            </a:pPr>
            <a:r>
              <a:t>    list_display = ('question_text', ‘pub_date')</a:t>
            </a:r>
          </a:p>
          <a:p>
            <a:pPr algn="just"/>
            <a:r>
              <a:t>Снова отредактируйте ваш файл polls/admin.py и добавьте улучшение на страницу списка изменений Question: фильтры с использованием list_filter. Добавьте следующую строку в QuestionAdmin</a:t>
            </a:r>
          </a:p>
          <a:p>
            <a:pPr>
              <a:defRPr>
                <a:solidFill>
                  <a:schemeClr val="accent2">
                    <a:satOff val="-17172"/>
                    <a:lumOff val="-11098"/>
                  </a:schemeClr>
                </a:solidFill>
              </a:defRPr>
            </a:pPr>
            <a:r>
              <a:t>list_filter = [‘pub_date']</a:t>
            </a:r>
          </a:p>
          <a:p>
            <a:pPr algn="just"/>
            <a:r>
              <a:t>Это добавляет боковую панель «Фильтр», которая позволяет фильтровать список изменений по полю pub_date.</a:t>
            </a:r>
          </a:p>
          <a:p>
            <a:pPr algn="just"/>
            <a:r>
              <a:t>Тип отображаемого фильтра зависит от типа поля, по которому вы фильтруете. Поскольку pub_date является DateTimeField, Django знает, как задать соответствующие параметры фильтра: «Любая дата», «Сегодня», «Прошлые 7 дней», «Этот месяц», «В этом году».</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Контроллеры"/>
          <p:cNvSpPr txBox="1"/>
          <p:nvPr/>
        </p:nvSpPr>
        <p:spPr>
          <a:xfrm>
            <a:off x="1546206" y="371259"/>
            <a:ext cx="9099588" cy="701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900">
                <a:solidFill>
                  <a:srgbClr val="262626"/>
                </a:solidFill>
                <a:latin typeface="Century Gothic"/>
                <a:ea typeface="Century Gothic"/>
                <a:cs typeface="Century Gothic"/>
                <a:sym typeface="Century Gothic"/>
              </a:defRPr>
            </a:lvl1pPr>
          </a:lstStyle>
          <a:p>
            <a:pPr/>
            <a:r>
              <a:t>Настройка внешнего вида админки</a:t>
            </a:r>
          </a:p>
        </p:txBody>
      </p:sp>
      <p:sp>
        <p:nvSpPr>
          <p:cNvPr id="312"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427482"/>
            <a:ext cx="11101990" cy="4003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Очевидно, что видеть «Django administration» в верхней части каждой страницы администратора нелепо. Это просто текст-заглушка.</a:t>
            </a:r>
          </a:p>
          <a:p>
            <a:pPr algn="just"/>
            <a:r>
              <a:t>Это легко изменить, используя систему шаблонов Django. Администратор Django работает на основе самого Django, а его интерфейсы используют собственную систему шаблонов Django.</a:t>
            </a:r>
          </a:p>
          <a:p>
            <a:pPr>
              <a:defRPr b="1"/>
            </a:pPr>
            <a:r>
              <a:t>Настройка шаблонов вашего проекта</a:t>
            </a:r>
          </a:p>
          <a:p>
            <a:pPr algn="just"/>
            <a:r>
              <a:t>Создайте каталог templates в каталоге вашего проекта (тот, который содержит manage.py). Шаблоны могут находиться в любой точке вашей файловой системы, к которой имеет доступ Django. (Django работает от имени любого пользователя, работающего на вашем сервере.) Однако, размещение шаблонов в проекте является хорошим соглашением.</a:t>
            </a:r>
          </a:p>
          <a:p>
            <a:pPr algn="just"/>
            <a:r>
              <a:t>Откройте файл настроек (mysite/settings.py, запомните) и добавьте параметр DIRS в настройку TEMPLATES:</a:t>
            </a:r>
          </a:p>
          <a:p>
            <a:pPr algn="just">
              <a:defRPr>
                <a:solidFill>
                  <a:schemeClr val="accent2">
                    <a:satOff val="-17172"/>
                    <a:lumOff val="-11098"/>
                  </a:schemeClr>
                </a:solidFill>
              </a:defRPr>
            </a:pPr>
            <a:r>
              <a:t>'DIRS': [BASE_DIR / ‘templates'],</a:t>
            </a:r>
          </a:p>
          <a:p>
            <a:pPr algn="just"/>
            <a:r>
              <a:t>DIRS - список каталогов файловой системы, которые нужно проверить при загрузке шаблонов Django; это путь поиска.</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Контроллеры"/>
          <p:cNvSpPr txBox="1"/>
          <p:nvPr/>
        </p:nvSpPr>
        <p:spPr>
          <a:xfrm>
            <a:off x="3038999" y="371259"/>
            <a:ext cx="6114002" cy="701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900">
                <a:solidFill>
                  <a:srgbClr val="262626"/>
                </a:solidFill>
                <a:latin typeface="Century Gothic"/>
                <a:ea typeface="Century Gothic"/>
                <a:cs typeface="Century Gothic"/>
                <a:sym typeface="Century Gothic"/>
              </a:defRPr>
            </a:lvl1pPr>
          </a:lstStyle>
          <a:p>
            <a:pPr/>
            <a:r>
              <a:t>Организация шаблонов</a:t>
            </a:r>
          </a:p>
        </p:txBody>
      </p:sp>
      <p:sp>
        <p:nvSpPr>
          <p:cNvPr id="315"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099865"/>
            <a:ext cx="11101990" cy="4841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Как и в случае со статическими файлами, мы можем собрать все наши шаблоны в одном большом каталоге шаблонов, и он будет отлично работать. Однако шаблоны, которые принадлежат конкретному приложению, должны быть размещены в каталоге шаблонов этого приложения (например, polls/templates), а не в каталоге проекта (templates).</a:t>
            </a:r>
          </a:p>
          <a:p>
            <a:pPr algn="just"/>
            <a:r>
              <a:t>Теперь создайте каталог с именем admin внутри templates и скопируйте шаблон admin/base_site.html из директории шаблона администратора Django по умолчанию в исходном коде самого Django (django/contrib/admin/templates) в этот каталог.</a:t>
            </a:r>
          </a:p>
          <a:p>
            <a:pPr algn="just"/>
            <a:r>
              <a:t>Где находятся исходные файлы Django?</a:t>
            </a:r>
          </a:p>
          <a:p>
            <a:pPr algn="just"/>
            <a:r>
              <a:t>Если вам сложно определить, где находятся исходные файлы Django в вашей системе, выполните следующую команду:</a:t>
            </a:r>
          </a:p>
          <a:p>
            <a:pPr algn="just">
              <a:defRPr>
                <a:solidFill>
                  <a:schemeClr val="accent2">
                    <a:satOff val="-17172"/>
                    <a:lumOff val="-11098"/>
                  </a:schemeClr>
                </a:solidFill>
              </a:defRPr>
            </a:pPr>
            <a:r>
              <a:t>$ python -c "import django; print(django.__path__)»</a:t>
            </a:r>
          </a:p>
          <a:p>
            <a:pPr algn="just"/>
            <a:r>
              <a:t>Затем просто отредактируйте файл и замените {{ site_header|default:_ ('Django administration') }} (включая фигурные скобки) именем вашего собственного сайта, как вы считаете нужным. Вы должны получить код, подобный следующему:</a:t>
            </a:r>
          </a:p>
          <a:p>
            <a:pPr algn="just">
              <a:defRPr>
                <a:solidFill>
                  <a:schemeClr val="accent2">
                    <a:satOff val="-17172"/>
                    <a:lumOff val="-11098"/>
                  </a:schemeClr>
                </a:solidFill>
              </a:defRPr>
            </a:pPr>
            <a:r>
              <a:t>{% block branding %}</a:t>
            </a:r>
          </a:p>
          <a:p>
            <a:pPr algn="just">
              <a:defRPr>
                <a:solidFill>
                  <a:schemeClr val="accent2">
                    <a:satOff val="-17172"/>
                    <a:lumOff val="-11098"/>
                  </a:schemeClr>
                </a:solidFill>
              </a:defRPr>
            </a:pPr>
            <a:r>
              <a:t>&lt;h1 id="site-name"&gt;&lt;a href="{% url 'admin:index'  %}"&gt;Polls Administration&lt;/a&gt;&lt;/h1&gt;</a:t>
            </a:r>
          </a:p>
          <a:p>
            <a:pPr algn="just">
              <a:defRPr>
                <a:solidFill>
                  <a:schemeClr val="accent2">
                    <a:satOff val="-17172"/>
                    <a:lumOff val="-11098"/>
                  </a:schemeClr>
                </a:solidFill>
              </a:defRPr>
            </a:pPr>
            <a:r>
              <a:t>{% endblock %}</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Контроллеры"/>
          <p:cNvSpPr txBox="1"/>
          <p:nvPr/>
        </p:nvSpPr>
        <p:spPr>
          <a:xfrm>
            <a:off x="3038999" y="371259"/>
            <a:ext cx="6114002" cy="701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900">
                <a:solidFill>
                  <a:srgbClr val="262626"/>
                </a:solidFill>
                <a:latin typeface="Century Gothic"/>
                <a:ea typeface="Century Gothic"/>
                <a:cs typeface="Century Gothic"/>
                <a:sym typeface="Century Gothic"/>
              </a:defRPr>
            </a:lvl1pPr>
          </a:lstStyle>
          <a:p>
            <a:pPr/>
            <a:r>
              <a:t>Организация шаблонов</a:t>
            </a:r>
          </a:p>
        </p:txBody>
      </p:sp>
      <p:sp>
        <p:nvSpPr>
          <p:cNvPr id="318"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986282"/>
            <a:ext cx="11101990" cy="2885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Мы используем этот подход, чтобы научить вас переопределять шаблоны. В реальном проекте вы, вероятно, использовали бы атрибут django.contrib.admin.AdminSite.site_header, чтобы упростить эту настройку.</a:t>
            </a:r>
          </a:p>
          <a:p>
            <a:pPr algn="just"/>
            <a:r>
              <a:t>Этот файл шаблона содержит много текста, такого как {% block branding %} и {{ title }}. Теги {% и {{ являются частью языка шаблонов Django. Когда Django отображает admin/base_site.html, этот язык шаблонов будет обработан для создания окончательной HTML-страницы.</a:t>
            </a:r>
          </a:p>
          <a:p>
            <a:pPr algn="just"/>
            <a:r>
              <a:t>Обратите внимание, что любой из стандартных шаблонов администратора Django может быть переопределен. Чтобы переопределить шаблон, просто сделайте то же самое, что вы сделали с base_site.html - скопируйте его из каталога по умолчанию в ваш пользовательский каталог и внесите изменения.</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Контроллеры"/>
          <p:cNvSpPr txBox="1"/>
          <p:nvPr/>
        </p:nvSpPr>
        <p:spPr>
          <a:xfrm>
            <a:off x="710024" y="394660"/>
            <a:ext cx="10771951" cy="701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3900">
                <a:solidFill>
                  <a:srgbClr val="262626"/>
                </a:solidFill>
                <a:latin typeface="Century Gothic"/>
                <a:ea typeface="Century Gothic"/>
                <a:cs typeface="Century Gothic"/>
                <a:sym typeface="Century Gothic"/>
              </a:defRPr>
            </a:lvl1pPr>
          </a:lstStyle>
          <a:p>
            <a:pPr/>
            <a:r>
              <a:t>Настройка шаблонов вашего приложения</a:t>
            </a:r>
          </a:p>
        </p:txBody>
      </p:sp>
      <p:sp>
        <p:nvSpPr>
          <p:cNvPr id="321" name="Контроллер Django — это код, запускаемый при обращении по интернет-адресу определенного формата и в ответ выводящий на экран определенную веб-страницу.…"/>
          <p:cNvSpPr txBox="1"/>
          <p:nvPr/>
        </p:nvSpPr>
        <p:spPr>
          <a:xfrm>
            <a:off x="545005" y="1986282"/>
            <a:ext cx="11101990" cy="2885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Вопрос: если DIRS было пусто по умолчанию, как Django находил шаблоны администратора по умолчанию? Ответ таков: поскольку APP_DIRS установлен в True, Django автоматически ищет подкаталог templates/ в каждом пакете приложения для использования в качестве запасного варианта (не забывайте, что django.contrib.admin является приложением).</a:t>
            </a:r>
          </a:p>
          <a:p>
            <a:pPr algn="just"/>
            <a:r>
              <a:t>Наше приложение для опроса не очень сложное и не нуждается в пользовательских шаблонах администратора. Но если бы он стал более изощренным и требовал модификации стандартных шаблонов администратора Django для некоторых его функций, было бы более разумно модифицировать шаблоны приложения, а не шаблоны проекта. Таким образом, вы можете включить приложение polls в любой новый проект и быть уверенным, что оно найдет нужные ему шаблоны.</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 name="Изображение" descr="Изображение"/>
          <p:cNvPicPr>
            <a:picLocks noChangeAspect="1"/>
          </p:cNvPicPr>
          <p:nvPr/>
        </p:nvPicPr>
        <p:blipFill>
          <a:blip r:embed="rId2">
            <a:extLst/>
          </a:blip>
          <a:stretch>
            <a:fillRect/>
          </a:stretch>
        </p:blipFill>
        <p:spPr>
          <a:xfrm>
            <a:off x="0" y="0"/>
            <a:ext cx="12192000" cy="68580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Отладочный веб-сервер Django"/>
          <p:cNvSpPr txBox="1"/>
          <p:nvPr/>
        </p:nvSpPr>
        <p:spPr>
          <a:xfrm>
            <a:off x="4291107" y="371261"/>
            <a:ext cx="3609783"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Смена порта</a:t>
            </a:r>
          </a:p>
        </p:txBody>
      </p:sp>
      <p:sp>
        <p:nvSpPr>
          <p:cNvPr id="155" name="В состав Django входит отладочный веб-сервер, написанный на самом языке Python. Чтобы запустить его, следует в командной строке перейти непосредственно в папку проекта (именно в нее, а не в папку, в которой находится папка проекта!) и отдать команду:…"/>
          <p:cNvSpPr txBox="1"/>
          <p:nvPr/>
        </p:nvSpPr>
        <p:spPr>
          <a:xfrm>
            <a:off x="543655" y="1148079"/>
            <a:ext cx="11104690" cy="4561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По умолчанию команда runserver запускает сервер разработки на внутреннем IP адресе с портом 8000.</a:t>
            </a:r>
          </a:p>
          <a:p>
            <a:pPr algn="just"/>
            <a:r>
              <a:t>Для смены порта передайте его аргументом в командной строке. Например, эта команда запускает сервер на порту 8080:</a:t>
            </a:r>
          </a:p>
          <a:p>
            <a:pPr algn="just">
              <a:defRPr>
                <a:solidFill>
                  <a:schemeClr val="accent2">
                    <a:satOff val="-17172"/>
                    <a:lumOff val="-11098"/>
                  </a:schemeClr>
                </a:solidFill>
              </a:defRPr>
            </a:pPr>
            <a:r>
              <a:t>python manage.py runserver 8080</a:t>
            </a:r>
            <a:endParaRPr sz="1400"/>
          </a:p>
          <a:p>
            <a:pPr algn="just"/>
            <a:r>
              <a:t>Для изменения IP адреса сервера, передайте его вместе с портом. Например, чтобы использовать все доступные публичные IP-адреса (что полезно, если вы работаете с Vagrant или хотите показать свою работу на других компьютерах в сети), используйте:</a:t>
            </a:r>
          </a:p>
          <a:p>
            <a:pPr algn="just">
              <a:defRPr>
                <a:solidFill>
                  <a:schemeClr val="accent2">
                    <a:satOff val="-17172"/>
                    <a:lumOff val="-11098"/>
                  </a:schemeClr>
                </a:solidFill>
              </a:defRPr>
            </a:pPr>
            <a:r>
              <a:t>python manage.py runserver 0:8000</a:t>
            </a:r>
            <a:endParaRPr sz="1400"/>
          </a:p>
          <a:p>
            <a:pPr algn="just"/>
            <a:r>
              <a:t>0 это сокращение для 0.0.0.0. Полная документация по серверу разработки находится в руководстве runserver.</a:t>
            </a:r>
          </a:p>
          <a:p>
            <a:pPr algn="just">
              <a:defRPr b="1"/>
            </a:pPr>
            <a:r>
              <a:t>Автоматическая перезагрузка runserver</a:t>
            </a:r>
          </a:p>
          <a:p>
            <a:pPr algn="just"/>
            <a:r>
              <a:t>Сервер разработки автоматически перезагружает код Python для каждого запроса по мере необходимости. Вам не нужно перезагружать сервер, чтобы изменения в коде вступили в силу. Однако некоторые действия, такие как добавление файлов, в эти условия не входят, поэтому вам придется перезапустить сервер в этих случаях.</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Приложения"/>
          <p:cNvSpPr txBox="1"/>
          <p:nvPr/>
        </p:nvSpPr>
        <p:spPr>
          <a:xfrm>
            <a:off x="2534810" y="371261"/>
            <a:ext cx="7122376" cy="713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000">
                <a:solidFill>
                  <a:srgbClr val="262626"/>
                </a:solidFill>
                <a:latin typeface="Century Gothic"/>
                <a:ea typeface="Century Gothic"/>
                <a:cs typeface="Century Gothic"/>
                <a:sym typeface="Century Gothic"/>
              </a:defRPr>
            </a:lvl1pPr>
          </a:lstStyle>
          <a:p>
            <a:pPr/>
            <a:r>
              <a:t>Создание приложения Polls</a:t>
            </a:r>
          </a:p>
        </p:txBody>
      </p:sp>
      <p:sp>
        <p:nvSpPr>
          <p:cNvPr id="158" name="Приложение в терминологии Django — это отдельный фрагмент функциональности разрабатываемого сайта, более или менее независимый от других таких же фрагментов и входящий в состав проекта. Приложение может реализовывать работу всего сайта, его раздела или ж"/>
          <p:cNvSpPr txBox="1"/>
          <p:nvPr/>
        </p:nvSpPr>
        <p:spPr>
          <a:xfrm>
            <a:off x="438727" y="1427479"/>
            <a:ext cx="11314546" cy="4003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r>
              <a:t>Теперь, когда ваше окружение - «проект» - настроено, вы можете приступить к дальнейшей работе.</a:t>
            </a:r>
          </a:p>
          <a:p>
            <a:pPr algn="just"/>
            <a:r>
              <a:t>Каждое приложение, которое вы пишете в Django, состоит из пакета Python, который следует определенному соглашению. Django поставляется с утилитой, которая автоматически генерирует базовую структуру каталогов приложения, поэтому вы можете сосредоточиться на написании кода, а не на создании каталогов.</a:t>
            </a:r>
          </a:p>
          <a:p>
            <a:pPr algn="just">
              <a:defRPr b="1"/>
            </a:pPr>
            <a:r>
              <a:t>Проекты и приложения</a:t>
            </a:r>
          </a:p>
          <a:p>
            <a:pPr algn="just"/>
            <a:r>
              <a:t>В чем разница между проектом и приложением? </a:t>
            </a:r>
            <a:r>
              <a:rPr b="1"/>
              <a:t>Приложение</a:t>
            </a:r>
            <a:r>
              <a:t> - это веб-приложение, которое что-то делает, например, система Weblog, база данных публичных записей или небольшое приложение для опроса. </a:t>
            </a:r>
            <a:r>
              <a:rPr b="1"/>
              <a:t>Проект</a:t>
            </a:r>
            <a:r>
              <a:t> - это набор настроек и приложений для определенного сайта. Проект может содержать несколько приложений. Приложение может быть в нескольких проектах.</a:t>
            </a:r>
          </a:p>
          <a:p>
            <a:pPr algn="just"/>
            <a:r>
              <a:t>Чтобы создать приложение, убедитесь, что вы находитесь в том же каталоге, что и manage.py, и введите следующую команду:</a:t>
            </a:r>
          </a:p>
          <a:p>
            <a:pPr algn="just">
              <a:defRPr>
                <a:solidFill>
                  <a:schemeClr val="accent2">
                    <a:satOff val="-17172"/>
                    <a:lumOff val="-11098"/>
                  </a:schemeClr>
                </a:solidFill>
              </a:defRPr>
            </a:pPr>
            <a:r>
              <a:t>python manage.py startapp polls</a:t>
            </a:r>
          </a:p>
          <a:p>
            <a:pPr algn="just"/>
            <a:r>
              <a:t>Это создаст каталог polls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СавонVTI">
  <a:themeElements>
    <a:clrScheme name="СавонVTI">
      <a:dk1>
        <a:srgbClr val="000000"/>
      </a:dk1>
      <a:lt1>
        <a:srgbClr val="000000"/>
      </a:lt1>
      <a:dk2>
        <a:srgbClr val="A7A7A7"/>
      </a:dk2>
      <a:lt2>
        <a:srgbClr val="535353"/>
      </a:lt2>
      <a:accent1>
        <a:srgbClr val="57903F"/>
      </a:accent1>
      <a:accent2>
        <a:srgbClr val="F03F2B"/>
      </a:accent2>
      <a:accent3>
        <a:srgbClr val="3488A0"/>
      </a:accent3>
      <a:accent4>
        <a:srgbClr val="F8D22F"/>
      </a:accent4>
      <a:accent5>
        <a:srgbClr val="5CC6D6"/>
      </a:accent5>
      <a:accent6>
        <a:srgbClr val="B8D233"/>
      </a:accent6>
      <a:hlink>
        <a:srgbClr val="0000FF"/>
      </a:hlink>
      <a:folHlink>
        <a:srgbClr val="FF00FF"/>
      </a:folHlink>
    </a:clrScheme>
    <a:fontScheme name="СавонVTI">
      <a:majorFont>
        <a:latin typeface="Calibri"/>
        <a:ea typeface="Calibri"/>
        <a:cs typeface="Calibri"/>
      </a:majorFont>
      <a:minorFont>
        <a:latin typeface="Helvetica"/>
        <a:ea typeface="Helvetica"/>
        <a:cs typeface="Helvetica"/>
      </a:minorFont>
    </a:fontScheme>
    <a:fmtScheme name="Савон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12700" dir="5400000">
              <a:srgbClr val="000000">
                <a:alpha val="63000"/>
              </a:srgbClr>
            </a:outerShdw>
          </a:effectLst>
        </a:effectStyle>
        <a:effectStyle>
          <a:effectLst>
            <a:outerShdw sx="100000" sy="100000" kx="0" ky="0" algn="b" rotWithShape="0" blurRad="38100" dist="12700" dir="5400000">
              <a:srgbClr val="000000">
                <a:alpha val="63000"/>
              </a:srgbClr>
            </a:outerShdw>
          </a:effectLst>
        </a:effectStyle>
        <a:effectStyle>
          <a:effectLst>
            <a:outerShdw sx="100000" sy="100000" kx="0" ky="0" algn="b" rotWithShape="0" blurRad="38100" dist="12700" dir="540000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outerShdw sx="100000" sy="100000" kx="0" ky="0" algn="b" rotWithShape="0" blurRad="38100" dist="12700" dir="5400000">
            <a:srgbClr val="000000">
              <a:alpha val="63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12700" dir="5400000">
            <a:srgbClr val="000000">
              <a:alpha val="63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СавонVTI">
  <a:themeElements>
    <a:clrScheme name="СавонVTI">
      <a:dk1>
        <a:srgbClr val="000000"/>
      </a:dk1>
      <a:lt1>
        <a:srgbClr val="FFFFFF"/>
      </a:lt1>
      <a:dk2>
        <a:srgbClr val="A7A7A7"/>
      </a:dk2>
      <a:lt2>
        <a:srgbClr val="535353"/>
      </a:lt2>
      <a:accent1>
        <a:srgbClr val="57903F"/>
      </a:accent1>
      <a:accent2>
        <a:srgbClr val="F03F2B"/>
      </a:accent2>
      <a:accent3>
        <a:srgbClr val="3488A0"/>
      </a:accent3>
      <a:accent4>
        <a:srgbClr val="F8D22F"/>
      </a:accent4>
      <a:accent5>
        <a:srgbClr val="5CC6D6"/>
      </a:accent5>
      <a:accent6>
        <a:srgbClr val="B8D233"/>
      </a:accent6>
      <a:hlink>
        <a:srgbClr val="0000FF"/>
      </a:hlink>
      <a:folHlink>
        <a:srgbClr val="FF00FF"/>
      </a:folHlink>
    </a:clrScheme>
    <a:fontScheme name="СавонVTI">
      <a:majorFont>
        <a:latin typeface="Calibri"/>
        <a:ea typeface="Calibri"/>
        <a:cs typeface="Calibri"/>
      </a:majorFont>
      <a:minorFont>
        <a:latin typeface="Helvetica"/>
        <a:ea typeface="Helvetica"/>
        <a:cs typeface="Helvetica"/>
      </a:minorFont>
    </a:fontScheme>
    <a:fmtScheme name="Савон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12700" dir="5400000">
              <a:srgbClr val="000000">
                <a:alpha val="63000"/>
              </a:srgbClr>
            </a:outerShdw>
          </a:effectLst>
        </a:effectStyle>
        <a:effectStyle>
          <a:effectLst>
            <a:outerShdw sx="100000" sy="100000" kx="0" ky="0" algn="b" rotWithShape="0" blurRad="38100" dist="12700" dir="5400000">
              <a:srgbClr val="000000">
                <a:alpha val="63000"/>
              </a:srgbClr>
            </a:outerShdw>
          </a:effectLst>
        </a:effectStyle>
        <a:effectStyle>
          <a:effectLst>
            <a:outerShdw sx="100000" sy="100000" kx="0" ky="0" algn="b" rotWithShape="0" blurRad="38100" dist="12700" dir="540000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outerShdw sx="100000" sy="100000" kx="0" ky="0" algn="b" rotWithShape="0" blurRad="38100" dist="12700" dir="5400000">
            <a:srgbClr val="000000">
              <a:alpha val="63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12700" dir="5400000">
            <a:srgbClr val="000000">
              <a:alpha val="63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