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06"/>
            <a:ext cx="9296401" cy="4034787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8"/>
            <a:ext cx="1920241" cy="731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21" name="Группа 6"/>
          <p:cNvGrpSpPr/>
          <p:nvPr/>
        </p:nvGrpSpPr>
        <p:grpSpPr>
          <a:xfrm>
            <a:off x="5250162" y="1267713"/>
            <a:ext cx="1691667" cy="615960"/>
            <a:chOff x="-1" y="0"/>
            <a:chExt cx="1691665" cy="615958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2" y="-1"/>
              <a:ext cx="11" cy="61267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54" y="-1"/>
              <a:ext cx="11" cy="61267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47"/>
              <a:ext cx="1691662" cy="1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099" y="4682061"/>
            <a:ext cx="8936850" cy="45721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ClrTx/>
              <a:buSzTx/>
              <a:buFontTx/>
              <a:buNone/>
              <a:defRPr spc="66">
                <a:solidFill>
                  <a:srgbClr val="0D0D0D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FontTx/>
              <a:buNone/>
              <a:defRPr spc="66">
                <a:solidFill>
                  <a:srgbClr val="0D0D0D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FontTx/>
              <a:buNone/>
              <a:defRPr spc="66">
                <a:solidFill>
                  <a:srgbClr val="0D0D0D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FontTx/>
              <a:buNone/>
              <a:defRPr spc="66">
                <a:solidFill>
                  <a:srgbClr val="0D0D0D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FontTx/>
              <a:buNone/>
              <a:defRPr spc="66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54" y="5187573"/>
            <a:ext cx="216750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2"/>
            <a:ext cx="7696201" cy="63825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2" name="Прямоугольник 11"/>
          <p:cNvSpPr/>
          <p:nvPr/>
        </p:nvSpPr>
        <p:spPr>
          <a:xfrm>
            <a:off x="8254658" y="374899"/>
            <a:ext cx="3557016" cy="610820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7" y="6182365"/>
            <a:ext cx="216750" cy="2184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Титульный слайд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06"/>
            <a:ext cx="9296401" cy="4034787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8"/>
            <a:ext cx="1920241" cy="7315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62" y="1267713"/>
            <a:ext cx="1691667" cy="615960"/>
            <a:chOff x="-1" y="0"/>
            <a:chExt cx="1691665" cy="615958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2" y="-1"/>
              <a:ext cx="11" cy="612670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54" y="-1"/>
              <a:ext cx="11" cy="612670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47"/>
              <a:ext cx="1691662" cy="1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39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 hasCustomPrompt="1"/>
          </p:nvPr>
        </p:nvSpPr>
        <p:spPr>
          <a:xfrm>
            <a:off x="1629099" y="4682061"/>
            <a:ext cx="8936850" cy="45721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54" y="5187573"/>
            <a:ext cx="216750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06"/>
            <a:ext cx="9296401" cy="4034787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8"/>
            <a:ext cx="1920241" cy="73153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2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62" y="1267713"/>
            <a:ext cx="1691667" cy="615960"/>
            <a:chOff x="-1" y="0"/>
            <a:chExt cx="1691665" cy="615958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2" y="-1"/>
              <a:ext cx="11" cy="61267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54" y="-1"/>
              <a:ext cx="11" cy="612670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47"/>
              <a:ext cx="1691662" cy="1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</p:grpSp>
      <p:sp>
        <p:nvSpPr>
          <p:cNvPr id="66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7" cy="45721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96" y="5187573"/>
            <a:ext cx="216750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60" indent="-205740">
              <a:defRPr sz="1800"/>
            </a:lvl2pPr>
            <a:lvl3pPr marL="783590" indent="-234950">
              <a:defRPr sz="1800"/>
            </a:lvl3pPr>
            <a:lvl4pPr marL="1057910" indent="-234950">
              <a:defRPr sz="1800"/>
            </a:lvl4pPr>
            <a:lvl5pPr marL="1332230" indent="-234950"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3" cy="64009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08" y="2074334"/>
            <a:ext cx="4663450" cy="640091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8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09" name="Прямоугольник 12"/>
          <p:cNvSpPr/>
          <p:nvPr/>
        </p:nvSpPr>
        <p:spPr>
          <a:xfrm>
            <a:off x="8254658" y="374899"/>
            <a:ext cx="3557016" cy="610820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" name="Текст заголовка"/>
          <p:cNvSpPr txBox="1"/>
          <p:nvPr>
            <p:ph type="title" hasCustomPrompt="1"/>
          </p:nvPr>
        </p:nvSpPr>
        <p:spPr>
          <a:xfrm>
            <a:off x="8458200" y="607390"/>
            <a:ext cx="3161964" cy="164592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925" indent="-248285">
              <a:defRPr sz="1900"/>
            </a:lvl3pPr>
            <a:lvl4pPr marL="1071245" indent="-248285">
              <a:defRPr sz="1900"/>
            </a:lvl4pPr>
            <a:lvl5pPr marL="1345565" indent="-248285"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75" cy="36068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19" y="6182365"/>
            <a:ext cx="216750" cy="218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3" y="237744"/>
            <a:ext cx="11722614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" name="Прямоугольник 7"/>
          <p:cNvSpPr/>
          <p:nvPr/>
        </p:nvSpPr>
        <p:spPr>
          <a:xfrm>
            <a:off x="371854" y="374899"/>
            <a:ext cx="11448292" cy="6108202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53" y="6182365"/>
            <a:ext cx="216750" cy="218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80" marR="0" indent="-18288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140" marR="0" indent="-21082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4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6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07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43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15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50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" y="8"/>
            <a:ext cx="12191863" cy="6857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1"/>
            <a:ext cx="5452529" cy="3240948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08" y="1975103"/>
            <a:ext cx="5120653" cy="290780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2" y="2519820"/>
            <a:ext cx="4775086" cy="1630911"/>
          </a:xfrm>
          <a:prstGeom prst="rect">
            <a:avLst/>
          </a:prstGeom>
        </p:spPr>
        <p:txBody>
          <a:bodyPr/>
          <a:lstStyle>
            <a:lvl1pPr defTabSz="768350">
              <a:defRPr sz="3600"/>
            </a:lvl1pPr>
          </a:lstStyle>
          <a:p>
            <a:r>
              <a:t>PANDAS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Значения NaN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 значение (Not a Number) используется в структурах данных pandas для обозначения наличия пустого поля или чего-то, что невозможно обозначить в числовой форме.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Как правило, NaN — это проблема, для которой нужно найти определенное решение, особенно при работе с анализом данных. Эти данные часто появляются при извлечении информации из непроверенных источников или когда в самом источнике недостает данных. Также значения NaN могут генерироваться в специальных случаях, например, при вычислении логарифмов для отрицательных значений, в случае исключений при вычислениях или при использовании функций. Есть разные стратегии работы со значениями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Несмотря на свою «проблемность» pandas позволяет явно определять NaN и добавлять это значение в структуры, например, в Series. Для этого внутри массива достаточно ввести np.Nan в том месте, где требуется определить недостающее значение.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 = pd.Series([5,-3,np.NaN,14])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Функции isnull() и notnull() очень полезны для определения индексов без значения.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s2.isnull()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s2.notnull()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Они возвращают два объекта Series с булевыми значениями, где True указывает на наличие значение, а NaN — на его отсутствие.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Функция isnull() возвращает True для значений NaN в Series, а notnull() — True в тех местах, где значение не равно NaN. Эти функции часто используются в фильтрах для создания условий. &gt;&gt;&gt; s2[s2.notnull()]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s2[s2.isnull()]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из словарей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можно воспринимать как объект dict (словарь). Эта схожесть может быть использована на этапе объявления объекта. Даже создавать Series можно на основе существующего dict.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mydict = {'red': 2000, 'blue': 1000, ‘yellow':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500, 'orange': 1000}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 = pd.Series(mydict)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этом примере можно увидеть, что массив индексов заполнен ключами, а данные — соответствующими значениями. В таком случае соотношение будет установлено между ключами dict и метками массива индексов. Если есть несоответствие, pandas заменит его на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colors = [‘red','yellow','orange','blue','green']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 = pd.Series(mydict, index=colors)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Операции с сериями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 уже видели, как выполнить арифметические операции на объектах Series и скалярных величинах. То же возможно и для двух объектов Series, но в таком случае в дело вступают и метки.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Одно из главных достоинств этого типа структур данных в том, что он может выравнивать данные, определяя соответствующие метки.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следующем примере добавляются два объекта Series, у которых только некоторые метки совпадают.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mydict2 = {'red':400,'yellow':1000,'black':700}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myseries2 = pd.Series(mydict2)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myseries + myseries2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Новый объект получает только те элементы, где метки совпали. Все остальные тоже присутствуют, но со значением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53466"/>
            <a:ext cx="11110043" cy="531883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 — это табличная структура данных, напоминающая таблицы из Microsoft Excel. Ее главная задача — позволить использовать многомерные Series. Dataframe состоит из упорядоченной коллекции колонок, каждая из которых содержит значение разных типов (числовое, строковое, булевое и так далее).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отличие от Series у которого есть массив индексов с метками, ассоциированных с каждым из элементов, Dataframe имеет сразу два таких. Первый ассоциирован со строками (рядами) и напоминает таковой из Series. Каждая метка ассоциирована со всеми значениями в ряду. Второй содержит метки для каждой из колонок. Dataframe можно воспринимать как dict, состоящий из Series, где ключи — названия колонок, а значения — объекты , которые формируют колонки самого объекта Dataframe.Наконец, все элементы в каждом объекте Series связаны в соответствии с массивом меток, называемым index.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8" name="page26image43348784.png" descr="page26image4334878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0780" y="2386964"/>
            <a:ext cx="5143505" cy="33782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Базы Данных"/>
          <p:cNvSpPr txBox="1"/>
          <p:nvPr/>
        </p:nvSpPr>
        <p:spPr>
          <a:xfrm>
            <a:off x="2682027" y="373102"/>
            <a:ext cx="539813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 (датафрейм)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42421"/>
            <a:ext cx="11110043" cy="53261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Простейший способ создания — передать объект dict в конструктор DataFrame()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 содержит ключ для каждой колонки, которую требуется определить, а также массив значений для них.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объект dict содержит больше данных, чем требуется, можно сделать выборку. Для этого в конструкторе Dataframe нужно определить последовательность колонок с помощью параметра column. Колонки будут созданы в заданном порядке вне зависимости от того, как они расположены в объекте dict.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data = {'color' : ['blue', 'green', 'yellow','red', ‘white'], 'object' : ['ball', 'pen', ‘pencil’, 'paper', ‘mug'], 'price' : [1.2, 1.0, 0.6, 0.9, 1.7]}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= pd.DataFrame(data)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Даже для объектов DataFrame если метки явно не заданы в массиве index, pandas автоматически присваивает числовую последовательность, начиная с нуля. Если же индексам Dataframe нужно присвоить метки, необходимо использовать параметр index и присвоить ему массив с метками.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= pd.DataFrame(data, columns=[‘object’, 'price'])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Теперь, зная о параметрах index и , проще использовать другой способ определения DataFrame. Вместо использования объекта dict можно определить три аргумента в конструкторе в следующем порядке: матрицу данных, массив значений для  параметра index и массив с названиями колонок для параметра columns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большинстве случаев простейший способ создать матрицу значений — использовать np.arrange(16).reshape((4,4)). Это формирует матрицу размером 4х4 из чисел от 0 до 15.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frame3 =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pd.DataFrame(np.arange(16).reshape((4,4)),                     index=['red', ‘blue', 'yellow', 'white'],                  columns=['ball', ‘pen', 'pencil', ‘paper'])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frame3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2" name="Базы Данных"/>
          <p:cNvSpPr txBox="1"/>
          <p:nvPr/>
        </p:nvSpPr>
        <p:spPr>
          <a:xfrm>
            <a:off x="3126650" y="370688"/>
            <a:ext cx="478726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Создание Dataframe 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Выбор элементов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нужно узнать названия всех колонок Dataframe, можно вызвать атрибут columns для экземпляра объекта.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frame.columns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То же можно проделать и для получения списка индексов.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frame.index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Весь же набор данных можно получить с помощью атрибута values.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frame.values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Указав в квадратных скобках название колонки, можно получить значений в ней.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frame[‘price']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Возвращаемое значение — объект Series. Название колонки можно использовать и в качестве атрибута.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frame.price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строк внутри Dataframe используется loc атрибут со значением индекса нужной строки.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frame.loc[2]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Возвращаемый объект — это снова Series, где названия колонок — это уже метки массива индексов, а значения — данные Series. Для выбора нескольких строк можно указать массив с их последовательностью.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frame.loc[[2,4]]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необходимо извлечь часть Dataframe с конкретными строками, для этого можно использовать номера индексов. Она выведет данные из соответствующей строки и названия колонок.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frame[0:1]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Возвращаемое значение — объект Dataframe с одной строкой. Если нужно больше одной строки, необходимо просто указать диапазон.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frame[1:3]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Наконец, если необходимо получить одно значение из объекта, сперва нужно указать название колонки, а потом — индекс или метку строки.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frame['object'][3]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Присваивание и замена значений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Разобравшись с логикой получения доступа к разным элементам Dataframe, можно следовать ей же для добавления новых или изменения уже существующих значений.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Например, в структуре Dataframe массив индексов определен атрибутом  index , а строка с названиями колонок — columns. Можно присвоить метку с помощью атрибута name для этих двух подструктур, чтобы идентифицировать их.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frame.index.name = ‘id'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frame.columns.name = ‘item'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Одна из главных особенностей структур данных pandas — их гибкость. Можно вмешаться на любом уровне для изменения внутренней структуры данных. Например, добавление новой колонки — крайне распространенная операция.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Ее можно выполнить, присвоив значение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экземпляру Dataframe и определив новое имя колонки.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frame['new'] = 12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Здесь видно, что появилась новая колонка new со значениями 12 для каждого элемента.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обновления значений можно использовать массив.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frame['new'] = [3.0, 1.3, 2.2, 0.8, 1.1]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Тот же подход используется для обновления целой колонки. Например, можно применить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функцию np.arrange() для обновления значений колонки с помощью заранее заданной последовательности.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Колонки Dataframe также могут быть созданы с помощью присваивания объекта Series одной из них, например, определив объект Series, содержащий набор увеличивающихся значений с помощью np.arrange().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pd.Series(np.arange(5))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frame['new'] = ser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Наконец, для изменения одного значения нужно лишь выбрать элемент и присвоить ему новое значение.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frame['price'][2] = 3.3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Вхождение значений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Функция isin() используется с объектами Series для определения вхождения значений в колонку. Она же подходит и для объектов DataFrame.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frame.isin([1.0,’pen'])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Возвращается Dataframe с булевыми значениями, где True указывает на те значения, где членство подтверждено. Если передать это значение в виде условия, тогда вернется Dataframe, где будут только значения, удовлетворяющие условию.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frame[frame.isin([1.0,’pen'])]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Удаление колонки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удаления целой колонки и всего ее содержимого используется команда del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del frame['new']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Фильтрация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Даже для Dataframe можно применять фильтры, используя определенные условия. Например, вам нужно получить все значения меньше определенного числа (допустим, 1,2).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frame[frame  &lt;  1.2]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Результатом будет Dataframe со значениями меньше 1,2 на своих местах. На месте остальных будет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 из вложенного словаря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Python часто используется вложенный dict: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nestdict = {'red': { 2012: 22, 2013: 33},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'white': { 2011: 13, 2012: 22, 2013: 16},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'blue': { 2011: 17, 2012: 27, 2013: 18}}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Эта структура данных, будучи переданной в качестве аргумента в DataFrame(), интерпретируется pandas так, что внешние ключи становятся названиями колонок, а внутренние — метками индексов.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 интерпретации вложенный структуры возможно такое, что не все поля будут совпадать. pandas компенсирует это несоответствие, добавляя NaN на место недостающих значений.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frame2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nestdict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frame2 </a:t>
            </a:r>
            <a:endParaRPr>
              <a:solidFill>
                <a:srgbClr val="0D0D0D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Транспонирование Dataframe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 работе с табличным структурами данных иногда появляется необходимость выполнить операцию перестановки (сделать так, чтобы колонки стали рядами и наоборот). pandas позволяет добиться этого очень просто. Достаточно добавить атрибут 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frame2.T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Объекты Index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Зная, что такое Series и Dataframes, и понимая как они устроены, проще разобраться со всеми их достоинствами. Главная особенность этих структур — наличие объекта Index, который в них интегрирован.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Объекты Index являются метками осей и содержат другие метаданные. Вы уже знаете, как массив с метками превращается в объект , и что для него нужно определить параметр в конструкторе.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pd.Series([5,0,3,8,4],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index=[‘red','blue','yellow','white','green'])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ser.index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отличие от других элементов в структурах данных pandas (Series и Dataframe) объекты index — неизменяемые. Это обеспечивает безопасность, когда нужно передавать данные между разными структурами.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 каждого объекта Index есть методы и свойства, которые нужны, чтобы узнавать значения.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Методы Index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Есть методы для получения информации об индексах из структуры данных. Например, idmin() и idmax() — структуры, возвращающие индексы с самым маленьким и большим значениями.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ser.idxmin()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ser.idxmax()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Индекс с повторяющимися метками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Пока что были только те случаи, когда у индексов одной структуры лишь одна, уникальная метка. Для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большинства функций это обязательное условие, но не для структур данных pandas. Определим, например, Series с повторяющимися метками.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 = pd.Series(range(6),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index=[‘white','white','blue','green',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‘green','yellow'])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метке соответствует несколько значений, то она вернет не один элемент, а объект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Series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Гибкие арифметические методы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Уже рассмотренные операции можно выполнять с помощью гибких арифметических методов: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marL="180340" indent="-180340" algn="just">
              <a:lnSpc>
                <a:spcPct val="110000"/>
              </a:lnSpc>
              <a:buSzPct val="100000"/>
              <a:buChar char="•"/>
              <a:defRPr sz="1400" spc="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add()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80340" indent="-180340" algn="just">
              <a:lnSpc>
                <a:spcPct val="110000"/>
              </a:lnSpc>
              <a:buSzPct val="100000"/>
              <a:buChar char="•"/>
              <a:defRPr sz="1400" spc="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sub()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80340" indent="-180340" algn="just">
              <a:lnSpc>
                <a:spcPct val="110000"/>
              </a:lnSpc>
              <a:buSzPct val="100000"/>
              <a:buChar char="•"/>
              <a:defRPr sz="1400" spc="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div()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80340" indent="-180340" algn="just">
              <a:lnSpc>
                <a:spcPct val="110000"/>
              </a:lnSpc>
              <a:buSzPct val="100000"/>
              <a:buChar char="•"/>
              <a:defRPr sz="1400" spc="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mul()</a:t>
            </a:r>
            <a:r>
              <a:rPr sz="1200" spc="52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1200" spc="52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их вызова нужно использовать другую спецификацию. Например, вместо того чтобы выполнять операцию для двух объектов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Dataframe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по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примеру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frame1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+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frame2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потребуется следующий формат: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frame1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add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frame2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Результат такой же, как при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использовании оператора сложения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+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Также стоит обратить внимание, что если названия индексов и колонок сильно отличаются, то результатом станет новый объект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Dataframe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состоящий только из значений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Операции между Dataframe и Series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Pandas позволяет выполнять переносы между разными структурами, например, между Dataframe и Series. Определить две структуры можно следующим образом.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=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pd.DataFrame(np.arange(16).reshape((4,4)),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index=['red', 'blue', 'yellow','white'],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columns=['ball','pen','pencil','paper'])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pd.Series(np.arange(4), index=[‘ball','pen','pencil','paper'])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Они были специально созданы так, чтобы индексы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в Series совпадали с названиями колонок в Dataframe. В таком случае можно выполнить прямую операцию.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- ser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 результату видно, что элементы Series были вычтены из соответствующих тому же индексу в колонках значений Dataframe.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индекс не представлен ни в одной из структур, то появится новая колонка с этим индексом и значениями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ser['mug'] = 9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endParaRPr>
              <a:solidFill>
                <a:srgbClr val="0D0D0D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42421"/>
            <a:ext cx="11110043" cy="53261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отличие от других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структур данных в Python pandas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не только пользуется преимуществами высокой производительности массивов NumPy, но и добавляет в них индексы.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Этот выбор оказался крайне удачным. Несмотря на и без того отличную гибкость, которая обеспечивается существующими динамическими структурами, внутренние ссылки на их элементы (а именно ими и являются метки) позволяют разработчикам еще сильнее упрощать операции.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marL="140335" indent="-140335" algn="just">
              <a:lnSpc>
                <a:spcPct val="110000"/>
              </a:lnSpc>
              <a:buSzPct val="100000"/>
              <a:buChar char="•"/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Переиндексирование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40335" indent="-140335" algn="just">
              <a:lnSpc>
                <a:spcPct val="110000"/>
              </a:lnSpc>
              <a:buSzPct val="100000"/>
              <a:buChar char="•"/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Удаление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40335" indent="-140335" algn="just">
              <a:lnSpc>
                <a:spcPct val="110000"/>
              </a:lnSpc>
              <a:buSzPct val="100000"/>
              <a:buChar char="•"/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Выравнивание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Переиндексирование df.reindex()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После объявления в структуре данных объект Index нельзя менять. Но с помощью операции переиндексирования это можно решить.  Существует даже возможность получить новую структуру из уже существующей, где правила индексирования заданы заново.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pd.Series([2,5,7,4],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index=[‘one','two','three','four'])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того чтобы провести переиндексирование объекта библиотека pandas предоставляет функцию reindex(). Она создает новый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 Series со значениями из другого Series, которые теперь переставлены в соответствии с новой последовательностью меток.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 операции переиндексирования можно поменять порядок индексов, удалить некоторые из них или добавить новые. Если метка новая, pandas добавит на место соответствующего значения.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reindex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‘three'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'four'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'five'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'one'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Тем не менее в случае, например, с большим , не совсем удобно будет указывать новый список меток. Вместо этого можно использовать метод, который заполняет или интерполирует значения автоматически.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5" name="Базы Данных"/>
          <p:cNvSpPr txBox="1"/>
          <p:nvPr/>
        </p:nvSpPr>
        <p:spPr>
          <a:xfrm>
            <a:off x="1172653" y="358985"/>
            <a:ext cx="846137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Возможности объектов Index в pandas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83672"/>
            <a:ext cx="11110043" cy="28829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Библиотека pandas в Python — это идеальный инструмент для анализа данных.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Сначала речь пойдет об основных аспектах библиотеки и о том, как установить ее в систему. Потом о двух структурах данных: series и dataframes. Далее работа с базовым набором функций, предоставленных библиотекой pandas, для выполнения основных операций по обработке. Знакомство с ними — ключевой навык для специалиста в этой сфере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Этот пакет Python спроектирован на основе библиотеки NumPy. Такой выбор обуславливает успех и быстрое распространение pandas. Он также пользуется всеми преимуществами NumPy и делает pandas совместимой с большинством другим модулей.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Еще одно важное решение — разработка специальных структур для анализа данных. Вместо того, чтобы использовать встроенные в Python или предоставляемые другими библиотеками структуры, были разработаны две новых.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Они спроектированы для работы с реляционными и классифицированными данными, что позволяет управлять данными способом, похожим на тот, что используется в реляционных базах SQL и таблицах Excel.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0" name="Базы Данных"/>
          <p:cNvSpPr txBox="1"/>
          <p:nvPr/>
        </p:nvSpPr>
        <p:spPr>
          <a:xfrm>
            <a:off x="4148692" y="389260"/>
            <a:ext cx="389064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Что такое Pandas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лучшего понимания механизма работы этого режима автоматического индексирования создадим следующий объект Series.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ser3 = pd.Series([1,5,6,3],index=[0,3,5,6])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ser3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примере видно, что колонка с индексами — это не идеальная последовательность чисел. Здесь пропущены цифры 1, 2 и 4. В таком случае нужно выполнить операцию интерполяции и получить полную последовательность чисел. Для этого можно использовать reindex с параметром method равным ffill. Более того, необходимо задать диапазон значений для индексов. Тут можно использовать в range(6) качестве аргумента.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ser3.reindex(range(6),method=‘ffill’)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в объекте есть элементы, которых не было в оригинальном объекте Series. Операция интерполяции сделала так, что наименьшие индексы стали значениями в объекте. Так, индексы 1 и 2 имеют значение 1, принадлежащее индексу 0.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нужно присваивать значения индексов при интерполяции, необходимо использовать метод bfill.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ser3.reindex(range(6),method=‘bfill’)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случае значения индексов 1 и 2 равны 5, которое принадлежит индексу 3.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Операция отлично работает не только с Series, но и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с Dataframe. Переиндексирование можно проводить не только на индексах (строках), но также и на колонках или на обоих. Как уже отмечалось, добавлять новые индексы и колонки возможно, но поскольку в оригинальной структуре есть недостающие значения, на их месте будет Nan.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frame.reindex(range(5),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method=‘ffill',columns=['colors','price','new', 'object'])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2000" spc="88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Удаление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Еще одна операция, связанная с объектами Index — удаление. Удалить строку или колонку не составит труда, потому что метки используются для обозначения индексов и названий колонок.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случае pandas предоставляет специальную функцию для этой операции, которая называется drop(). Метод возвращает новый объект без элементов, которые необходимо было удалить.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Например, возьмем в качестве примера случай, где из объекта нужно удалить один элемент. Для этого определим базовый объект Series из четырех элементов с 4 отдельными метками.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pd.Series(np.arange(4.),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Теперь, предположим, необходимо удалить объект с меткой yellow. Для этого нужно всего лишь указать ее в качестве аргумента функции drop().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ser.drop(‘yellow')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удаления большего количества элементов, передайте массив с соответствующими индексами.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ser.drop([‘blue','white'])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речь идет об объекте Dataframe, значения могут быть удалены с помощью ссылок на метки обеих осей. Возьмем в качестве примера следующий объект.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&gt;&gt;&gt; frame =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pd.DataFrame(np.arange(16).reshape((4,4)),                    index=['red', 'blue','yellow', 'white'],                     columns=['ball', ‘pen','pencil', ‘paper'])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удаления строк просто передайте индексы строк.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frame.drop([‘blue','yellow'])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удаления колонок необходимо указывать индексы колонок, а также ось, с которой требуется удалить элементы. Для этого используется параметр axis. Чтобы сослаться на название колонки, нужно написать axis=1.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frame.drop(['pen','pencil'],axis=1)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2000" spc="88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Арифметика и выравнивание данных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Наверное, самая важная особенность индексов в этой структуре данных — тот факт, что pandas может выравнивать индексы двух разных структур. Это особенно важно при выполнении арифметических операций на их значениях. В этом случае индексы могут быть не только в разном порядке, но и присутствовать лишь в одной из двух структур.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качестве примера можно взять два объекта Series с разными метками.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s1 = pd.Series([3,2,5,1],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[‘white','yellow','green','blue'])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s2 = pd.Series([1,4,7,2,1],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[‘white','yellow','black','blue','brown'])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Теперь воспользуемся базовой операцией сложения. Как видно по примеру, некоторые метки есть в обоих структурах, а остальные — только в одной. Если они есть в обоих случаях, их значения складываются, а если только в одном — то значением будет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s1 + s2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 использовании Dataframe выравнивание работает по тому же принципу, но проводится и для рядов, и для колонок.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frame1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=pd.DataFrame(np.arange(16).reshape((4,4)),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columns=[‘ball','pen','pencil','paper'])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=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pd.DataFrame(np.arange(12).reshape((4,3)),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index=['blue','green','white','yellow'],            columns=[‘mug','pen','ball'])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frame1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frame1 + frame2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42421"/>
            <a:ext cx="11110043" cy="53261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Функции для элементов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Библиотека Pandas построена на базе NumPy и расширяет возможности последней, используя их по отношению к новым структурам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данных: Series и Dataframe. В их числе универсальные функции, называемые ufunc. Они применяются к элементам структуры данных.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arange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reshape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)),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'yellow'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'pencil'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'paper'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Например, можно найти квадратный корень для каждого значения в с помощью функции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np.sqrt()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sqrt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Функции для строк и колонок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Применение функций не ограничивается универсальными, но включает и те, что были определены пользователем. Важно отметить, что они работают с одномерными массивами, выдавая в качестве результата единое число. Например, можно определить лямбда-функцию, которая вычисляет диапазон значений элементов в массиве.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 = lambda x: x.max() - x.min()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 помощью apply() новая функция применяется к DataFrame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frame.apply(f)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этот раз результатом является одно значение для каждой колонки, но если нужно применить функцию к строкам, а на колонкам, нужно лишь поменять значение параметра axis и указать 1.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frame.apply(f, axis=1)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Метод apply() не обязательно вернет скалярную величину. Он может вернуть и объект Series. Можно также включить и применить несколько функций одновременно. Это делается следующим образом: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def f(x):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228600"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return pd.Series([x.min(), x.max()],index=[‘min','max'])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После этого функция используется как и в предыдущем примере. Но теперь результатом будет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 Dataframe, а не Series, в котором столько строк, сколько значений функция возвращает.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frame.apply(f)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4" name="Базы Данных"/>
          <p:cNvSpPr txBox="1"/>
          <p:nvPr/>
        </p:nvSpPr>
        <p:spPr>
          <a:xfrm>
            <a:off x="2358946" y="377559"/>
            <a:ext cx="615124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Основные функции Pandas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2000" spc="88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Статистические функции 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Большая часть статистических функций  массивов работает и с DataFrame, поэтому для них ненужно использовать apply(). Например, sum() и mean() могут посчитать сумму или среднее значение соответственно для элементов внутри объекта DataFrame.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frame.sum()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frame.mean()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Есть даже функция describe(), которая позволяет получить всю статистику за раз.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frame.describe()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pc="8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Сортировка и ранжирование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Сортировка данных нужна часто, поэтому важно иметь возможность выполнять ее легко. Библиотека pandas предоставляет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функцию sort_index(), которая возвращает новый объект, идентичный стартовому, но с отсортированными элементами.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Сначала рассмотрим варианты, как можно сортировать элементы Series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pd.Series([5,0,3,8,4],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index=[‘red','blue','yellow','white','green'])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ser.sort_index()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примере элементы были отсортированы по алфавиту на основе ярлыков (от A до Z). Это поведение по умолчанию, но достаточно сделать значением параметра ascending False и элементы объекта отсортируются иначе.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ser.sort_index(ascending=False)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случае с DataFrame можно выполнить сортировку независимо для каждой из осей. Если требуется отсортировать элементы по индексам, то нужно просто использовать sort_index() как обычно. Если же требуется сортировка по колонкам, то необходимо задать значение 1 для параметра axis.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arange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reshape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)),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'yellow'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'pencil'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'paper'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sort_index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sort_index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axis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Но это лишь то, что касается сортировки по индексам. Но часто приходится сортировать объект по значениям его элементов. В таком случае сперва нужно определить объект: Series или Dataframe.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первого подойдет функция sort_values().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ser.sort_values()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А для второго — та же функция sort_values(), но с параметром by, значением которого должна быть колонка, по которой требуется отсортировать объект.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frame.sort_values(by=‘pen')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сортировка основана на двух или больше колонках, то by можно присвоить массив с именами колонок.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frame.sort_values(by=[‘pen','pencil'])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Ранжирование тесно связано с операцией сортировки. Оно состоит из присваивания ранга (то есть, значения, начинающегося с 0 и постепенно увеличивающегося) к каждому элементу Series. Он присваивается элементам, начиная с самого младшего значения.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ser.rank()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Ранг может быть присвоен и согласно порядку, в котором элементы содержатся в структуре (без операции сортировки). В таком случае нужно добавить параметр со значением first.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ser.rank(method=‘first')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 умолчанию даже ранжирование происходит в возрастающем порядке. Для обратного нужно задать значение для параметра False ascending.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ser.rank(ascending=False)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defTabSz="457200"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2000" spc="88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Корреляция и ковариантность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Два важных типа статистических вычислений — корреляция и вариантность. В pandas они представлены функциями и cov(). Для их работы нужны два объекта corr() Series.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seq2 = pd.Series([3,4,3,4,5,4,3,2],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[‘2006','2007','2008',‘2009','2010','2011','2012','2013'])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seq = pd.Series([1,2,3,4,4,3,2,1],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[‘2006','2007','2008','2009','2010','2011','2012','2013'])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seq.corr(seq2)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seq.cov(seq2)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Их же можно применить и по отношению к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одному Dataframe. В таком случае функции вернут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соответствующие матрицы в виде двух новых объектов DataFrame.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= pd.DataFrame([[1,4,3,6],[4,5,6,1],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[3,3,1,5],[4,1,6,4]],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columns=[‘ball','pen','pencil','paper'])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frame2.corr()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frame2.cov()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 помощью метода corwith() можно вычислить попарные корреляции между колонками и строками объекта и или другим DataFrame().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= pd.Series([0,1,2,3,9],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index=[‘red','blue','yellow','white','green'])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frame2.corrwith(ser)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frame2.corrwith(frame)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428069" y="866912"/>
            <a:ext cx="11335861" cy="55811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3" spcCol="283395"/>
          <a:lstStyle/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структурах недостающие данные определяются как значения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(Not a Value).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pc="79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Присваивание значения NaN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нужно специально присвоить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значение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элементу структуры данных, для этого используется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np.NaN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(или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np.nan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 из библиотеки NumPy.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Series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'yellow'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'green'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None</a:t>
            </a:r>
            <a:endParaRPr>
              <a:solidFill>
                <a:srgbClr val="99005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pc="79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Фильтрование значений NaN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Есть несколько способов, как можно избавиться от значений NaN во время анализа данных. Это можно делать вручную, удаляя каждый элемент, но такая операция сложная и опасная, к тому же не гарантирует, что вы действительно избавились от всех таких значений. Здесь на помощь приходит функция dropna().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dropna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Функцию фильтрации можно выполнить и прямо с помощью при выборе элементов.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notnull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()]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случае с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Dataframe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 чуть сложнее. Если использовать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функцию pandas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dropna()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на таком типе объекта, который содержит всего одно значение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в колонке или строке, то оно будет удалено.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],[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]],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‘blue’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'green'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999999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'mug'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dropna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Таким образом чтобы избежать удаления целых строк или колонок нужно использовать параметр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how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присвоив ему значение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all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Это сообщит функции, чтобы она удаляла только строки или колонки, где все элементы равны NaN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dropna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how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‘all’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Заполнение NaN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Вместо того чтобы отфильтровывать значения NaN в структурах данных, рискуя удалить вместе с ними важные элементы, можно заменять их на другие числа. Для этих целей подойдет fillna(). Она принимает один аргумент — значение, которым нужно заменить NaN.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fillna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Или же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можно заменить на разные значения в зависимости от колонки, указывая их и соответствующие значения.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300" spc="57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fillna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({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'mug'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99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Базы Данных"/>
          <p:cNvSpPr txBox="1"/>
          <p:nvPr/>
        </p:nvSpPr>
        <p:spPr>
          <a:xfrm>
            <a:off x="3207580" y="356572"/>
            <a:ext cx="4900295" cy="5187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1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Not a Number — все о NaN 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042422"/>
            <a:ext cx="11110043" cy="53261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pc="79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Инструменты API I/O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pandas — библиотека, предназначенная для анализа данных, поэтому логично предположить, что она в первую очередь используется для вычислений и обработки данных. Процесс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записи и чтения данных на/с внешние файлы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— это часть обработки. Даже на этом этапе можно выполнять определенные операции, готовя данные к взаимодействию.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Первый шаг очень важен, поэтому для него представлен полноценный инструмент в библиотеке, называемый API I/O. Функции из него можно разделить на две категории: для чтения и для записи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pc="79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CSV и текстовые файлы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значения в колонке разделены запятыми, то это формат CSV (значения, разделенные запятыми), который является, наверное, самым известным форматом.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Другие формы табличных данных могут использовать в качестве разделителей пробелы или отступы. Они хранятся в текстовых файлах разных типов (обычно с расширением .txt).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Такой тип файлов — самый распространенный источник данных, который легко расшифровывать и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интерпретировать. Для этого pandas предлагает набор функций: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00660" indent="-200660" defTabSz="457200">
              <a:spcBef>
                <a:spcPts val="1200"/>
              </a:spcBef>
              <a:buSzPct val="100000"/>
              <a:buChar char="•"/>
              <a:defRPr sz="1600">
                <a:solidFill>
                  <a:srgbClr val="2222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read_csv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marL="200660" indent="-200660" defTabSz="457200">
              <a:spcBef>
                <a:spcPts val="1200"/>
              </a:spcBef>
              <a:buSzPct val="100000"/>
              <a:buChar char="•"/>
              <a:defRPr sz="1600">
                <a:solidFill>
                  <a:srgbClr val="2222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read_table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marL="200660" indent="-200660" defTabSz="457200">
              <a:spcBef>
                <a:spcPts val="1200"/>
              </a:spcBef>
              <a:buSzPct val="100000"/>
              <a:buChar char="•"/>
              <a:defRPr sz="1600">
                <a:solidFill>
                  <a:srgbClr val="2222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to_csv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6" name="Базы Данных"/>
          <p:cNvSpPr txBox="1"/>
          <p:nvPr/>
        </p:nvSpPr>
        <p:spPr>
          <a:xfrm>
            <a:off x="2866326" y="368272"/>
            <a:ext cx="559371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Чтение и запись данных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3" spcCol="277750"/>
          <a:lstStyle/>
          <a:p>
            <a:pPr algn="just">
              <a:lnSpc>
                <a:spcPct val="110000"/>
              </a:lnSpc>
              <a:defRPr spc="79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Чтение данных из CSV</a:t>
            </a:r>
            <a:r>
              <a:rPr sz="1500" spc="66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sz="1200" spc="52"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100" spc="48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import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numpy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as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endParaRPr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import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pandas 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as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endParaRPr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Чтобы сначала увидеть, как pandas работает с этими данными, создадим маленький файл CSV в рабочем каталоге, как показано на следующем изображении и сохраним его как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Roman"/>
                <a:cs typeface="Times New Roman" panose="02020603050405020304" charset="0"/>
                <a:sym typeface="Times Roman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ch05_01.csv</a:t>
            </a:r>
            <a:r>
              <a:rPr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white,red,blue,green,animal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1,5,2,3,cat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2,7,8,5,dog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3,3,6,7,horse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2,2,8,3,duck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4,4,2,1,mouse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Поскольку разделителем в файле выступают запятые, можно использовать функцию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read_csv()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чтения его содержимого и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добавления в объект DataFrame</a:t>
            </a:r>
            <a:endParaRPr b="1">
              <a:solidFill>
                <a:srgbClr val="0C93E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&gt;&gt;&gt;csvframe =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pd.read_csv('ch05_01.csv')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csvframe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Это простая операция. Файлы CSV — это табличные данные, где значения одной колонки разделены запятыми. Поскольку это все еще текстовые файлы, то подойдет и функция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read_table()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но в таком случае нужно явно указывать разделитель.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read_table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'ch05_01.csv'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','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примере все заголовки, обозначающие названия колонок, определены в первой строчке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Создадим файл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ch05_02.csv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1,5,2,3,cat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2,7,8,5,dog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3,3,6,7,horse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2,2,8,3,duck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4,4,2,1,mouse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pd.read_csv(‘ch05_02.csv’)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таком случае нужно убедиться, что pandas не присвоит названиям колонок значения первой строки, передав None параметру header.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read_csv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'ch05_02.csv'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header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None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Также можно самостоятельно определить названия, присвоив список меток параметру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names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read_csv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(‘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ch05_02.csv'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names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‘white'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'green'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'animal'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более сложных случаях когда нужно создать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Dataframe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с иерархической структурой на основе данных из файла CSV, можно расширить возможности функции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read_csv()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добавив параметр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index_col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который конвертирует колонки в значения индексов.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Чтобы лучше разобраться с этой особенностью, создайте новый CSV-файл с двумя колонками, которые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будут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индексами в иерархии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Затем сохраните его в рабочую директорию под именем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ch05_03.csv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color,status,item1,item2,item3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black,up,3,4,6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black,down,2,6,7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white,up,5,5,5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white,down,3,3,2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white,left,1,2,1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red,up,2,2,2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red,down,1,1,4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A67F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read_csv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'ch05_03.csv'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200" spc="5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index_col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'color'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'status'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251060"/>
            <a:ext cx="5475732" cy="44062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Простейший способ установки библиотеки pandas — использование собранного решения, то есть установка через Anaconda или Enthought.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в Anaconda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Anaconda установка занимает пару минут. В первую очередь нужно проверить, не установлен ли уже pandas, и если да, то какая это версия. Для этого введите следующую команду в терминале: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conda list pandas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pandas не установлена, ее необходимо установить. Введите следующую команду: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conda install pandas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Anaconda тут же проверит все зависимости и установит дополнительные модули.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требуется обновить пакет до более новой версии, используется эта интуитивная команда: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conda update pandas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3" name="Базы Данных"/>
          <p:cNvSpPr txBox="1"/>
          <p:nvPr/>
        </p:nvSpPr>
        <p:spPr>
          <a:xfrm>
            <a:off x="3547960" y="365857"/>
            <a:ext cx="415226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pandas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4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6188457" y="1280414"/>
            <a:ext cx="5475731" cy="46602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из PyPI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Pandas можно установить и с помощью PyPI, используя эту команду: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pip install pandas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в Linux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вы работаете в дистрибутиве Linux и решили не использовать эти решения, то pandas можно установить как и любой другой пакет.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Debian и Ubuntu используется команда: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sudo apt-get install python-pandas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Установка из источника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есть желание скомпилировать модуль pandas из исходного кода, тогда его можно найти на GitHub по ссылке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https://github.com/pandas-dev/pandas: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git clone git://github.com/pydata/pandas.git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cd pandas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python setup.py install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Убедитесь, что Cython установлен.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4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2000" spc="88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Запись данных в CSV </a:t>
            </a:r>
            <a:endParaRPr sz="1200" spc="52"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дополнение к чтению данных из файла, распространенной операцией является запись в файл данных, полученных, например, в результате вычислений или просто из структуры данных.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Например, нужно записать данные из DataFrame объекта в файл CSV. Для этого используется функция to_csv(), принимающая в качестве аргумента имя файла, который будет сгенерирован.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arange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reshape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((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)),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index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‘yellow'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columns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solidFill>
                  <a:srgbClr val="669900"/>
                </a:solidFill>
                <a:latin typeface="Times New Roman" panose="02020603050405020304" charset="0"/>
                <a:cs typeface="Times New Roman" panose="02020603050405020304" charset="0"/>
              </a:rPr>
              <a:t>‘pencil'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'paper'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 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to_csv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‘ch05_07.csv'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открыть новый файл , сгенерированный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библиотекой pandas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то он будет напоминать следующее: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,ball,pen,pencil,paper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0,1,2,3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4,5,6,7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8,9,10,11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12,13,14,15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предыдущем примере видно, что при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записи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Dataframe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в файл индексы и колонки отмечаются в файле по умолчанию. Это поведение можно изменить с помощью параметров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index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header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Им нужно передать значение False.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to_csv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'ch05_07b.csv'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False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header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False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Важно запомнить, что при записи файлов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значения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NaN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из структуры данных представлены в виде пустых полей в файле.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frame3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pd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DataFrame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20.0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],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19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19.0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nan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] ],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‘blue'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'green'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'red'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'white'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'yellow'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],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columns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‘ball'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'mug'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'paper'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'pen'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'pencil'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frame3 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to_csv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‘ch05_08.csv'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Но их можно заменить на любое значение, воспользовавшись параметром na_rep из функции to_csv . Это может быть NULL, 0 или то же NaN</a:t>
            </a:r>
            <a:endParaRPr>
              <a:solidFill>
                <a:srgbClr val="000000"/>
              </a:solidFill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400" spc="62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frame3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to_csv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'ch05_09.csv'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na_rep </a:t>
            </a:r>
            <a:r>
              <a:rPr>
                <a:solidFill>
                  <a:srgbClr val="A67F59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'NaN'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672588"/>
            <a:ext cx="11110043" cy="2121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Лучший способ начать знакомство с pandas — открыть консоль Python и вводить команды одна за одной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Более того, данные и функции, определенные здесь, будут работать и в примерах будущих материалов. Однако в конце каждого примера вы вольны экспериментировать с ними.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начала откройте терминал Python и импортируйте библиотеку pandas. Стандартная практика для импорта модуля pandas следующая: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import pandas as pd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import numpy as np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Теперь, каждый раз встречая pd и np вы будете ссылаться на объект или метод, связанный с этими двумя библиотеками </a:t>
            </a:r>
            <a:endParaRPr>
              <a:solidFill>
                <a:srgbClr val="0D0D0D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7" name="Базы Данных"/>
          <p:cNvSpPr txBox="1"/>
          <p:nvPr/>
        </p:nvSpPr>
        <p:spPr>
          <a:xfrm>
            <a:off x="2952150" y="389260"/>
            <a:ext cx="511111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Первые шаги с pandas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217930"/>
            <a:ext cx="11110043" cy="26289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Ядром pandas являются две структуры данных, в которых происходят все операции: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50495" indent="-150495" algn="just">
              <a:lnSpc>
                <a:spcPct val="110000"/>
              </a:lnSpc>
              <a:buSzPct val="100000"/>
              <a:buChar char="•"/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50495" indent="-150495" algn="just">
              <a:lnSpc>
                <a:spcPct val="110000"/>
              </a:lnSpc>
              <a:buSzPct val="100000"/>
              <a:buChar char="•"/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Dataframes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— это структура, используемая для работы с последовательностью одномерных данных,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а Dataframe — более сложная и подходит для нескольких измерений.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Пусть они и не являются универсальными для решения всех проблем, предоставляют отличный инструмент для большинства приложений. При этом их легко использовать, а множество более сложных структур можно упросить до одной из этих двух.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Однако особенности этих структур основаны на одной черте — интеграции в их структуру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объектов index и labels (метки). С их помощью структурами становится очень легко манипулировать.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0" name="Базы Данных"/>
          <p:cNvSpPr txBox="1"/>
          <p:nvPr/>
        </p:nvSpPr>
        <p:spPr>
          <a:xfrm>
            <a:off x="2314299" y="370688"/>
            <a:ext cx="651383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Структуры данных в pandas 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288135"/>
            <a:ext cx="11110043" cy="103632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</a:t>
            </a:r>
            <a:r>
              <a:rPr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— это объект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библиотеки pandas</a:t>
            </a:r>
            <a:r>
              <a:rPr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, спроектированный для представления одномерных структур данных, похожих на массивы, но с дополнительными возможностями. Его структура проста, ведь он состоит из двух связанных между собой массивов. Основной содержит данные (данные любого типа NumPy), а в дополнительном,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index</a:t>
            </a:r>
            <a:r>
              <a:rPr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, хранятся метки. </a:t>
            </a:r>
            <a:endParaRPr>
              <a:latin typeface="Times New Roman" panose="02020603050405020304" charset="0"/>
              <a:ea typeface="Century Gothic"/>
              <a:cs typeface="Times New Roman" panose="02020603050405020304" charset="0"/>
              <a:sym typeface="Century Gothic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3" name="page12image43139280.png" descr="page12image4313928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80" y="3078833"/>
            <a:ext cx="2590802" cy="27051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Базы Данных"/>
          <p:cNvSpPr txBox="1"/>
          <p:nvPr/>
        </p:nvSpPr>
        <p:spPr>
          <a:xfrm>
            <a:off x="4076920" y="382387"/>
            <a:ext cx="3425190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Series (серии) 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1182827"/>
            <a:ext cx="11110043" cy="49949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создания объекта Series с предыдущего изображения необходимо вызвать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конструктор Series() и передать в качестве аргумента массив, содержащий значения, которые необходимо включить.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 = pd.Series([12,-4,7,9])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Как можно увидеть по выводу, слева отображаются значения индексов, а справа — сами значения (данные).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не определить индекс при объявлении объекта, метки будут соответствовать индексам (положению в массиве) элементов объекта Series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Однако лучше создавать Series, используя метки с неким смыслом, чтобы в будущем отделять и идентифицировать данные вне зависимости от того, в каком порядке они хранятся.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таком случае необходимо будет при вызове конструктора включить параметр index и присвоить ему массив строк с метками.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 = pd.Series([12,-4,7,9],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index=[‘a','b','c','d'])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Если необходимо увидеть оба массива, из которых состоит структура, можно вызвать два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атрибута: index и values.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s.values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600" spc="71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s.index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Базы Данных"/>
          <p:cNvSpPr txBox="1"/>
          <p:nvPr/>
        </p:nvSpPr>
        <p:spPr>
          <a:xfrm>
            <a:off x="2767852" y="370688"/>
            <a:ext cx="5581015" cy="6438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Создание объекта Series 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Выбор элементов по индексу или метке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Выбирать отдельные элементы можно по принципу обычных массивов numpy, используя для этого индекс.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s[2]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Или же можно выбрать метку, соответствующую положению индекса.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s['b']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Таким же образом можно выбрать несколько элементов массива numpy с помощью следующей команды: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s[0:2]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этом случае можно использовать соответствующие метки, но указать их список в массиве.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s[[‘b’,'c']]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Присваивание значений элементам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Понимая как выбирать отдельные элементы, важно знать и то, как присваивать им новые значения. Можно делать это по индексу или по метке.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s[1] = 0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s['b'] = 1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Создание Series из массивов NumPy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Новый объект можно создать из массивов NumPy и уже существующих Series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arr = np.array([1,2,3,4])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s3 = pd.Series(arr)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s3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s4 = pd.Series(s)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s4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Важно запомнить, что значения в массиве NumPy или оригинальном объекте Series не копируются, а передаются по ссылке. Это значит, что элементы объекта вставляются динамически в новый Series. Если меняется оригинальный объект, то меняются и его значения в новом.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s3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arr[2] = -2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s3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этом примере можно увидеть, что при изменении третьего элемента массива arr, меняется соответствующий элемент и в s3.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База данных (БД) — это организованная структура, предназначенная для хранения информации. Обычно БД представляются в виде совокупности взаимосвязанных файлов или таблиц, предназначенных для решения конкретной задачи.С понятием БД тесно связано понятие си"/>
          <p:cNvSpPr txBox="1"/>
          <p:nvPr/>
        </p:nvSpPr>
        <p:spPr>
          <a:xfrm>
            <a:off x="540978" y="416166"/>
            <a:ext cx="11110043" cy="60256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numCol="2" spcCol="555500"/>
          <a:lstStyle/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Фильтрация значений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Например, если нужно узнать, какие элементы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в Series больше 8, то можно написать следующее: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s[s &gt; 8]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Операции и математические функции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Другие операции, такие как операторы (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+, -, *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и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/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), а также математические </a:t>
            </a:r>
            <a:r>
              <a:rPr b="1">
                <a:solidFill>
                  <a:srgbClr val="0C93E4"/>
                </a:solidFill>
                <a:latin typeface="Times New Roman" panose="02020603050405020304" charset="0"/>
                <a:cs typeface="Times New Roman" panose="02020603050405020304" charset="0"/>
              </a:rPr>
              <a:t>функции, работающие с массивами NumPy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могут использоваться и для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Series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Для операторов можно написать простое арифметическое уравнение.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/ 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endParaRPr>
              <a:solidFill>
                <a:srgbClr val="99005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Но в случае с математическими функциями NumPy необходимо указать функцию через </a:t>
            </a:r>
            <a:r>
              <a:rPr>
                <a:latin typeface="Times New Roman" panose="02020603050405020304" charset="0"/>
                <a:ea typeface="Monaco"/>
                <a:cs typeface="Times New Roman" panose="02020603050405020304" charset="0"/>
                <a:sym typeface="Monaco"/>
              </a:rPr>
              <a:t>np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, а передать в качестве аргумента. </a:t>
            </a:r>
            <a:endParaRPr>
              <a:latin typeface="Times New Roman" panose="02020603050405020304" charset="0"/>
              <a:ea typeface="Times Roman"/>
              <a:cs typeface="Times New Roman" panose="02020603050405020304" charset="0"/>
              <a:sym typeface="Times Roman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np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log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chemeClr val="accent3">
                    <a:lumOff val="-8312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Количество значений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 Series часто встречаются повторения значений. Поэтому важно иметь информацию, которая бы указывала на то, есть ли дубликаты или конкретное значение в объекте.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Так, можно объявить Series, в котором будут повторяющиеся значения.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 = pd.Series([1,0,2,1,2,3],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index=['white','white','blue','green','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green’,'yellow'])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Чтобы узнать обо всех значениях в , не включая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дубли, можно использовать функции unique().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Возвращаемое значение — массив с уникальными значениями, необязательно в том же порядке.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serd.unique()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 unique() похожа функция value_counts(), которая возвращает не только уникальное значение, но и показывает, как часто элементы встречаются в Series.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serd.value_counts()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Наконец, isin() показывает, есть ли элементы на основе списка значений. Она возвращает булевые значения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isin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10000"/>
              </a:lnSpc>
              <a:defRPr sz="1500" spc="66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&gt;&gt;&gt; 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serd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isin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([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>
                <a:solidFill>
                  <a:srgbClr val="990055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>
                <a:solidFill>
                  <a:srgbClr val="999999"/>
                </a:solidFill>
                <a:latin typeface="Times New Roman" panose="02020603050405020304" charset="0"/>
                <a:cs typeface="Times New Roman" panose="02020603050405020304" charset="0"/>
              </a:rPr>
              <a:t>])]</a:t>
            </a:r>
            <a:endParaRPr>
              <a:solidFill>
                <a:srgbClr val="99999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38164</Words>
  <Application>WPS Presentation</Application>
  <PresentationFormat/>
  <Paragraphs>574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Century Gothic</vt:lpstr>
      <vt:lpstr>Garamond</vt:lpstr>
      <vt:lpstr>Segoe Print</vt:lpstr>
      <vt:lpstr>Times Roman</vt:lpstr>
      <vt:lpstr>Monaco</vt:lpstr>
      <vt:lpstr>Microsoft YaHei</vt:lpstr>
      <vt:lpstr>Arial Unicode MS</vt:lpstr>
      <vt:lpstr>Verdana</vt:lpstr>
      <vt:lpstr>Times New Roman</vt:lpstr>
      <vt:lpstr>СавонVTI</vt:lpstr>
      <vt:lpstr>PANDAS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/>
  <cp:lastModifiedBy>kosmo</cp:lastModifiedBy>
  <cp:revision>2</cp:revision>
  <dcterms:created xsi:type="dcterms:W3CDTF">2022-03-31T16:08:04Z</dcterms:created>
  <dcterms:modified xsi:type="dcterms:W3CDTF">2022-03-31T16:08:36Z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BADDD902B0364C74BB9218675EC81849</vt:lpwstr>
  </property>
  <property fmtid="{D5CDD505-2E9C-101B-9397-08002B2CF9AE}" pid="3" name="KSOProductBuildVer">
    <vt:lpwstr>1049-11.2.0.11042</vt:lpwstr>
  </property>
</Properties>
</file>