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12192000" cy="6858000"/>
  <p:notesSz cx="6858000" cy="9144000"/>
  <p:embeddedFontLst>
    <p:embeddedFont>
      <p:font typeface="Century Gothic" panose="020B0502020202020204"/>
      <p:regular r:id="rId45"/>
    </p:embeddedFont>
    <p:embeddedFont>
      <p:font typeface="Calibri" panose="020F0502020204030204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9" Type="http://schemas.openxmlformats.org/officeDocument/2006/relationships/font" Target="fonts/font5.fntdata"/><Relationship Id="rId48" Type="http://schemas.openxmlformats.org/officeDocument/2006/relationships/font" Target="fonts/font4.fntdata"/><Relationship Id="rId47" Type="http://schemas.openxmlformats.org/officeDocument/2006/relationships/font" Target="fonts/font3.fntdata"/><Relationship Id="rId46" Type="http://schemas.openxmlformats.org/officeDocument/2006/relationships/font" Target="fonts/font2.fntdata"/><Relationship Id="rId45" Type="http://schemas.openxmlformats.org/officeDocument/2006/relationships/font" Target="fonts/font1.fntdata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" name="Google Shape;207;p1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" name="Google Shape;214;p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p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" name="Google Shape;226;p1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2" name="Google Shape;232;p1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8" name="Google Shape;238;p1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1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" name="Google Shape;251;p1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8" name="Google Shape;258;p2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" name="Google Shape;264;p2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" name="Google Shape;271;p2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9" name="Google Shape;279;p2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7" name="Google Shape;287;p2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4" name="Google Shape;294;p2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0" name="Google Shape;300;p2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6" name="Google Shape;306;p2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2" name="Google Shape;312;p2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8" name="Google Shape;318;p2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4" name="Google Shape;324;p3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3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6" name="Google Shape;336;p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2" name="Google Shape;342;p3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8" name="Google Shape;348;p3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4" name="Google Shape;354;p3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0" name="Google Shape;360;p3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" name="Google Shape;366;p3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Титульный слайд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20" name="Google Shape;20;p4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1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41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" name="Google Shape;23;p41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Google Shape;24;p41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41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26;p41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7" name="Google Shape;27;p41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Century Gothic" panose="020B0502020202020204"/>
              <a:buNone/>
              <a:defRPr sz="6800" b="0" cap="none">
                <a:solidFill>
                  <a:srgbClr val="FEFEFE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1"/>
          <p:cNvSpPr txBox="1"/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41"/>
          <p:cNvSpPr txBox="1"/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1"/>
          <p:cNvSpPr txBox="1"/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Sp="0" matchingName="Рисунок с подписью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49"/>
          <p:cNvSpPr/>
          <p:nvPr>
            <p:ph type="pic" idx="2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95C77F"/>
          </a:solidFill>
          <a:ln>
            <a:noFill/>
          </a:ln>
        </p:spPr>
      </p:sp>
      <p:sp>
        <p:nvSpPr>
          <p:cNvPr id="112" name="Google Shape;112;p49"/>
          <p:cNvSpPr txBox="1"/>
          <p:nvPr>
            <p:ph type="dt" idx="10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9"/>
          <p:cNvSpPr txBox="1"/>
          <p:nvPr>
            <p:ph type="ftr" idx="11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rgbClr val="FF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9"/>
          <p:cNvSpPr txBox="1"/>
          <p:nvPr>
            <p:ph type="sldNum" idx="12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115" name="Google Shape;115;p49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49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 panose="020B0502020202020204"/>
              <a:buNone/>
              <a:defRPr sz="3200" b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9"/>
          <p:cNvSpPr txBox="1"/>
          <p:nvPr>
            <p:ph type="body" idx="1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Заголовок и вертикальный текст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0"/>
          <p:cNvSpPr txBox="1"/>
          <p:nvPr>
            <p:ph type="body" idx="1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1" name="Google Shape;121;p50"/>
          <p:cNvSpPr txBox="1"/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0"/>
          <p:cNvSpPr txBox="1"/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50"/>
          <p:cNvSpPr txBox="1"/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Вертикальный заголовок и текст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1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1"/>
          <p:cNvSpPr txBox="1"/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7" name="Google Shape;127;p51"/>
          <p:cNvSpPr txBox="1"/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1"/>
          <p:cNvSpPr txBox="1"/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1"/>
          <p:cNvSpPr txBox="1"/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Только заголовок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2"/>
          <p:cNvSpPr txBox="1"/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Заголовок и объект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43"/>
          <p:cNvSpPr txBox="1"/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3"/>
          <p:cNvSpPr txBox="1"/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Титульный слайд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" name="Google Shape;54;p40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4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40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7" name="Google Shape;57;p40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8" name="Google Shape;58;p40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" name="Google Shape;59;p40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" name="Google Shape;60;p40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1" name="Google Shape;61;p40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 panose="020B0502020202020204"/>
              <a:buNone/>
              <a:defRPr sz="6800" b="0" cap="none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0"/>
          <p:cNvSpPr txBox="1"/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" name="Google Shape;63;p40"/>
          <p:cNvSpPr txBox="1"/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0"/>
          <p:cNvSpPr txBox="1"/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0"/>
          <p:cNvSpPr txBox="1"/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 matchingName="Заголовок раздела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68" name="Google Shape;68;p44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4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4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44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 panose="020B0502020202020204"/>
              <a:buNone/>
              <a:defRPr sz="6800" cap="none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" name="Google Shape;72;p44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3" name="Google Shape;73;p44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" name="Google Shape;74;p44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" name="Google Shape;75;p44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6" name="Google Shape;76;p44"/>
          <p:cNvSpPr txBox="1"/>
          <p:nvPr>
            <p:ph type="body" idx="1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44"/>
          <p:cNvSpPr txBox="1"/>
          <p:nvPr>
            <p:ph type="dt" idx="10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4"/>
          <p:cNvSpPr txBox="1"/>
          <p:nvPr>
            <p:ph type="ftr" idx="11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4"/>
          <p:cNvSpPr txBox="1"/>
          <p:nvPr>
            <p:ph type="sldNum" idx="12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Два объекта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5"/>
          <p:cNvSpPr txBox="1"/>
          <p:nvPr>
            <p:ph type="body" idx="1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3" name="Google Shape;83;p45"/>
          <p:cNvSpPr txBox="1"/>
          <p:nvPr>
            <p:ph type="body" idx="2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4" name="Google Shape;84;p45"/>
          <p:cNvSpPr txBox="1"/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5"/>
          <p:cNvSpPr txBox="1"/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5"/>
          <p:cNvSpPr txBox="1"/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Сравнение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6"/>
          <p:cNvSpPr txBox="1"/>
          <p:nvPr>
            <p:ph type="body" idx="1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 i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90" name="Google Shape;90;p46"/>
          <p:cNvSpPr txBox="1"/>
          <p:nvPr>
            <p:ph type="body" idx="2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91" name="Google Shape;91;p46"/>
          <p:cNvSpPr txBox="1"/>
          <p:nvPr>
            <p:ph type="body" idx="3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92" name="Google Shape;92;p46"/>
          <p:cNvSpPr txBox="1"/>
          <p:nvPr>
            <p:ph type="body" idx="4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93" name="Google Shape;93;p46"/>
          <p:cNvSpPr txBox="1"/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6"/>
          <p:cNvSpPr txBox="1"/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6"/>
          <p:cNvSpPr txBox="1"/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Пустой слайд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7"/>
          <p:cNvSpPr txBox="1"/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7"/>
          <p:cNvSpPr txBox="1"/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7"/>
          <p:cNvSpPr txBox="1"/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showMasterSp="0" matchingName="Объект с подписью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8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48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48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 panose="020B0502020202020204"/>
              <a:buNone/>
              <a:defRPr sz="3200" b="0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8"/>
          <p:cNvSpPr txBox="1"/>
          <p:nvPr>
            <p:ph type="body" idx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05" name="Google Shape;105;p48"/>
          <p:cNvSpPr txBox="1"/>
          <p:nvPr>
            <p:ph type="body" idx="2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48"/>
          <p:cNvSpPr txBox="1"/>
          <p:nvPr>
            <p:ph type="dt" idx="10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8"/>
          <p:cNvSpPr txBox="1"/>
          <p:nvPr>
            <p:ph type="ftr" idx="11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8"/>
          <p:cNvSpPr txBox="1"/>
          <p:nvPr>
            <p:ph type="sldNum" idx="12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1" name="Google Shape;11;p39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39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3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 panose="020B0502020202020204"/>
              <a:buNone/>
              <a:defRPr sz="4000" b="0" i="0" u="none" strike="noStrike" cap="none">
                <a:solidFill>
                  <a:srgbClr val="FEFEFE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39"/>
          <p:cNvSpPr txBox="1"/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15" name="Google Shape;15;p39"/>
          <p:cNvSpPr txBox="1"/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EFEFE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16" name="Google Shape;16;p39"/>
          <p:cNvSpPr txBox="1"/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EFEFE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17" name="Google Shape;17;p39"/>
          <p:cNvSpPr txBox="1"/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34" name="Google Shape;34;p38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38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3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 panose="020B0502020202020204"/>
              <a:buNone/>
              <a:defRPr sz="4000" b="0" i="0" u="none" strike="noStrike" cap="none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38"/>
          <p:cNvSpPr txBox="1"/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" descr="Крупный план логотипа&#10;&#10;Автоматически созданное описание"/>
          <p:cNvPicPr preferRelativeResize="0"/>
          <p:nvPr/>
        </p:nvPicPr>
        <p:blipFill rotWithShape="1">
          <a:blip r:embed="rId1"/>
          <a:srcRect r="-1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"/>
          <p:cNvSpPr/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1"/>
          <p:cNvSpPr/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9525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1"/>
          <p:cNvSpPr txBox="1"/>
          <p:nvPr>
            <p:ph type="ctrTitle"/>
          </p:nvPr>
        </p:nvSpPr>
        <p:spPr>
          <a:xfrm>
            <a:off x="6033793" y="2355458"/>
            <a:ext cx="4775075" cy="163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 panose="020B0502020202020204"/>
              <a:buNone/>
            </a:pPr>
            <a:r>
              <a:rPr lang="ru-RU" sz="4400">
                <a:solidFill>
                  <a:schemeClr val="lt1"/>
                </a:solidFill>
              </a:rPr>
              <a:t>СЛОВАРИ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138" name="Google Shape;138;p1"/>
          <p:cNvSpPr txBox="1"/>
          <p:nvPr>
            <p:ph type="subTitle" idx="1"/>
          </p:nvPr>
        </p:nvSpPr>
        <p:spPr>
          <a:xfrm>
            <a:off x="6033793" y="3995988"/>
            <a:ext cx="4775075" cy="55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chemeClr val="lt1"/>
                </a:solidFill>
              </a:rPr>
              <a:t>Занятие №5.3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/>
          <p:nvPr/>
        </p:nvSpPr>
        <p:spPr>
          <a:xfrm>
            <a:off x="707414" y="717262"/>
            <a:ext cx="55181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В-третьих, с помощью метода </a:t>
            </a: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fromkeys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96" name="Google Shape;196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07414" y="2549582"/>
            <a:ext cx="5120293" cy="1758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364294" y="2549582"/>
            <a:ext cx="5120291" cy="1758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/>
          <p:nvPr/>
        </p:nvSpPr>
        <p:spPr>
          <a:xfrm>
            <a:off x="707414" y="717262"/>
            <a:ext cx="686548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В-четвертых, с помощью генераторов словарей:</a:t>
            </a:r>
            <a:endParaRPr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03" name="Google Shape;203;p1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73760" y="2670175"/>
            <a:ext cx="5346700" cy="1518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427470" y="2670175"/>
            <a:ext cx="4987925" cy="1518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/>
          <p:nvPr/>
        </p:nvSpPr>
        <p:spPr>
          <a:xfrm>
            <a:off x="731520" y="773084"/>
            <a:ext cx="11299767" cy="26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 словаре, если известен ключ, то доступ к значению по этому ключу можно получить с помощью операции </a:t>
            </a:r>
            <a:r>
              <a:rPr lang="ru-RU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[]</a:t>
            </a:r>
            <a:r>
              <a:rPr lang="ru-RU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В этот же способ можно изменить значение, если известен ключ, который соответствует этому значению.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Теперь попробуем добавить записей в словарь и извлечь значения ключей: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10" name="Google Shape;210;p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31520" y="3798916"/>
            <a:ext cx="3059084" cy="1927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345825" y="3798916"/>
            <a:ext cx="3059084" cy="1927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/>
          <p:nvPr/>
        </p:nvSpPr>
        <p:spPr>
          <a:xfrm>
            <a:off x="4576129" y="700639"/>
            <a:ext cx="303974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Методы словарей</a:t>
            </a:r>
            <a:endParaRPr sz="2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7" name="Google Shape;217;p13"/>
          <p:cNvSpPr/>
          <p:nvPr/>
        </p:nvSpPr>
        <p:spPr>
          <a:xfrm>
            <a:off x="551410" y="1504082"/>
            <a:ext cx="11089180" cy="384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dict.clear()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- очищает словарь.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dict.copy()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- возвращает копию словаря.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dict.items()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- возвращает пары (ключ, значение).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dict.keys()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- возвращает ключи в словаре.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dict.pop(key[, default])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- удаляет ключ и возвращает значение. Если ключа нет, возвращает default (по умолчанию бросает исключение).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dict.values()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- возвращает значения в словаре.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стандартный метод </a:t>
            </a: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len(dict)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– определяет количество элементов в списке.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409998" y="985751"/>
            <a:ext cx="7372003" cy="244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09998" y="4199658"/>
            <a:ext cx="3686002" cy="1220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/>
          <p:nvPr/>
        </p:nvSpPr>
        <p:spPr>
          <a:xfrm>
            <a:off x="2467795" y="742202"/>
            <a:ext cx="72564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Операция del. Удаление элемента по ключу</a:t>
            </a:r>
            <a:endParaRPr sz="280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229" name="Google Shape;229;p15"/>
          <p:cNvSpPr/>
          <p:nvPr/>
        </p:nvSpPr>
        <p:spPr>
          <a:xfrm>
            <a:off x="435032" y="1804260"/>
            <a:ext cx="11321935" cy="324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Операция </a:t>
            </a: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del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предназначена для удаления элемента из словаря на основе заданного ключа </a:t>
            </a: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key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Общая форма использования операции, следующая: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del D[key]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– заданный словарь;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key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– ключ в словаре, элемент которого нужно удалить.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Если указать несуществующий ключ </a:t>
            </a: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key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то будет сгенерировано исключение KeyError.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981325" y="573579"/>
            <a:ext cx="6229350" cy="4139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81325" y="4837661"/>
            <a:ext cx="6229350" cy="1122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/>
          <p:nvPr/>
        </p:nvSpPr>
        <p:spPr>
          <a:xfrm>
            <a:off x="3442132" y="590201"/>
            <a:ext cx="5307735" cy="46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Использование вложенных словарей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41" name="Google Shape;241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1652" y="1129732"/>
            <a:ext cx="5208694" cy="4004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88570" y="5205682"/>
            <a:ext cx="10814859" cy="100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/>
          <p:nvPr/>
        </p:nvSpPr>
        <p:spPr>
          <a:xfrm>
            <a:off x="2320735" y="581890"/>
            <a:ext cx="7550529" cy="46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Операция in. Определение наличия ключа в словаре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515389" y="1503664"/>
            <a:ext cx="11263746" cy="41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Чтобы определить, существует ли заданный ключ в словаре, в Python используется операция </a:t>
            </a: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Общая форма использования операции </a:t>
            </a: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следующая:</a:t>
            </a:r>
            <a:endParaRPr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f_is = key in D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– исходный словарь;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key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– ключ, наличие которого в словаре D нужно определить;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f_is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– результат логического типа. Если </a:t>
            </a: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f_is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=</a:t>
            </a: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True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то ключ </a:t>
            </a: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key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присутствует в словаре. Если </a:t>
            </a: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f_is=False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то ключа нету в словаре.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/>
          <p:nvPr/>
        </p:nvSpPr>
        <p:spPr>
          <a:xfrm>
            <a:off x="390698" y="684537"/>
            <a:ext cx="11446626" cy="88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 примере используется операция </a:t>
            </a: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для того, чтобы определить есть ли в словаре</a:t>
            </a:r>
            <a:r>
              <a:rPr lang="en-US" alt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Salary</a:t>
            </a:r>
            <a:r>
              <a:rPr lang="en-US" alt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altLang="en-US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ключ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который нужно удалить. Операция используется в условном операторе </a:t>
            </a: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if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54" name="Google Shape;254;p1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18309" y="1750521"/>
            <a:ext cx="5000106" cy="4422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73587" y="3429000"/>
            <a:ext cx="5000104" cy="101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1066800" y="421368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 panose="02020603050405020304"/>
              <a:buNone/>
            </a:pPr>
            <a:r>
              <a:rPr lang="ru-RU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Проверка пройденного на занятии №5.2</a:t>
            </a:r>
            <a:endParaRPr lang="ru-RU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735724" y="1896793"/>
            <a:ext cx="10720552" cy="316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 panose="020B0502020202020204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Дайте определение кортежам.</a:t>
            </a:r>
            <a:endParaRPr lang="ru-RU"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 panose="020B0502020202020204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Как создать кортеж?</a:t>
            </a: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 panose="020B0502020202020204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Что нужно помнить при создании пустого кортежа?</a:t>
            </a:r>
            <a:endParaRPr lang="ru-RU"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 panose="020B0502020202020204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Зачем нужны кортежи, если есть списки?</a:t>
            </a: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 panose="020B0502020202020204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Какие есть методы для удаления и добавления элементов кортежа?</a:t>
            </a: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 panose="020B0502020202020204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Можно ли изменять списки вложенные в кортеж?</a:t>
            </a:r>
            <a:endParaRPr lang="ru-RU"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 panose="020B0502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 panose="020B0502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/>
          <p:nvPr/>
        </p:nvSpPr>
        <p:spPr>
          <a:xfrm>
            <a:off x="450274" y="684538"/>
            <a:ext cx="11446626" cy="46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Операция not in. Определение отсутствия ключа в словаре</a:t>
            </a:r>
            <a:endParaRPr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1" name="Google Shape;261;p20"/>
          <p:cNvSpPr/>
          <p:nvPr/>
        </p:nvSpPr>
        <p:spPr>
          <a:xfrm>
            <a:off x="450274" y="1304188"/>
            <a:ext cx="11387050" cy="41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Операция </a:t>
            </a: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not in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возвращает результат всегда противоположный операции </a:t>
            </a: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Общая форма операции </a:t>
            </a: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not in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следующая:</a:t>
            </a:r>
            <a:endParaRPr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f_is = key not in D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– исходный словарь;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key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– ключ, наличие которого в словаре D нужно определить;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f_is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– результат логического типа. Если </a:t>
            </a: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f_is = True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то ключа </a:t>
            </a: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key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нету в словаре </a:t>
            </a: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Если </a:t>
            </a: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f_is = False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то ключ </a:t>
            </a: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key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присутствует в словаре </a:t>
            </a: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/>
          <p:nvPr/>
        </p:nvSpPr>
        <p:spPr>
          <a:xfrm>
            <a:off x="390699" y="773084"/>
            <a:ext cx="11421686" cy="73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Пример. В примере демонстрируется использование операции not in для определения того, присутствует ли в словаре ключ, который был введен из клавиатуры.</a:t>
            </a:r>
            <a:endParaRPr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67" name="Google Shape;267;p2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73405" y="1640806"/>
            <a:ext cx="4645256" cy="4626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85687" y="3429000"/>
            <a:ext cx="3532908" cy="2838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/>
          <p:nvPr/>
        </p:nvSpPr>
        <p:spPr>
          <a:xfrm>
            <a:off x="3802616" y="540325"/>
            <a:ext cx="4586768" cy="530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Встроенная функция zip(). </a:t>
            </a:r>
            <a:endParaRPr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4" name="Google Shape;274;p22"/>
          <p:cNvSpPr/>
          <p:nvPr/>
        </p:nvSpPr>
        <p:spPr>
          <a:xfrm>
            <a:off x="583740" y="1297447"/>
            <a:ext cx="11024519" cy="86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Функция </a:t>
            </a: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zip() 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позволяет создать словарь путем объединения списков ключей и значений.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75" name="Google Shape;275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83740" y="2959945"/>
            <a:ext cx="5512260" cy="1737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801889" y="2959945"/>
            <a:ext cx="4806369" cy="173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/>
          <p:nvPr/>
        </p:nvSpPr>
        <p:spPr>
          <a:xfrm>
            <a:off x="3028365" y="515386"/>
            <a:ext cx="6135269" cy="530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Обход словаря с помощью цикла for.</a:t>
            </a:r>
            <a:endParaRPr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2" name="Google Shape;282;p23"/>
          <p:cNvSpPr/>
          <p:nvPr/>
        </p:nvSpPr>
        <p:spPr>
          <a:xfrm>
            <a:off x="504305" y="1148602"/>
            <a:ext cx="11208327" cy="86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 примере демонстрируется обход словаря с помощью цикла for и вывод всех пар </a:t>
            </a: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(ключ:значение).</a:t>
            </a:r>
            <a:endParaRPr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3" name="Google Shape;283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4305" y="2114474"/>
            <a:ext cx="5273040" cy="422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414657" y="2114474"/>
            <a:ext cx="3610492" cy="422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"/>
          <p:cNvSpPr/>
          <p:nvPr/>
        </p:nvSpPr>
        <p:spPr>
          <a:xfrm>
            <a:off x="4282426" y="457197"/>
            <a:ext cx="3627147" cy="530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Сортировка словаря.</a:t>
            </a:r>
            <a:endParaRPr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0" name="Google Shape;290;p24"/>
          <p:cNvSpPr/>
          <p:nvPr/>
        </p:nvSpPr>
        <p:spPr>
          <a:xfrm>
            <a:off x="512616" y="987791"/>
            <a:ext cx="11316393" cy="96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Как известно, ключи в словаре сохраняются в произвольном порядке. Если возникает необходимость отсортировать словарь по ключам, то для этого можно использовать метод </a:t>
            </a:r>
            <a:r>
              <a:rPr lang="ru-RU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sort()</a:t>
            </a:r>
            <a:r>
              <a:rPr lang="ru-RU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который используется для списков. Для этого предварительно нужно конвертировать представление ключей в список.</a:t>
            </a:r>
            <a:endParaRPr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91" name="Google Shape;291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357951" y="1954594"/>
            <a:ext cx="3625721" cy="4341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/>
          <p:nvPr/>
        </p:nvSpPr>
        <p:spPr>
          <a:xfrm>
            <a:off x="687186" y="980948"/>
            <a:ext cx="2284600" cy="59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Задание №1</a:t>
            </a: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7" name="Google Shape;297;p25"/>
          <p:cNvSpPr/>
          <p:nvPr/>
        </p:nvSpPr>
        <p:spPr>
          <a:xfrm>
            <a:off x="687186" y="2651383"/>
            <a:ext cx="11291454" cy="15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Создайте словарь person, в котором будут присутствовать ключи name, age, city. </a:t>
            </a:r>
            <a:endParaRPr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Выведите значение возраста из словаря person.</a:t>
            </a:r>
            <a:endParaRPr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459527" y="1364360"/>
            <a:ext cx="7251012" cy="193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59527" y="3562663"/>
            <a:ext cx="7251013" cy="193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/>
          <p:nvPr/>
        </p:nvSpPr>
        <p:spPr>
          <a:xfrm>
            <a:off x="687186" y="980948"/>
            <a:ext cx="2284600" cy="59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Задание №2</a:t>
            </a: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9" name="Google Shape;309;p27"/>
          <p:cNvSpPr/>
          <p:nvPr/>
        </p:nvSpPr>
        <p:spPr>
          <a:xfrm>
            <a:off x="687186" y="2369575"/>
            <a:ext cx="11291454" cy="211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Значениями словаря могут быть и списки.</a:t>
            </a:r>
            <a:endParaRPr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Создайте словарь с ключами BMW, Tesla и списками из 3х моделей в качестве значений. </a:t>
            </a:r>
            <a:endParaRPr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Выведите первое и последнее значения каждого из ключей.  </a:t>
            </a:r>
            <a:endParaRPr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24112" y="830590"/>
            <a:ext cx="7915881" cy="3139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24112" y="4176253"/>
            <a:ext cx="5740717" cy="1759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/>
          <p:nvPr/>
        </p:nvSpPr>
        <p:spPr>
          <a:xfrm>
            <a:off x="687186" y="980948"/>
            <a:ext cx="2284600" cy="59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Задание №3</a:t>
            </a: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1" name="Google Shape;321;p29"/>
          <p:cNvSpPr/>
          <p:nvPr/>
        </p:nvSpPr>
        <p:spPr>
          <a:xfrm>
            <a:off x="687186" y="2211633"/>
            <a:ext cx="11291454" cy="3246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Исправьте ошибки в коде, чтобы получить требуемый вывод. (Вывод True)</a:t>
            </a:r>
            <a:endParaRPr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d1 = {"a": 100. "b": 200. "c":300}</a:t>
            </a:r>
            <a:endParaRPr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d2 = {a: 300. b: 200, d:400}</a:t>
            </a:r>
            <a:endParaRPr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</a:t>
            </a:r>
            <a:endParaRPr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print(d1["b"] == d2["b"])</a:t>
            </a:r>
            <a:endParaRPr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>
            <p:ph type="title"/>
          </p:nvPr>
        </p:nvSpPr>
        <p:spPr>
          <a:xfrm>
            <a:off x="988740" y="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 panose="02020603050405020304"/>
              <a:buNone/>
            </a:pPr>
            <a:r>
              <a:rPr lang="ru-RU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Проверка домашнего задания</a:t>
            </a:r>
            <a:endParaRPr lang="ru-RU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839111" y="1471353"/>
            <a:ext cx="508395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Задание №1</a:t>
            </a:r>
            <a:endParaRPr lang="ru-RU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Найти самое длинное слово в строке.</a:t>
            </a:r>
            <a:endParaRPr lang="ru-RU"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3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987954" y="1256258"/>
            <a:ext cx="7368194" cy="2105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87954" y="4052457"/>
            <a:ext cx="4836795" cy="1549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/>
          <p:nvPr/>
        </p:nvSpPr>
        <p:spPr>
          <a:xfrm>
            <a:off x="687186" y="980948"/>
            <a:ext cx="2284600" cy="59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Задание №4</a:t>
            </a: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3" name="Google Shape;333;p31"/>
          <p:cNvSpPr/>
          <p:nvPr/>
        </p:nvSpPr>
        <p:spPr>
          <a:xfrm>
            <a:off x="687186" y="2261510"/>
            <a:ext cx="11291454" cy="99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Дан словарь с числовыми значениями. Необходимо их все перемножить и вывести на экран.</a:t>
            </a:r>
            <a:endParaRPr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02773" y="897774"/>
            <a:ext cx="9386453" cy="225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02773" y="3707478"/>
            <a:ext cx="6211685" cy="15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/>
          <p:nvPr/>
        </p:nvSpPr>
        <p:spPr>
          <a:xfrm>
            <a:off x="687186" y="980948"/>
            <a:ext cx="2284600" cy="59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Задание №5</a:t>
            </a: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687186" y="2178383"/>
            <a:ext cx="11166763" cy="1452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Даны два списка одинаковой длины. Необходимо создать из них словарь таким образом, чтобы элементы первого списка были ключами, а элементы второго — соответственно значениями нашего словаря.</a:t>
            </a:r>
            <a:endParaRPr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07125" y="964277"/>
            <a:ext cx="6769969" cy="212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07125" y="3770125"/>
            <a:ext cx="6769969" cy="148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/>
          <p:nvPr/>
        </p:nvSpPr>
        <p:spPr>
          <a:xfrm>
            <a:off x="687186" y="980948"/>
            <a:ext cx="2284600" cy="59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Задание №6</a:t>
            </a: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7" name="Google Shape;357;p35"/>
          <p:cNvSpPr/>
          <p:nvPr/>
        </p:nvSpPr>
        <p:spPr>
          <a:xfrm>
            <a:off x="687185" y="2514783"/>
            <a:ext cx="11100261" cy="1452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Создайте словарь из строки 'pythonist' следующим образом: в качестве ключей возьмите буквы строки, а значениями пусть будут числа, соответствующие количеству вхождений данной буквы в строку.</a:t>
            </a:r>
            <a:endParaRPr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3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46661" y="1454725"/>
            <a:ext cx="5836574" cy="16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46661" y="3800650"/>
            <a:ext cx="5836574" cy="160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/>
          <p:nvPr/>
        </p:nvSpPr>
        <p:spPr>
          <a:xfrm>
            <a:off x="4495882" y="675701"/>
            <a:ext cx="32002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Домашнее задание</a:t>
            </a:r>
            <a:endParaRPr sz="2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619274" y="1439990"/>
            <a:ext cx="11184798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Задание №1</a:t>
            </a:r>
            <a:endParaRPr lang="ru-RU"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 вас есть словарь, где ключ – название продукта. Значение – список, который содержит цену и кол-во товара. </a:t>
            </a:r>
            <a:endParaRPr lang="ru-RU"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Выведите через ‘’–’’ название – цену – количество.</a:t>
            </a:r>
            <a:endParaRPr lang="ru-RU"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 клавиатуры вводите название товара и его кол-во. n – выход из программы. Посчитать цену выбранных товаров и сколько товаров осталось в изначальном списке.   </a:t>
            </a: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>
            <p:ph type="title"/>
          </p:nvPr>
        </p:nvSpPr>
        <p:spPr>
          <a:xfrm>
            <a:off x="983660" y="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 panose="02020603050405020304"/>
              <a:buNone/>
            </a:pPr>
            <a:r>
              <a:rPr lang="ru-RU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Проверка домашнего задания</a:t>
            </a:r>
            <a:endParaRPr lang="ru-RU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5240925" y="1197909"/>
            <a:ext cx="17101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Решение</a:t>
            </a:r>
            <a:endParaRPr lang="ru-RU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57" name="Google Shape;157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021765" y="2193769"/>
            <a:ext cx="6148469" cy="3599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>
            <p:ph type="title"/>
          </p:nvPr>
        </p:nvSpPr>
        <p:spPr>
          <a:xfrm>
            <a:off x="1066800" y="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 panose="02020603050405020304"/>
              <a:buNone/>
            </a:pPr>
            <a:r>
              <a:rPr lang="ru-RU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Проверка домашнего задания</a:t>
            </a:r>
            <a:endParaRPr lang="ru-RU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839111" y="1662545"/>
            <a:ext cx="906921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Задание №2</a:t>
            </a:r>
            <a:endParaRPr lang="ru-RU"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Преобразовать текст в список слов с удалением знаков препинания.</a:t>
            </a:r>
            <a:endParaRPr lang="ru-RU"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type="title"/>
          </p:nvPr>
        </p:nvSpPr>
        <p:spPr>
          <a:xfrm>
            <a:off x="988740" y="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 panose="02020603050405020304"/>
              <a:buNone/>
            </a:pPr>
            <a:r>
              <a:rPr lang="ru-RU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Проверка домашнего задания</a:t>
            </a:r>
            <a:endParaRPr lang="ru-RU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5240926" y="1079212"/>
            <a:ext cx="17101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Решение</a:t>
            </a:r>
            <a:endParaRPr lang="ru-RU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70" name="Google Shape;170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952617" y="1663987"/>
            <a:ext cx="4286766" cy="4657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>
            <p:ph type="title"/>
          </p:nvPr>
        </p:nvSpPr>
        <p:spPr>
          <a:xfrm>
            <a:off x="1066800" y="66044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 panose="02020603050405020304"/>
              <a:buNone/>
            </a:pPr>
            <a:r>
              <a:rPr lang="ru-RU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План занятия</a:t>
            </a:r>
            <a:endParaRPr lang="ru-RU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1066800" y="1568462"/>
            <a:ext cx="8818179" cy="390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 panose="020B0502020202020204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Словари в Python.</a:t>
            </a:r>
            <a:endParaRPr lang="ru-RU"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 panose="020B0502020202020204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Методы словарей.</a:t>
            </a:r>
            <a:endParaRPr lang="ru-RU"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 panose="020B0502020202020204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Операции со словарями.</a:t>
            </a:r>
            <a:endParaRPr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 panose="020B0502020202020204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Использование вложенных словарей.</a:t>
            </a:r>
            <a:endParaRPr lang="ru-RU"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 panose="020B0502020202020204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Встроенная функция zip(). </a:t>
            </a:r>
            <a:endParaRPr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 panose="020B0502020202020204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Сортировка словаря.</a:t>
            </a:r>
            <a:endParaRPr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 panose="020B0502020202020204"/>
              <a:buNone/>
            </a:pPr>
            <a:endParaRPr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/>
          <p:nvPr/>
        </p:nvSpPr>
        <p:spPr>
          <a:xfrm>
            <a:off x="489065" y="889462"/>
            <a:ext cx="11463251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Словари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– это встроенный тип данных, который является ассоциативным массивом или хешем и базируется на отображении пар типа </a:t>
            </a: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(ключ:значение)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lang="ru-RU"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Чтобы работать со словарём, его нужно создать. Создать его можно несколькими способами. </a:t>
            </a:r>
            <a:endParaRPr lang="ru-RU"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Во-первых, с помощью литерала:</a:t>
            </a:r>
            <a:endParaRPr lang="ru-RU"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29887" y="3428999"/>
            <a:ext cx="4790902" cy="151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698673" y="3428999"/>
            <a:ext cx="4663440" cy="1511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/>
          <p:nvPr/>
        </p:nvSpPr>
        <p:spPr>
          <a:xfrm>
            <a:off x="707414" y="750515"/>
            <a:ext cx="507421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Во-вторых, с помощью функции </a:t>
            </a:r>
            <a:r>
              <a:rPr lang="ru-RU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dict</a:t>
            </a:r>
            <a:r>
              <a:rPr lang="ru-RU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89" name="Google Shape;189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35736" y="2637732"/>
            <a:ext cx="4845888" cy="1582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916189" y="2637732"/>
            <a:ext cx="4454236" cy="1582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авон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авон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5114</Words>
  <Application>WPS Presentation</Application>
  <PresentationFormat/>
  <Paragraphs>154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Arial</vt:lpstr>
      <vt:lpstr>SimSun</vt:lpstr>
      <vt:lpstr>Wingdings</vt:lpstr>
      <vt:lpstr>Arial</vt:lpstr>
      <vt:lpstr>Century Gothic</vt:lpstr>
      <vt:lpstr>Garamond</vt:lpstr>
      <vt:lpstr>Segoe Print</vt:lpstr>
      <vt:lpstr>Calibri</vt:lpstr>
      <vt:lpstr>Times New Roman</vt:lpstr>
      <vt:lpstr>Microsoft YaHei</vt:lpstr>
      <vt:lpstr>Arial Unicode MS</vt:lpstr>
      <vt:lpstr>СавонVTI</vt:lpstr>
      <vt:lpstr>СавонVTI</vt:lpstr>
      <vt:lpstr>СЛОВАРИ</vt:lpstr>
      <vt:lpstr>Проверка пройденного на занятии №5.2</vt:lpstr>
      <vt:lpstr>Проверка домашнего задания</vt:lpstr>
      <vt:lpstr>Проверка домашнего задания</vt:lpstr>
      <vt:lpstr>Проверка домашнего задания</vt:lpstr>
      <vt:lpstr>Проверка домашнего задания</vt:lpstr>
      <vt:lpstr>План занятия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СЛОВАРИ</dc:title>
  <dc:creator>Яна Шавель</dc:creator>
  <cp:lastModifiedBy>kosmo</cp:lastModifiedBy>
  <cp:revision>5</cp:revision>
  <dcterms:created xsi:type="dcterms:W3CDTF">2022-01-22T19:08:00Z</dcterms:created>
  <dcterms:modified xsi:type="dcterms:W3CDTF">2022-01-25T19:17:19Z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07D0EEFA1D154FDBA3B03B518C890CDB</vt:lpwstr>
  </property>
  <property fmtid="{D5CDD505-2E9C-101B-9397-08002B2CF9AE}" pid="3" name="KSOProductBuildVer">
    <vt:lpwstr>1049-11.2.0.10443</vt:lpwstr>
  </property>
</Properties>
</file>