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6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grpSp>
        <p:nvGrpSpPr>
          <p:cNvPr id="21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22" name="Прямоугольник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23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0" y="6182360"/>
            <a:ext cx="216755" cy="2184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Титульный слайд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9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 hasCustomPrompt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59" name="Прямоугольник 2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1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6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89" y="5187568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60" indent="-205740">
              <a:defRPr sz="1800"/>
            </a:lvl2pPr>
            <a:lvl3pPr marL="783590" indent="-234950">
              <a:defRPr sz="1800"/>
            </a:lvl3pPr>
            <a:lvl4pPr marL="1057910" indent="-234950">
              <a:defRPr sz="1800"/>
            </a:lvl4pPr>
            <a:lvl5pPr marL="1332230" indent="-234950"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900" b="1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900" b="1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900" b="1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9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900" b="1"/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9" name="Прямоугольник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0" name="Текст заголовка"/>
          <p:cNvSpPr txBox="1"/>
          <p:nvPr>
            <p:ph type="title" hasCustomPrompt="1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925" indent="-248285">
              <a:defRPr sz="1900"/>
            </a:lvl3pPr>
            <a:lvl4pPr marL="1071245" indent="-248285">
              <a:defRPr sz="1900"/>
            </a:lvl4pPr>
            <a:lvl5pPr marL="1345565" indent="-248285"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09" y="6182360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" name="Прямоугольник 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6" y="6182360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80" marR="0" indent="-18288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140" marR="0" indent="-21082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4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6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07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43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15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50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" y="9"/>
            <a:ext cx="12191859" cy="685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Кортежи</a:t>
            </a:r>
          </a:p>
        </p:txBody>
      </p:sp>
      <p:sp>
        <p:nvSpPr>
          <p:cNvPr id="138" name="Подзаголовок 2"/>
          <p:cNvSpPr txBox="1"/>
          <p:nvPr>
            <p:ph type="body" sz="quarter" idx="1"/>
          </p:nvPr>
        </p:nvSpPr>
        <p:spPr>
          <a:xfrm>
            <a:off x="6033793" y="3995987"/>
            <a:ext cx="4775075" cy="55965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pc="0"/>
            </a:lvl1pPr>
          </a:lstStyle>
          <a:p>
            <a:r>
              <a:t>Занятие №5.2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2"/>
          <p:cNvSpPr txBox="1"/>
          <p:nvPr>
            <p:ph type="title"/>
          </p:nvPr>
        </p:nvSpPr>
        <p:spPr>
          <a:xfrm>
            <a:off x="532014" y="1743061"/>
            <a:ext cx="11127972" cy="1677831"/>
          </a:xfrm>
          <a:prstGeom prst="rect">
            <a:avLst/>
          </a:prstGeom>
        </p:spPr>
        <p:txBody>
          <a:bodyPr/>
          <a:lstStyle/>
          <a:p>
            <a:pPr defTabSz="640080">
              <a:defRPr sz="196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Также у типа </a:t>
            </a:r>
            <a:r>
              <a:rPr b="1"/>
              <a:t>tuple</a:t>
            </a:r>
            <a:r>
              <a:t> нет методов для добавления и удаления элементов.</a:t>
            </a:r>
            <a:br/>
            <a:br/>
            <a:r>
              <a:t>Возникает резонный вопрос. Зачем в язык программирования был введен этот тип данных, по</a:t>
            </a:r>
            <a:r>
              <a:t> </a:t>
            </a:r>
            <a:r>
              <a:t>-</a:t>
            </a:r>
            <a:r>
              <a:t> </a:t>
            </a:r>
            <a:r>
              <a:t>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</a:t>
            </a:r>
            <a:r>
              <a:rPr b="1"/>
              <a:t>list</a:t>
            </a:r>
            <a:r>
              <a:t>() и </a:t>
            </a:r>
            <a:r>
              <a:rPr b="1"/>
              <a:t>tuple</a:t>
            </a:r>
            <a:r>
              <a:t>():</a:t>
            </a:r>
          </a:p>
        </p:txBody>
      </p:sp>
      <p:pic>
        <p:nvPicPr>
          <p:cNvPr id="167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22" y="4421030"/>
            <a:ext cx="3886153" cy="16778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2"/>
          <p:cNvSpPr txBox="1"/>
          <p:nvPr>
            <p:ph type="title"/>
          </p:nvPr>
        </p:nvSpPr>
        <p:spPr>
          <a:xfrm>
            <a:off x="828275" y="617656"/>
            <a:ext cx="11496503" cy="13716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Кортежи могут содержать списки, также как списки быть вложенными в другие списки.</a:t>
            </a:r>
          </a:p>
        </p:txBody>
      </p:sp>
      <p:pic>
        <p:nvPicPr>
          <p:cNvPr id="170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275" y="2387812"/>
            <a:ext cx="6844836" cy="10411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Прямоугольник 4"/>
          <p:cNvSpPr txBox="1"/>
          <p:nvPr/>
        </p:nvSpPr>
        <p:spPr>
          <a:xfrm>
            <a:off x="873995" y="3895918"/>
            <a:ext cx="10925922" cy="88913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Как вы думаете, можем ли мы изменить список ["param", 10, 20] вложенный в кортеж nested?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Заголовок 2"/>
          <p:cNvSpPr txBox="1"/>
          <p:nvPr>
            <p:ph type="title"/>
          </p:nvPr>
        </p:nvSpPr>
        <p:spPr>
          <a:xfrm>
            <a:off x="832720" y="767284"/>
            <a:ext cx="11496503" cy="13716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Список изменяем, кортеж – нет. Если вам кажется, что нельзя, то вам кажется неправильно. На самом деле можно:</a:t>
            </a:r>
          </a:p>
        </p:txBody>
      </p:sp>
      <p:pic>
        <p:nvPicPr>
          <p:cNvPr id="174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3155" y="2601058"/>
            <a:ext cx="6295633" cy="1655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Прямоугольник 5"/>
          <p:cNvSpPr txBox="1"/>
          <p:nvPr/>
        </p:nvSpPr>
        <p:spPr>
          <a:xfrm>
            <a:off x="878440" y="4719113"/>
            <a:ext cx="10771848" cy="12490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Примечание. Выражения типа nested[2][1] используются для обращения к вложенным объектам. Первый индекс указывает на позицию вложенного объекта, второй – индекс элемента внутри вложенного объекта. Так в данном случае сам список внутри кортежа имеет индекс 2, а элемент списка 10 – индекс 1 в списке.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2"/>
          <p:cNvSpPr txBox="1"/>
          <p:nvPr>
            <p:ph type="title"/>
          </p:nvPr>
        </p:nvSpPr>
        <p:spPr>
          <a:xfrm>
            <a:off x="347748" y="468025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Объединение кортежей</a:t>
            </a:r>
          </a:p>
        </p:txBody>
      </p:sp>
      <p:pic>
        <p:nvPicPr>
          <p:cNvPr id="178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065" y="2233436"/>
            <a:ext cx="7097870" cy="23911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" name="Прямоугольник 4"/>
          <p:cNvSpPr txBox="1"/>
          <p:nvPr/>
        </p:nvSpPr>
        <p:spPr>
          <a:xfrm>
            <a:off x="832658" y="5018373"/>
            <a:ext cx="10965872" cy="6648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Разрешается объединять только определенные типы данных. Так, попытка соединить кортеж и список закончится ошибкой.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2"/>
          <p:cNvSpPr txBox="1"/>
          <p:nvPr>
            <p:ph type="title"/>
          </p:nvPr>
        </p:nvSpPr>
        <p:spPr>
          <a:xfrm>
            <a:off x="347748" y="468025"/>
            <a:ext cx="11496503" cy="1371601"/>
          </a:xfrm>
          <a:prstGeom prst="rect">
            <a:avLst/>
          </a:prstGeom>
        </p:spPr>
        <p:txBody>
          <a:bodyPr/>
          <a:lstStyle/>
          <a:p>
            <a: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Умножение кортежей</a:t>
            </a:r>
            <a:br/>
          </a:p>
        </p:txBody>
      </p:sp>
      <p:sp>
        <p:nvSpPr>
          <p:cNvPr id="182" name="Прямоугольник 3"/>
          <p:cNvSpPr txBox="1"/>
          <p:nvPr/>
        </p:nvSpPr>
        <p:spPr>
          <a:xfrm>
            <a:off x="832658" y="1608792"/>
            <a:ext cx="10965872" cy="4213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Операция умножения приводит к тому, что кортеж повторяется несколько раз.</a:t>
            </a:r>
          </a:p>
        </p:txBody>
      </p:sp>
      <p:pic>
        <p:nvPicPr>
          <p:cNvPr id="183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761" y="3121903"/>
            <a:ext cx="4184478" cy="212730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Функции кортежей</a:t>
            </a:r>
          </a:p>
        </p:txBody>
      </p:sp>
      <p:sp>
        <p:nvSpPr>
          <p:cNvPr id="186" name="Прямоугольник 3"/>
          <p:cNvSpPr txBox="1"/>
          <p:nvPr/>
        </p:nvSpPr>
        <p:spPr>
          <a:xfrm>
            <a:off x="832658" y="1490007"/>
            <a:ext cx="10965872" cy="21358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отличие от списков у кортежей нет методов, таких как append(), remove(), extend(), insert() или pop() опять-таки из-за их неизменяемости. Но есть другие: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count() </a:t>
            </a:r>
            <a:r>
              <a:rPr b="0"/>
              <a:t>и</a:t>
            </a:r>
            <a:r>
              <a:t> len()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count() возвращает количество повторений элемента в кортеже.</a:t>
            </a:r>
          </a:p>
        </p:txBody>
      </p:sp>
      <p:pic>
        <p:nvPicPr>
          <p:cNvPr id="187" name="Рисунок 6" descr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557" y="4205268"/>
            <a:ext cx="3964074" cy="1371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Функции кортежей</a:t>
            </a:r>
          </a:p>
        </p:txBody>
      </p:sp>
      <p:sp>
        <p:nvSpPr>
          <p:cNvPr id="190" name="Прямоугольник 3"/>
          <p:cNvSpPr txBox="1"/>
          <p:nvPr/>
        </p:nvSpPr>
        <p:spPr>
          <a:xfrm>
            <a:off x="613061" y="1514945"/>
            <a:ext cx="11294921" cy="129553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Функция </a:t>
            </a:r>
            <a:r>
              <a:rPr b="1"/>
              <a:t>max</a:t>
            </a:r>
            <a:r>
              <a:t>() возвращает самый большой элемент последовательности, а </a:t>
            </a:r>
            <a:r>
              <a:rPr b="1"/>
              <a:t>min</a:t>
            </a:r>
            <a:r>
              <a:t>() — самый маленький. 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Эти функции можно использовать и для кортежей со строками.</a:t>
            </a:r>
          </a:p>
        </p:txBody>
      </p:sp>
      <p:pic>
        <p:nvPicPr>
          <p:cNvPr id="191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238" y="3429000"/>
            <a:ext cx="6833524" cy="13591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</a:t>
            </a:r>
            <a:r>
              <a:t>Задание № 1</a:t>
            </a:r>
          </a:p>
        </p:txBody>
      </p:sp>
      <p:sp>
        <p:nvSpPr>
          <p:cNvPr id="194" name="Прямоугольник 3"/>
          <p:cNvSpPr txBox="1"/>
          <p:nvPr/>
        </p:nvSpPr>
        <p:spPr>
          <a:xfrm>
            <a:off x="503610" y="2059815"/>
            <a:ext cx="11294921" cy="8891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Создайте кортеж из случайных 10 чисел. Найдите его максимальный минимальный элемент.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197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669" y="2000188"/>
            <a:ext cx="5542659" cy="22742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</a:t>
            </a:r>
            <a:r>
              <a:t>Задание № 2</a:t>
            </a:r>
          </a:p>
        </p:txBody>
      </p:sp>
      <p:sp>
        <p:nvSpPr>
          <p:cNvPr id="200" name="Прямоугольник 3"/>
          <p:cNvSpPr txBox="1"/>
          <p:nvPr/>
        </p:nvSpPr>
        <p:spPr>
          <a:xfrm>
            <a:off x="503610" y="1768870"/>
            <a:ext cx="11294921" cy="26765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Заполните один кортеж десятью случайными целыми числами от 0 до 5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включительно. Также заполните второй кортеж числами от -5 до 0.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Объедините два кортежа с помощью оператора +, создав тем самым третий</a:t>
            </a:r>
            <a:r>
              <a:rPr lang="en-US"/>
              <a:t> </a:t>
            </a:r>
            <a:r>
              <a:t>кортеж.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 помощью метода кортежа count() определите в нем количество</a:t>
            </a:r>
            <a:r>
              <a:rPr lang="en-US"/>
              <a:t> </a:t>
            </a:r>
            <a:r>
              <a:t>нулей. Выведите на экран третий кортеж и количество нулей в нем.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4"/>
          <p:cNvSpPr txBox="1"/>
          <p:nvPr>
            <p:ph type="title"/>
          </p:nvPr>
        </p:nvSpPr>
        <p:spPr>
          <a:xfrm>
            <a:off x="1066800" y="421367"/>
            <a:ext cx="10058400" cy="1371601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пройденного на занятии №5</a:t>
            </a:r>
          </a:p>
        </p:txBody>
      </p:sp>
      <p:sp>
        <p:nvSpPr>
          <p:cNvPr id="141" name="TextBox 6"/>
          <p:cNvSpPr txBox="1"/>
          <p:nvPr/>
        </p:nvSpPr>
        <p:spPr>
          <a:xfrm>
            <a:off x="781444" y="1683080"/>
            <a:ext cx="10629112" cy="49839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такое коллекции?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Какие есть коллекционные типы данных </a:t>
            </a:r>
            <a:r>
              <a:t>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Дайте определение спискам.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объявить список</a:t>
            </a:r>
            <a:r>
              <a:t>?</a:t>
            </a:r>
            <a:r>
              <a:t>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Расскажите про варианты создания списков.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можно обратиться к элементу списка</a:t>
            </a:r>
            <a:r>
              <a:t>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Индекс может быть отрицательным?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добавить элемент в список на указанную позицию</a:t>
            </a:r>
            <a:r>
              <a:t>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можно объединить списки?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Расскажите о вариантах копирования списков.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Может ли быть список вложенным?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03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550" y="2333356"/>
            <a:ext cx="6646900" cy="219128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</a:t>
            </a:r>
            <a:r>
              <a:t>Задание № </a:t>
            </a:r>
            <a:r>
              <a:t>3</a:t>
            </a:r>
          </a:p>
        </p:txBody>
      </p:sp>
      <p:sp>
        <p:nvSpPr>
          <p:cNvPr id="206" name="Прямоугольник 3"/>
          <p:cNvSpPr txBox="1"/>
          <p:nvPr/>
        </p:nvSpPr>
        <p:spPr>
          <a:xfrm>
            <a:off x="777930" y="1768870"/>
            <a:ext cx="11294921" cy="1295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Вывести данные кортежа без скобок, через запятую. 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Обязательно: элементы кортежа – строки.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09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742" y="1669421"/>
            <a:ext cx="6018514" cy="30905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</a:t>
            </a:r>
            <a:r>
              <a:t>Задание № </a:t>
            </a:r>
            <a:r>
              <a:t>4</a:t>
            </a:r>
          </a:p>
        </p:txBody>
      </p:sp>
      <p:sp>
        <p:nvSpPr>
          <p:cNvPr id="212" name="Прямоугольник 3"/>
          <p:cNvSpPr txBox="1"/>
          <p:nvPr/>
        </p:nvSpPr>
        <p:spPr>
          <a:xfrm>
            <a:off x="851360" y="1660804"/>
            <a:ext cx="11294921" cy="28216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Даны два кортежа: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 = (13, 5, 43, 49, 67, 32, 12, 98, 6, 10, 34, 20, 55, 68, 14, 60, 14)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B = (53, 21, 4, 23, 76, 3, 43, 12, 54, 342, 21)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Необходимо определить: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1) Сумма элементов какого из кортежей больше и вывести соответствующее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сообщение на экран ( Сумма больше в кортеже - ..)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2) Вывести на экран порядковые номера минимальных элементов этих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кортежей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Заголовок 2"/>
          <p:cNvSpPr txBox="1"/>
          <p:nvPr>
            <p:ph type="title"/>
          </p:nvPr>
        </p:nvSpPr>
        <p:spPr>
          <a:xfrm>
            <a:off x="347748" y="39727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15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640" y="1768870"/>
            <a:ext cx="6924718" cy="35362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Заголовок 2"/>
          <p:cNvSpPr txBox="1"/>
          <p:nvPr>
            <p:ph type="title"/>
          </p:nvPr>
        </p:nvSpPr>
        <p:spPr>
          <a:xfrm>
            <a:off x="347748" y="289204"/>
            <a:ext cx="11496503" cy="1371601"/>
          </a:xfrm>
          <a:prstGeom prst="rect">
            <a:avLst/>
          </a:prstGeom>
        </p:spPr>
        <p:txBody>
          <a:bodyPr/>
          <a:lstStyle/>
          <a:p>
            <a: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</a:t>
            </a:r>
            <a:r>
              <a:rPr sz="3200"/>
              <a:t>Закрепление темы</a:t>
            </a:r>
            <a:endParaRPr sz="3200"/>
          </a:p>
        </p:txBody>
      </p:sp>
      <p:sp>
        <p:nvSpPr>
          <p:cNvPr id="218" name="Прямоугольник 3"/>
          <p:cNvSpPr txBox="1"/>
          <p:nvPr/>
        </p:nvSpPr>
        <p:spPr>
          <a:xfrm>
            <a:off x="851360" y="1410354"/>
            <a:ext cx="11294921" cy="5145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Создайте  кортеж с цифрами от 0 до 9 и посчитайте сумму</a:t>
            </a:r>
          </a:p>
          <a:p>
            <a:pPr marL="457200" indent="-457200">
              <a:buSzPct val="100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Выведите статистику частности букв в кортеже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long_word = ( '</a:t>
            </a:r>
            <a:r>
              <a:t>т', 'т', 'а', 'и', 'и', 'а', 'и’, 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	         </a:t>
            </a:r>
            <a:r>
              <a:t>'и', 'и', 'т', 'т', 'а', 'и', 'и',    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	         </a:t>
            </a:r>
            <a:r>
              <a:t>'и', 'и', 'и', 'т', 'и’)</a:t>
            </a:r>
          </a:p>
          <a:p>
            <a:pPr marL="457200" indent="-457200">
              <a:buSzPct val="100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 marL="457200" indent="-457200">
              <a:buSzPct val="100000"/>
              <a:buAutoNum type="arabicPeriod" startAt="3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Допишите скрипт для расчета средней температуры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# Постарайтесь посчитать количество дней на основе </a:t>
            </a:r>
            <a:r>
              <a:t>week_temp.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# </a:t>
            </a:r>
            <a:r>
              <a:t>Так наш скрипт сможет работать </a:t>
            </a:r>
            <a:r>
              <a:t>c </a:t>
            </a:r>
            <a:r>
              <a:t>данными за любой период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week_temp = (26, 29, 34, 32, 28, 26, 23)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sum_temp =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days =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mean_temp = sum_temp / days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print(int(mean_temp))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2"/>
          <p:cNvSpPr txBox="1"/>
          <p:nvPr>
            <p:ph type="title"/>
          </p:nvPr>
        </p:nvSpPr>
        <p:spPr>
          <a:xfrm>
            <a:off x="347748" y="521961"/>
            <a:ext cx="11496503" cy="1371601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Домашнее задание</a:t>
            </a:r>
          </a:p>
        </p:txBody>
      </p:sp>
      <p:sp>
        <p:nvSpPr>
          <p:cNvPr id="221" name="Прямоугольник 4"/>
          <p:cNvSpPr txBox="1"/>
          <p:nvPr/>
        </p:nvSpPr>
        <p:spPr>
          <a:xfrm>
            <a:off x="955280" y="1905505"/>
            <a:ext cx="8898692" cy="286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№1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Найти самое длинное слово в строке.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№2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Преобразовать текст в список слов с удалением знаков препинания.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/>
          <p:nvPr>
            <p:ph type="title"/>
          </p:nvPr>
        </p:nvSpPr>
        <p:spPr>
          <a:xfrm>
            <a:off x="1066800" y="399010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домашнего задания</a:t>
            </a:r>
          </a:p>
        </p:txBody>
      </p:sp>
      <p:sp>
        <p:nvSpPr>
          <p:cNvPr id="144" name="Прямоугольник 2"/>
          <p:cNvSpPr txBox="1"/>
          <p:nvPr/>
        </p:nvSpPr>
        <p:spPr>
          <a:xfrm>
            <a:off x="543097" y="2690335"/>
            <a:ext cx="11105806" cy="14152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Дан список </a:t>
            </a:r>
            <a:r>
              <a:t>list=[15,48,'hello',6,19,'world’].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Все числа этого списка проверить на чётность. Если число чётное, то посчитать сумму его цифр. Если нечётное, то заменить  его на 1 в списке. 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Все слова: посчитать количество гласных и согласных.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Вывести всё на экран.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1066799" y="-66501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147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701" y="949848"/>
            <a:ext cx="4394596" cy="54343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1066800" y="660442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План занятия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1112520" y="1970152"/>
            <a:ext cx="8726739" cy="194502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Кортежи (tuple) в Python</a:t>
            </a:r>
            <a:r>
              <a:t>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Кортежи и списки.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Операции с кортежами.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2"/>
          <p:cNvSpPr txBox="1"/>
          <p:nvPr>
            <p:ph type="title"/>
          </p:nvPr>
        </p:nvSpPr>
        <p:spPr>
          <a:xfrm>
            <a:off x="405938" y="1525381"/>
            <a:ext cx="11380124" cy="1846497"/>
          </a:xfrm>
          <a:prstGeom prst="rect">
            <a:avLst/>
          </a:prstGeom>
        </p:spPr>
        <p:txBody>
          <a:bodyPr/>
          <a:lstStyle/>
          <a:p>
            <a:pPr defTabSz="648970">
              <a:defRPr sz="170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Кортежи (tuple)</a:t>
            </a:r>
            <a:r>
              <a:rPr b="0"/>
              <a:t>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br>
              <a:rPr b="0"/>
            </a:br>
            <a:br>
              <a:rPr b="0"/>
            </a:br>
            <a:r>
              <a:rPr b="0"/>
              <a:t>Обратите внимание на запятую (,) в объявлении кортежа a.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a:t>
            </a:r>
            <a:endParaRPr b="0"/>
          </a:p>
        </p:txBody>
      </p:sp>
      <p:pic>
        <p:nvPicPr>
          <p:cNvPr id="153" name="Рисунок 9" descr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535" y="4130128"/>
            <a:ext cx="4248929" cy="184649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2"/>
          <p:cNvSpPr txBox="1"/>
          <p:nvPr>
            <p:ph type="title"/>
          </p:nvPr>
        </p:nvSpPr>
        <p:spPr>
          <a:xfrm>
            <a:off x="1066800" y="526215"/>
            <a:ext cx="10058400" cy="1371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Зачем нужны кортежи, если есть списки?</a:t>
            </a:r>
          </a:p>
        </p:txBody>
      </p:sp>
      <p:sp>
        <p:nvSpPr>
          <p:cNvPr id="156" name="Прямоугольник 1"/>
          <p:cNvSpPr txBox="1"/>
          <p:nvPr/>
        </p:nvSpPr>
        <p:spPr>
          <a:xfrm>
            <a:off x="1112519" y="2228671"/>
            <a:ext cx="10654147" cy="11071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buSzPct val="1000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</a:t>
            </a:r>
            <a:r>
              <a:t>Кортеж защищен от изменений, как намеренных (что плохо), так и случайных (что хорошо).</a:t>
            </a:r>
          </a:p>
          <a:p>
            <a:pPr>
              <a:buSzPct val="100000"/>
              <a:buFont typeface="Arial" panose="020B0604020202020204"/>
              <a:buChar char="•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</a:t>
            </a:r>
            <a:r>
              <a:t>Меньший размер. </a:t>
            </a:r>
          </a:p>
        </p:txBody>
      </p:sp>
      <p:pic>
        <p:nvPicPr>
          <p:cNvPr id="157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669834"/>
            <a:ext cx="3571703" cy="24972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498" y="4907486"/>
            <a:ext cx="3571703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"/>
          <p:cNvSpPr txBox="1"/>
          <p:nvPr>
            <p:ph type="title"/>
          </p:nvPr>
        </p:nvSpPr>
        <p:spPr>
          <a:xfrm>
            <a:off x="825730" y="609342"/>
            <a:ext cx="10058401" cy="13716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Из кортежа можно извлекать элементы и брать срезы:</a:t>
            </a:r>
          </a:p>
        </p:txBody>
      </p:sp>
      <p:pic>
        <p:nvPicPr>
          <p:cNvPr id="161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847" y="2490275"/>
            <a:ext cx="4326169" cy="29061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2"/>
          <p:cNvSpPr txBox="1"/>
          <p:nvPr>
            <p:ph type="title"/>
          </p:nvPr>
        </p:nvSpPr>
        <p:spPr>
          <a:xfrm>
            <a:off x="825730" y="609342"/>
            <a:ext cx="10058401" cy="1371601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Однако изменять его элементы нельзя</a:t>
            </a:r>
            <a:r>
              <a:t>.</a:t>
            </a:r>
          </a:p>
        </p:txBody>
      </p:sp>
      <p:pic>
        <p:nvPicPr>
          <p:cNvPr id="164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857" y="2490335"/>
            <a:ext cx="8372286" cy="9386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4852</Words>
  <Application>WPS Presentation</Application>
  <PresentationFormat/>
  <Paragraphs>141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Century Gothic</vt:lpstr>
      <vt:lpstr>Garamond</vt:lpstr>
      <vt:lpstr>Segoe Print</vt:lpstr>
      <vt:lpstr>Calibri</vt:lpstr>
      <vt:lpstr>Times New Roman</vt:lpstr>
      <vt:lpstr>Arial</vt:lpstr>
      <vt:lpstr>Microsoft YaHei</vt:lpstr>
      <vt:lpstr>Arial Unicode MS</vt:lpstr>
      <vt:lpstr>Helvetica</vt:lpstr>
      <vt:lpstr>СавонVTI</vt:lpstr>
      <vt:lpstr>Кортежи</vt:lpstr>
      <vt:lpstr>Проверка пройденного на занятии №5</vt:lpstr>
      <vt:lpstr>Проверка домашнего задания</vt:lpstr>
      <vt:lpstr>Решение</vt:lpstr>
      <vt:lpstr>План занятия</vt:lpstr>
      <vt:lpstr>Кортежи (tuple)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  Обратите внимание на запятую (,) в объявлении кортежа a.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vt:lpstr>
      <vt:lpstr>Зачем нужны кортежи, если есть списки?</vt:lpstr>
      <vt:lpstr>Из кортежа можно извлекать элементы и брать срезы:</vt:lpstr>
      <vt:lpstr>Однако изменять его элементы нельзя.</vt:lpstr>
      <vt:lpstr>Также у типа tuple нет методов для добавления и удаления элементов.  Возникает резонный вопрос. Зачем в язык программирования был введен этот тип данных, по - 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list() и tuple():</vt:lpstr>
      <vt:lpstr>Кортежи могут содержать списки, также как списки быть вложенными в другие списки.</vt:lpstr>
      <vt:lpstr>Список изменяем, кортеж – нет. Если вам кажется, что нельзя, то вам кажется неправильно. На самом деле можно:</vt:lpstr>
      <vt:lpstr>Объединение кортежей</vt:lpstr>
      <vt:lpstr>Умножение кортежей </vt:lpstr>
      <vt:lpstr>Функции кортежей</vt:lpstr>
      <vt:lpstr>Функции кортежей</vt:lpstr>
      <vt:lpstr>  Задание № 1</vt:lpstr>
      <vt:lpstr>Решение</vt:lpstr>
      <vt:lpstr>   Задание № 2</vt:lpstr>
      <vt:lpstr>Решение</vt:lpstr>
      <vt:lpstr>     Задание № 3</vt:lpstr>
      <vt:lpstr>Решение</vt:lpstr>
      <vt:lpstr>     Задание № 4</vt:lpstr>
      <vt:lpstr>Решение</vt:lpstr>
      <vt:lpstr>     Закрепление темы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Кортежи</dc:title>
  <dc:creator/>
  <cp:lastModifiedBy>kosmo</cp:lastModifiedBy>
  <cp:revision>1</cp:revision>
  <dcterms:created xsi:type="dcterms:W3CDTF">2022-01-16T19:14:25Z</dcterms:created>
  <dcterms:modified xsi:type="dcterms:W3CDTF">2022-01-16T19:14:25Z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FD3662E41A3B4EB1AEAE7B61245BEA25</vt:lpwstr>
  </property>
  <property fmtid="{D5CDD505-2E9C-101B-9397-08002B2CF9AE}" pid="3" name="KSOProductBuildVer">
    <vt:lpwstr>1049-11.2.0.10443</vt:lpwstr>
  </property>
</Properties>
</file>