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C3C2611-4C71-4FC5-86AE-919BDF0F9419}" styleName=""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FFFFFF"/>
          </a:solidFill>
        </a:fill>
      </a:tcStyle>
    </a:band2H>
    <a:firstCo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 panose="020B0604020202020204"/>
      </a:defRPr>
    </a:lvl1pPr>
    <a:lvl2pPr indent="228600" latinLnBrk="0">
      <a:defRPr sz="1400">
        <a:latin typeface="+mj-lt"/>
        <a:ea typeface="+mj-ea"/>
        <a:cs typeface="+mj-cs"/>
        <a:sym typeface="Arial" panose="020B0604020202020204"/>
      </a:defRPr>
    </a:lvl2pPr>
    <a:lvl3pPr indent="457200" latinLnBrk="0">
      <a:defRPr sz="1400">
        <a:latin typeface="+mj-lt"/>
        <a:ea typeface="+mj-ea"/>
        <a:cs typeface="+mj-cs"/>
        <a:sym typeface="Arial" panose="020B0604020202020204"/>
      </a:defRPr>
    </a:lvl3pPr>
    <a:lvl4pPr indent="685800" latinLnBrk="0">
      <a:defRPr sz="1400">
        <a:latin typeface="+mj-lt"/>
        <a:ea typeface="+mj-ea"/>
        <a:cs typeface="+mj-cs"/>
        <a:sym typeface="Arial" panose="020B0604020202020204"/>
      </a:defRPr>
    </a:lvl4pPr>
    <a:lvl5pPr indent="914400" latinLnBrk="0">
      <a:defRPr sz="1400">
        <a:latin typeface="+mj-lt"/>
        <a:ea typeface="+mj-ea"/>
        <a:cs typeface="+mj-cs"/>
        <a:sym typeface="Arial" panose="020B0604020202020204"/>
      </a:defRPr>
    </a:lvl5pPr>
    <a:lvl6pPr indent="1143000" latinLnBrk="0">
      <a:defRPr sz="1400">
        <a:latin typeface="+mj-lt"/>
        <a:ea typeface="+mj-ea"/>
        <a:cs typeface="+mj-cs"/>
        <a:sym typeface="Arial" panose="020B0604020202020204"/>
      </a:defRPr>
    </a:lvl6pPr>
    <a:lvl7pPr indent="1371600" latinLnBrk="0">
      <a:defRPr sz="1400">
        <a:latin typeface="+mj-lt"/>
        <a:ea typeface="+mj-ea"/>
        <a:cs typeface="+mj-cs"/>
        <a:sym typeface="Arial" panose="020B0604020202020204"/>
      </a:defRPr>
    </a:lvl7pPr>
    <a:lvl8pPr indent="1600200" latinLnBrk="0">
      <a:defRPr sz="1400">
        <a:latin typeface="+mj-lt"/>
        <a:ea typeface="+mj-ea"/>
        <a:cs typeface="+mj-cs"/>
        <a:sym typeface="Arial" panose="020B0604020202020204"/>
      </a:defRPr>
    </a:lvl8pPr>
    <a:lvl9pPr indent="1828800" latinLnBrk="0">
      <a:defRPr sz="1400">
        <a:latin typeface="+mj-lt"/>
        <a:ea typeface="+mj-ea"/>
        <a:cs typeface="+mj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" name="Google Shape;20;p43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rotWithShape="0">
              <a:srgbClr val="000000">
                <a:alpha val="65882"/>
              </a:srgbClr>
            </a:outerShdw>
          </a:effectLst>
        </p:spPr>
        <p:txBody>
          <a:bodyPr lIns="0" tIns="0" rIns="0" bIns="0" anchor="ctr"/>
          <a:lstStyle/>
          <a:p/>
        </p:txBody>
      </p:sp>
      <p:sp>
        <p:nvSpPr>
          <p:cNvPr id="16" name="Google Shape;21;p43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cap="sq">
            <a:solidFill>
              <a:srgbClr val="FEFEFE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17" name="Google Shape;22;p43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grpSp>
        <p:nvGrpSpPr>
          <p:cNvPr id="21" name="Google Shape;23;p43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18" name="Google Shape;24;p43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19" name="Google Shape;25;p43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20" name="Google Shape;26;p43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22" name="Текст заголовка"/>
          <p:cNvSpPr txBox="1"/>
          <p:nvPr>
            <p:ph type="title" hasCustomPrompt="1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>
                <a:solidFill>
                  <a:srgbClr val="FEFEFE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323850" indent="-19050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EFEFE"/>
                </a:solidFill>
              </a:defRPr>
            </a:lvl1pPr>
            <a:lvl2pPr marL="323850" indent="27940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EFEFE"/>
                </a:solidFill>
              </a:defRPr>
            </a:lvl2pPr>
            <a:lvl3pPr marL="323850" indent="74295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EFEFE"/>
                </a:solidFill>
              </a:defRPr>
            </a:lvl3pPr>
            <a:lvl4pPr marL="323850" indent="120015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EFEFE"/>
                </a:solidFill>
              </a:defRPr>
            </a:lvl4pPr>
            <a:lvl5pPr marL="323850" indent="165735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EFEFE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xfrm>
            <a:off x="10346187" y="5187608"/>
            <a:ext cx="216714" cy="218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FEFE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10;p51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124" name="Google Shape;111;p51"/>
          <p:cNvSpPr/>
          <p:nvPr>
            <p:ph type="pic" idx="21"/>
          </p:nvPr>
        </p:nvSpPr>
        <p:spPr>
          <a:xfrm>
            <a:off x="228599" y="237743"/>
            <a:ext cx="7696201" cy="6382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Google Shape;115;p51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cap="sq">
            <a:solidFill>
              <a:srgbClr val="3F3F3F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126" name="Текст заголовка"/>
          <p:cNvSpPr txBox="1"/>
          <p:nvPr>
            <p:ph type="title" hasCustomPrompt="1"/>
          </p:nvPr>
        </p:nvSpPr>
        <p:spPr>
          <a:xfrm>
            <a:off x="8477250" y="603504"/>
            <a:ext cx="3144774" cy="164592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7" name="Уровень текста 1…"/>
          <p:cNvSpPr txBox="1"/>
          <p:nvPr>
            <p:ph type="body" sz="quarter" idx="1" hasCustomPrompt="1"/>
          </p:nvPr>
        </p:nvSpPr>
        <p:spPr>
          <a:xfrm>
            <a:off x="8477250" y="2386583"/>
            <a:ext cx="3144774" cy="3511298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8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228600" indent="457200">
              <a:spcBef>
                <a:spcPts val="8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lvl2pPr>
            <a:lvl3pPr marL="228600" indent="914400">
              <a:spcBef>
                <a:spcPts val="8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lvl3pPr>
            <a:lvl4pPr marL="228600" indent="1371600">
              <a:spcBef>
                <a:spcPts val="8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lvl4pPr>
            <a:lvl5pPr marL="228600" indent="1828800">
              <a:spcBef>
                <a:spcPts val="8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xfrm>
            <a:off x="11405310" y="6182400"/>
            <a:ext cx="216715" cy="218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36" name="Уровень текста 1…"/>
          <p:cNvSpPr txBox="1"/>
          <p:nvPr>
            <p:ph type="body" idx="1" hasCustomPrompt="1"/>
          </p:nvPr>
        </p:nvSpPr>
        <p:spPr>
          <a:xfrm rot="5400000">
            <a:off x="4171188" y="-1001268"/>
            <a:ext cx="3849624" cy="10058401"/>
          </a:xfrm>
          <a:prstGeom prst="rect">
            <a:avLst/>
          </a:prstGeom>
        </p:spPr>
        <p:txBody>
          <a:bodyPr/>
          <a:lstStyle>
            <a:lvl1pPr indent="-342900">
              <a:buClr>
                <a:srgbClr val="262626"/>
              </a:buClr>
              <a:defRPr>
                <a:solidFill>
                  <a:srgbClr val="000000"/>
                </a:solidFill>
              </a:defRPr>
            </a:lvl1pPr>
            <a:lvl2pPr marL="967105" indent="-395605">
              <a:buClr>
                <a:srgbClr val="262626"/>
              </a:buClr>
              <a:defRPr>
                <a:solidFill>
                  <a:srgbClr val="000000"/>
                </a:solidFill>
              </a:defRPr>
            </a:lvl2pPr>
            <a:lvl3pPr marL="14573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3pPr>
            <a:lvl4pPr marL="19145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4pPr>
            <a:lvl5pPr marL="23717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Текст заголовка"/>
          <p:cNvSpPr txBox="1"/>
          <p:nvPr>
            <p:ph type="title" hasCustomPrompt="1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45" name="Уровень текста 1…"/>
          <p:cNvSpPr txBox="1"/>
          <p:nvPr>
            <p:ph type="body" idx="1" hasCustomPrompt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</p:spPr>
        <p:txBody>
          <a:bodyPr/>
          <a:lstStyle>
            <a:lvl1pPr indent="-342900">
              <a:buClr>
                <a:srgbClr val="262626"/>
              </a:buClr>
              <a:defRPr>
                <a:solidFill>
                  <a:srgbClr val="000000"/>
                </a:solidFill>
              </a:defRPr>
            </a:lvl1pPr>
            <a:lvl2pPr marL="967105" indent="-395605">
              <a:buClr>
                <a:srgbClr val="262626"/>
              </a:buClr>
              <a:defRPr>
                <a:solidFill>
                  <a:srgbClr val="000000"/>
                </a:solidFill>
              </a:defRPr>
            </a:lvl2pPr>
            <a:lvl3pPr marL="14573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3pPr>
            <a:lvl4pPr marL="19145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4pPr>
            <a:lvl5pPr marL="23717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idx="1" hasCustomPrompt="1"/>
          </p:nvPr>
        </p:nvSpPr>
        <p:spPr>
          <a:xfrm>
            <a:off x="1066800" y="2103120"/>
            <a:ext cx="10058400" cy="3849625"/>
          </a:xfrm>
          <a:prstGeom prst="rect">
            <a:avLst/>
          </a:prstGeom>
        </p:spPr>
        <p:txBody>
          <a:bodyPr/>
          <a:lstStyle>
            <a:lvl1pPr indent="-342900">
              <a:buClr>
                <a:srgbClr val="262626"/>
              </a:buClr>
              <a:defRPr>
                <a:solidFill>
                  <a:srgbClr val="000000"/>
                </a:solidFill>
              </a:defRPr>
            </a:lvl1pPr>
            <a:lvl2pPr marL="967105" indent="-395605">
              <a:buClr>
                <a:srgbClr val="262626"/>
              </a:buClr>
              <a:defRPr>
                <a:solidFill>
                  <a:srgbClr val="000000"/>
                </a:solidFill>
              </a:defRPr>
            </a:lvl2pPr>
            <a:lvl3pPr marL="14573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3pPr>
            <a:lvl4pPr marL="19145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4pPr>
            <a:lvl5pPr marL="23717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53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9" name="Google Shape;54;p42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5882"/>
              </a:srgbClr>
            </a:outerShdw>
          </a:effectLst>
        </p:spPr>
        <p:txBody>
          <a:bodyPr lIns="0" tIns="0" rIns="0" bIns="0" anchor="ctr"/>
          <a:lstStyle/>
          <a:p/>
        </p:txBody>
      </p:sp>
      <p:sp>
        <p:nvSpPr>
          <p:cNvPr id="50" name="Google Shape;55;p42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cap="sq">
            <a:solidFill>
              <a:srgbClr val="3F3F3F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51" name="Google Shape;56;p42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grpSp>
        <p:nvGrpSpPr>
          <p:cNvPr id="55" name="Google Shape;57;p42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52" name="Google Shape;58;p42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53" name="Google Shape;59;p42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54" name="Google Shape;60;p42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56" name="Текст заголовка"/>
          <p:cNvSpPr txBox="1"/>
          <p:nvPr>
            <p:ph type="title" hasCustomPrompt="1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/>
            </a:lvl1pPr>
          </a:lstStyle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sz="quarter" idx="1" hasCustomPrompt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323850" indent="-19050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1pPr>
            <a:lvl2pPr marL="323850" indent="27940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2pPr>
            <a:lvl3pPr marL="323850" indent="74295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3pPr>
            <a:lvl4pPr marL="323850" indent="120015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4pPr>
            <a:lvl5pPr marL="323850" indent="165735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xfrm>
            <a:off x="10346187" y="5187608"/>
            <a:ext cx="216714" cy="218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7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6" name="Google Shape;68;p46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5882"/>
              </a:srgbClr>
            </a:outerShdw>
          </a:effectLst>
        </p:spPr>
        <p:txBody>
          <a:bodyPr lIns="0" tIns="0" rIns="0" bIns="0" anchor="ctr"/>
          <a:lstStyle/>
          <a:p/>
        </p:txBody>
      </p:sp>
      <p:sp>
        <p:nvSpPr>
          <p:cNvPr id="67" name="Google Shape;69;p46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cap="sq">
            <a:solidFill>
              <a:srgbClr val="3F3F3F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68" name="Google Shape;70;p46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69" name="Текст заголовка"/>
          <p:cNvSpPr txBox="1"/>
          <p:nvPr>
            <p:ph type="title" hasCustomPrompt="1"/>
          </p:nvPr>
        </p:nvSpPr>
        <p:spPr>
          <a:xfrm>
            <a:off x="1629155" y="2275165"/>
            <a:ext cx="8933690" cy="24068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/>
            </a:lvl1pPr>
          </a:lstStyle>
          <a:p>
            <a:r>
              <a:t>Текст заголовка</a:t>
            </a:r>
          </a:p>
        </p:txBody>
      </p:sp>
      <p:grpSp>
        <p:nvGrpSpPr>
          <p:cNvPr id="73" name="Google Shape;72;p46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70" name="Google Shape;73;p4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1" name="Google Shape;74;p46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" name="Google Shape;75;p46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74" name="Уровень текста 1…"/>
          <p:cNvSpPr txBox="1"/>
          <p:nvPr>
            <p:ph type="body" sz="quarter" idx="1" hasCustomPrompt="1"/>
          </p:nvPr>
        </p:nvSpPr>
        <p:spPr>
          <a:xfrm>
            <a:off x="1629155" y="4682061"/>
            <a:ext cx="8939785" cy="457201"/>
          </a:xfrm>
          <a:prstGeom prst="rect">
            <a:avLst/>
          </a:prstGeom>
        </p:spPr>
        <p:txBody>
          <a:bodyPr/>
          <a:lstStyle>
            <a:lvl1pPr marL="228600" indent="0" algn="ctr"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1pPr>
            <a:lvl2pPr marL="228600" indent="457200" algn="ctr"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2pPr>
            <a:lvl3pPr marL="228600" indent="914400" algn="ctr"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3pPr>
            <a:lvl4pPr marL="228600" indent="1371600" algn="ctr"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4pPr>
            <a:lvl5pPr marL="228600" indent="1828800" algn="ctr"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xfrm>
            <a:off x="10346129" y="5187608"/>
            <a:ext cx="216715" cy="218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3" name="Уровень текста 1…"/>
          <p:cNvSpPr txBox="1"/>
          <p:nvPr>
            <p:ph type="body" sz="half" idx="1" hasCustomPrompt="1"/>
          </p:nvPr>
        </p:nvSpPr>
        <p:spPr>
          <a:xfrm>
            <a:off x="1066800" y="2103120"/>
            <a:ext cx="4663441" cy="3749041"/>
          </a:xfrm>
          <a:prstGeom prst="rect">
            <a:avLst/>
          </a:prstGeom>
        </p:spPr>
        <p:txBody>
          <a:bodyPr/>
          <a:lstStyle>
            <a:lvl1pPr indent="-342900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lvl1pPr>
            <a:lvl2pPr marL="955675" indent="-371475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lvl2pPr>
            <a:lvl3pPr marL="1462405" indent="-408305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lvl3pPr>
            <a:lvl4pPr marL="1919605" indent="-408305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lvl4pPr>
            <a:lvl5pPr marL="2376805" indent="-408305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Google Shape;83;p47"/>
          <p:cNvSpPr txBox="1"/>
          <p:nvPr>
            <p:ph type="body" sz="half" idx="21"/>
          </p:nvPr>
        </p:nvSpPr>
        <p:spPr>
          <a:xfrm>
            <a:off x="6461759" y="2103119"/>
            <a:ext cx="4663441" cy="3749042"/>
          </a:xfrm>
          <a:prstGeom prst="rect">
            <a:avLst/>
          </a:prstGeom>
        </p:spPr>
        <p:txBody>
          <a:bodyPr/>
          <a:lstStyle/>
          <a:p>
            <a:pPr indent="-342900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sz="quarter" idx="1" hasCustomPrompt="1"/>
          </p:nvPr>
        </p:nvSpPr>
        <p:spPr>
          <a:xfrm>
            <a:off x="1069847" y="2074334"/>
            <a:ext cx="4663442" cy="640081"/>
          </a:xfrm>
          <a:prstGeom prst="rect">
            <a:avLst/>
          </a:prstGeom>
        </p:spPr>
        <p:txBody>
          <a:bodyPr anchor="ctr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1900" b="1">
                <a:solidFill>
                  <a:srgbClr val="000000"/>
                </a:solidFill>
              </a:defRPr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sz="1900" b="1">
                <a:solidFill>
                  <a:srgbClr val="000000"/>
                </a:solidFill>
              </a:defRPr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sz="1900" b="1">
                <a:solidFill>
                  <a:srgbClr val="000000"/>
                </a:solidFill>
              </a:defRPr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sz="1900" b="1">
                <a:solidFill>
                  <a:srgbClr val="000000"/>
                </a:solidFill>
              </a:defRPr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Google Shape;90;p48"/>
          <p:cNvSpPr txBox="1"/>
          <p:nvPr>
            <p:ph type="body" sz="quarter" idx="21"/>
          </p:nvPr>
        </p:nvSpPr>
        <p:spPr>
          <a:xfrm>
            <a:off x="1069847" y="2792471"/>
            <a:ext cx="4663442" cy="3163827"/>
          </a:xfrm>
          <a:prstGeom prst="rect">
            <a:avLst/>
          </a:prstGeom>
        </p:spPr>
        <p:txBody>
          <a:bodyPr/>
          <a:lstStyle/>
          <a:p>
            <a:pPr indent="-342900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5" name="Google Shape;91;p48"/>
          <p:cNvSpPr txBox="1"/>
          <p:nvPr>
            <p:ph type="body" sz="quarter" idx="22"/>
          </p:nvPr>
        </p:nvSpPr>
        <p:spPr>
          <a:xfrm>
            <a:off x="6458711" y="2074334"/>
            <a:ext cx="4663442" cy="640081"/>
          </a:xfrm>
          <a:prstGeom prst="rect">
            <a:avLst/>
          </a:prstGeom>
        </p:spPr>
        <p:txBody>
          <a:bodyPr anchor="ctr"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1900" b="1">
                <a:solidFill>
                  <a:srgbClr val="000000"/>
                </a:solidFill>
              </a:defRPr>
            </a:pPr>
          </a:p>
        </p:txBody>
      </p:sp>
      <p:sp>
        <p:nvSpPr>
          <p:cNvPr id="96" name="Google Shape;92;p48"/>
          <p:cNvSpPr txBox="1"/>
          <p:nvPr>
            <p:ph type="body" sz="quarter" idx="23"/>
          </p:nvPr>
        </p:nvSpPr>
        <p:spPr>
          <a:xfrm>
            <a:off x="6458711" y="2792471"/>
            <a:ext cx="4663442" cy="3164510"/>
          </a:xfrm>
          <a:prstGeom prst="rect">
            <a:avLst/>
          </a:prstGeom>
        </p:spPr>
        <p:txBody>
          <a:bodyPr/>
          <a:lstStyle/>
          <a:p>
            <a:pPr indent="-342900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01;p50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112" name="Google Shape;102;p50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cap="sq">
            <a:solidFill>
              <a:srgbClr val="3F3F3F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113" name="Текст заголовка"/>
          <p:cNvSpPr txBox="1"/>
          <p:nvPr>
            <p:ph type="title" hasCustomPrompt="1"/>
          </p:nvPr>
        </p:nvSpPr>
        <p:spPr>
          <a:xfrm>
            <a:off x="8458200" y="607391"/>
            <a:ext cx="3161964" cy="164592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4" name="Уровень текста 1…"/>
          <p:cNvSpPr txBox="1"/>
          <p:nvPr>
            <p:ph type="body" idx="1" hasCustomPrompt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/>
          <a:lstStyle>
            <a:lvl1pPr indent="-349250">
              <a:buClr>
                <a:srgbClr val="262626"/>
              </a:buClr>
              <a:buSzPts val="1900"/>
              <a:defRPr sz="1900">
                <a:solidFill>
                  <a:srgbClr val="000000"/>
                </a:solidFill>
              </a:defRPr>
            </a:lvl1pPr>
            <a:lvl2pPr marL="975995" indent="-391795">
              <a:buClr>
                <a:srgbClr val="262626"/>
              </a:buClr>
              <a:buSzPts val="1900"/>
              <a:defRPr sz="1900">
                <a:solidFill>
                  <a:srgbClr val="000000"/>
                </a:solidFill>
              </a:defRPr>
            </a:lvl2pPr>
            <a:lvl3pPr marL="1485265" indent="-431165">
              <a:buClr>
                <a:srgbClr val="262626"/>
              </a:buClr>
              <a:buSzPts val="1900"/>
              <a:defRPr sz="1900">
                <a:solidFill>
                  <a:srgbClr val="000000"/>
                </a:solidFill>
              </a:defRPr>
            </a:lvl3pPr>
            <a:lvl4pPr marL="1942465" indent="-431165">
              <a:buClr>
                <a:srgbClr val="262626"/>
              </a:buClr>
              <a:buSzPts val="1900"/>
              <a:defRPr sz="1900">
                <a:solidFill>
                  <a:srgbClr val="000000"/>
                </a:solidFill>
              </a:defRPr>
            </a:lvl4pPr>
            <a:lvl5pPr marL="2399665" indent="-431165">
              <a:buClr>
                <a:srgbClr val="262626"/>
              </a:buClr>
              <a:buSzPts val="1900"/>
              <a:defRPr sz="19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5" name="Google Shape;105;p50"/>
          <p:cNvSpPr txBox="1"/>
          <p:nvPr>
            <p:ph type="body" sz="quarter" idx="21"/>
          </p:nvPr>
        </p:nvSpPr>
        <p:spPr>
          <a:xfrm>
            <a:off x="8458199" y="2336800"/>
            <a:ext cx="3161965" cy="3606800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8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16" name="Номер слайда"/>
          <p:cNvSpPr txBox="1"/>
          <p:nvPr>
            <p:ph type="sldNum" sz="quarter" idx="2"/>
          </p:nvPr>
        </p:nvSpPr>
        <p:spPr>
          <a:xfrm>
            <a:off x="11403449" y="6182400"/>
            <a:ext cx="216715" cy="218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" name="Google Shape;34;p40"/>
          <p:cNvSpPr/>
          <p:nvPr/>
        </p:nvSpPr>
        <p:spPr>
          <a:xfrm>
            <a:off x="234695" y="237744"/>
            <a:ext cx="11722610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4" name="Google Shape;35;p40"/>
          <p:cNvSpPr/>
          <p:nvPr/>
        </p:nvSpPr>
        <p:spPr>
          <a:xfrm>
            <a:off x="371855" y="374903"/>
            <a:ext cx="11448290" cy="6108194"/>
          </a:xfrm>
          <a:prstGeom prst="rect">
            <a:avLst/>
          </a:prstGeom>
          <a:ln cap="sq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0908486" y="6182400"/>
            <a:ext cx="216714" cy="2184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b">
            <a:spAutoFit/>
          </a:bodyPr>
          <a:lstStyle>
            <a:lvl1pPr algn="r">
              <a:defRPr sz="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457200" marR="0" indent="-32385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962025" marR="0" indent="-358775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447800" marR="0" indent="-3810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905000" marR="0" indent="-3810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362200" marR="0" indent="-3810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766060" marR="0" indent="-34036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223260" marR="0" indent="-34036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680460" marR="0" indent="-34036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137660" marR="0" indent="-34036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34;p1" descr="Google Shape;134;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" y="9"/>
            <a:ext cx="12191859" cy="6857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6" name="Google Shape;135;p1"/>
          <p:cNvSpPr/>
          <p:nvPr/>
        </p:nvSpPr>
        <p:spPr>
          <a:xfrm>
            <a:off x="5695066" y="1808532"/>
            <a:ext cx="5452529" cy="3240937"/>
          </a:xfrm>
          <a:prstGeom prst="rect">
            <a:avLst/>
          </a:prstGeom>
          <a:solidFill>
            <a:srgbClr val="3F3F3F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157" name="Google Shape;136;p1"/>
          <p:cNvSpPr/>
          <p:nvPr/>
        </p:nvSpPr>
        <p:spPr>
          <a:xfrm>
            <a:off x="5861010" y="1975104"/>
            <a:ext cx="5120641" cy="2907793"/>
          </a:xfrm>
          <a:prstGeom prst="rect">
            <a:avLst/>
          </a:prstGeom>
          <a:ln cap="sq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158" name="Google Shape;137;p1"/>
          <p:cNvSpPr txBox="1"/>
          <p:nvPr>
            <p:ph type="ctrTitle"/>
          </p:nvPr>
        </p:nvSpPr>
        <p:spPr>
          <a:xfrm>
            <a:off x="6033793" y="2355457"/>
            <a:ext cx="4775075" cy="163090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t>ФАЙЛЫ</a:t>
            </a:r>
          </a:p>
        </p:txBody>
      </p:sp>
      <p:sp>
        <p:nvSpPr>
          <p:cNvPr id="159" name="Google Shape;138;p1"/>
          <p:cNvSpPr txBox="1"/>
          <p:nvPr>
            <p:ph type="subTitle" sz="quarter" idx="1"/>
          </p:nvPr>
        </p:nvSpPr>
        <p:spPr>
          <a:xfrm>
            <a:off x="6033793" y="3995987"/>
            <a:ext cx="4775075" cy="559657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rgbClr val="FFFFFF"/>
                </a:solidFill>
              </a:defRPr>
            </a:lvl1pPr>
          </a:lstStyle>
          <a:p>
            <a:r>
              <a:t>Занятие №6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93;p10"/>
          <p:cNvSpPr txBox="1"/>
          <p:nvPr>
            <p:ph type="title"/>
          </p:nvPr>
        </p:nvSpPr>
        <p:spPr>
          <a:xfrm>
            <a:off x="1066800" y="0"/>
            <a:ext cx="10058400" cy="1371600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Полный список режимов открытия файла:</a:t>
            </a:r>
          </a:p>
        </p:txBody>
      </p:sp>
      <p:graphicFrame>
        <p:nvGraphicFramePr>
          <p:cNvPr id="188" name="Google Shape;194;p10"/>
          <p:cNvGraphicFramePr/>
          <p:nvPr/>
        </p:nvGraphicFramePr>
        <p:xfrm>
          <a:off x="725740" y="872835"/>
          <a:ext cx="10740525" cy="503542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14375"/>
                <a:gridCol w="9626150"/>
              </a:tblGrid>
              <a:tr h="1862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Режим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DCDCDC"/>
                      </a:solidFill>
                    </a:lnR>
                    <a:lnT>
                      <a:solidFill>
                        <a:srgbClr val="000000">
                          <a:alpha val="0"/>
                        </a:srgbClr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Описание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DCDCDC"/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>
                      <a:solidFill>
                        <a:srgbClr val="000000">
                          <a:alpha val="0"/>
                        </a:srgbClr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</a:tr>
              <a:tr h="1862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DCDCDC"/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Только для чтения.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DCDCDC"/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DCDCDC"/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Только для записи. Создаст новый файл, если не найдет с указанным именем.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DCDCDC"/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</a:tr>
              <a:tr h="1862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rb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DCDCDC"/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Только для чтения (бинарный).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DCDCDC"/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wb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DCDCDC"/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Только для записи (бинарный). Создаст новый файл, если не найдет с указанным именем.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DCDCDC"/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</a:tr>
              <a:tr h="1862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r+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DCDCDC"/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Для чтения и записи.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DCDCDC"/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</a:tr>
              <a:tr h="1862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rb+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DCDCDC"/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Для чтения и записи (бинарный).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DCDCDC"/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w+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DCDCDC"/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Для чтения и записи. Создаст новый файл для записи, если не найдет с указанным именем.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DCDCDC"/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wb+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DCDCDC"/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Для чтения и записи (бинарный). Создаст новый файл для записи, если не найдет с указанным именем.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DCDCDC"/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</a:tr>
              <a:tr h="5784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DCDCDC"/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Откроет для добавления нового содержимого. Создаст новый файл для записи, если не найдет с указанным именем.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DCDCDC"/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</a:tr>
              <a:tr h="5784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a+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DCDCDC"/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Откроет для добавления нового содержимого. Создаст новый файл для чтения записи, если не найдет с указанным именем.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DCDCDC"/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</a:tr>
              <a:tr h="5784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ab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DCDCDC"/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Откроет для добавления нового содержимого (бинарный). Создаст новый файл для записи, если не найдет с указанным именем.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DCDCDC"/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DCDCDC"/>
                      </a:solidFill>
                    </a:lnB>
                  </a:tcPr>
                </a:tc>
              </a:tr>
              <a:tr h="5784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ab+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DCDCDC"/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0000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Откроет для добавления нового содержимого (бинарный). Создаст новый файл для чтения записи, если не найдет с указанным именем.</a:t>
                      </a:r>
                      <a:endParaRPr sz="16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50" marR="22650" marT="22650" marB="22650" anchor="ctr" anchorCtr="0" horzOverflow="overflow">
                    <a:lnL>
                      <a:solidFill>
                        <a:srgbClr val="DCDCDC"/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>
                      <a:solidFill>
                        <a:srgbClr val="DCDCDC"/>
                      </a:solidFill>
                    </a:lnT>
                    <a:lnB>
                      <a:solidFill>
                        <a:srgbClr val="0000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9;p11"/>
          <p:cNvSpPr txBox="1"/>
          <p:nvPr/>
        </p:nvSpPr>
        <p:spPr>
          <a:xfrm>
            <a:off x="725745" y="568254"/>
            <a:ext cx="10740510" cy="482695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Пример</a:t>
            </a:r>
          </a:p>
        </p:txBody>
      </p:sp>
      <p:sp>
        <p:nvSpPr>
          <p:cNvPr id="191" name="Google Shape;200;p11"/>
          <p:cNvSpPr txBox="1"/>
          <p:nvPr/>
        </p:nvSpPr>
        <p:spPr>
          <a:xfrm>
            <a:off x="725744" y="1268721"/>
            <a:ext cx="11049230" cy="34839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Создадим текстовый файл example.txt и сохраним его в рабочей директории.</a:t>
            </a:r>
          </a:p>
        </p:txBody>
      </p:sp>
      <p:pic>
        <p:nvPicPr>
          <p:cNvPr id="192" name="Google Shape;201;p11" descr="Google Shape;201;p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576" y="1815301"/>
            <a:ext cx="4498847" cy="18427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3" name="Google Shape;202;p11"/>
          <p:cNvSpPr txBox="1"/>
          <p:nvPr/>
        </p:nvSpPr>
        <p:spPr>
          <a:xfrm>
            <a:off x="725744" y="3658077"/>
            <a:ext cx="4833490" cy="34839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Следующий код используется для его открытия.</a:t>
            </a:r>
          </a:p>
        </p:txBody>
      </p:sp>
      <p:pic>
        <p:nvPicPr>
          <p:cNvPr id="194" name="Google Shape;203;p11" descr="Google Shape;203;p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33" y="4363489"/>
            <a:ext cx="9772133" cy="7899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208;p12"/>
          <p:cNvSpPr txBox="1"/>
          <p:nvPr/>
        </p:nvSpPr>
        <p:spPr>
          <a:xfrm>
            <a:off x="725745" y="568254"/>
            <a:ext cx="10740510" cy="544037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Пример</a:t>
            </a:r>
          </a:p>
        </p:txBody>
      </p:sp>
      <p:sp>
        <p:nvSpPr>
          <p:cNvPr id="197" name="Google Shape;209;p12"/>
          <p:cNvSpPr txBox="1"/>
          <p:nvPr/>
        </p:nvSpPr>
        <p:spPr>
          <a:xfrm>
            <a:off x="725744" y="1268721"/>
            <a:ext cx="11049230" cy="9569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 этом примере f — переменная-указатель на файл example.txt.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Следующий код используется для вывода содержимого файла и информации о нем.</a:t>
            </a:r>
          </a:p>
        </p:txBody>
      </p:sp>
      <p:pic>
        <p:nvPicPr>
          <p:cNvPr id="198" name="Google Shape;210;p12" descr="Google Shape;210;p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54" y="2643513"/>
            <a:ext cx="6248492" cy="11938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9" name="Google Shape;211;p12" descr="Google Shape;211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74" y="4196520"/>
            <a:ext cx="6249273" cy="11907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0" name="Google Shape;212;p12"/>
          <p:cNvSpPr txBox="1"/>
          <p:nvPr/>
        </p:nvSpPr>
        <p:spPr>
          <a:xfrm>
            <a:off x="725744" y="5589277"/>
            <a:ext cx="10740510" cy="6648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Стоит обратить внимание, что в Windows стандартной кодировкой является cp1252, а в Linux — utf-08.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17;p13"/>
          <p:cNvSpPr txBox="1"/>
          <p:nvPr/>
        </p:nvSpPr>
        <p:spPr>
          <a:xfrm>
            <a:off x="725745" y="568254"/>
            <a:ext cx="10740510" cy="544037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Закрытие файла</a:t>
            </a:r>
          </a:p>
        </p:txBody>
      </p:sp>
      <p:sp>
        <p:nvSpPr>
          <p:cNvPr id="203" name="Google Shape;218;p13"/>
          <p:cNvSpPr txBox="1"/>
          <p:nvPr/>
        </p:nvSpPr>
        <p:spPr>
          <a:xfrm>
            <a:off x="725744" y="1153029"/>
            <a:ext cx="11049230" cy="196723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Метод close()</a:t>
            </a:r>
          </a:p>
          <a:p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После открытия файла в Python его нужно закрыть. Таким образом освобождаются ресурсы и убирается мусор. Python автоматически закрывает файл, когда объект присваивается другому файлу.</a:t>
            </a:r>
          </a:p>
          <a:p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Существуют следующие способы: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4" name="Google Shape;219;p13"/>
          <p:cNvSpPr txBox="1"/>
          <p:nvPr/>
        </p:nvSpPr>
        <p:spPr>
          <a:xfrm>
            <a:off x="725744" y="3120260"/>
            <a:ext cx="1247380" cy="34839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Способ №1</a:t>
            </a:r>
          </a:p>
        </p:txBody>
      </p:sp>
      <p:sp>
        <p:nvSpPr>
          <p:cNvPr id="205" name="Google Shape;220;p13"/>
          <p:cNvSpPr txBox="1"/>
          <p:nvPr/>
        </p:nvSpPr>
        <p:spPr>
          <a:xfrm>
            <a:off x="725744" y="3501022"/>
            <a:ext cx="10874663" cy="34839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Проще всего после открытия файла закрыть его, используя метод close().</a:t>
            </a:r>
          </a:p>
        </p:txBody>
      </p:sp>
      <p:pic>
        <p:nvPicPr>
          <p:cNvPr id="206" name="Google Shape;221;p13" descr="Google Shape;221;p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422" y="4082682"/>
            <a:ext cx="4473872" cy="14010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7" name="Google Shape;222;p13"/>
          <p:cNvSpPr txBox="1"/>
          <p:nvPr/>
        </p:nvSpPr>
        <p:spPr>
          <a:xfrm>
            <a:off x="725744" y="5613529"/>
            <a:ext cx="11049230" cy="34839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После закрытия этот файл нельзя будет использовать до тех пор, пока заново его не открыть.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27;p14"/>
          <p:cNvSpPr txBox="1"/>
          <p:nvPr/>
        </p:nvSpPr>
        <p:spPr>
          <a:xfrm>
            <a:off x="725744" y="414184"/>
            <a:ext cx="10740510" cy="544037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Закрытие файла</a:t>
            </a:r>
          </a:p>
        </p:txBody>
      </p:sp>
      <p:sp>
        <p:nvSpPr>
          <p:cNvPr id="210" name="Google Shape;228;p14"/>
          <p:cNvSpPr txBox="1"/>
          <p:nvPr/>
        </p:nvSpPr>
        <p:spPr>
          <a:xfrm>
            <a:off x="725744" y="998959"/>
            <a:ext cx="11049230" cy="3727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Способ №2</a:t>
            </a:r>
          </a:p>
        </p:txBody>
      </p:sp>
      <p:sp>
        <p:nvSpPr>
          <p:cNvPr id="211" name="Google Shape;229;p14"/>
          <p:cNvSpPr txBox="1"/>
          <p:nvPr/>
        </p:nvSpPr>
        <p:spPr>
          <a:xfrm>
            <a:off x="725744" y="1553140"/>
            <a:ext cx="11049230" cy="183321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Также можно написать try/finally, которое гарантирует, что если после открытия файла операции с ним приводят к исключениям, он закроется автоматически.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Без него программа завершается некорректно.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Вот как сделать это исключение:</a:t>
            </a:r>
          </a:p>
        </p:txBody>
      </p:sp>
      <p:pic>
        <p:nvPicPr>
          <p:cNvPr id="212" name="Google Shape;230;p14" descr="Google Shape;230;p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121" y="3561846"/>
            <a:ext cx="4345757" cy="17430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3" name="Google Shape;231;p14"/>
          <p:cNvSpPr txBox="1"/>
          <p:nvPr/>
        </p:nvSpPr>
        <p:spPr>
          <a:xfrm>
            <a:off x="725744" y="5431123"/>
            <a:ext cx="11049229" cy="6648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Файл нужно открыть до инструкции try, потому что если инструкция open сама по себе вызовет ошибку, то файл не будет открываться для последующего закрытия.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36;p15"/>
          <p:cNvSpPr txBox="1"/>
          <p:nvPr/>
        </p:nvSpPr>
        <p:spPr>
          <a:xfrm>
            <a:off x="725744" y="414184"/>
            <a:ext cx="10740510" cy="544037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Закрытие файла</a:t>
            </a:r>
          </a:p>
        </p:txBody>
      </p:sp>
      <p:sp>
        <p:nvSpPr>
          <p:cNvPr id="216" name="Google Shape;237;p15"/>
          <p:cNvSpPr txBox="1"/>
          <p:nvPr/>
        </p:nvSpPr>
        <p:spPr>
          <a:xfrm>
            <a:off x="725744" y="998959"/>
            <a:ext cx="11049230" cy="42135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Способ №3</a:t>
            </a:r>
          </a:p>
        </p:txBody>
      </p:sp>
      <p:sp>
        <p:nvSpPr>
          <p:cNvPr id="217" name="Google Shape;238;p15"/>
          <p:cNvSpPr txBox="1"/>
          <p:nvPr/>
        </p:nvSpPr>
        <p:spPr>
          <a:xfrm>
            <a:off x="725742" y="1636898"/>
            <a:ext cx="11049230" cy="42135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Инструкция with.</a:t>
            </a:r>
          </a:p>
        </p:txBody>
      </p:sp>
      <p:sp>
        <p:nvSpPr>
          <p:cNvPr id="218" name="Google Shape;239;p15"/>
          <p:cNvSpPr txBox="1"/>
          <p:nvPr/>
        </p:nvSpPr>
        <p:spPr>
          <a:xfrm>
            <a:off x="725742" y="2098563"/>
            <a:ext cx="11049229" cy="168189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Еще один подход — использовать инструкцию with, которая упрощает обработку исключений с помощью инкапсуляции начальных операций, а также задач по закрытию и очистке.</a:t>
            </a:r>
          </a:p>
          <a:p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 таком случае инструкция close не нужна, потому что with автоматически закроет файл.</a:t>
            </a:r>
          </a:p>
          <a:p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Вот как это реализовать в коде.</a:t>
            </a:r>
          </a:p>
        </p:txBody>
      </p:sp>
      <p:pic>
        <p:nvPicPr>
          <p:cNvPr id="219" name="Google Shape;240;p15" descr="Google Shape;240;p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5891" y="4178477"/>
            <a:ext cx="7988929" cy="144923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45;p16"/>
          <p:cNvSpPr txBox="1"/>
          <p:nvPr/>
        </p:nvSpPr>
        <p:spPr>
          <a:xfrm>
            <a:off x="725744" y="414184"/>
            <a:ext cx="10740510" cy="544037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Чтение файла</a:t>
            </a:r>
          </a:p>
        </p:txBody>
      </p:sp>
      <p:sp>
        <p:nvSpPr>
          <p:cNvPr id="222" name="Google Shape;246;p16"/>
          <p:cNvSpPr txBox="1"/>
          <p:nvPr/>
        </p:nvSpPr>
        <p:spPr>
          <a:xfrm>
            <a:off x="541715" y="1182231"/>
            <a:ext cx="11274820" cy="241741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 Python файлы можно читать или записывать информацию в них с помощью соответствующих режимов.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Функция read()</a:t>
            </a:r>
          </a:p>
          <a:p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Функция read() используется для чтения содержимого файла после открытия его в режиме чтения (r).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Синтаксис</a:t>
            </a:r>
          </a:p>
        </p:txBody>
      </p:sp>
      <p:sp>
        <p:nvSpPr>
          <p:cNvPr id="223" name="Google Shape;247;p16"/>
          <p:cNvSpPr txBox="1"/>
          <p:nvPr/>
        </p:nvSpPr>
        <p:spPr>
          <a:xfrm>
            <a:off x="541715" y="3736776"/>
            <a:ext cx="11274820" cy="15919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algn="ctr"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file.read(size)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Где,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file</a:t>
            </a:r>
            <a:r>
              <a:rPr b="0"/>
              <a:t> = объект файла</a:t>
            </a:r>
            <a:endParaRPr b="0"/>
          </a:p>
          <a:p>
            <a:pPr>
              <a:defRPr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size</a:t>
            </a:r>
            <a:r>
              <a:rPr b="0"/>
              <a:t> = количество символов, которые нужно прочитать. Если не указать, то файл прочитается целиком.</a:t>
            </a:r>
            <a:endParaRPr b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52;p17"/>
          <p:cNvSpPr txBox="1"/>
          <p:nvPr/>
        </p:nvSpPr>
        <p:spPr>
          <a:xfrm>
            <a:off x="725744" y="414184"/>
            <a:ext cx="10740510" cy="544037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Чтение и запись файлов в Python</a:t>
            </a:r>
          </a:p>
        </p:txBody>
      </p:sp>
      <p:sp>
        <p:nvSpPr>
          <p:cNvPr id="226" name="Google Shape;253;p17"/>
          <p:cNvSpPr txBox="1"/>
          <p:nvPr/>
        </p:nvSpPr>
        <p:spPr>
          <a:xfrm>
            <a:off x="458587" y="1612432"/>
            <a:ext cx="11274820" cy="42135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Пример</a:t>
            </a:r>
          </a:p>
        </p:txBody>
      </p:sp>
      <p:pic>
        <p:nvPicPr>
          <p:cNvPr id="227" name="Google Shape;254;p17" descr="Google Shape;254;p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1678" y="2687572"/>
            <a:ext cx="6988639" cy="14828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8" name="Google Shape;255;p17"/>
          <p:cNvSpPr txBox="1"/>
          <p:nvPr/>
        </p:nvSpPr>
        <p:spPr>
          <a:xfrm>
            <a:off x="725742" y="4860159"/>
            <a:ext cx="10740510" cy="6648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Интерпретатор прочитал 7 символов файла и если снова использовать функцию read(), то чтение начнется с 8-го символа.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60;p18"/>
          <p:cNvSpPr txBox="1"/>
          <p:nvPr/>
        </p:nvSpPr>
        <p:spPr>
          <a:xfrm>
            <a:off x="725744" y="414184"/>
            <a:ext cx="10740510" cy="544037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Чтение и запись файлов в Python</a:t>
            </a:r>
          </a:p>
        </p:txBody>
      </p:sp>
      <p:sp>
        <p:nvSpPr>
          <p:cNvPr id="231" name="Google Shape;261;p18"/>
          <p:cNvSpPr txBox="1"/>
          <p:nvPr/>
        </p:nvSpPr>
        <p:spPr>
          <a:xfrm>
            <a:off x="725744" y="1075747"/>
            <a:ext cx="11274820" cy="42135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Функция readline()</a:t>
            </a:r>
          </a:p>
        </p:txBody>
      </p:sp>
      <p:sp>
        <p:nvSpPr>
          <p:cNvPr id="232" name="Google Shape;262;p18"/>
          <p:cNvSpPr txBox="1"/>
          <p:nvPr/>
        </p:nvSpPr>
        <p:spPr>
          <a:xfrm>
            <a:off x="725743" y="1747200"/>
            <a:ext cx="11007664" cy="6648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Функция readline() используется для построчного чтения содержимого файла. Она используется для крупных файлов. С ее помощью можно получать доступ к любой строке в любой момент.</a:t>
            </a:r>
          </a:p>
        </p:txBody>
      </p:sp>
      <p:sp>
        <p:nvSpPr>
          <p:cNvPr id="233" name="Google Shape;263;p18"/>
          <p:cNvSpPr txBox="1"/>
          <p:nvPr/>
        </p:nvSpPr>
        <p:spPr>
          <a:xfrm>
            <a:off x="725744" y="2505669"/>
            <a:ext cx="6004551" cy="9569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Пример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Создадим файл test.txt с нескольким строками:</a:t>
            </a:r>
          </a:p>
        </p:txBody>
      </p:sp>
      <p:pic>
        <p:nvPicPr>
          <p:cNvPr id="234" name="Google Shape;264;p18" descr="Google Shape;264;p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7246" y="3664563"/>
            <a:ext cx="3591815" cy="228426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69;p19"/>
          <p:cNvSpPr txBox="1"/>
          <p:nvPr/>
        </p:nvSpPr>
        <p:spPr>
          <a:xfrm>
            <a:off x="725744" y="414184"/>
            <a:ext cx="10740510" cy="544037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Чтение и запись файлов в Python</a:t>
            </a:r>
          </a:p>
        </p:txBody>
      </p:sp>
      <p:sp>
        <p:nvSpPr>
          <p:cNvPr id="237" name="Google Shape;270;p19"/>
          <p:cNvSpPr txBox="1"/>
          <p:nvPr/>
        </p:nvSpPr>
        <p:spPr>
          <a:xfrm>
            <a:off x="725744" y="1283566"/>
            <a:ext cx="11274820" cy="42135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Посмотрим, как функция readline() работает в test.txt.</a:t>
            </a:r>
          </a:p>
        </p:txBody>
      </p:sp>
      <p:pic>
        <p:nvPicPr>
          <p:cNvPr id="238" name="Google Shape;271;p19" descr="Google Shape;271;p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9618" y="2162576"/>
            <a:ext cx="6687071" cy="15372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9" name="Google Shape;272;p19" descr="Google Shape;272;p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618" y="4117180"/>
            <a:ext cx="6687071" cy="145725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43;p2"/>
          <p:cNvSpPr txBox="1"/>
          <p:nvPr>
            <p:ph type="title"/>
          </p:nvPr>
        </p:nvSpPr>
        <p:spPr>
          <a:xfrm>
            <a:off x="1066800" y="421367"/>
            <a:ext cx="10058400" cy="1371601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Проверка пройденного на занятии №5.4</a:t>
            </a:r>
          </a:p>
        </p:txBody>
      </p:sp>
      <p:sp>
        <p:nvSpPr>
          <p:cNvPr id="162" name="Google Shape;144;p2"/>
          <p:cNvSpPr txBox="1"/>
          <p:nvPr/>
        </p:nvSpPr>
        <p:spPr>
          <a:xfrm>
            <a:off x="781449" y="1672570"/>
            <a:ext cx="10629102" cy="421128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marL="342900" indent="-342900">
              <a:lnSpc>
                <a:spcPct val="107000"/>
              </a:lnSpc>
              <a:buClr>
                <a:srgbClr val="000000"/>
              </a:buClr>
              <a:buSzPts val="1800"/>
              <a:buAutoNum type="arabicPeriod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Дайте определение матрице.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Как создать матрицу?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Как вывести читабельный вид матрицы?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Что такое исключения в питоне?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Приведите пример исключений.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Что используют для обработки исключений?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Расскажите про конструкцию try/except.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Что делает инструкция except без аргументов?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1800"/>
              <a:buAutoNum type="arabicPeriod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Что делает оператор finally?</a:t>
            </a:r>
          </a:p>
          <a:p>
            <a:pPr marL="228600" indent="-114300">
              <a:lnSpc>
                <a:spcPct val="107000"/>
              </a:lnSpc>
              <a:spcBef>
                <a:spcPts val="800"/>
              </a:spcBef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77;p20"/>
          <p:cNvSpPr txBox="1"/>
          <p:nvPr/>
        </p:nvSpPr>
        <p:spPr>
          <a:xfrm>
            <a:off x="725744" y="414184"/>
            <a:ext cx="10740510" cy="544037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Чтение и запись файлов в Python</a:t>
            </a:r>
          </a:p>
        </p:txBody>
      </p:sp>
      <p:sp>
        <p:nvSpPr>
          <p:cNvPr id="242" name="Google Shape;278;p20"/>
          <p:cNvSpPr txBox="1"/>
          <p:nvPr/>
        </p:nvSpPr>
        <p:spPr>
          <a:xfrm>
            <a:off x="725744" y="1283566"/>
            <a:ext cx="11274820" cy="42135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Функция write()</a:t>
            </a:r>
          </a:p>
        </p:txBody>
      </p:sp>
      <p:sp>
        <p:nvSpPr>
          <p:cNvPr id="243" name="Google Shape;279;p20"/>
          <p:cNvSpPr txBox="1"/>
          <p:nvPr/>
        </p:nvSpPr>
        <p:spPr>
          <a:xfrm>
            <a:off x="725743" y="2305615"/>
            <a:ext cx="11040918" cy="21253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Функция write() используется для записи в файлы Python, открытые в режиме записи.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Если пытаться открыть файл, которого не существует, в этом режиме, тогда будет создан новый.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Синтаксис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defRPr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file.write(string)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84;p21"/>
          <p:cNvSpPr txBox="1"/>
          <p:nvPr/>
        </p:nvSpPr>
        <p:spPr>
          <a:xfrm>
            <a:off x="725744" y="414184"/>
            <a:ext cx="10740510" cy="544037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Чтение и запись файлов в Python</a:t>
            </a:r>
          </a:p>
        </p:txBody>
      </p:sp>
      <p:sp>
        <p:nvSpPr>
          <p:cNvPr id="246" name="Google Shape;285;p21"/>
          <p:cNvSpPr txBox="1"/>
          <p:nvPr/>
        </p:nvSpPr>
        <p:spPr>
          <a:xfrm>
            <a:off x="725742" y="1490968"/>
            <a:ext cx="11040918" cy="145005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algn="ctr"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Пример</a:t>
            </a:r>
          </a:p>
          <a:p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Предположим, файла xyz.txt не существует. Он будет создан при попытке открыть его в режиме чтения.</a:t>
            </a:r>
          </a:p>
        </p:txBody>
      </p:sp>
      <p:pic>
        <p:nvPicPr>
          <p:cNvPr id="247" name="Google Shape;286;p21" descr="Google Shape;286;p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5460" y="3552635"/>
            <a:ext cx="6201480" cy="130231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91;p22"/>
          <p:cNvSpPr txBox="1"/>
          <p:nvPr/>
        </p:nvSpPr>
        <p:spPr>
          <a:xfrm>
            <a:off x="725742" y="530563"/>
            <a:ext cx="10740510" cy="54403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Переименование файлов в Python</a:t>
            </a:r>
          </a:p>
        </p:txBody>
      </p:sp>
      <p:sp>
        <p:nvSpPr>
          <p:cNvPr id="250" name="Google Shape;292;p22"/>
          <p:cNvSpPr txBox="1"/>
          <p:nvPr/>
        </p:nvSpPr>
        <p:spPr>
          <a:xfrm>
            <a:off x="725742" y="1490968"/>
            <a:ext cx="11040918" cy="42135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Функция rename()</a:t>
            </a:r>
          </a:p>
        </p:txBody>
      </p:sp>
      <p:sp>
        <p:nvSpPr>
          <p:cNvPr id="251" name="Google Shape;293;p22"/>
          <p:cNvSpPr txBox="1"/>
          <p:nvPr/>
        </p:nvSpPr>
        <p:spPr>
          <a:xfrm>
            <a:off x="725742" y="2211154"/>
            <a:ext cx="11040918" cy="329371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Функция rename() используется для переименовывания файлов в Python. Для ее использования сперва нужно импортировать модуль os.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Синтаксис следующий.</a:t>
            </a:r>
          </a:p>
          <a:p>
            <a:pPr>
              <a:defRPr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                                                                     import os</a:t>
            </a:r>
          </a:p>
          <a:p>
            <a:pPr algn="ctr">
              <a:defRPr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os.rename(src,dest)</a:t>
            </a:r>
          </a:p>
          <a:p>
            <a:pPr algn="ctr"/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Где,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src</a:t>
            </a:r>
            <a:r>
              <a:rPr b="0"/>
              <a:t> = файл, который нужно переименовать</a:t>
            </a:r>
            <a:endParaRPr b="0"/>
          </a:p>
          <a:p>
            <a:pPr>
              <a:defRPr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dest</a:t>
            </a:r>
            <a:r>
              <a:rPr b="0"/>
              <a:t> = новое имя файла</a:t>
            </a:r>
            <a:endParaRPr b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98;p23"/>
          <p:cNvSpPr txBox="1"/>
          <p:nvPr/>
        </p:nvSpPr>
        <p:spPr>
          <a:xfrm>
            <a:off x="725742" y="530563"/>
            <a:ext cx="10740510" cy="54403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Переименование файлов в Python</a:t>
            </a:r>
          </a:p>
        </p:txBody>
      </p:sp>
      <p:sp>
        <p:nvSpPr>
          <p:cNvPr id="254" name="Google Shape;299;p23"/>
          <p:cNvSpPr txBox="1"/>
          <p:nvPr/>
        </p:nvSpPr>
        <p:spPr>
          <a:xfrm>
            <a:off x="575538" y="1486420"/>
            <a:ext cx="11040918" cy="42135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Пример</a:t>
            </a:r>
          </a:p>
        </p:txBody>
      </p:sp>
      <p:pic>
        <p:nvPicPr>
          <p:cNvPr id="255" name="Google Shape;300;p23" descr="Google Shape;300;p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6261" y="2780832"/>
            <a:ext cx="8019476" cy="12963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305;p24"/>
          <p:cNvSpPr txBox="1"/>
          <p:nvPr/>
        </p:nvSpPr>
        <p:spPr>
          <a:xfrm>
            <a:off x="725742" y="530563"/>
            <a:ext cx="10740510" cy="54403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Вывод текущей директории</a:t>
            </a:r>
          </a:p>
        </p:txBody>
      </p:sp>
      <p:sp>
        <p:nvSpPr>
          <p:cNvPr id="258" name="Google Shape;306;p24"/>
          <p:cNvSpPr txBox="1"/>
          <p:nvPr/>
        </p:nvSpPr>
        <p:spPr>
          <a:xfrm>
            <a:off x="654508" y="1488912"/>
            <a:ext cx="11024294" cy="37271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Для получения текущего рабочего каталога используется os.getcwd():</a:t>
            </a:r>
          </a:p>
        </p:txBody>
      </p:sp>
      <p:pic>
        <p:nvPicPr>
          <p:cNvPr id="259" name="Google Shape;307;p24" descr="Google Shape;307;p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811" y="2565080"/>
            <a:ext cx="7866372" cy="11799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0" name="Google Shape;308;p24"/>
          <p:cNvSpPr txBox="1"/>
          <p:nvPr/>
        </p:nvSpPr>
        <p:spPr>
          <a:xfrm>
            <a:off x="654508" y="4421094"/>
            <a:ext cx="10882978" cy="34839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os.getcwd() возвращает строку в Юникоде, представляющую текущий рабочий каталог.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313;p25"/>
          <p:cNvSpPr txBox="1"/>
          <p:nvPr/>
        </p:nvSpPr>
        <p:spPr>
          <a:xfrm>
            <a:off x="725742" y="530563"/>
            <a:ext cx="10740510" cy="54403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Создание папки</a:t>
            </a:r>
          </a:p>
        </p:txBody>
      </p:sp>
      <p:sp>
        <p:nvSpPr>
          <p:cNvPr id="263" name="Google Shape;314;p25"/>
          <p:cNvSpPr txBox="1"/>
          <p:nvPr/>
        </p:nvSpPr>
        <p:spPr>
          <a:xfrm>
            <a:off x="654508" y="1488912"/>
            <a:ext cx="11024294" cy="37271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Для создания папки/каталога в любой операционной системе нужна следующая команда:</a:t>
            </a:r>
          </a:p>
        </p:txBody>
      </p:sp>
      <p:pic>
        <p:nvPicPr>
          <p:cNvPr id="264" name="Google Shape;315;p25" descr="Google Shape;315;p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6921" y="2131562"/>
            <a:ext cx="7879468" cy="21991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5" name="Google Shape;316;p25"/>
          <p:cNvSpPr txBox="1"/>
          <p:nvPr/>
        </p:nvSpPr>
        <p:spPr>
          <a:xfrm>
            <a:off x="654509" y="4503666"/>
            <a:ext cx="10811743" cy="34839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После ее выполнения в текущем рабочем каталоге тут же появится новая папка с названием «folder».</a:t>
            </a:r>
          </a:p>
        </p:txBody>
      </p:sp>
      <p:sp>
        <p:nvSpPr>
          <p:cNvPr id="266" name="Google Shape;317;p25"/>
          <p:cNvSpPr txBox="1"/>
          <p:nvPr/>
        </p:nvSpPr>
        <p:spPr>
          <a:xfrm>
            <a:off x="654508" y="5045921"/>
            <a:ext cx="11103841" cy="61509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Если запустить ее еще раз, будет вызвана ошибка FileExistsError, потому что такая папка уже есть. Для решения проблемы нужно запускать команду только в том случае, если каталога с таким же именем нет.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322;p26"/>
          <p:cNvSpPr txBox="1"/>
          <p:nvPr/>
        </p:nvSpPr>
        <p:spPr>
          <a:xfrm>
            <a:off x="725742" y="530563"/>
            <a:ext cx="10740510" cy="54403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Изменение директории</a:t>
            </a:r>
          </a:p>
        </p:txBody>
      </p:sp>
      <p:sp>
        <p:nvSpPr>
          <p:cNvPr id="269" name="Google Shape;323;p26"/>
          <p:cNvSpPr txBox="1"/>
          <p:nvPr/>
        </p:nvSpPr>
        <p:spPr>
          <a:xfrm>
            <a:off x="725742" y="1418351"/>
            <a:ext cx="10932854" cy="3727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Менять директории довольно просто. Проделаем это с только что созданным:</a:t>
            </a:r>
          </a:p>
        </p:txBody>
      </p:sp>
      <p:pic>
        <p:nvPicPr>
          <p:cNvPr id="270" name="Google Shape;324;p26" descr="Google Shape;324;p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7244" y="2121475"/>
            <a:ext cx="7457513" cy="279656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329;p27"/>
          <p:cNvSpPr txBox="1"/>
          <p:nvPr/>
        </p:nvSpPr>
        <p:spPr>
          <a:xfrm>
            <a:off x="725742" y="530563"/>
            <a:ext cx="10740510" cy="54403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Создание вложенных папок</a:t>
            </a:r>
          </a:p>
        </p:txBody>
      </p:sp>
      <p:sp>
        <p:nvSpPr>
          <p:cNvPr id="273" name="Google Shape;330;p27"/>
          <p:cNvSpPr txBox="1"/>
          <p:nvPr/>
        </p:nvSpPr>
        <p:spPr>
          <a:xfrm>
            <a:off x="725742" y="1418351"/>
            <a:ext cx="10932854" cy="3727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Предположим, вы хотите создать не только одну папку, но и несколько вложенных:</a:t>
            </a:r>
          </a:p>
        </p:txBody>
      </p:sp>
      <p:pic>
        <p:nvPicPr>
          <p:cNvPr id="274" name="Google Shape;331;p27" descr="Google Shape;331;p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0568" y="2102206"/>
            <a:ext cx="8370859" cy="26535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5" name="Google Shape;332;p27"/>
          <p:cNvSpPr txBox="1"/>
          <p:nvPr/>
        </p:nvSpPr>
        <p:spPr>
          <a:xfrm>
            <a:off x="725742" y="5070316"/>
            <a:ext cx="3532235" cy="34839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Это создаст три папки рекурсивно.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337;p28"/>
          <p:cNvSpPr txBox="1"/>
          <p:nvPr/>
        </p:nvSpPr>
        <p:spPr>
          <a:xfrm>
            <a:off x="725745" y="513938"/>
            <a:ext cx="10740510" cy="54403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Удаление файлов</a:t>
            </a:r>
          </a:p>
        </p:txBody>
      </p:sp>
      <p:sp>
        <p:nvSpPr>
          <p:cNvPr id="278" name="Google Shape;338;p28"/>
          <p:cNvSpPr txBox="1"/>
          <p:nvPr/>
        </p:nvSpPr>
        <p:spPr>
          <a:xfrm>
            <a:off x="725744" y="1305321"/>
            <a:ext cx="11024292" cy="37271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Удалим созданный файл:</a:t>
            </a:r>
          </a:p>
        </p:txBody>
      </p:sp>
      <p:pic>
        <p:nvPicPr>
          <p:cNvPr id="279" name="Google Shape;339;p28" descr="Google Shape;339;p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1875" y="2413630"/>
            <a:ext cx="6308250" cy="203073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344;p29"/>
          <p:cNvSpPr txBox="1"/>
          <p:nvPr/>
        </p:nvSpPr>
        <p:spPr>
          <a:xfrm>
            <a:off x="725745" y="513938"/>
            <a:ext cx="10740510" cy="54403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Удаление директорий</a:t>
            </a:r>
          </a:p>
        </p:txBody>
      </p:sp>
      <p:sp>
        <p:nvSpPr>
          <p:cNvPr id="282" name="Google Shape;345;p29"/>
          <p:cNvSpPr txBox="1"/>
          <p:nvPr/>
        </p:nvSpPr>
        <p:spPr>
          <a:xfrm>
            <a:off x="725744" y="1305321"/>
            <a:ext cx="11024292" cy="37271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 помощью функции os.rmdir() можно удалить указанную папку:</a:t>
            </a:r>
          </a:p>
        </p:txBody>
      </p:sp>
      <p:pic>
        <p:nvPicPr>
          <p:cNvPr id="283" name="Google Shape;346;p29" descr="Google Shape;346;p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7804" y="2219151"/>
            <a:ext cx="4996392" cy="306637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49;p3"/>
          <p:cNvSpPr txBox="1"/>
          <p:nvPr>
            <p:ph type="title"/>
          </p:nvPr>
        </p:nvSpPr>
        <p:spPr>
          <a:xfrm>
            <a:off x="988740" y="133003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Проверка домашнего задания</a:t>
            </a:r>
          </a:p>
        </p:txBody>
      </p:sp>
      <p:sp>
        <p:nvSpPr>
          <p:cNvPr id="165" name="Google Shape;150;p3"/>
          <p:cNvSpPr txBox="1"/>
          <p:nvPr/>
        </p:nvSpPr>
        <p:spPr>
          <a:xfrm>
            <a:off x="1034465" y="1787236"/>
            <a:ext cx="10798697" cy="371204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lnSpc>
                <a:spcPct val="107000"/>
              </a:lnSpc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Задача №2</a:t>
            </a: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Ввод с клавиатуры. Если строка введённая с клавиатуры – это числа, то поделить первое на второе. Обработать ошибку деления на ноль. Если второе число 0, то программа запрашивает ввод чисел заново. Также если были введены буквы, то обработать исключение. </a:t>
            </a: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24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8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351;p30"/>
          <p:cNvSpPr txBox="1"/>
          <p:nvPr/>
        </p:nvSpPr>
        <p:spPr>
          <a:xfrm>
            <a:off x="725745" y="513938"/>
            <a:ext cx="10740510" cy="54403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Удаление каталогов </a:t>
            </a:r>
          </a:p>
        </p:txBody>
      </p:sp>
      <p:sp>
        <p:nvSpPr>
          <p:cNvPr id="286" name="Google Shape;352;p30"/>
          <p:cNvSpPr txBox="1"/>
          <p:nvPr/>
        </p:nvSpPr>
        <p:spPr>
          <a:xfrm>
            <a:off x="725744" y="1305321"/>
            <a:ext cx="11024292" cy="37271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Для удаления каталогов рекурсивно необходимо использовать os.removedirs():</a:t>
            </a:r>
          </a:p>
        </p:txBody>
      </p:sp>
      <p:pic>
        <p:nvPicPr>
          <p:cNvPr id="287" name="Google Shape;353;p30" descr="Google Shape;353;p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9716" y="2399301"/>
            <a:ext cx="6536347" cy="20593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8" name="Google Shape;354;p30"/>
          <p:cNvSpPr txBox="1"/>
          <p:nvPr/>
        </p:nvSpPr>
        <p:spPr>
          <a:xfrm>
            <a:off x="725745" y="5552678"/>
            <a:ext cx="3620464" cy="34839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Это удалит только пустые каталоги.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359;p31"/>
          <p:cNvSpPr txBox="1"/>
          <p:nvPr/>
        </p:nvSpPr>
        <p:spPr>
          <a:xfrm>
            <a:off x="678877" y="1097280"/>
            <a:ext cx="11216631" cy="482694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Задание №1</a:t>
            </a:r>
          </a:p>
        </p:txBody>
      </p:sp>
      <p:sp>
        <p:nvSpPr>
          <p:cNvPr id="291" name="Google Shape;360;p31"/>
          <p:cNvSpPr txBox="1"/>
          <p:nvPr/>
        </p:nvSpPr>
        <p:spPr>
          <a:xfrm>
            <a:off x="678878" y="2481625"/>
            <a:ext cx="11096096" cy="76425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В файле, в одну строку записаны слова и числа через пробел или _ найти сумму всех чисел. 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365;p32"/>
          <p:cNvSpPr txBox="1"/>
          <p:nvPr/>
        </p:nvSpPr>
        <p:spPr>
          <a:xfrm>
            <a:off x="487683" y="772808"/>
            <a:ext cx="11216631" cy="482695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</a:t>
            </a:r>
          </a:p>
        </p:txBody>
      </p:sp>
      <p:pic>
        <p:nvPicPr>
          <p:cNvPr id="294" name="Google Shape;366;p32" descr="Google Shape;366;p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939" y="1673637"/>
            <a:ext cx="3551649" cy="4286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5" name="Google Shape;367;p32" descr="Google Shape;367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413" y="1673637"/>
            <a:ext cx="3874740" cy="133668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372;p33"/>
          <p:cNvSpPr txBox="1"/>
          <p:nvPr/>
        </p:nvSpPr>
        <p:spPr>
          <a:xfrm>
            <a:off x="678877" y="1097280"/>
            <a:ext cx="11216631" cy="482694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Задание №2</a:t>
            </a:r>
          </a:p>
        </p:txBody>
      </p:sp>
      <p:sp>
        <p:nvSpPr>
          <p:cNvPr id="298" name="Google Shape;373;p33"/>
          <p:cNvSpPr txBox="1"/>
          <p:nvPr/>
        </p:nvSpPr>
        <p:spPr>
          <a:xfrm>
            <a:off x="678878" y="2448375"/>
            <a:ext cx="11096096" cy="110715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Файл содержит числа и буквы. Каждый записан в отдельной строке. Нужно считать содержимое в список так, чтобы сначала шли числа по возрастанию, а потом слова по возрастанию их длины.  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78;p34"/>
          <p:cNvSpPr txBox="1"/>
          <p:nvPr/>
        </p:nvSpPr>
        <p:spPr>
          <a:xfrm>
            <a:off x="487681" y="456925"/>
            <a:ext cx="11216631" cy="482694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</a:t>
            </a:r>
          </a:p>
        </p:txBody>
      </p:sp>
      <p:pic>
        <p:nvPicPr>
          <p:cNvPr id="301" name="Google Shape;379;p34" descr="Google Shape;379;p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819" y="980145"/>
            <a:ext cx="3086532" cy="52299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2" name="Google Shape;380;p34" descr="Google Shape;380;p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652" y="980145"/>
            <a:ext cx="4225032" cy="34467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85;p35"/>
          <p:cNvSpPr txBox="1"/>
          <p:nvPr/>
        </p:nvSpPr>
        <p:spPr>
          <a:xfrm>
            <a:off x="678877" y="1097280"/>
            <a:ext cx="11216631" cy="482694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Задание №3</a:t>
            </a:r>
          </a:p>
        </p:txBody>
      </p:sp>
      <p:sp>
        <p:nvSpPr>
          <p:cNvPr id="305" name="Google Shape;386;p35"/>
          <p:cNvSpPr txBox="1"/>
          <p:nvPr/>
        </p:nvSpPr>
        <p:spPr>
          <a:xfrm>
            <a:off x="678878" y="2406811"/>
            <a:ext cx="11096096" cy="76425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Создать текстовый файл, записать в него построчно данные, которые вводит пользователь. Окончанием ввода пусть служит пустая строка.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91;p36"/>
          <p:cNvSpPr txBox="1"/>
          <p:nvPr/>
        </p:nvSpPr>
        <p:spPr>
          <a:xfrm>
            <a:off x="487681" y="456925"/>
            <a:ext cx="11216631" cy="482694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</a:t>
            </a:r>
          </a:p>
        </p:txBody>
      </p:sp>
      <p:pic>
        <p:nvPicPr>
          <p:cNvPr id="308" name="Google Shape;392;p36" descr="Google Shape;392;p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012" y="1630348"/>
            <a:ext cx="3937976" cy="37192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97;p37"/>
          <p:cNvSpPr txBox="1"/>
          <p:nvPr/>
        </p:nvSpPr>
        <p:spPr>
          <a:xfrm>
            <a:off x="678877" y="1097280"/>
            <a:ext cx="11216631" cy="482694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Задание №4</a:t>
            </a:r>
          </a:p>
        </p:txBody>
      </p:sp>
      <p:sp>
        <p:nvSpPr>
          <p:cNvPr id="311" name="Google Shape;398;p37"/>
          <p:cNvSpPr txBox="1"/>
          <p:nvPr/>
        </p:nvSpPr>
        <p:spPr>
          <a:xfrm>
            <a:off x="678878" y="2406811"/>
            <a:ext cx="11096096" cy="76425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В текстовом файле посчитать количество строк, а также для каждой отдельной строки определить количество в ней символов.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403;p38"/>
          <p:cNvSpPr txBox="1"/>
          <p:nvPr/>
        </p:nvSpPr>
        <p:spPr>
          <a:xfrm>
            <a:off x="487681" y="456925"/>
            <a:ext cx="11216631" cy="482694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</a:t>
            </a:r>
          </a:p>
        </p:txBody>
      </p:sp>
      <p:pic>
        <p:nvPicPr>
          <p:cNvPr id="314" name="Google Shape;404;p38" descr="Google Shape;404;p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211" y="1835197"/>
            <a:ext cx="4664432" cy="31876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5" name="Google Shape;405;p38" descr="Google Shape;405;p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6" y="1835197"/>
            <a:ext cx="4045994" cy="204263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410;p39"/>
          <p:cNvSpPr txBox="1"/>
          <p:nvPr>
            <p:ph type="title"/>
          </p:nvPr>
        </p:nvSpPr>
        <p:spPr>
          <a:xfrm>
            <a:off x="347746" y="227453"/>
            <a:ext cx="11496503" cy="1371601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Домашнее задание</a:t>
            </a:r>
          </a:p>
        </p:txBody>
      </p:sp>
      <p:sp>
        <p:nvSpPr>
          <p:cNvPr id="318" name="Google Shape;411;p39"/>
          <p:cNvSpPr txBox="1"/>
          <p:nvPr/>
        </p:nvSpPr>
        <p:spPr>
          <a:xfrm>
            <a:off x="299634" y="1883510"/>
            <a:ext cx="11638877" cy="1018085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lvl="1" indent="457200">
              <a:lnSpc>
                <a:spcPct val="107000"/>
              </a:lnSpc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Есть массив состоящий из слов и чисел, нужно записать в файл сначала </a:t>
            </a:r>
          </a:p>
          <a:p>
            <a:pPr lvl="1" indent="457200">
              <a:lnSpc>
                <a:spcPct val="107000"/>
              </a:lnSpc>
              <a:spcBef>
                <a:spcPts val="800"/>
              </a:spcBef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слова в порядке их длины, а после слов цифры в порядке возрастания.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55;p4" descr="Google Shape;155;p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6740" y="1329610"/>
            <a:ext cx="5098518" cy="419878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0;p5"/>
          <p:cNvSpPr txBox="1"/>
          <p:nvPr>
            <p:ph type="title"/>
          </p:nvPr>
        </p:nvSpPr>
        <p:spPr>
          <a:xfrm>
            <a:off x="1066800" y="660442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План занятия</a:t>
            </a:r>
          </a:p>
        </p:txBody>
      </p:sp>
      <p:sp>
        <p:nvSpPr>
          <p:cNvPr id="170" name="Google Shape;161;p5"/>
          <p:cNvSpPr txBox="1"/>
          <p:nvPr/>
        </p:nvSpPr>
        <p:spPr>
          <a:xfrm>
            <a:off x="1112525" y="2032042"/>
            <a:ext cx="8726729" cy="194498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AutoNum type="arabicParenR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Файлы Python.</a:t>
            </a: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AutoNum type="arabicParenR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Открытие файла.</a:t>
            </a: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AutoNum type="arabicParenR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Закрытие файла.</a:t>
            </a: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AutoNum type="arabicParenR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Чтение и запись файлов в Python.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66;p6"/>
          <p:cNvSpPr txBox="1"/>
          <p:nvPr>
            <p:ph type="title"/>
          </p:nvPr>
        </p:nvSpPr>
        <p:spPr>
          <a:xfrm>
            <a:off x="988740" y="133003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Файлы Python</a:t>
            </a:r>
          </a:p>
        </p:txBody>
      </p:sp>
      <p:sp>
        <p:nvSpPr>
          <p:cNvPr id="173" name="Google Shape;167;p6"/>
          <p:cNvSpPr txBox="1"/>
          <p:nvPr/>
        </p:nvSpPr>
        <p:spPr>
          <a:xfrm>
            <a:off x="824348" y="1670859"/>
            <a:ext cx="10950625" cy="282165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Файл — это всего лишь набор данных, сохраненный в виде последовательности битов на компьютере. Информация хранится в куче данных (структура данных) и имеет название «имя файла» (filename).</a:t>
            </a:r>
          </a:p>
          <a:p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 Python существует два типа файлов:</a:t>
            </a:r>
          </a:p>
          <a:p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indent="-342900">
              <a:buClr>
                <a:srgbClr val="000000"/>
              </a:buClr>
              <a:buSzPts val="2400"/>
              <a:buFont typeface="Arial" panose="020B0604020202020204"/>
              <a:buChar char="•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Текстовые</a:t>
            </a:r>
          </a:p>
          <a:p>
            <a:pPr marL="342900" indent="-342900">
              <a:buClr>
                <a:srgbClr val="000000"/>
              </a:buClr>
              <a:buSzPts val="2400"/>
              <a:buFont typeface="Arial" panose="020B0604020202020204"/>
              <a:buChar char="•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Бинарные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2;p7"/>
          <p:cNvSpPr txBox="1"/>
          <p:nvPr>
            <p:ph type="title"/>
          </p:nvPr>
        </p:nvSpPr>
        <p:spPr>
          <a:xfrm>
            <a:off x="988740" y="133003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Текстовые файлы</a:t>
            </a:r>
          </a:p>
        </p:txBody>
      </p:sp>
      <p:sp>
        <p:nvSpPr>
          <p:cNvPr id="176" name="Google Shape;173;p7"/>
          <p:cNvSpPr txBox="1"/>
          <p:nvPr/>
        </p:nvSpPr>
        <p:spPr>
          <a:xfrm>
            <a:off x="599907" y="1995022"/>
            <a:ext cx="10992186" cy="213585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Это файлы с содержимым. В них хранятся последовательности символов, которые понимает человек. Блокнот и другие стандартные редакторы умеют читать и редактировать этот тип файлов.</a:t>
            </a:r>
          </a:p>
          <a:p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Текст может храниться в двух форматах: (.txt) — простой текст и (.rtf) — «формат обогащенного текста».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title"/>
          </p:nvPr>
        </p:nvSpPr>
        <p:spPr>
          <a:xfrm>
            <a:off x="988740" y="133003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Бинарные файлы</a:t>
            </a:r>
          </a:p>
        </p:txBody>
      </p:sp>
      <p:sp>
        <p:nvSpPr>
          <p:cNvPr id="179" name="Google Shape;179;p8"/>
          <p:cNvSpPr txBox="1"/>
          <p:nvPr/>
        </p:nvSpPr>
        <p:spPr>
          <a:xfrm>
            <a:off x="741224" y="1504604"/>
            <a:ext cx="10992186" cy="385035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 бинарных файлах данные отображаются в закодированной форме (с использованием только нулей (0) и единиц (1) вместо простых символов). В большинстве случаев это просто последовательности битов.</a:t>
            </a:r>
          </a:p>
          <a:p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Они хранятся в формате .bin.</a:t>
            </a:r>
          </a:p>
          <a:p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Любую операцию с файлом можно разбить на три крупных этапа:</a:t>
            </a:r>
          </a:p>
          <a:p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indent="-342900">
              <a:buClr>
                <a:srgbClr val="000000"/>
              </a:buClr>
              <a:buSzPts val="2400"/>
              <a:buFont typeface="Arial" panose="020B0604020202020204"/>
              <a:buChar char="•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Открытие файла</a:t>
            </a:r>
          </a:p>
          <a:p>
            <a:pPr marL="342900" indent="-342900">
              <a:buClr>
                <a:srgbClr val="000000"/>
              </a:buClr>
              <a:buSzPts val="2400"/>
              <a:buFont typeface="Arial" panose="020B0604020202020204"/>
              <a:buChar char="•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Выполнение операции (запись, чтение)</a:t>
            </a:r>
          </a:p>
          <a:p>
            <a:pPr marL="342900" indent="-342900">
              <a:buClr>
                <a:srgbClr val="000000"/>
              </a:buClr>
              <a:buSzPts val="2400"/>
              <a:buFont typeface="Arial" panose="020B0604020202020204"/>
              <a:buChar char="•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Закрытие файла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4;p9"/>
          <p:cNvSpPr txBox="1"/>
          <p:nvPr>
            <p:ph type="title"/>
          </p:nvPr>
        </p:nvSpPr>
        <p:spPr>
          <a:xfrm>
            <a:off x="988740" y="133003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Открытие файла</a:t>
            </a:r>
          </a:p>
        </p:txBody>
      </p:sp>
      <p:sp>
        <p:nvSpPr>
          <p:cNvPr id="182" name="Google Shape;185;p9"/>
          <p:cNvSpPr txBox="1"/>
          <p:nvPr/>
        </p:nvSpPr>
        <p:spPr>
          <a:xfrm>
            <a:off x="959650" y="1242993"/>
            <a:ext cx="2176544" cy="482695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Метод open()</a:t>
            </a:r>
          </a:p>
        </p:txBody>
      </p:sp>
      <p:sp>
        <p:nvSpPr>
          <p:cNvPr id="183" name="Google Shape;186;p9"/>
          <p:cNvSpPr txBox="1"/>
          <p:nvPr/>
        </p:nvSpPr>
        <p:spPr>
          <a:xfrm>
            <a:off x="959650" y="1866827"/>
            <a:ext cx="10740510" cy="12490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 Python есть встроенная функция open(). С ее помощью можно открыть любой файл на компьютере. Технически Python создает на его основе объект.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Синтаксис следующий:</a:t>
            </a:r>
          </a:p>
        </p:txBody>
      </p:sp>
      <p:pic>
        <p:nvPicPr>
          <p:cNvPr id="184" name="Google Shape;187;p9" descr="Google Shape;187;p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740" y="3267057"/>
            <a:ext cx="4801119" cy="5708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5" name="Google Shape;188;p9"/>
          <p:cNvSpPr txBox="1"/>
          <p:nvPr/>
        </p:nvSpPr>
        <p:spPr>
          <a:xfrm>
            <a:off x="1034465" y="4012198"/>
            <a:ext cx="6004551" cy="168189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Где,</a:t>
            </a:r>
          </a:p>
          <a:p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file_name </a:t>
            </a:r>
            <a:r>
              <a:rPr b="0"/>
              <a:t>= имя открываемого файла</a:t>
            </a:r>
            <a:endParaRPr b="0"/>
          </a:p>
          <a:p>
            <a:pPr>
              <a:defRPr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access_mode </a:t>
            </a:r>
            <a:r>
              <a:rPr b="0"/>
              <a:t>= режим открытия файла. </a:t>
            </a:r>
            <a:endParaRPr b="0"/>
          </a:p>
          <a:p>
            <a: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Он может быть: для чтения, записи и т. д. По умолчанию используется режим чтения (</a:t>
            </a:r>
            <a:r>
              <a:rPr b="1"/>
              <a:t>r</a:t>
            </a:r>
            <a:r>
              <a:t>), если другое не указано.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СавонVTI">
  <a:themeElements>
    <a:clrScheme name="Савон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авонVTI">
  <a:themeElements>
    <a:clrScheme name="Савон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7886</Words>
  <Application>WPS Presentation</Application>
  <PresentationFormat/>
  <Paragraphs>318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SimSun</vt:lpstr>
      <vt:lpstr>Wingdings</vt:lpstr>
      <vt:lpstr>Arial</vt:lpstr>
      <vt:lpstr>Century Gothic</vt:lpstr>
      <vt:lpstr>Garamond</vt:lpstr>
      <vt:lpstr>Segoe Print</vt:lpstr>
      <vt:lpstr>Times New Roman</vt:lpstr>
      <vt:lpstr>Calibri</vt:lpstr>
      <vt:lpstr>Microsoft YaHei</vt:lpstr>
      <vt:lpstr>Arial Unicode MS</vt:lpstr>
      <vt:lpstr>Times New Roman</vt:lpstr>
      <vt:lpstr>СавонVTI</vt:lpstr>
      <vt:lpstr>ФАЙЛЫ</vt:lpstr>
      <vt:lpstr>Проверка пройденного на занятии №5.4</vt:lpstr>
      <vt:lpstr>Проверка домашнего задания</vt:lpstr>
      <vt:lpstr>PowerPoint 演示文稿</vt:lpstr>
      <vt:lpstr>План занятия</vt:lpstr>
      <vt:lpstr>Файлы Python</vt:lpstr>
      <vt:lpstr>Текстовые файлы</vt:lpstr>
      <vt:lpstr>Бинарные файлы</vt:lpstr>
      <vt:lpstr>Открытие файла</vt:lpstr>
      <vt:lpstr>Полный список режимов открытия файла: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ФАЙЛЫ</dc:title>
  <dc:creator/>
  <cp:lastModifiedBy>kosmo</cp:lastModifiedBy>
  <cp:revision>2</cp:revision>
  <dcterms:created xsi:type="dcterms:W3CDTF">2022-01-25T17:01:00Z</dcterms:created>
  <dcterms:modified xsi:type="dcterms:W3CDTF">2022-02-06T16:22:05Z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470EEB35637D4563A271EBFB08398DA9</vt:lpwstr>
  </property>
  <property fmtid="{D5CDD505-2E9C-101B-9397-08002B2CF9AE}" pid="3" name="KSOProductBuildVer">
    <vt:lpwstr>1049-11.2.0.10463</vt:lpwstr>
  </property>
</Properties>
</file>