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BCD"/>
          </a:solidFill>
        </a:fill>
      </a:tcStyle>
    </a:wholeTbl>
    <a:band2H>
      <a:tcTxStyle b="def" i="def"/>
      <a:tcStyle>
        <a:tcBdr/>
        <a:fill>
          <a:solidFill>
            <a:srgbClr val="E9EEE8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9DF"/>
          </a:solidFill>
        </a:fill>
      </a:tcStyle>
    </a:wholeTbl>
    <a:band2H>
      <a:tcTxStyle b="def" i="def"/>
      <a:tcStyle>
        <a:tcBdr/>
        <a:fill>
          <a:solidFill>
            <a:srgbClr val="E7EDF0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EECC"/>
          </a:solidFill>
        </a:fill>
      </a:tcStyle>
    </a:wholeTbl>
    <a:band2H>
      <a:tcTxStyle b="def" i="def"/>
      <a:tcStyle>
        <a:tcBdr/>
        <a:fill>
          <a:solidFill>
            <a:srgbClr val="F3F7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6" name="Прямоугольник 10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Прямоугольник 14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" name="Группа 6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18" name="Прямая соединительная линия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Прямая соединительная линия 17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Прямая соединительная линия 18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" name="Текст заголовка"/>
          <p:cNvSpPr txBox="1"/>
          <p:nvPr>
            <p:ph type="title"/>
          </p:nvPr>
        </p:nvSpPr>
        <p:spPr>
          <a:xfrm>
            <a:off x="1629103" y="2244830"/>
            <a:ext cx="8933796" cy="243723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/>
          </p:nvPr>
        </p:nvSpPr>
        <p:spPr>
          <a:xfrm>
            <a:off x="1629100" y="4682061"/>
            <a:ext cx="8936847" cy="4572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" name="Номер слайда"/>
          <p:cNvSpPr txBox="1"/>
          <p:nvPr>
            <p:ph type="sldNum" sz="quarter" idx="2"/>
          </p:nvPr>
        </p:nvSpPr>
        <p:spPr>
          <a:xfrm>
            <a:off x="10346147" y="5187568"/>
            <a:ext cx="216754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рямоугольник 10"/>
          <p:cNvSpPr/>
          <p:nvPr/>
        </p:nvSpPr>
        <p:spPr>
          <a:xfrm>
            <a:off x="8119870" y="237744"/>
            <a:ext cx="3826597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Рисунок 2"/>
          <p:cNvSpPr/>
          <p:nvPr>
            <p:ph type="pic" idx="21"/>
          </p:nvPr>
        </p:nvSpPr>
        <p:spPr>
          <a:xfrm>
            <a:off x="228599" y="237743"/>
            <a:ext cx="7696201" cy="6382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2" name="Прямоугольник 11"/>
          <p:cNvSpPr/>
          <p:nvPr/>
        </p:nvSpPr>
        <p:spPr>
          <a:xfrm>
            <a:off x="8254659" y="374903"/>
            <a:ext cx="3557016" cy="6108194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Текст заголовка"/>
          <p:cNvSpPr txBox="1"/>
          <p:nvPr>
            <p:ph type="title"/>
          </p:nvPr>
        </p:nvSpPr>
        <p:spPr>
          <a:xfrm>
            <a:off x="8477250" y="603504"/>
            <a:ext cx="3144774" cy="164592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4" name="Уровень текста 1…"/>
          <p:cNvSpPr txBox="1"/>
          <p:nvPr>
            <p:ph type="body" sz="quarter" idx="1"/>
          </p:nvPr>
        </p:nvSpPr>
        <p:spPr>
          <a:xfrm>
            <a:off x="8477250" y="2386583"/>
            <a:ext cx="3144774" cy="35112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1800"/>
            </a:lvl1pPr>
            <a:lvl2pPr marL="0" indent="457200">
              <a:spcBef>
                <a:spcPts val="800"/>
              </a:spcBef>
              <a:buClrTx/>
              <a:buSzTx/>
              <a:buFontTx/>
              <a:buNone/>
              <a:defRPr sz="1800"/>
            </a:lvl2pPr>
            <a:lvl3pPr marL="0" indent="914400">
              <a:spcBef>
                <a:spcPts val="800"/>
              </a:spcBef>
              <a:buClrTx/>
              <a:buSzTx/>
              <a:buFontTx/>
              <a:buNone/>
              <a:defRPr sz="1800"/>
            </a:lvl3pPr>
            <a:lvl4pPr marL="0" indent="1371600">
              <a:spcBef>
                <a:spcPts val="800"/>
              </a:spcBef>
              <a:buClrTx/>
              <a:buSzTx/>
              <a:buFontTx/>
              <a:buNone/>
              <a:defRPr sz="1800"/>
            </a:lvl4pPr>
            <a:lvl5pPr marL="0" indent="1828800">
              <a:spcBef>
                <a:spcPts val="80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xfrm>
            <a:off x="11405270" y="6182360"/>
            <a:ext cx="216755" cy="2184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итульный слайд 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Прямоугольник 10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Прямоугольник 14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" name="Группа 6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35" name="Прямая соединительная линия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" name="Прямая соединительная линия 17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Прямая соединительная линия 18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629103" y="2244830"/>
            <a:ext cx="8933796" cy="243723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629100" y="4682061"/>
            <a:ext cx="8936847" cy="4572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10346147" y="5187568"/>
            <a:ext cx="216754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Уровень текста 1…"/>
          <p:cNvSpPr txBox="1"/>
          <p:nvPr>
            <p:ph type="body" idx="1"/>
          </p:nvPr>
        </p:nvSpPr>
        <p:spPr>
          <a:xfrm>
            <a:off x="1066800" y="2103120"/>
            <a:ext cx="10058400" cy="3849625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Прямоугольник 22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" name="Прямоугольник 23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Прямоугольник 29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Текст заголовка"/>
          <p:cNvSpPr txBox="1"/>
          <p:nvPr>
            <p:ph type="title"/>
          </p:nvPr>
        </p:nvSpPr>
        <p:spPr>
          <a:xfrm>
            <a:off x="1629155" y="2275165"/>
            <a:ext cx="8933690" cy="24068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/>
            </a:lvl1pPr>
          </a:lstStyle>
          <a:p>
            <a:pPr/>
            <a:r>
              <a:t>Текст заголовка</a:t>
            </a:r>
          </a:p>
        </p:txBody>
      </p:sp>
      <p:grpSp>
        <p:nvGrpSpPr>
          <p:cNvPr id="65" name="Группа 15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62" name="Прямая соединительная линия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Прямая соединительная линия 17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" name="Прямая соединительная линия 18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6" name="Уровень текста 1…"/>
          <p:cNvSpPr txBox="1"/>
          <p:nvPr>
            <p:ph type="body" sz="quarter" idx="1"/>
          </p:nvPr>
        </p:nvSpPr>
        <p:spPr>
          <a:xfrm>
            <a:off x="1629155" y="4682061"/>
            <a:ext cx="8939785" cy="4572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1pPr>
            <a:lvl2pPr marL="0" indent="4572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2pPr>
            <a:lvl3pPr marL="0" indent="9144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3pPr>
            <a:lvl4pPr marL="0" indent="13716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4pPr>
            <a:lvl5pPr marL="0" indent="18288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Номер слайда"/>
          <p:cNvSpPr txBox="1"/>
          <p:nvPr>
            <p:ph type="sldNum" sz="quarter" idx="2"/>
          </p:nvPr>
        </p:nvSpPr>
        <p:spPr>
          <a:xfrm>
            <a:off x="10346089" y="5187568"/>
            <a:ext cx="216755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5" name="Уровень текста 1…"/>
          <p:cNvSpPr txBox="1"/>
          <p:nvPr>
            <p:ph type="body" sz="half" idx="1"/>
          </p:nvPr>
        </p:nvSpPr>
        <p:spPr>
          <a:xfrm>
            <a:off x="1066800" y="2103120"/>
            <a:ext cx="4663441" cy="374904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80059" indent="-205739">
              <a:defRPr sz="1800"/>
            </a:lvl2pPr>
            <a:lvl3pPr marL="783771" indent="-235131">
              <a:defRPr sz="1800"/>
            </a:lvl3pPr>
            <a:lvl4pPr marL="1058091" indent="-235131">
              <a:defRPr sz="1800"/>
            </a:lvl4pPr>
            <a:lvl5pPr marL="1332411" indent="-235131"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1069847" y="2074334"/>
            <a:ext cx="4663442" cy="6400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b="1" sz="19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b="1" sz="19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b="1" sz="19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b="1" sz="19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b="1" sz="19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Текст 4"/>
          <p:cNvSpPr/>
          <p:nvPr>
            <p:ph type="body" sz="quarter" idx="21"/>
          </p:nvPr>
        </p:nvSpPr>
        <p:spPr>
          <a:xfrm>
            <a:off x="6458711" y="2074334"/>
            <a:ext cx="4663442" cy="64008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b="1" sz="1900"/>
            </a:pPr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Прямоугольник 9"/>
          <p:cNvSpPr/>
          <p:nvPr/>
        </p:nvSpPr>
        <p:spPr>
          <a:xfrm>
            <a:off x="8119870" y="237744"/>
            <a:ext cx="3826597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Прямоугольник 12"/>
          <p:cNvSpPr/>
          <p:nvPr/>
        </p:nvSpPr>
        <p:spPr>
          <a:xfrm>
            <a:off x="8254659" y="374903"/>
            <a:ext cx="3557016" cy="6108194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Текст заголовка"/>
          <p:cNvSpPr txBox="1"/>
          <p:nvPr>
            <p:ph type="title"/>
          </p:nvPr>
        </p:nvSpPr>
        <p:spPr>
          <a:xfrm>
            <a:off x="8458200" y="607391"/>
            <a:ext cx="3161964" cy="164592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1" name="Уровень текста 1…"/>
          <p:cNvSpPr txBox="1"/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</p:spPr>
        <p:txBody>
          <a:bodyPr/>
          <a:lstStyle>
            <a:lvl1pPr>
              <a:defRPr sz="1900"/>
            </a:lvl1pPr>
            <a:lvl2pPr marL="491490" indent="-217170">
              <a:defRPr sz="1900"/>
            </a:lvl2pPr>
            <a:lvl3pPr marL="796834" indent="-248194">
              <a:defRPr sz="1900"/>
            </a:lvl3pPr>
            <a:lvl4pPr marL="1071154" indent="-248194">
              <a:defRPr sz="1900"/>
            </a:lvl4pPr>
            <a:lvl5pPr marL="1345474" indent="-248194">
              <a:defRPr sz="19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2" name="Текст 3"/>
          <p:cNvSpPr/>
          <p:nvPr>
            <p:ph type="body" sz="quarter" idx="21"/>
          </p:nvPr>
        </p:nvSpPr>
        <p:spPr>
          <a:xfrm>
            <a:off x="8458199" y="2336800"/>
            <a:ext cx="3161965" cy="36068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800"/>
              </a:spcBef>
              <a:buClrTx/>
              <a:buSzTx/>
              <a:buFontTx/>
              <a:buNone/>
              <a:defRPr sz="1800"/>
            </a:pPr>
          </a:p>
        </p:txBody>
      </p:sp>
      <p:sp>
        <p:nvSpPr>
          <p:cNvPr id="113" name="Номер слайда"/>
          <p:cNvSpPr txBox="1"/>
          <p:nvPr>
            <p:ph type="sldNum" sz="quarter" idx="2"/>
          </p:nvPr>
        </p:nvSpPr>
        <p:spPr>
          <a:xfrm>
            <a:off x="11403409" y="6182360"/>
            <a:ext cx="216755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Прямоугольник 6"/>
          <p:cNvSpPr/>
          <p:nvPr/>
        </p:nvSpPr>
        <p:spPr>
          <a:xfrm>
            <a:off x="234695" y="237744"/>
            <a:ext cx="11722610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Прямоугольник 7"/>
          <p:cNvSpPr/>
          <p:nvPr/>
        </p:nvSpPr>
        <p:spPr>
          <a:xfrm>
            <a:off x="371855" y="374903"/>
            <a:ext cx="11448290" cy="6108194"/>
          </a:xfrm>
          <a:prstGeom prst="rect">
            <a:avLst/>
          </a:prstGeom>
          <a:ln w="6350" cap="sq">
            <a:solidFill>
              <a:srgbClr val="26262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10908446" y="6182360"/>
            <a:ext cx="216754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82879" marR="0" indent="-182879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485335" marR="0" indent="-211015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777239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051559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132588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1616328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1916328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2216328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2516328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python.org/" TargetMode="Externa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" y="9"/>
            <a:ext cx="12191859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Прямоугольник 81"/>
          <p:cNvSpPr/>
          <p:nvPr/>
        </p:nvSpPr>
        <p:spPr>
          <a:xfrm>
            <a:off x="5695066" y="1808532"/>
            <a:ext cx="5452529" cy="3240937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Прямоугольник 83"/>
          <p:cNvSpPr/>
          <p:nvPr/>
        </p:nvSpPr>
        <p:spPr>
          <a:xfrm>
            <a:off x="5861010" y="1975104"/>
            <a:ext cx="5120641" cy="2907793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Заголовок 1"/>
          <p:cNvSpPr txBox="1"/>
          <p:nvPr>
            <p:ph type="title"/>
          </p:nvPr>
        </p:nvSpPr>
        <p:spPr>
          <a:xfrm>
            <a:off x="6033793" y="2355457"/>
            <a:ext cx="4775075" cy="1630908"/>
          </a:xfrm>
          <a:prstGeom prst="rect">
            <a:avLst/>
          </a:prstGeom>
        </p:spPr>
        <p:txBody>
          <a:bodyPr/>
          <a:lstStyle/>
          <a:p>
            <a:pPr>
              <a:defRPr sz="4400"/>
            </a:pPr>
            <a:r>
              <a:t>Знакомство с </a:t>
            </a:r>
            <a:r>
              <a:t>PYTHON</a:t>
            </a:r>
          </a:p>
        </p:txBody>
      </p:sp>
      <p:sp>
        <p:nvSpPr>
          <p:cNvPr id="138" name="Подзаголовок 2"/>
          <p:cNvSpPr txBox="1"/>
          <p:nvPr>
            <p:ph type="body" sz="quarter" idx="1"/>
          </p:nvPr>
        </p:nvSpPr>
        <p:spPr>
          <a:xfrm>
            <a:off x="6033793" y="3995987"/>
            <a:ext cx="4775075" cy="55965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pc="0"/>
            </a:lvl1pPr>
          </a:lstStyle>
          <a:p>
            <a:pPr/>
            <a:r>
              <a:t>Занятие №1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3"/>
          <p:cNvSpPr txBox="1"/>
          <p:nvPr/>
        </p:nvSpPr>
        <p:spPr>
          <a:xfrm>
            <a:off x="650066" y="1996013"/>
            <a:ext cx="9966961" cy="3356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 программировании основных типов данных четыре: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pPr>
          </a:p>
          <a:p>
            <a:pPr marL="514350" indent="-51435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 { целая } 1, 2, -7, 1000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514350" indent="-51435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float { вещественная / дробное } 2.4, 3.14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514350" indent="-51435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string { символьная строка } любой текст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514350" indent="-51435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bool { логическая } имеет два значения True/False </a:t>
            </a:r>
            <a:endParaRPr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6358" y="2869400"/>
            <a:ext cx="3695380" cy="315682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Заголовок 1"/>
          <p:cNvSpPr txBox="1"/>
          <p:nvPr>
            <p:ph type="title"/>
          </p:nvPr>
        </p:nvSpPr>
        <p:spPr>
          <a:xfrm>
            <a:off x="1066800" y="831780"/>
            <a:ext cx="10058400" cy="1371601"/>
          </a:xfrm>
          <a:prstGeom prst="rect">
            <a:avLst/>
          </a:prstGeom>
        </p:spPr>
        <p:txBody>
          <a:bodyPr/>
          <a:lstStyle/>
          <a:p>
            <a:pPr marL="205740" indent="-205740" algn="ctr" defTabSz="548640">
              <a:lnSpc>
                <a:spcPct val="150000"/>
              </a:lnSpc>
              <a:defRPr sz="21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Разберем основные типы данных?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3"/>
          <p:cNvSpPr txBox="1"/>
          <p:nvPr/>
        </p:nvSpPr>
        <p:spPr>
          <a:xfrm>
            <a:off x="565983" y="1283162"/>
            <a:ext cx="10429414" cy="5871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 Python признаком комментария является символ «решетки»</a:t>
            </a:r>
            <a:r>
              <a:rPr b="1"/>
              <a:t> </a:t>
            </a:r>
            <a:r>
              <a:rPr b="1" sz="2400"/>
              <a:t>#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При этом, интерпретатор Python игнорирует все символы, которые находятся 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после # и до конца строки.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Обратите внимание, что можно не только оставлять полезные заметки, 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поясняющие работу программу, но и временно «блокировать» 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выполнение той или иной команды.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lnSpc>
                <a:spcPct val="107000"/>
              </a:lnSpc>
              <a:spcBef>
                <a:spcPts val="800"/>
              </a:spcBef>
              <a:defRPr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Как сразу закомментировать много строк кода?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 PyCharm достаточно выделить нужный блок кода и нажать сочетание 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клавиш </a:t>
            </a:r>
            <a:r>
              <a:rPr b="1"/>
              <a:t>CTRL + ?</a:t>
            </a:r>
            <a:endParaRPr b="1"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Если нужно раскомментировать много строк кода, то опять выделяем 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нужные строки и снова нажимаем сочетание клавиш </a:t>
            </a:r>
            <a:r>
              <a:rPr b="1"/>
              <a:t>CTRL + ?.</a:t>
            </a:r>
            <a:endParaRPr b="1"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lnSpc>
                <a:spcPct val="107000"/>
              </a:lnSpc>
              <a:spcBef>
                <a:spcPts val="800"/>
              </a:spcBef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5544" y="2312350"/>
            <a:ext cx="3695380" cy="315682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Заголовок 1"/>
          <p:cNvSpPr txBox="1"/>
          <p:nvPr>
            <p:ph type="title"/>
          </p:nvPr>
        </p:nvSpPr>
        <p:spPr>
          <a:xfrm>
            <a:off x="3751685" y="405212"/>
            <a:ext cx="4223484" cy="633572"/>
          </a:xfrm>
          <a:prstGeom prst="rect">
            <a:avLst/>
          </a:prstGeom>
        </p:spPr>
        <p:txBody>
          <a:bodyPr/>
          <a:lstStyle/>
          <a:p>
            <a:pPr marL="144017" indent="-144017" algn="ctr" defTabSz="384047">
              <a:lnSpc>
                <a:spcPct val="150000"/>
              </a:lnSpc>
              <a:defRPr sz="1512"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r>
              <a:t>Комментарии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Заголовок 1"/>
          <p:cNvSpPr txBox="1"/>
          <p:nvPr>
            <p:ph type="title"/>
          </p:nvPr>
        </p:nvSpPr>
        <p:spPr>
          <a:xfrm>
            <a:off x="1066800" y="695145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Напишем свою первую программу</a:t>
            </a:r>
          </a:p>
        </p:txBody>
      </p:sp>
      <p:pic>
        <p:nvPicPr>
          <p:cNvPr id="185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9636" y="2355126"/>
            <a:ext cx="10449319" cy="2147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Заголовок 1"/>
          <p:cNvSpPr txBox="1"/>
          <p:nvPr>
            <p:ph type="title"/>
          </p:nvPr>
        </p:nvSpPr>
        <p:spPr>
          <a:xfrm>
            <a:off x="1066800" y="695145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Знакомство со встроенными функциями</a:t>
            </a:r>
          </a:p>
        </p:txBody>
      </p:sp>
      <p:sp>
        <p:nvSpPr>
          <p:cNvPr id="188" name="TextBox 2"/>
          <p:cNvSpPr txBox="1"/>
          <p:nvPr/>
        </p:nvSpPr>
        <p:spPr>
          <a:xfrm>
            <a:off x="949609" y="2041930"/>
            <a:ext cx="10271761" cy="1917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b="1"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Встроенная функция </a:t>
            </a:r>
            <a:r>
              <a:t>print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print() - служит для вывода информации на экран, в круглые скобки мы можем подавать либо переменную, либо текст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Теперь с помощью </a:t>
            </a:r>
            <a:r>
              <a:t>print</a:t>
            </a:r>
            <a:r>
              <a:t> выведем наши переменные:</a:t>
            </a:r>
          </a:p>
        </p:txBody>
      </p:sp>
      <p:pic>
        <p:nvPicPr>
          <p:cNvPr id="189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4216479"/>
            <a:ext cx="4653956" cy="2192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Результат работы первой программы</a:t>
            </a:r>
          </a:p>
        </p:txBody>
      </p:sp>
      <p:pic>
        <p:nvPicPr>
          <p:cNvPr id="192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2112" y="2317822"/>
            <a:ext cx="5247774" cy="3476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Как изменить значение переменной?</a:t>
            </a:r>
          </a:p>
        </p:txBody>
      </p:sp>
      <p:sp>
        <p:nvSpPr>
          <p:cNvPr id="195" name="TextBox 3"/>
          <p:cNvSpPr txBox="1"/>
          <p:nvPr/>
        </p:nvSpPr>
        <p:spPr>
          <a:xfrm>
            <a:off x="1191348" y="1739215"/>
            <a:ext cx="9220726" cy="447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b="1" i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Оператор</a:t>
            </a:r>
            <a:r>
              <a:rPr b="0" i="0"/>
              <a:t> – это команда языка программирования высокого уровня.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Оператор присваивания ( знак = ) служит для изменения значения переменной.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= 2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 = a + 2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= b * 4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Так же есть операторы +=, *=, -=, /=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 = А + 2 &lt;=&gt; A += 2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 = А - 2 &lt;=&gt; A -= 2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 = А * 2 &lt;=&gt; A *= 2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 = А </a:t>
            </a:r>
            <a:r>
              <a:t>/</a:t>
            </a:r>
            <a:r>
              <a:t> 2 &lt;=&gt; A /= 2</a:t>
            </a:r>
            <a:endParaRPr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9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4999" y="2900608"/>
            <a:ext cx="3234190" cy="3237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Арифметические выражения и операции</a:t>
            </a:r>
          </a:p>
        </p:txBody>
      </p:sp>
      <p:sp>
        <p:nvSpPr>
          <p:cNvPr id="199" name="TextBox 3"/>
          <p:cNvSpPr txBox="1"/>
          <p:nvPr/>
        </p:nvSpPr>
        <p:spPr>
          <a:xfrm>
            <a:off x="1023181" y="1912883"/>
            <a:ext cx="8821334" cy="445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Арифметическое выражение может включать: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имена переменных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знаки арифметических операций: + - * /  % **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вызовы функций: круглые скобки ( )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Основные арифметические операции: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сложение и вычитание + -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умножение и деление */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деление нацело //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остаток от деления %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возведение в степень **</a:t>
            </a:r>
            <a:endParaRPr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20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3567" y="3284484"/>
            <a:ext cx="4266098" cy="3015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Напишем программу, которая выполняет простые арифметические операции</a:t>
            </a:r>
          </a:p>
        </p:txBody>
      </p:sp>
      <p:pic>
        <p:nvPicPr>
          <p:cNvPr id="203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9821" y="2501851"/>
            <a:ext cx="5865513" cy="3358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354" y="676727"/>
            <a:ext cx="3833163" cy="550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Рисунок 8" descr="Рисунок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4070" y="2540089"/>
            <a:ext cx="2947428" cy="1777814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extBox 9"/>
          <p:cNvSpPr txBox="1"/>
          <p:nvPr/>
        </p:nvSpPr>
        <p:spPr>
          <a:xfrm>
            <a:off x="5939187" y="1776247"/>
            <a:ext cx="4714625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Результат работы 2-ой программы: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Заголовок 1"/>
          <p:cNvSpPr txBox="1"/>
          <p:nvPr>
            <p:ph type="title"/>
          </p:nvPr>
        </p:nvSpPr>
        <p:spPr>
          <a:xfrm>
            <a:off x="1066800" y="695145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Знакомство со встроенными функциями</a:t>
            </a:r>
          </a:p>
        </p:txBody>
      </p:sp>
      <p:sp>
        <p:nvSpPr>
          <p:cNvPr id="210" name="TextBox 2"/>
          <p:cNvSpPr txBox="1"/>
          <p:nvPr/>
        </p:nvSpPr>
        <p:spPr>
          <a:xfrm>
            <a:off x="949609" y="2041930"/>
            <a:ext cx="10271761" cy="2080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b="1"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Встроенная функция</a:t>
            </a:r>
            <a:r>
              <a:t> input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input() - служит для считывания данных из консоли.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Данная функция считывает и записывает в переменную то, что вы напечатали в консоль.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Например:</a:t>
            </a:r>
          </a:p>
        </p:txBody>
      </p:sp>
      <p:pic>
        <p:nvPicPr>
          <p:cNvPr id="21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4234839"/>
            <a:ext cx="6453352" cy="2018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Заголовок 1"/>
          <p:cNvSpPr txBox="1"/>
          <p:nvPr>
            <p:ph type="title"/>
          </p:nvPr>
        </p:nvSpPr>
        <p:spPr>
          <a:xfrm>
            <a:off x="709448" y="383626"/>
            <a:ext cx="10058401" cy="1371601"/>
          </a:xfrm>
          <a:prstGeom prst="rect">
            <a:avLst/>
          </a:prstGeom>
        </p:spPr>
        <p:txBody>
          <a:bodyPr/>
          <a:lstStyle>
            <a:lvl1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Программист — специалист, занимающийся созданием компьютерных программ.</a:t>
            </a:r>
          </a:p>
        </p:txBody>
      </p:sp>
      <p:sp>
        <p:nvSpPr>
          <p:cNvPr id="141" name="TextBox 2"/>
          <p:cNvSpPr txBox="1"/>
          <p:nvPr/>
        </p:nvSpPr>
        <p:spPr>
          <a:xfrm>
            <a:off x="799836" y="1563039"/>
            <a:ext cx="9877624" cy="4184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Программистов можно условно разделить на три категории в зависимости от специализации: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Char char="❖"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Прикладные программисты</a:t>
            </a:r>
            <a:r>
              <a:rPr b="0"/>
              <a:t> занимаются в основном разработкой программного обеспечения прикладного характера — игры‚ бухгалтерские  программы‚ редакторы‚ мессенджеры и т. п.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285750" indent="-285750">
              <a:lnSpc>
                <a:spcPct val="107000"/>
              </a:lnSpc>
              <a:buSzPct val="100000"/>
              <a:buChar char="❖"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Системные программисты</a:t>
            </a:r>
            <a:r>
              <a:rPr b="0"/>
              <a:t> разрабатывают операционные системы, работают с сетями, пишут интерфейсы к различным распределенным базам данных.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Char char="❖"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Веб-программисты</a:t>
            </a:r>
            <a:r>
              <a:rPr b="0"/>
              <a:t> также работают с сетями, но уже с глобальными - Интернет. Они пишут программную составляющую сайтов, создают динамические </a:t>
            </a:r>
            <a:endParaRPr b="0"/>
          </a:p>
          <a:p>
            <a:pPr>
              <a:lnSpc>
                <a:spcPct val="107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веб-страницы, веб-интерфейсы для работы с базами данных.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    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Они создают сайты, сервисы и веб-приложения — все те, которыми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мы пользуемся ежедневно.</a:t>
            </a:r>
          </a:p>
          <a:p>
            <a:pPr>
              <a:lnSpc>
                <a:spcPct val="107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Специалисты работают над видимой и серверной частями, чтобы мы</a:t>
            </a:r>
          </a:p>
          <a:p>
            <a:pPr>
              <a:lnSpc>
                <a:spcPct val="107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могли полистать ленту с</a:t>
            </a:r>
          </a:p>
          <a:p>
            <a:pPr>
              <a:lnSpc>
                <a:spcPct val="107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утра, отправить деньги другу, выучить  язык или просто развлечься.</a:t>
            </a:r>
            <a:endParaRPr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4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6215" y="3531475"/>
            <a:ext cx="3581315" cy="2848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Заголовок 1"/>
          <p:cNvSpPr txBox="1"/>
          <p:nvPr/>
        </p:nvSpPr>
        <p:spPr>
          <a:xfrm>
            <a:off x="1112519" y="354760"/>
            <a:ext cx="9966962" cy="11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marL="185166" indent="-185166" algn="ctr" defTabSz="493776">
              <a:lnSpc>
                <a:spcPct val="120000"/>
              </a:lnSpc>
              <a:defRPr sz="54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r>
              <a:rPr sz="1944"/>
              <a:t>Приведение типов</a:t>
            </a:r>
            <a:br>
              <a:rPr sz="1944"/>
            </a:br>
            <a:br>
              <a:rPr sz="1944"/>
            </a:br>
          </a:p>
        </p:txBody>
      </p:sp>
      <p:sp>
        <p:nvSpPr>
          <p:cNvPr id="214" name="Заголовок 1"/>
          <p:cNvSpPr txBox="1"/>
          <p:nvPr>
            <p:ph type="title"/>
          </p:nvPr>
        </p:nvSpPr>
        <p:spPr>
          <a:xfrm>
            <a:off x="1066800" y="1269640"/>
            <a:ext cx="10058400" cy="13716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Для того, чтобы мы могли считать число или переменную типа bool,</a:t>
            </a:r>
            <a:r>
              <a:t>float</a:t>
            </a:r>
            <a:r>
              <a:t>,</a:t>
            </a:r>
            <a:r>
              <a:t>int</a:t>
            </a:r>
            <a:br/>
            <a:r>
              <a:t>Нам нужно функцию input(), обернуть в int(), либо float(), либо bool()</a:t>
            </a:r>
            <a:br/>
          </a:p>
        </p:txBody>
      </p:sp>
      <p:pic>
        <p:nvPicPr>
          <p:cNvPr id="215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6810" y="2340193"/>
            <a:ext cx="8664942" cy="1977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6810" y="4526102"/>
            <a:ext cx="4715725" cy="1919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Заголовок 1"/>
          <p:cNvSpPr txBox="1"/>
          <p:nvPr>
            <p:ph type="title"/>
          </p:nvPr>
        </p:nvSpPr>
        <p:spPr>
          <a:xfrm>
            <a:off x="454424" y="2073154"/>
            <a:ext cx="11283152" cy="1538612"/>
          </a:xfrm>
          <a:prstGeom prst="rect">
            <a:avLst/>
          </a:prstGeom>
        </p:spPr>
        <p:txBody>
          <a:bodyPr/>
          <a:lstStyle/>
          <a:p>
            <a:pPr defTabSz="475487">
              <a:defRPr sz="20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Задание №1</a:t>
            </a:r>
            <a:br/>
            <a:br/>
            <a:r>
              <a:t>Необходимо написать программу, которая требует у пользователя ввести два целых числа, строку и одно дробное число, далее выводит на экран строку и сумму двух целых и дробного числа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Заголовок 1"/>
          <p:cNvSpPr txBox="1"/>
          <p:nvPr>
            <p:ph type="title"/>
          </p:nvPr>
        </p:nvSpPr>
        <p:spPr>
          <a:xfrm>
            <a:off x="1066800" y="379835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</a:t>
            </a:r>
          </a:p>
        </p:txBody>
      </p:sp>
      <p:pic>
        <p:nvPicPr>
          <p:cNvPr id="221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9380" y="1510856"/>
            <a:ext cx="5753240" cy="4868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Заголовок 1"/>
          <p:cNvSpPr txBox="1"/>
          <p:nvPr>
            <p:ph type="title"/>
          </p:nvPr>
        </p:nvSpPr>
        <p:spPr>
          <a:xfrm>
            <a:off x="476211" y="2079096"/>
            <a:ext cx="11239578" cy="1532670"/>
          </a:xfrm>
          <a:prstGeom prst="rect">
            <a:avLst/>
          </a:prstGeom>
        </p:spPr>
        <p:txBody>
          <a:bodyPr/>
          <a:lstStyle/>
          <a:p>
            <a:pPr defTabSz="521208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Задание №2</a:t>
            </a:r>
            <a:br/>
            <a:br/>
            <a:r>
              <a:t>Найти площадь и периметр прямоугольного треугольника</a:t>
            </a:r>
            <a:br/>
            <a:br/>
            <a:r>
              <a:rPr i="1" sz="1824"/>
              <a:t>Примечание: В данном решении используйте модуль </a:t>
            </a:r>
            <a:r>
              <a:rPr i="1" sz="1824"/>
              <a:t>math.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Заголовок 1"/>
          <p:cNvSpPr txBox="1"/>
          <p:nvPr>
            <p:ph type="title"/>
          </p:nvPr>
        </p:nvSpPr>
        <p:spPr>
          <a:xfrm>
            <a:off x="1066799" y="159116"/>
            <a:ext cx="10058401" cy="1371601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</a:t>
            </a:r>
          </a:p>
        </p:txBody>
      </p:sp>
      <p:pic>
        <p:nvPicPr>
          <p:cNvPr id="226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9047" y="1346661"/>
            <a:ext cx="4150430" cy="4925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Заголовок 1"/>
          <p:cNvSpPr txBox="1"/>
          <p:nvPr>
            <p:ph type="title"/>
          </p:nvPr>
        </p:nvSpPr>
        <p:spPr>
          <a:xfrm>
            <a:off x="510055" y="2329395"/>
            <a:ext cx="11171890" cy="1523440"/>
          </a:xfrm>
          <a:prstGeom prst="rect">
            <a:avLst/>
          </a:prstGeom>
        </p:spPr>
        <p:txBody>
          <a:bodyPr/>
          <a:lstStyle/>
          <a:p>
            <a:pPr defTabSz="429768">
              <a:defRPr sz="20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Задание №3</a:t>
            </a:r>
            <a:br/>
            <a:br/>
            <a:r>
              <a:rPr sz="1879"/>
              <a:t>Создать 4 переменных. С типом данных целых чисел, чисел с плавающей точкой, логическим и строковым. </a:t>
            </a:r>
            <a:br>
              <a:rPr sz="1879"/>
            </a:br>
            <a:r>
              <a:rPr sz="1879"/>
              <a:t>Преобразовать числа в строку. </a:t>
            </a:r>
            <a:br>
              <a:rPr sz="1879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Прямоугольник 3"/>
          <p:cNvSpPr txBox="1"/>
          <p:nvPr/>
        </p:nvSpPr>
        <p:spPr>
          <a:xfrm>
            <a:off x="3093719" y="547771"/>
            <a:ext cx="6004562" cy="666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</a:t>
            </a:r>
          </a:p>
        </p:txBody>
      </p:sp>
      <p:pic>
        <p:nvPicPr>
          <p:cNvPr id="231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3081" y="2122060"/>
            <a:ext cx="3974053" cy="3383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Заголовок 1"/>
          <p:cNvSpPr txBox="1"/>
          <p:nvPr>
            <p:ph type="title"/>
          </p:nvPr>
        </p:nvSpPr>
        <p:spPr>
          <a:xfrm>
            <a:off x="466056" y="2317395"/>
            <a:ext cx="11259888" cy="1535440"/>
          </a:xfrm>
          <a:prstGeom prst="rect">
            <a:avLst/>
          </a:prstGeom>
        </p:spPr>
        <p:txBody>
          <a:bodyPr/>
          <a:lstStyle/>
          <a:p>
            <a:pPr defTabSz="393192">
              <a:defRPr sz="189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Задание №</a:t>
            </a:r>
            <a:r>
              <a:t>4</a:t>
            </a:r>
            <a:br/>
            <a:br/>
            <a:r>
              <a:rPr sz="1720"/>
              <a:t>Запросить у пользователя имя, фамилию, отчество, возраст и город проживания.</a:t>
            </a:r>
            <a:br>
              <a:rPr sz="1720"/>
            </a:br>
            <a:r>
              <a:rPr sz="1720"/>
              <a:t>Вывести на экран ФИО в одну строку.</a:t>
            </a:r>
            <a:br>
              <a:rPr sz="1720"/>
            </a:br>
            <a:r>
              <a:rPr sz="1720"/>
              <a:t>Возраст и город в отдельных.</a:t>
            </a:r>
            <a:br>
              <a:rPr sz="1720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Прямоугольник 3"/>
          <p:cNvSpPr txBox="1"/>
          <p:nvPr/>
        </p:nvSpPr>
        <p:spPr>
          <a:xfrm>
            <a:off x="3093719" y="547771"/>
            <a:ext cx="6004562" cy="666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</a:t>
            </a:r>
          </a:p>
        </p:txBody>
      </p:sp>
      <p:pic>
        <p:nvPicPr>
          <p:cNvPr id="236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8892" y="1888708"/>
            <a:ext cx="4934214" cy="34639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Заголовок 1"/>
          <p:cNvSpPr txBox="1"/>
          <p:nvPr>
            <p:ph type="title"/>
          </p:nvPr>
        </p:nvSpPr>
        <p:spPr>
          <a:xfrm>
            <a:off x="459295" y="2315551"/>
            <a:ext cx="11273410" cy="1537284"/>
          </a:xfrm>
          <a:prstGeom prst="rect">
            <a:avLst/>
          </a:prstGeom>
        </p:spPr>
        <p:txBody>
          <a:bodyPr/>
          <a:lstStyle/>
          <a:p>
            <a:pPr defTabSz="475487">
              <a:defRPr sz="22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Задание №</a:t>
            </a:r>
            <a:r>
              <a:t>5</a:t>
            </a:r>
            <a:br/>
            <a:br/>
            <a:r>
              <a:rPr sz="2080"/>
              <a:t>Ввести 3 числа и выполнить с ними все математические операции в различных комбинациях</a:t>
            </a:r>
            <a:r>
              <a:rPr sz="2080"/>
              <a:t>(+,-,/,**)</a:t>
            </a:r>
            <a:br>
              <a:rPr sz="2080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3"/>
          <p:cNvSpPr txBox="1"/>
          <p:nvPr/>
        </p:nvSpPr>
        <p:spPr>
          <a:xfrm>
            <a:off x="594885" y="1445473"/>
            <a:ext cx="9252258" cy="37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Плюсы: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Char char="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востребованность разработчиков на рынке труда;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Char char="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высокая зарплата;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Char char="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возможность самостоятельного обучения.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Минусы: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SzPct val="100000"/>
              <a:buChar char="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относительно быстрое уменьшение актуальности </a:t>
            </a:r>
          </a:p>
          <a:p>
            <a:pPr>
              <a:lnSpc>
                <a:spcPct val="107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технологий;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Char char="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неравномерное распределение работы.</a:t>
            </a:r>
            <a:endParaRPr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4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0227" y="1226931"/>
            <a:ext cx="4172608" cy="4172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Прямоугольник 3"/>
          <p:cNvSpPr txBox="1"/>
          <p:nvPr/>
        </p:nvSpPr>
        <p:spPr>
          <a:xfrm>
            <a:off x="3093719" y="547771"/>
            <a:ext cx="6004562" cy="666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</a:t>
            </a:r>
          </a:p>
        </p:txBody>
      </p:sp>
      <p:pic>
        <p:nvPicPr>
          <p:cNvPr id="241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149" y="1582953"/>
            <a:ext cx="10745701" cy="3924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84631">
              <a:lnSpc>
                <a:spcPct val="107000"/>
              </a:lnSpc>
              <a:spcBef>
                <a:spcPts val="400"/>
              </a:spcBef>
              <a:defRPr b="1" sz="2066"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r>
              <a:t>Домашнее задание</a:t>
            </a:r>
            <a:br/>
            <a:br/>
          </a:p>
        </p:txBody>
      </p:sp>
      <p:sp>
        <p:nvSpPr>
          <p:cNvPr id="244" name="TextBox 3"/>
          <p:cNvSpPr txBox="1"/>
          <p:nvPr/>
        </p:nvSpPr>
        <p:spPr>
          <a:xfrm>
            <a:off x="925829" y="2114549"/>
            <a:ext cx="10153652" cy="1672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Прочитать про модуль </a:t>
            </a:r>
            <a:r>
              <a:t>math</a:t>
            </a:r>
            <a:r>
              <a:t> и </a:t>
            </a:r>
            <a:r>
              <a:t>random</a:t>
            </a:r>
            <a:br/>
            <a:r>
              <a:t>Задача: Вычислить сумму цифр случайного трёхзначного числа</a:t>
            </a:r>
          </a:p>
        </p:txBody>
      </p:sp>
      <p:pic>
        <p:nvPicPr>
          <p:cNvPr id="2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2220" y="3429000"/>
            <a:ext cx="3973830" cy="29850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Заголовок 1"/>
          <p:cNvSpPr txBox="1"/>
          <p:nvPr>
            <p:ph type="title"/>
          </p:nvPr>
        </p:nvSpPr>
        <p:spPr>
          <a:xfrm>
            <a:off x="951186" y="999946"/>
            <a:ext cx="10058401" cy="1371601"/>
          </a:xfrm>
          <a:prstGeom prst="rect">
            <a:avLst/>
          </a:prstGeom>
        </p:spPr>
        <p:txBody>
          <a:bodyPr/>
          <a:lstStyle/>
          <a:p>
            <a:pPr defTabSz="658368">
              <a:defRPr sz="14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Впервые язык Python был анонсирован в 1991 году голландским разработчиком Гвидо Ван Россумом. С тех пор данный язык проделал большой путь развития. В 2000 году была издана версия 2.0, а в 2008 году - версия 3.0. Несмотря на вроде такие большие промежутки между версиями постоянно выходят подверсии. Так, текущей актуальной версией на сегодняшний день является 3.9. </a:t>
            </a:r>
            <a:br/>
            <a:r>
              <a:t>Более подробную информацию о всех релизах, версиях и изменения языка, а также собственно интерпретаторы и необходимые утилиты для работы и прочую полезную информацию можно найти на официальном сайте </a:t>
            </a:r>
            <a:r>
              <a:rPr u="sng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Century Gothic"/>
                <a:ea typeface="Century Gothic"/>
                <a:cs typeface="Century Gothic"/>
                <a:sym typeface="Century Gothic"/>
                <a:hlinkClick r:id="rId2" invalidUrl="" action="" tgtFrame="" tooltip="" history="1" highlightClick="0" endSnd="0"/>
              </a:rPr>
              <a:t>https://www.python.org</a:t>
            </a:r>
          </a:p>
        </p:txBody>
      </p:sp>
      <p:pic>
        <p:nvPicPr>
          <p:cNvPr id="148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3143" y="2925983"/>
            <a:ext cx="4506967" cy="3380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План занятия</a:t>
            </a:r>
          </a:p>
        </p:txBody>
      </p:sp>
      <p:sp>
        <p:nvSpPr>
          <p:cNvPr id="151" name="TextBox 3"/>
          <p:cNvSpPr txBox="1"/>
          <p:nvPr/>
        </p:nvSpPr>
        <p:spPr>
          <a:xfrm>
            <a:off x="1233389" y="2154621"/>
            <a:ext cx="8726739" cy="296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Что такое программа и из чего она состоит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Разберем основные типы данных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Напишем свою первую программу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Комментарии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Знакомство со встроенными функциями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50000"/>
              </a:lnSpc>
              <a:spcBef>
                <a:spcPts val="800"/>
              </a:spcBef>
              <a:buSzPct val="100000"/>
              <a:buAutoNum type="arabicParenR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Приведение типов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Что такое программа и из чего она состоит? </a:t>
            </a:r>
          </a:p>
        </p:txBody>
      </p:sp>
      <p:sp>
        <p:nvSpPr>
          <p:cNvPr id="154" name="TextBox 3"/>
          <p:cNvSpPr txBox="1"/>
          <p:nvPr/>
        </p:nvSpPr>
        <p:spPr>
          <a:xfrm>
            <a:off x="1201859" y="1933903"/>
            <a:ext cx="10198188" cy="412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Программа</a:t>
            </a:r>
            <a:r>
              <a:rPr b="0" i="0" sz="2000"/>
              <a:t> – это алгоритм, записанный на каком-либо языке программирования, или же набор команд для компьютера</a:t>
            </a:r>
            <a:endParaRPr b="0" i="0" sz="2000"/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ctr">
              <a:lnSpc>
                <a:spcPct val="107000"/>
              </a:lnSpc>
              <a:spcBef>
                <a:spcPts val="800"/>
              </a:spcBef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команда 1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algn="ctr">
              <a:lnSpc>
                <a:spcPct val="107000"/>
              </a:lnSpc>
              <a:spcBef>
                <a:spcPts val="800"/>
              </a:spcBef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команда 2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algn="ctr">
              <a:lnSpc>
                <a:spcPct val="107000"/>
              </a:lnSpc>
              <a:spcBef>
                <a:spcPts val="800"/>
              </a:spcBef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—————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algn="ctr">
              <a:lnSpc>
                <a:spcPct val="107000"/>
              </a:lnSpc>
              <a:spcBef>
                <a:spcPts val="800"/>
              </a:spcBef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команда N</a:t>
            </a:r>
          </a:p>
          <a:p>
            <a:pPr algn="ctr">
              <a:lnSpc>
                <a:spcPct val="107000"/>
              </a:lnSpc>
              <a:spcBef>
                <a:spcPts val="800"/>
              </a:spcBef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lnSpc>
                <a:spcPct val="107000"/>
              </a:lnSpc>
              <a:spcBef>
                <a:spcPts val="800"/>
              </a:spcBef>
              <a:defRPr b="1"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Команда</a:t>
            </a:r>
            <a:r>
              <a:rPr b="0" i="0" sz="2000"/>
              <a:t> – это описание действий, которые должен выполнить компьютер. ( Пример команды: сложение двух чисел или запись данных в файл и т.п.) </a:t>
            </a:r>
            <a:endParaRPr sz="2000"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Прямоугольник: скругленные углы 4"/>
          <p:cNvGrpSpPr/>
          <p:nvPr/>
        </p:nvGrpSpPr>
        <p:grpSpPr>
          <a:xfrm>
            <a:off x="3941379" y="536027"/>
            <a:ext cx="4656084" cy="1471449"/>
            <a:chOff x="0" y="0"/>
            <a:chExt cx="4656082" cy="1471447"/>
          </a:xfrm>
        </p:grpSpPr>
        <p:sp>
          <p:nvSpPr>
            <p:cNvPr id="156" name="Сквиркл"/>
            <p:cNvSpPr/>
            <p:nvPr/>
          </p:nvSpPr>
          <p:spPr>
            <a:xfrm>
              <a:off x="0" y="0"/>
              <a:ext cx="4656083" cy="14714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3F692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" name="Языки программирования"/>
            <p:cNvSpPr txBox="1"/>
            <p:nvPr/>
          </p:nvSpPr>
          <p:spPr>
            <a:xfrm>
              <a:off x="123900" y="561509"/>
              <a:ext cx="440828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Языки программирования</a:t>
              </a:r>
            </a:p>
          </p:txBody>
        </p:sp>
      </p:grpSp>
      <p:sp>
        <p:nvSpPr>
          <p:cNvPr id="159" name="Прямая соединительная линия 10"/>
          <p:cNvSpPr/>
          <p:nvPr/>
        </p:nvSpPr>
        <p:spPr>
          <a:xfrm flipH="1">
            <a:off x="6264166" y="2007475"/>
            <a:ext cx="5256" cy="1082566"/>
          </a:xfrm>
          <a:prstGeom prst="line">
            <a:avLst/>
          </a:prstGeom>
          <a:ln w="63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Прямая со стрелкой 14"/>
          <p:cNvSpPr/>
          <p:nvPr/>
        </p:nvSpPr>
        <p:spPr>
          <a:xfrm>
            <a:off x="3478924" y="3090041"/>
            <a:ext cx="1" cy="630622"/>
          </a:xfrm>
          <a:prstGeom prst="line">
            <a:avLst/>
          </a:prstGeom>
          <a:ln w="635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Прямая со стрелкой 15"/>
          <p:cNvSpPr/>
          <p:nvPr/>
        </p:nvSpPr>
        <p:spPr>
          <a:xfrm>
            <a:off x="9049408" y="3084784"/>
            <a:ext cx="1" cy="630622"/>
          </a:xfrm>
          <a:prstGeom prst="line">
            <a:avLst/>
          </a:prstGeom>
          <a:ln w="635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Прямая соединительная линия 17"/>
          <p:cNvSpPr/>
          <p:nvPr/>
        </p:nvSpPr>
        <p:spPr>
          <a:xfrm flipH="1" flipV="1">
            <a:off x="3478924" y="3090041"/>
            <a:ext cx="2785243" cy="1"/>
          </a:xfrm>
          <a:prstGeom prst="line">
            <a:avLst/>
          </a:prstGeom>
          <a:ln w="63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Прямая соединительная линия 18"/>
          <p:cNvSpPr/>
          <p:nvPr/>
        </p:nvSpPr>
        <p:spPr>
          <a:xfrm flipH="1" flipV="1">
            <a:off x="6264166" y="3084784"/>
            <a:ext cx="2785243" cy="1"/>
          </a:xfrm>
          <a:prstGeom prst="line">
            <a:avLst/>
          </a:prstGeom>
          <a:ln w="63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6" name="Прямоугольник: скругленные углы 19"/>
          <p:cNvGrpSpPr/>
          <p:nvPr/>
        </p:nvGrpSpPr>
        <p:grpSpPr>
          <a:xfrm>
            <a:off x="1897119" y="3725917"/>
            <a:ext cx="3163610" cy="2706414"/>
            <a:chOff x="0" y="0"/>
            <a:chExt cx="3163609" cy="2706412"/>
          </a:xfrm>
        </p:grpSpPr>
        <p:sp>
          <p:nvSpPr>
            <p:cNvPr id="164" name="Сквиркл"/>
            <p:cNvSpPr/>
            <p:nvPr/>
          </p:nvSpPr>
          <p:spPr>
            <a:xfrm>
              <a:off x="0" y="0"/>
              <a:ext cx="3163610" cy="27064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3F692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Низкоуровневый язык программирования…"/>
            <p:cNvSpPr txBox="1"/>
            <p:nvPr/>
          </p:nvSpPr>
          <p:spPr>
            <a:xfrm>
              <a:off x="184185" y="119862"/>
              <a:ext cx="2795239" cy="24666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Низкоуровневый язык </a:t>
              </a:r>
              <a:r>
                <a:rPr b="0" i="0"/>
                <a:t>программирования  </a:t>
              </a:r>
            </a:p>
            <a:p>
              <a:pPr algn="ctr">
                <a:def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Это такой язык, в котором каждая команда, написанная программистом, соответствует одной команде процессора.</a:t>
              </a:r>
              <a:endParaRPr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169" name="Прямоугольник: скругленные углы 22"/>
          <p:cNvGrpSpPr/>
          <p:nvPr/>
        </p:nvGrpSpPr>
        <p:grpSpPr>
          <a:xfrm>
            <a:off x="7412424" y="3720662"/>
            <a:ext cx="3273968" cy="2706413"/>
            <a:chOff x="0" y="0"/>
            <a:chExt cx="3273966" cy="2706412"/>
          </a:xfrm>
        </p:grpSpPr>
        <p:sp>
          <p:nvSpPr>
            <p:cNvPr id="167" name="Сквиркл"/>
            <p:cNvSpPr/>
            <p:nvPr/>
          </p:nvSpPr>
          <p:spPr>
            <a:xfrm>
              <a:off x="0" y="0"/>
              <a:ext cx="3273967" cy="27064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3F692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7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Высокоуровневый язык программирования…"/>
            <p:cNvSpPr txBox="1"/>
            <p:nvPr/>
          </p:nvSpPr>
          <p:spPr>
            <a:xfrm>
              <a:off x="184185" y="42072"/>
              <a:ext cx="2905596" cy="2622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17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Высокоуровневый язык</a:t>
              </a:r>
              <a:r>
                <a:rPr b="0" i="0"/>
                <a:t> программирования  </a:t>
              </a:r>
            </a:p>
            <a:p>
              <a:pPr algn="ctr">
                <a:defRPr sz="17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Это такой язык, в котором команды, написанная программистом, приближены к естественному (английскому) языку, легче воспринимаются человеком, не зависят от конкретного компьютера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Разберем из чего состоит программа более детально</a:t>
            </a:r>
          </a:p>
        </p:txBody>
      </p:sp>
      <p:sp>
        <p:nvSpPr>
          <p:cNvPr id="172" name="TextBox 3"/>
          <p:cNvSpPr txBox="1"/>
          <p:nvPr/>
        </p:nvSpPr>
        <p:spPr>
          <a:xfrm>
            <a:off x="1075733" y="2585545"/>
            <a:ext cx="9430934" cy="289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 </a:t>
            </a:r>
            <a:r>
              <a:rPr b="1" i="1"/>
              <a:t>Константа</a:t>
            </a:r>
            <a:r>
              <a:t> – постоянная величина, имеющая имя, в питоне нет констант.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 b="1" i="1"/>
              <a:t>Переменная</a:t>
            </a:r>
            <a:r>
              <a:t> – изменяющаяся величина, имеющая имя (ячейка памяти). 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3. </a:t>
            </a:r>
            <a:r>
              <a:rPr b="1" i="1"/>
              <a:t>Функция</a:t>
            </a:r>
            <a:r>
              <a:t> – вспомогательный алгоритм для выполнения вычислений (вычисление квадратного корня, сложение, вывод текста на экран).</a:t>
            </a:r>
            <a:endParaRPr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3"/>
          <p:cNvSpPr txBox="1"/>
          <p:nvPr/>
        </p:nvSpPr>
        <p:spPr>
          <a:xfrm>
            <a:off x="1201855" y="556013"/>
            <a:ext cx="9567569" cy="521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Для того чтоб создать переменную, нам необходимо придумать ей имя, поэтому давайте разберем какие имена можно использовать, а какие нет.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Имена программы, констант, переменных могут включать латинские буквы (A-Z), цифры, знак подчеркивания _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Имена </a:t>
            </a:r>
            <a:r>
              <a:rPr b="1">
                <a:solidFill>
                  <a:srgbClr val="FF0000"/>
                </a:solidFill>
              </a:rPr>
              <a:t>НЕ</a:t>
            </a:r>
            <a:r>
              <a:t> могут включать русские буквы пробелы скобки, знаки +,  =, !, ? и др. имя не может начинаться с цифры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Например A, b, number, _counter, num1 - являются корректными именами.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 вот имена 1number, Вася, R&amp;B, [QuQu], A+b и т.п. использовать </a:t>
            </a:r>
            <a:r>
              <a:rPr b="1">
                <a:solidFill>
                  <a:srgbClr val="FF0000"/>
                </a:solidFill>
              </a:rPr>
              <a:t>НЕЛЬЗЯ</a:t>
            </a:r>
            <a:endParaRPr b="1">
              <a:solidFill>
                <a:srgbClr val="FF0000"/>
              </a:solidFill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b="1" sz="20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 algn="ctr">
              <a:defRPr b="1" i="1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Интересный факт</a:t>
            </a:r>
            <a:r>
              <a:rPr b="0" sz="2000"/>
              <a:t> </a:t>
            </a:r>
            <a:endParaRPr b="0" sz="2000"/>
          </a:p>
          <a:p>
            <a:pPr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Переменные B и b будут восприниматься программой как две разные переменные, так как язык Python чувствителен к регистру.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СавонVTI">
  <a:themeElements>
    <a:clrScheme name="СавонVTI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СавонVTI">
  <a:themeElements>
    <a:clrScheme name="Савон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