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BCD"/>
          </a:solidFill>
        </a:fill>
      </a:tcStyle>
    </a:wholeTbl>
    <a:band2H>
      <a:tcTxStyle b="def" i="def"/>
      <a:tcStyle>
        <a:tcBdr/>
        <a:fill>
          <a:solidFill>
            <a:srgbClr val="E9EEE8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9DF"/>
          </a:solidFill>
        </a:fill>
      </a:tcStyle>
    </a:wholeTbl>
    <a:band2H>
      <a:tcTxStyle b="def" i="def"/>
      <a:tcStyle>
        <a:tcBdr/>
        <a:fill>
          <a:solidFill>
            <a:srgbClr val="E7EDF0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6EECC"/>
          </a:solidFill>
        </a:fill>
      </a:tcStyle>
    </a:wholeTbl>
    <a:band2H>
      <a:tcTxStyle b="def" i="def"/>
      <a:tcStyle>
        <a:tcBdr/>
        <a:fill>
          <a:solidFill>
            <a:srgbClr val="F3F7E7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Прямоугольник 9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0" dir="0">
              <a:srgbClr val="000000">
                <a:alpha val="66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6" name="Прямоугольник 10"/>
          <p:cNvSpPr/>
          <p:nvPr/>
        </p:nvSpPr>
        <p:spPr>
          <a:xfrm>
            <a:off x="1447800" y="1411614"/>
            <a:ext cx="9296401" cy="4034771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Прямоугольник 14"/>
          <p:cNvSpPr/>
          <p:nvPr/>
        </p:nvSpPr>
        <p:spPr>
          <a:xfrm>
            <a:off x="5135879" y="1267729"/>
            <a:ext cx="1920241" cy="7315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1" name="Группа 6"/>
          <p:cNvGrpSpPr/>
          <p:nvPr/>
        </p:nvGrpSpPr>
        <p:grpSpPr>
          <a:xfrm>
            <a:off x="5250179" y="1267729"/>
            <a:ext cx="1691641" cy="615935"/>
            <a:chOff x="0" y="0"/>
            <a:chExt cx="1691640" cy="615934"/>
          </a:xfrm>
        </p:grpSpPr>
        <p:sp>
          <p:nvSpPr>
            <p:cNvPr id="18" name="Прямая соединительная линия 16"/>
            <p:cNvSpPr/>
            <p:nvPr/>
          </p:nvSpPr>
          <p:spPr>
            <a:xfrm flipH="1">
              <a:off x="-1" y="-1"/>
              <a:ext cx="1" cy="612649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" name="Прямая соединительная линия 17"/>
            <p:cNvSpPr/>
            <p:nvPr/>
          </p:nvSpPr>
          <p:spPr>
            <a:xfrm>
              <a:off x="1691639" y="-1"/>
              <a:ext cx="1" cy="612649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" name="Прямая соединительная линия 18"/>
            <p:cNvSpPr/>
            <p:nvPr/>
          </p:nvSpPr>
          <p:spPr>
            <a:xfrm>
              <a:off x="0" y="615934"/>
              <a:ext cx="1691641" cy="1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2" name="Текст заголовка"/>
          <p:cNvSpPr txBox="1"/>
          <p:nvPr>
            <p:ph type="title"/>
          </p:nvPr>
        </p:nvSpPr>
        <p:spPr>
          <a:xfrm>
            <a:off x="1629103" y="2244830"/>
            <a:ext cx="8933796" cy="2437233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cap="all" spc="-100" sz="68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/>
          </p:nvPr>
        </p:nvSpPr>
        <p:spPr>
          <a:xfrm>
            <a:off x="1629100" y="4682061"/>
            <a:ext cx="8936847" cy="4572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0D0D0D"/>
                </a:solidFill>
              </a:defRPr>
            </a:lvl1pPr>
            <a:lvl2pPr marL="0" indent="45720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0D0D0D"/>
                </a:solidFill>
              </a:defRPr>
            </a:lvl2pPr>
            <a:lvl3pPr marL="0" indent="91440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0D0D0D"/>
                </a:solidFill>
              </a:defRPr>
            </a:lvl3pPr>
            <a:lvl4pPr marL="0" indent="137160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0D0D0D"/>
                </a:solidFill>
              </a:defRPr>
            </a:lvl4pPr>
            <a:lvl5pPr marL="0" indent="182880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0D0D0D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4" name="Номер слайда"/>
          <p:cNvSpPr txBox="1"/>
          <p:nvPr>
            <p:ph type="sldNum" sz="quarter" idx="2"/>
          </p:nvPr>
        </p:nvSpPr>
        <p:spPr>
          <a:xfrm>
            <a:off x="10346147" y="5187568"/>
            <a:ext cx="216754" cy="2184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Прямоугольник 10"/>
          <p:cNvSpPr/>
          <p:nvPr/>
        </p:nvSpPr>
        <p:spPr>
          <a:xfrm>
            <a:off x="8119870" y="237744"/>
            <a:ext cx="3826597" cy="6382512"/>
          </a:xfrm>
          <a:prstGeom prst="rect">
            <a:avLst/>
          </a:prstGeom>
          <a:solidFill>
            <a:srgbClr val="D9D9D9">
              <a:alpha val="6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1" name="Рисунок 2"/>
          <p:cNvSpPr/>
          <p:nvPr>
            <p:ph type="pic" idx="21"/>
          </p:nvPr>
        </p:nvSpPr>
        <p:spPr>
          <a:xfrm>
            <a:off x="228599" y="237743"/>
            <a:ext cx="7696201" cy="63825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2" name="Прямоугольник 11"/>
          <p:cNvSpPr/>
          <p:nvPr/>
        </p:nvSpPr>
        <p:spPr>
          <a:xfrm>
            <a:off x="8254659" y="374903"/>
            <a:ext cx="3557016" cy="6108194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Текст заголовка"/>
          <p:cNvSpPr txBox="1"/>
          <p:nvPr>
            <p:ph type="title"/>
          </p:nvPr>
        </p:nvSpPr>
        <p:spPr>
          <a:xfrm>
            <a:off x="8477250" y="603504"/>
            <a:ext cx="3144774" cy="164592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4" name="Уровень текста 1…"/>
          <p:cNvSpPr txBox="1"/>
          <p:nvPr>
            <p:ph type="body" sz="quarter" idx="1"/>
          </p:nvPr>
        </p:nvSpPr>
        <p:spPr>
          <a:xfrm>
            <a:off x="8477250" y="2386583"/>
            <a:ext cx="3144774" cy="35112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Tx/>
              <a:buSzTx/>
              <a:buFontTx/>
              <a:buNone/>
              <a:defRPr sz="1800"/>
            </a:lvl1pPr>
            <a:lvl2pPr marL="0" indent="457200">
              <a:spcBef>
                <a:spcPts val="800"/>
              </a:spcBef>
              <a:buClrTx/>
              <a:buSzTx/>
              <a:buFontTx/>
              <a:buNone/>
              <a:defRPr sz="1800"/>
            </a:lvl2pPr>
            <a:lvl3pPr marL="0" indent="914400">
              <a:spcBef>
                <a:spcPts val="800"/>
              </a:spcBef>
              <a:buClrTx/>
              <a:buSzTx/>
              <a:buFontTx/>
              <a:buNone/>
              <a:defRPr sz="1800"/>
            </a:lvl3pPr>
            <a:lvl4pPr marL="0" indent="1371600">
              <a:spcBef>
                <a:spcPts val="800"/>
              </a:spcBef>
              <a:buClrTx/>
              <a:buSzTx/>
              <a:buFontTx/>
              <a:buNone/>
              <a:defRPr sz="1800"/>
            </a:lvl4pPr>
            <a:lvl5pPr marL="0" indent="1828800">
              <a:spcBef>
                <a:spcPts val="800"/>
              </a:spcBef>
              <a:buClrTx/>
              <a:buSzTx/>
              <a:buFontTx/>
              <a:buNone/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5" name="Номер слайда"/>
          <p:cNvSpPr txBox="1"/>
          <p:nvPr>
            <p:ph type="sldNum" sz="quarter" idx="2"/>
          </p:nvPr>
        </p:nvSpPr>
        <p:spPr>
          <a:xfrm>
            <a:off x="11405270" y="6182360"/>
            <a:ext cx="216755" cy="2184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Титульный слайд 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Прямоугольник 9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50800" dist="0" dir="0">
              <a:srgbClr val="000000">
                <a:alpha val="66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" name="Прямоугольник 10"/>
          <p:cNvSpPr/>
          <p:nvPr/>
        </p:nvSpPr>
        <p:spPr>
          <a:xfrm>
            <a:off x="1447800" y="1411614"/>
            <a:ext cx="9296401" cy="4034771"/>
          </a:xfrm>
          <a:prstGeom prst="rect">
            <a:avLst/>
          </a:prstGeom>
          <a:ln w="6350" cap="sq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Прямоугольник 14"/>
          <p:cNvSpPr/>
          <p:nvPr/>
        </p:nvSpPr>
        <p:spPr>
          <a:xfrm>
            <a:off x="5135879" y="1267729"/>
            <a:ext cx="1920241" cy="7315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8" name="Группа 6"/>
          <p:cNvGrpSpPr/>
          <p:nvPr/>
        </p:nvGrpSpPr>
        <p:grpSpPr>
          <a:xfrm>
            <a:off x="5250179" y="1267729"/>
            <a:ext cx="1691641" cy="615935"/>
            <a:chOff x="0" y="0"/>
            <a:chExt cx="1691640" cy="615934"/>
          </a:xfrm>
        </p:grpSpPr>
        <p:sp>
          <p:nvSpPr>
            <p:cNvPr id="35" name="Прямая соединительная линия 16"/>
            <p:cNvSpPr/>
            <p:nvPr/>
          </p:nvSpPr>
          <p:spPr>
            <a:xfrm flipH="1">
              <a:off x="-1" y="-1"/>
              <a:ext cx="1" cy="612649"/>
            </a:xfrm>
            <a:prstGeom prst="line">
              <a:avLst/>
            </a:prstGeom>
            <a:solidFill>
              <a:srgbClr val="FFFFFF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" name="Прямая соединительная линия 17"/>
            <p:cNvSpPr/>
            <p:nvPr/>
          </p:nvSpPr>
          <p:spPr>
            <a:xfrm>
              <a:off x="1691639" y="-1"/>
              <a:ext cx="1" cy="612649"/>
            </a:xfrm>
            <a:prstGeom prst="line">
              <a:avLst/>
            </a:prstGeom>
            <a:solidFill>
              <a:srgbClr val="FFFFFF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" name="Прямая соединительная линия 18"/>
            <p:cNvSpPr/>
            <p:nvPr/>
          </p:nvSpPr>
          <p:spPr>
            <a:xfrm>
              <a:off x="0" y="615934"/>
              <a:ext cx="1691641" cy="1"/>
            </a:xfrm>
            <a:prstGeom prst="line">
              <a:avLst/>
            </a:prstGeom>
            <a:solidFill>
              <a:srgbClr val="FFFFFF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1629103" y="2244830"/>
            <a:ext cx="8933796" cy="2437233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cap="all" spc="-100" sz="6800">
                <a:solidFill>
                  <a:srgbClr val="FFFF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1629100" y="4682061"/>
            <a:ext cx="8936847" cy="4572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FFFFFF"/>
                </a:solidFill>
              </a:defRPr>
            </a:lvl1pPr>
            <a:lvl2pPr marL="0" indent="45720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FFFFFF"/>
                </a:solidFill>
              </a:defRPr>
            </a:lvl2pPr>
            <a:lvl3pPr marL="0" indent="91440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FFFFFF"/>
                </a:solidFill>
              </a:defRPr>
            </a:lvl3pPr>
            <a:lvl4pPr marL="0" indent="137160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FFFFFF"/>
                </a:solidFill>
              </a:defRPr>
            </a:lvl4pPr>
            <a:lvl5pPr marL="0" indent="1828800" algn="ctr">
              <a:spcBef>
                <a:spcPts val="0"/>
              </a:spcBef>
              <a:buClrTx/>
              <a:buSzTx/>
              <a:buFontTx/>
              <a:buNone/>
              <a:defRPr spc="80" sz="18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xfrm>
            <a:off x="10346147" y="5187568"/>
            <a:ext cx="216754" cy="2184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Уровень текста 1…"/>
          <p:cNvSpPr txBox="1"/>
          <p:nvPr>
            <p:ph type="body" idx="1"/>
          </p:nvPr>
        </p:nvSpPr>
        <p:spPr>
          <a:xfrm>
            <a:off x="1066800" y="2103120"/>
            <a:ext cx="10058400" cy="3849625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Прямоугольник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" name="Прямоугольник 22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0" dir="0">
              <a:srgbClr val="000000">
                <a:alpha val="66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" name="Прямоугольник 23"/>
          <p:cNvSpPr/>
          <p:nvPr/>
        </p:nvSpPr>
        <p:spPr>
          <a:xfrm>
            <a:off x="1447800" y="1411614"/>
            <a:ext cx="9296401" cy="4034771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0" name="Прямоугольник 29"/>
          <p:cNvSpPr/>
          <p:nvPr/>
        </p:nvSpPr>
        <p:spPr>
          <a:xfrm>
            <a:off x="5135879" y="1267729"/>
            <a:ext cx="1920241" cy="73152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" name="Текст заголовка"/>
          <p:cNvSpPr txBox="1"/>
          <p:nvPr>
            <p:ph type="title"/>
          </p:nvPr>
        </p:nvSpPr>
        <p:spPr>
          <a:xfrm>
            <a:off x="1629155" y="2275165"/>
            <a:ext cx="8933690" cy="2406895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cap="all" spc="-100" sz="6800"/>
            </a:lvl1pPr>
          </a:lstStyle>
          <a:p>
            <a:pPr/>
            <a:r>
              <a:t>Текст заголовка</a:t>
            </a:r>
          </a:p>
        </p:txBody>
      </p:sp>
      <p:grpSp>
        <p:nvGrpSpPr>
          <p:cNvPr id="65" name="Группа 15"/>
          <p:cNvGrpSpPr/>
          <p:nvPr/>
        </p:nvGrpSpPr>
        <p:grpSpPr>
          <a:xfrm>
            <a:off x="5250179" y="1267729"/>
            <a:ext cx="1691641" cy="615935"/>
            <a:chOff x="0" y="0"/>
            <a:chExt cx="1691640" cy="615934"/>
          </a:xfrm>
        </p:grpSpPr>
        <p:sp>
          <p:nvSpPr>
            <p:cNvPr id="62" name="Прямая соединительная линия 16"/>
            <p:cNvSpPr/>
            <p:nvPr/>
          </p:nvSpPr>
          <p:spPr>
            <a:xfrm flipH="1">
              <a:off x="-1" y="-1"/>
              <a:ext cx="1" cy="612649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" name="Прямая соединительная линия 17"/>
            <p:cNvSpPr/>
            <p:nvPr/>
          </p:nvSpPr>
          <p:spPr>
            <a:xfrm>
              <a:off x="1691639" y="-1"/>
              <a:ext cx="1" cy="612649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" name="Прямая соединительная линия 18"/>
            <p:cNvSpPr/>
            <p:nvPr/>
          </p:nvSpPr>
          <p:spPr>
            <a:xfrm>
              <a:off x="0" y="615934"/>
              <a:ext cx="1691641" cy="1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6" name="Уровень текста 1…"/>
          <p:cNvSpPr txBox="1"/>
          <p:nvPr>
            <p:ph type="body" sz="quarter" idx="1"/>
          </p:nvPr>
        </p:nvSpPr>
        <p:spPr>
          <a:xfrm>
            <a:off x="1629155" y="4682061"/>
            <a:ext cx="8939785" cy="4572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1pPr>
            <a:lvl2pPr marL="0" indent="45720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2pPr>
            <a:lvl3pPr marL="0" indent="91440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3pPr>
            <a:lvl4pPr marL="0" indent="137160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4pPr>
            <a:lvl5pPr marL="0" indent="182880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7" name="Номер слайда"/>
          <p:cNvSpPr txBox="1"/>
          <p:nvPr>
            <p:ph type="sldNum" sz="quarter" idx="2"/>
          </p:nvPr>
        </p:nvSpPr>
        <p:spPr>
          <a:xfrm>
            <a:off x="10346089" y="5187568"/>
            <a:ext cx="216755" cy="2184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5" name="Уровень текста 1…"/>
          <p:cNvSpPr txBox="1"/>
          <p:nvPr>
            <p:ph type="body" sz="half" idx="1"/>
          </p:nvPr>
        </p:nvSpPr>
        <p:spPr>
          <a:xfrm>
            <a:off x="1066800" y="2103120"/>
            <a:ext cx="4663441" cy="374904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480059" indent="-205739">
              <a:defRPr sz="1800"/>
            </a:lvl2pPr>
            <a:lvl3pPr marL="783771" indent="-235131">
              <a:defRPr sz="1800"/>
            </a:lvl3pPr>
            <a:lvl4pPr marL="1058091" indent="-235131">
              <a:defRPr sz="1800"/>
            </a:lvl4pPr>
            <a:lvl5pPr marL="1332411" indent="-235131"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1069847" y="2074334"/>
            <a:ext cx="4663442" cy="64008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b="1" sz="19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b="1" sz="19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b="1" sz="19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b="1" sz="19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b="1" sz="19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Текст 4"/>
          <p:cNvSpPr/>
          <p:nvPr>
            <p:ph type="body" sz="quarter" idx="21"/>
          </p:nvPr>
        </p:nvSpPr>
        <p:spPr>
          <a:xfrm>
            <a:off x="6458711" y="2074334"/>
            <a:ext cx="4663442" cy="640081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b="1" sz="1900"/>
            </a:pPr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Прямоугольник 9"/>
          <p:cNvSpPr/>
          <p:nvPr/>
        </p:nvSpPr>
        <p:spPr>
          <a:xfrm>
            <a:off x="8119870" y="237744"/>
            <a:ext cx="3826597" cy="6382512"/>
          </a:xfrm>
          <a:prstGeom prst="rect">
            <a:avLst/>
          </a:prstGeom>
          <a:solidFill>
            <a:srgbClr val="D9D9D9">
              <a:alpha val="6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Прямоугольник 12"/>
          <p:cNvSpPr/>
          <p:nvPr/>
        </p:nvSpPr>
        <p:spPr>
          <a:xfrm>
            <a:off x="8254659" y="374903"/>
            <a:ext cx="3557016" cy="6108194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Текст заголовка"/>
          <p:cNvSpPr txBox="1"/>
          <p:nvPr>
            <p:ph type="title"/>
          </p:nvPr>
        </p:nvSpPr>
        <p:spPr>
          <a:xfrm>
            <a:off x="8458200" y="607391"/>
            <a:ext cx="3161964" cy="164592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11" name="Уровень текста 1…"/>
          <p:cNvSpPr txBox="1"/>
          <p:nvPr>
            <p:ph type="body" idx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</p:spPr>
        <p:txBody>
          <a:bodyPr/>
          <a:lstStyle>
            <a:lvl1pPr>
              <a:defRPr sz="1900"/>
            </a:lvl1pPr>
            <a:lvl2pPr marL="491490" indent="-217170">
              <a:defRPr sz="1900"/>
            </a:lvl2pPr>
            <a:lvl3pPr marL="796834" indent="-248194">
              <a:defRPr sz="1900"/>
            </a:lvl3pPr>
            <a:lvl4pPr marL="1071154" indent="-248194">
              <a:defRPr sz="1900"/>
            </a:lvl4pPr>
            <a:lvl5pPr marL="1345474" indent="-248194">
              <a:defRPr sz="19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2" name="Текст 3"/>
          <p:cNvSpPr/>
          <p:nvPr>
            <p:ph type="body" sz="quarter" idx="21"/>
          </p:nvPr>
        </p:nvSpPr>
        <p:spPr>
          <a:xfrm>
            <a:off x="8458199" y="2336800"/>
            <a:ext cx="3161965" cy="36068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800"/>
              </a:spcBef>
              <a:buClrTx/>
              <a:buSzTx/>
              <a:buFontTx/>
              <a:buNone/>
              <a:defRPr sz="1800"/>
            </a:pPr>
          </a:p>
        </p:txBody>
      </p:sp>
      <p:sp>
        <p:nvSpPr>
          <p:cNvPr id="113" name="Номер слайда"/>
          <p:cNvSpPr txBox="1"/>
          <p:nvPr>
            <p:ph type="sldNum" sz="quarter" idx="2"/>
          </p:nvPr>
        </p:nvSpPr>
        <p:spPr>
          <a:xfrm>
            <a:off x="11403409" y="6182360"/>
            <a:ext cx="216755" cy="2184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Прямоугольник 6"/>
          <p:cNvSpPr/>
          <p:nvPr/>
        </p:nvSpPr>
        <p:spPr>
          <a:xfrm>
            <a:off x="234695" y="237744"/>
            <a:ext cx="11722610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Прямоугольник 7"/>
          <p:cNvSpPr/>
          <p:nvPr/>
        </p:nvSpPr>
        <p:spPr>
          <a:xfrm>
            <a:off x="371855" y="374903"/>
            <a:ext cx="11448290" cy="6108194"/>
          </a:xfrm>
          <a:prstGeom prst="rect">
            <a:avLst/>
          </a:prstGeom>
          <a:ln w="6350" cap="sq">
            <a:solidFill>
              <a:srgbClr val="26262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Текст заголовка"/>
          <p:cNvSpPr txBox="1"/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6" name="Уровень текста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" name="Номер слайда"/>
          <p:cNvSpPr txBox="1"/>
          <p:nvPr>
            <p:ph type="sldNum" sz="quarter" idx="2"/>
          </p:nvPr>
        </p:nvSpPr>
        <p:spPr>
          <a:xfrm>
            <a:off x="10908446" y="6182360"/>
            <a:ext cx="216754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800">
                <a:solidFill>
                  <a:srgbClr val="40404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182879" marR="0" indent="-182879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485335" marR="0" indent="-211015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777239" marR="0" indent="-2286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051559" marR="0" indent="-2286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1325880" marR="0" indent="-2286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1616328" marR="0" indent="-244928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1916328" marR="0" indent="-244928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2216328" marR="0" indent="-244928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2516328" marR="0" indent="-244928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500" u="none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198" y="9"/>
            <a:ext cx="12191859" cy="685799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Прямоугольник 81"/>
          <p:cNvSpPr/>
          <p:nvPr/>
        </p:nvSpPr>
        <p:spPr>
          <a:xfrm>
            <a:off x="5695066" y="1808532"/>
            <a:ext cx="5452529" cy="3240937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Прямоугольник 83"/>
          <p:cNvSpPr/>
          <p:nvPr/>
        </p:nvSpPr>
        <p:spPr>
          <a:xfrm>
            <a:off x="5861010" y="1975104"/>
            <a:ext cx="5120641" cy="2907793"/>
          </a:xfrm>
          <a:prstGeom prst="rect">
            <a:avLst/>
          </a:prstGeom>
          <a:ln w="6350" cap="sq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Заголовок 1"/>
          <p:cNvSpPr txBox="1"/>
          <p:nvPr>
            <p:ph type="title"/>
          </p:nvPr>
        </p:nvSpPr>
        <p:spPr>
          <a:xfrm>
            <a:off x="6033793" y="2355457"/>
            <a:ext cx="4775075" cy="1630908"/>
          </a:xfrm>
          <a:prstGeom prst="rect">
            <a:avLst/>
          </a:prstGeom>
        </p:spPr>
        <p:txBody>
          <a:bodyPr/>
          <a:lstStyle/>
          <a:p>
            <a:pPr>
              <a:defRPr sz="4400"/>
            </a:pPr>
            <a:r>
              <a:t>Введение в ООП</a:t>
            </a:r>
            <a:br/>
            <a:r>
              <a:t>классы</a:t>
            </a:r>
          </a:p>
        </p:txBody>
      </p:sp>
      <p:sp>
        <p:nvSpPr>
          <p:cNvPr id="138" name="TextBox 6"/>
          <p:cNvSpPr txBox="1"/>
          <p:nvPr/>
        </p:nvSpPr>
        <p:spPr>
          <a:xfrm>
            <a:off x="6848456" y="3956184"/>
            <a:ext cx="314574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Занятие №1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Заголовок 1"/>
          <p:cNvSpPr txBox="1"/>
          <p:nvPr>
            <p:ph type="title"/>
          </p:nvPr>
        </p:nvSpPr>
        <p:spPr>
          <a:xfrm>
            <a:off x="1066800" y="214593"/>
            <a:ext cx="10058400" cy="1371601"/>
          </a:xfrm>
          <a:prstGeom prst="rect">
            <a:avLst/>
          </a:prstGeom>
        </p:spPr>
        <p:txBody>
          <a:bodyPr/>
          <a:lstStyle>
            <a:lvl1pPr algn="ctr"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Инкапсуляция</a:t>
            </a:r>
          </a:p>
        </p:txBody>
      </p:sp>
      <p:sp>
        <p:nvSpPr>
          <p:cNvPr id="163" name="TextBox 4"/>
          <p:cNvSpPr txBox="1"/>
          <p:nvPr/>
        </p:nvSpPr>
        <p:spPr>
          <a:xfrm>
            <a:off x="770929" y="1281408"/>
            <a:ext cx="10418907" cy="2068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Инкапсуляция - принцип ООП, согласно которому сложность реализации программного компонента должна быть спрятана за его интерфейсом.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 startAt="1"/>
              <a:tabLst>
                <a:tab pos="457200" algn="l"/>
              </a:tabLst>
              <a:defRPr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Отсутствует доступ к внутреннему устройству программного компонента.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 startAt="1"/>
              <a:tabLst>
                <a:tab pos="457200" algn="l"/>
              </a:tabLst>
              <a:defRPr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Взаимодействие компонента с внешним миром осуществляется посредством интерфейса, который включает публичные методы и поля.</a:t>
            </a:r>
            <a:endParaRPr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64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1311" y="3125886"/>
            <a:ext cx="5289378" cy="3177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Заголовок 1"/>
          <p:cNvSpPr txBox="1"/>
          <p:nvPr>
            <p:ph type="title"/>
          </p:nvPr>
        </p:nvSpPr>
        <p:spPr>
          <a:xfrm>
            <a:off x="1066800" y="214593"/>
            <a:ext cx="10058400" cy="1371601"/>
          </a:xfrm>
          <a:prstGeom prst="rect">
            <a:avLst/>
          </a:prstGeom>
        </p:spPr>
        <p:txBody>
          <a:bodyPr/>
          <a:lstStyle>
            <a:lvl1pPr algn="ctr"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Наследование</a:t>
            </a:r>
          </a:p>
        </p:txBody>
      </p:sp>
      <p:sp>
        <p:nvSpPr>
          <p:cNvPr id="167" name="TextBox 4"/>
          <p:cNvSpPr txBox="1"/>
          <p:nvPr/>
        </p:nvSpPr>
        <p:spPr>
          <a:xfrm>
            <a:off x="791949" y="1418041"/>
            <a:ext cx="10418907" cy="4379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 b="1"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Наследование</a:t>
            </a:r>
            <a:r>
              <a:rPr b="0"/>
              <a:t> - способ создания нового класса на основе уже существующего, при котором класс-потомок заимствует свойства и методы родительского класса и также добавляет собственные.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 b="1"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На что обратить внимание?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 startAt="1"/>
              <a:tabLst>
                <a:tab pos="457200" algn="l"/>
              </a:tabLst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Класс-потомок = Свойства и методы родителя + Собственные свойства и методы.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 startAt="1"/>
              <a:tabLst>
                <a:tab pos="457200" algn="l"/>
              </a:tabLst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Класс-потомок автоматически наследует от родительского класса все поля и методы.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 startAt="1"/>
              <a:tabLst>
                <a:tab pos="457200" algn="l"/>
              </a:tabLst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Класс-потомок может дополняться новыми свойствами.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 startAt="1"/>
              <a:tabLst>
                <a:tab pos="457200" algn="l"/>
              </a:tabLst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Класс-потомок может дополняться новыми методами, а также заменять(переопределять) унаследованные методы. Переопределить родительский метод - это как? Это значит, внутри класса потомка есть метод, который совпадает по названию с методом родительского класса, но функционал у него новый - соответствующий потребностям класса-потомка.</a:t>
            </a:r>
            <a:endParaRPr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3074" y="955547"/>
            <a:ext cx="6210620" cy="195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Рисунок 7" descr="Рисунок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3074" y="3429000"/>
            <a:ext cx="7283825" cy="2991005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TextBox 8"/>
          <p:cNvSpPr txBox="1"/>
          <p:nvPr/>
        </p:nvSpPr>
        <p:spPr>
          <a:xfrm>
            <a:off x="1628794" y="457200"/>
            <a:ext cx="338689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Объект Дом:</a:t>
            </a:r>
          </a:p>
        </p:txBody>
      </p:sp>
      <p:sp>
        <p:nvSpPr>
          <p:cNvPr id="172" name="TextBox 9"/>
          <p:cNvSpPr txBox="1"/>
          <p:nvPr/>
        </p:nvSpPr>
        <p:spPr>
          <a:xfrm>
            <a:off x="1628794" y="2948131"/>
            <a:ext cx="338689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Объект Частный Дом: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8134" y="993104"/>
            <a:ext cx="8097823" cy="5071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Заголовок 1"/>
          <p:cNvSpPr txBox="1"/>
          <p:nvPr>
            <p:ph type="title"/>
          </p:nvPr>
        </p:nvSpPr>
        <p:spPr>
          <a:xfrm>
            <a:off x="1066800" y="214593"/>
            <a:ext cx="10058400" cy="1371601"/>
          </a:xfrm>
          <a:prstGeom prst="rect">
            <a:avLst/>
          </a:prstGeom>
        </p:spPr>
        <p:txBody>
          <a:bodyPr/>
          <a:lstStyle>
            <a:lvl1pPr algn="ctr"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Полиморфизм</a:t>
            </a:r>
          </a:p>
        </p:txBody>
      </p:sp>
      <p:sp>
        <p:nvSpPr>
          <p:cNvPr id="177" name="TextBox 4"/>
          <p:cNvSpPr txBox="1"/>
          <p:nvPr/>
        </p:nvSpPr>
        <p:spPr>
          <a:xfrm>
            <a:off x="770929" y="1281407"/>
            <a:ext cx="10418907" cy="4637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 b="1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Полиморфизм</a:t>
            </a:r>
            <a:r>
              <a:rPr b="0"/>
              <a:t> - это поддержка нескольких реализаций на основе общего интерфейса.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Другими словами, полиморфизм позволяет перегружать одноименные методы родительского класса в классах-потомках.</a:t>
            </a:r>
            <a:br/>
            <a:br/>
            <a:r>
              <a:t>Также для понимания работы этого принципа важным является понятие абстрактного метода: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 sz="2000">
                <a:solidFill>
                  <a:srgbClr val="007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 b="1"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Абстрактный метод</a:t>
            </a:r>
            <a:r>
              <a:rPr b="0"/>
              <a:t> (он же виртуальный метод) - это метод класса, реализация для которого отсутствует.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defRPr sz="2400"/>
            </a:pPr>
          </a:p>
          <a:p>
            <a:pPr>
              <a:defRPr b="1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Как итог - за одинаковым названием могут скрываться методы с совершенно разным функционалом, который в каждом конкретном случае соответствует нуждам класса, к которому он относится</a:t>
            </a:r>
            <a:r>
              <a:rPr sz="2000"/>
              <a:t>.</a:t>
            </a:r>
            <a:endParaRPr sz="2000"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9214" y="907919"/>
            <a:ext cx="7628405" cy="508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Заголовок 1"/>
          <p:cNvSpPr txBox="1"/>
          <p:nvPr>
            <p:ph type="title"/>
          </p:nvPr>
        </p:nvSpPr>
        <p:spPr>
          <a:xfrm>
            <a:off x="1066800" y="349380"/>
            <a:ext cx="10058400" cy="137160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Классы и объекты в Python</a:t>
            </a:r>
          </a:p>
        </p:txBody>
      </p:sp>
      <p:sp>
        <p:nvSpPr>
          <p:cNvPr id="182" name="TextBox 4"/>
          <p:cNvSpPr txBox="1"/>
          <p:nvPr/>
        </p:nvSpPr>
        <p:spPr>
          <a:xfrm>
            <a:off x="660575" y="1543015"/>
            <a:ext cx="10870850" cy="31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Теперь давайте посмотрим, как реализуется ООП в рамках языка программирования Python. Синтаксис для создания класса выглядит следующим образом: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Синтаксис</a:t>
            </a:r>
          </a:p>
          <a:p>
            <a:pPr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class &lt;название_класса&gt;:</a:t>
            </a:r>
          </a:p>
          <a:p>
            <a:pPr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&lt;тело_класса&gt;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 вот так компактно смотрится пример объявления класса с минимально возможным функционалом:</a:t>
            </a:r>
          </a:p>
        </p:txBody>
      </p:sp>
      <p:pic>
        <p:nvPicPr>
          <p:cNvPr id="183" name="Рисунок 10" descr="Рисунок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4450" y="4867002"/>
            <a:ext cx="4503100" cy="1256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Объект 2"/>
          <p:cNvSpPr txBox="1"/>
          <p:nvPr>
            <p:ph type="body" idx="1"/>
          </p:nvPr>
        </p:nvSpPr>
        <p:spPr>
          <a:xfrm>
            <a:off x="1066800" y="1419948"/>
            <a:ext cx="10058400" cy="384962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7000"/>
              </a:lnSpc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Чтобы создать объект класса, нужно воспользоваться следующим синтаксисом: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0" indent="0">
              <a:lnSpc>
                <a:spcPct val="107000"/>
              </a:lnSpc>
              <a:buSzTx/>
              <a:buNone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Синтаксис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0" indent="0">
              <a:lnSpc>
                <a:spcPct val="107000"/>
              </a:lnSpc>
              <a:buSzTx/>
              <a:buNone/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&lt;имя_объекта&gt; = &lt;имя_класса&gt;()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0" indent="0">
              <a:lnSpc>
                <a:spcPct val="107000"/>
              </a:lnSpc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И в качестве примера создадим объект класса </a:t>
            </a:r>
            <a:r>
              <a:rPr b="1"/>
              <a:t>Car</a:t>
            </a:r>
            <a:r>
              <a:t>:</a:t>
            </a:r>
          </a:p>
        </p:txBody>
      </p:sp>
      <p:pic>
        <p:nvPicPr>
          <p:cNvPr id="186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3074" y="4426108"/>
            <a:ext cx="5974523" cy="8434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Заголовок 1"/>
          <p:cNvSpPr txBox="1"/>
          <p:nvPr>
            <p:ph type="title"/>
          </p:nvPr>
        </p:nvSpPr>
        <p:spPr>
          <a:xfrm>
            <a:off x="1066800" y="349380"/>
            <a:ext cx="10058400" cy="13716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7000"/>
              </a:lnSpc>
              <a:spcBef>
                <a:spcPts val="800"/>
              </a:spcBef>
              <a:defRPr b="1"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Атрибуты класса в Python</a:t>
            </a:r>
          </a:p>
        </p:txBody>
      </p:sp>
      <p:sp>
        <p:nvSpPr>
          <p:cNvPr id="189" name="TextBox 4"/>
          <p:cNvSpPr txBox="1"/>
          <p:nvPr/>
        </p:nvSpPr>
        <p:spPr>
          <a:xfrm>
            <a:off x="478712" y="2278739"/>
            <a:ext cx="4286121" cy="2627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Все атрибуты можно разделить </a:t>
            </a:r>
          </a:p>
          <a:p>
            <a:pPr>
              <a:lnSpc>
                <a:spcPct val="107000"/>
              </a:lnSpc>
              <a:spcBef>
                <a:spcPts val="8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на 2 группы:</a:t>
            </a:r>
            <a:br/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457200" indent="-457200">
              <a:lnSpc>
                <a:spcPct val="107000"/>
              </a:lnSpc>
              <a:spcBef>
                <a:spcPts val="800"/>
              </a:spcBef>
              <a:buSzPct val="100000"/>
              <a:buAutoNum type="arabicPeriod" startAt="1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Встроенные(служебные) атрибуты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457200" indent="-457200">
              <a:lnSpc>
                <a:spcPct val="107000"/>
              </a:lnSpc>
              <a:spcBef>
                <a:spcPts val="800"/>
              </a:spcBef>
              <a:buSzPct val="100000"/>
              <a:buAutoNum type="arabicPeriod" startAt="1"/>
              <a:tabLst>
                <a:tab pos="457200" algn="l"/>
              </a:tabLst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Пользовательские атрибуты</a:t>
            </a:r>
            <a:endParaRPr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90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8606" y="1531794"/>
            <a:ext cx="7400402" cy="4614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8132" y="1439918"/>
            <a:ext cx="8313085" cy="5051798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TextBox 5"/>
          <p:cNvSpPr txBox="1"/>
          <p:nvPr/>
        </p:nvSpPr>
        <p:spPr>
          <a:xfrm>
            <a:off x="1985177" y="651640"/>
            <a:ext cx="8300772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Встроенные атрибуты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Что такое ООП?</a:t>
            </a:r>
          </a:p>
        </p:txBody>
      </p:sp>
      <p:sp>
        <p:nvSpPr>
          <p:cNvPr id="141" name="Объект 2"/>
          <p:cNvSpPr txBox="1"/>
          <p:nvPr>
            <p:ph type="body" idx="1"/>
          </p:nvPr>
        </p:nvSpPr>
        <p:spPr>
          <a:xfrm>
            <a:off x="785648" y="2014193"/>
            <a:ext cx="10620703" cy="384962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7000"/>
              </a:lnSpc>
              <a:buSzTx/>
              <a:buNone/>
              <a:defRPr sz="22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Вы наверняка слышали, что существуют два главных подхода к написанию программ:</a:t>
            </a:r>
            <a:endParaRPr sz="2400"/>
          </a:p>
          <a:p>
            <a:pPr marL="342900" indent="-342900">
              <a:lnSpc>
                <a:spcPct val="107000"/>
              </a:lnSpc>
              <a:buFontTx/>
              <a:buAutoNum type="arabicPeriod" startAt="1"/>
              <a:tabLst>
                <a:tab pos="457200" algn="l"/>
              </a:tabLst>
              <a:defRPr sz="22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Процедурное программирование</a:t>
            </a:r>
            <a:endParaRPr sz="2400"/>
          </a:p>
          <a:p>
            <a:pPr marL="342900" indent="-342900">
              <a:lnSpc>
                <a:spcPct val="107000"/>
              </a:lnSpc>
              <a:buFontTx/>
              <a:buAutoNum type="arabicPeriod" startAt="1"/>
              <a:tabLst>
                <a:tab pos="457200" algn="l"/>
              </a:tabLst>
              <a:defRPr sz="22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Объектно-ориентированное программирование (оно же ООП)</a:t>
            </a:r>
            <a:endParaRPr sz="2400"/>
          </a:p>
          <a:p>
            <a:pPr marL="0" indent="0">
              <a:buSzTx/>
              <a:buNone/>
              <a:defRPr sz="22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Оба подхода объединены общей целью - сделать процесс программирования максимально эффективным. Это значит, что благодаря им разработка программного обеспечения становится более простой для понимания, легко масштабируемой и содержащей минимальное количество ошибок.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Box 5"/>
          <p:cNvSpPr txBox="1"/>
          <p:nvPr/>
        </p:nvSpPr>
        <p:spPr>
          <a:xfrm>
            <a:off x="791954" y="1237446"/>
            <a:ext cx="10828810" cy="4081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3200"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Это важно</a:t>
            </a:r>
          </a:p>
          <a:p>
            <a:pPr>
              <a:defRPr b="1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br/>
            <a:r>
              <a:rPr b="0">
                <a:solidFill>
                  <a:srgbClr val="000000"/>
                </a:solidFill>
              </a:rPr>
              <a:t>В теории ООП конструктор класса - это специальный блок инструкций, который вызывается при создании объекта. При работе с питоном может возникнуть мнение, что метод __init__(self) - это и есть конструктор, но это не совсем так. На самом деле, при создании объекта в Python вызывается метод __new__(cls, *args, **kwargs) и именно он является конструктором класса.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Также обратите внимание, что __new__() - это метод класса, поэтому его первый параметр cls - ссылка на текущий класс. В свою очередь, метод __init__() является так называемым инициализатором класса. Именно этот метод первый принимает созданный конструктором объект. Как вы уже, наверное, не раз замечали, метод __init__() часто переопределяется внутри класса самим программистом. Это позволяет со всем удобством задавать параметры будущего объекта при его создании.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4726" y="1236229"/>
            <a:ext cx="5141274" cy="758803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extBox 6"/>
          <p:cNvSpPr txBox="1"/>
          <p:nvPr/>
        </p:nvSpPr>
        <p:spPr>
          <a:xfrm>
            <a:off x="874322" y="567559"/>
            <a:ext cx="10443356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Список атрибутов класса / объекта можно получить с помощью команды </a:t>
            </a:r>
            <a:r>
              <a:rPr b="1"/>
              <a:t>dir()</a:t>
            </a:r>
          </a:p>
        </p:txBody>
      </p:sp>
      <p:sp>
        <p:nvSpPr>
          <p:cNvPr id="199" name="TextBox 8"/>
          <p:cNvSpPr txBox="1"/>
          <p:nvPr/>
        </p:nvSpPr>
        <p:spPr>
          <a:xfrm>
            <a:off x="1000446" y="2558194"/>
            <a:ext cx="10431131" cy="66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Как видим, в нем есть только встроенные атрибуты, которые наш класс по-умолчанию унаследовал от базового класса </a:t>
            </a:r>
            <a:r>
              <a:rPr b="1"/>
              <a:t>object</a:t>
            </a:r>
            <a:r>
              <a:t>. А теперь добавим ему функционала:</a:t>
            </a:r>
          </a:p>
        </p:txBody>
      </p:sp>
      <p:pic>
        <p:nvPicPr>
          <p:cNvPr id="200" name="Рисунок 10" descr="Рисунок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4726" y="3510665"/>
            <a:ext cx="3265625" cy="27046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Заголовок 1"/>
          <p:cNvSpPr txBox="1"/>
          <p:nvPr>
            <p:ph type="title"/>
          </p:nvPr>
        </p:nvSpPr>
        <p:spPr>
          <a:xfrm>
            <a:off x="1066800" y="432386"/>
            <a:ext cx="10058400" cy="1371601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Поля (свойства) класса </a:t>
            </a:r>
          </a:p>
        </p:txBody>
      </p:sp>
      <p:sp>
        <p:nvSpPr>
          <p:cNvPr id="203" name="Объект 2"/>
          <p:cNvSpPr txBox="1"/>
          <p:nvPr>
            <p:ph type="body" sz="half" idx="1"/>
          </p:nvPr>
        </p:nvSpPr>
        <p:spPr>
          <a:xfrm>
            <a:off x="509752" y="1919828"/>
            <a:ext cx="4619296" cy="384962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7000"/>
              </a:lnSpc>
              <a:buSzTx/>
              <a:buNone/>
              <a:defRPr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>
              <a:lnSpc>
                <a:spcPct val="107000"/>
              </a:lnSpc>
              <a:buSzTx/>
              <a:buNone/>
              <a:defRPr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Поля(они же свойства или переменные) можно (так же условно) разделить на две группы: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07000"/>
              </a:lnSpc>
              <a:buFontTx/>
              <a:buChar char="❖"/>
              <a:tabLst>
                <a:tab pos="457200" algn="l"/>
              </a:tabLst>
              <a:defRPr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Статические поля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lnSpc>
                <a:spcPct val="107000"/>
              </a:lnSpc>
              <a:buFontTx/>
              <a:buChar char="❖"/>
              <a:tabLst>
                <a:tab pos="457200" algn="l"/>
              </a:tabLst>
              <a:defRPr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Динамические поля</a:t>
            </a:r>
          </a:p>
        </p:txBody>
      </p:sp>
      <p:pic>
        <p:nvPicPr>
          <p:cNvPr id="204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5882" y="1919827"/>
            <a:ext cx="6366366" cy="4011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Заголовок 1"/>
          <p:cNvSpPr txBox="1"/>
          <p:nvPr>
            <p:ph type="title"/>
          </p:nvPr>
        </p:nvSpPr>
        <p:spPr>
          <a:xfrm>
            <a:off x="1066800" y="484939"/>
            <a:ext cx="10058400" cy="1371601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Статические поля</a:t>
            </a:r>
          </a:p>
        </p:txBody>
      </p:sp>
      <p:sp>
        <p:nvSpPr>
          <p:cNvPr id="207" name="TextBox 6"/>
          <p:cNvSpPr txBox="1"/>
          <p:nvPr/>
        </p:nvSpPr>
        <p:spPr>
          <a:xfrm>
            <a:off x="581748" y="1620559"/>
            <a:ext cx="10692174" cy="1078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Это переменные, которые объявляются внутри тела класса и создаются тогда, когда создается класс. Создали класса - создалась переменная:</a:t>
            </a:r>
            <a:endParaRPr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208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1245" y="2992159"/>
            <a:ext cx="8673180" cy="2454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Заголовок 1"/>
          <p:cNvSpPr txBox="1"/>
          <p:nvPr>
            <p:ph type="title"/>
          </p:nvPr>
        </p:nvSpPr>
        <p:spPr>
          <a:xfrm>
            <a:off x="1066800" y="232691"/>
            <a:ext cx="10058400" cy="1371601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Динамические поля</a:t>
            </a:r>
          </a:p>
        </p:txBody>
      </p:sp>
      <p:sp>
        <p:nvSpPr>
          <p:cNvPr id="211" name="TextBox 6"/>
          <p:cNvSpPr txBox="1"/>
          <p:nvPr/>
        </p:nvSpPr>
        <p:spPr>
          <a:xfrm>
            <a:off x="571238" y="1454629"/>
            <a:ext cx="10692174" cy="1592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Это переменные, которые создаются на уровне экземпляра класса. Нет экземпляра - нет его переменных. Для создания динамического свойства необходимо обратиться к </a:t>
            </a:r>
            <a:r>
              <a:rPr b="1"/>
              <a:t>self </a:t>
            </a:r>
            <a:r>
              <a:t>внутри метода</a:t>
            </a:r>
            <a:endParaRPr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212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8563" y="2826230"/>
            <a:ext cx="5994874" cy="3546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Объект 2"/>
          <p:cNvSpPr txBox="1"/>
          <p:nvPr>
            <p:ph type="body" idx="1"/>
          </p:nvPr>
        </p:nvSpPr>
        <p:spPr>
          <a:xfrm>
            <a:off x="641129" y="546538"/>
            <a:ext cx="11056885" cy="5864773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96299"/>
              </a:lnSpc>
              <a:buSzTx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Что такое self в Python?</a:t>
            </a:r>
          </a:p>
          <a:p>
            <a:pPr marL="0" indent="0">
              <a:lnSpc>
                <a:spcPct val="96299"/>
              </a:lnSpc>
              <a:buSzTx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Служебное слово self - это ссылка на текущий экземпляр класса. Как правило, эта ссылка передается в качестве первого параметра метода Python:</a:t>
            </a:r>
          </a:p>
          <a:p>
            <a:pPr marL="0" indent="0">
              <a:lnSpc>
                <a:spcPct val="96299"/>
              </a:lnSpc>
              <a:buSzTx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br/>
            <a:r>
              <a:rPr b="1"/>
              <a:t>class Apple:</a:t>
            </a:r>
            <a:br>
              <a:rPr b="1"/>
            </a:br>
            <a:br>
              <a:rPr b="1"/>
            </a:br>
            <a:r>
              <a:rPr b="1"/>
              <a:t>____# Создаем объект с общим количеством яблок 12</a:t>
            </a:r>
            <a:br>
              <a:rPr b="1"/>
            </a:br>
            <a:r>
              <a:rPr b="1"/>
              <a:t>____def __init__(self):</a:t>
            </a:r>
            <a:br>
              <a:rPr b="1"/>
            </a:br>
            <a:r>
              <a:rPr b="1"/>
              <a:t>________self.whole_amount = 12</a:t>
            </a:r>
            <a:br>
              <a:rPr b="1"/>
            </a:br>
            <a:br>
              <a:rPr b="1"/>
            </a:br>
            <a:r>
              <a:rPr b="1"/>
              <a:t>____# Съедаем часть яблок для текущего объекта</a:t>
            </a:r>
            <a:br>
              <a:rPr b="1"/>
            </a:br>
            <a:r>
              <a:rPr b="1"/>
              <a:t>____def eat(self, number):</a:t>
            </a:r>
            <a:br>
              <a:rPr b="1"/>
            </a:br>
            <a:r>
              <a:rPr b="1"/>
              <a:t>________self.whole_amount -= number</a:t>
            </a:r>
            <a:br>
              <a:rPr b="1"/>
            </a:br>
            <a:br>
              <a:rPr b="1"/>
            </a:br>
            <a:r>
              <a:t>Стоит обратить внимание, что на самом деле слово self не является зарезервированным. Просто существует некоторое соглашение, по которому первый параметр метода именуется self и передает ссылку на текущий объект, для которого этот метода был вызван. Хотите назвать первый параметр метода по-другому - пожалуйста.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Заголовок 1"/>
          <p:cNvSpPr txBox="1"/>
          <p:nvPr>
            <p:ph type="title"/>
          </p:nvPr>
        </p:nvSpPr>
        <p:spPr>
          <a:xfrm>
            <a:off x="643765" y="2282385"/>
            <a:ext cx="10904470" cy="2293230"/>
          </a:xfrm>
          <a:prstGeom prst="rect">
            <a:avLst/>
          </a:prstGeom>
        </p:spPr>
        <p:txBody>
          <a:bodyPr/>
          <a:lstStyle/>
          <a:p>
            <a:pPr defTabSz="530351">
              <a:defRPr sz="23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Задание №1</a:t>
            </a:r>
            <a:br/>
            <a:br/>
            <a:r>
              <a:rPr sz="1624"/>
              <a:t>Создайте класс </a:t>
            </a:r>
            <a:r>
              <a:rPr sz="1624"/>
              <a:t>Example. </a:t>
            </a:r>
            <a:r>
              <a:rPr sz="1624"/>
              <a:t>В нём пропишите </a:t>
            </a:r>
            <a:r>
              <a:rPr sz="1624"/>
              <a:t>3</a:t>
            </a:r>
            <a:r>
              <a:rPr sz="1624"/>
              <a:t> </a:t>
            </a:r>
            <a:r>
              <a:rPr sz="1624"/>
              <a:t>(</a:t>
            </a:r>
            <a:r>
              <a:rPr sz="1624"/>
              <a:t>метода) функции. Две переменные задайте статически, две динамически.</a:t>
            </a:r>
            <a:br>
              <a:rPr sz="1624"/>
            </a:br>
            <a:r>
              <a:rPr sz="1624"/>
              <a:t>Первая функция: создайте переменную и выведите её</a:t>
            </a:r>
            <a:br>
              <a:rPr sz="1624"/>
            </a:br>
            <a:r>
              <a:rPr sz="1624"/>
              <a:t>Вторая функция: верните сумму 2-ух глобальных переменных</a:t>
            </a:r>
            <a:br>
              <a:rPr sz="1624"/>
            </a:br>
            <a:r>
              <a:rPr sz="1624"/>
              <a:t>Третья функция: верните результат возведения первой динамической переменной во вторую динамическую переменную</a:t>
            </a:r>
            <a:br>
              <a:rPr sz="1624"/>
            </a:br>
            <a:r>
              <a:rPr sz="1624"/>
              <a:t>Создайте объект класса.</a:t>
            </a:r>
            <a:br>
              <a:rPr sz="1624"/>
            </a:br>
            <a:r>
              <a:rPr sz="1624"/>
              <a:t>Напечатайте обе функции</a:t>
            </a:r>
            <a:br>
              <a:rPr sz="1624"/>
            </a:br>
            <a:r>
              <a:rPr sz="1624"/>
              <a:t>Напечатайте переменную </a:t>
            </a:r>
            <a:r>
              <a:rPr sz="1624"/>
              <a:t>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Заголовок 1"/>
          <p:cNvSpPr txBox="1"/>
          <p:nvPr>
            <p:ph type="title"/>
          </p:nvPr>
        </p:nvSpPr>
        <p:spPr>
          <a:xfrm>
            <a:off x="937124" y="85546"/>
            <a:ext cx="10058401" cy="1371601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Решение:</a:t>
            </a:r>
          </a:p>
        </p:txBody>
      </p:sp>
      <p:pic>
        <p:nvPicPr>
          <p:cNvPr id="219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8411" y="1238783"/>
            <a:ext cx="3935178" cy="5169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Заголовок 1"/>
          <p:cNvSpPr txBox="1"/>
          <p:nvPr>
            <p:ph type="title"/>
          </p:nvPr>
        </p:nvSpPr>
        <p:spPr>
          <a:xfrm>
            <a:off x="736742" y="809519"/>
            <a:ext cx="3477780" cy="1722816"/>
          </a:xfrm>
          <a:prstGeom prst="rect">
            <a:avLst/>
          </a:prstGeom>
        </p:spPr>
        <p:txBody>
          <a:bodyPr/>
          <a:lstStyle>
            <a:lvl1pPr>
              <a:lnSpc>
                <a:spcPct val="107000"/>
              </a:lnSpc>
              <a:spcBef>
                <a:spcPts val="800"/>
              </a:spcBef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1" sz="3900"/>
            </a:pPr>
            <a:r>
              <a:rPr b="0" sz="3600"/>
              <a:t>Задание №2</a:t>
            </a:r>
          </a:p>
        </p:txBody>
      </p:sp>
      <p:sp>
        <p:nvSpPr>
          <p:cNvPr id="222" name="TextBox 3"/>
          <p:cNvSpPr txBox="1"/>
          <p:nvPr/>
        </p:nvSpPr>
        <p:spPr>
          <a:xfrm>
            <a:off x="683894" y="2688665"/>
            <a:ext cx="10824212" cy="2205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Калькулятор.</a:t>
            </a:r>
          </a:p>
          <a:p>
            <a:pPr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Создайте класс, где реализованы функции(методы) математических операций. А также функция, для ввод данных.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Заголовок 1"/>
          <p:cNvSpPr txBox="1"/>
          <p:nvPr>
            <p:ph type="title"/>
          </p:nvPr>
        </p:nvSpPr>
        <p:spPr>
          <a:xfrm>
            <a:off x="1066799" y="159116"/>
            <a:ext cx="10058401" cy="1371601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Решение</a:t>
            </a:r>
          </a:p>
        </p:txBody>
      </p:sp>
      <p:pic>
        <p:nvPicPr>
          <p:cNvPr id="225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799" y="1238595"/>
            <a:ext cx="3646517" cy="49940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78686" y="1238593"/>
            <a:ext cx="3646518" cy="49940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1166" y="1497663"/>
            <a:ext cx="5794011" cy="386267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TextBox 6"/>
          <p:cNvSpPr txBox="1"/>
          <p:nvPr/>
        </p:nvSpPr>
        <p:spPr>
          <a:xfrm>
            <a:off x="6877444" y="1187669"/>
            <a:ext cx="4722299" cy="4773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32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 чем суть процедурного подхода? </a:t>
            </a:r>
          </a:p>
          <a:p>
            <a:pPr>
              <a:defRPr b="1" sz="32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32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Процедурное программирование – это написание функций и их последовательный вызов в некоторой главной(</a:t>
            </a:r>
            <a:r>
              <a:rPr b="1">
                <a:solidFill>
                  <a:srgbClr val="007C77"/>
                </a:solidFill>
              </a:rPr>
              <a:t>main</a:t>
            </a:r>
            <a:r>
              <a:t>) функции.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Заголовок 1"/>
          <p:cNvSpPr txBox="1"/>
          <p:nvPr>
            <p:ph type="title"/>
          </p:nvPr>
        </p:nvSpPr>
        <p:spPr>
          <a:xfrm>
            <a:off x="1066800" y="482102"/>
            <a:ext cx="10058400" cy="1371601"/>
          </a:xfrm>
          <a:prstGeom prst="rect">
            <a:avLst/>
          </a:prstGeom>
        </p:spPr>
        <p:txBody>
          <a:bodyPr/>
          <a:lstStyle/>
          <a:p>
            <a:pPr algn="ctr" defTabSz="484631">
              <a:lnSpc>
                <a:spcPct val="107000"/>
              </a:lnSpc>
              <a:spcBef>
                <a:spcPts val="400"/>
              </a:spcBef>
              <a:defRPr b="1" sz="2066">
                <a:latin typeface="Times New Roman"/>
                <a:ea typeface="Times New Roman"/>
                <a:cs typeface="Times New Roman"/>
                <a:sym typeface="Times New Roman"/>
              </a:defRPr>
            </a:pPr>
            <a:br/>
            <a:r>
              <a:t>Домашнее задание</a:t>
            </a:r>
            <a:br/>
            <a:br/>
          </a:p>
        </p:txBody>
      </p:sp>
      <p:sp>
        <p:nvSpPr>
          <p:cNvPr id="229" name="TextBox 3"/>
          <p:cNvSpPr txBox="1"/>
          <p:nvPr/>
        </p:nvSpPr>
        <p:spPr>
          <a:xfrm>
            <a:off x="683894" y="1853702"/>
            <a:ext cx="10824212" cy="3833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Два метода в классе, один принимает в себя либо строку, либо число.</a:t>
            </a:r>
          </a:p>
          <a:p>
            <a: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Если я передаю строку, то смотрим: </a:t>
            </a:r>
          </a:p>
          <a:p>
            <a: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если произведение гласных и согласных букв меньше или равно длине слова, выводить все гласные, иначе согласные</a:t>
            </a:r>
            <a:r>
              <a:t>; </a:t>
            </a:r>
          </a:p>
          <a:p>
            <a: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если число то, произведение суммы чётных цифр на длину числа. </a:t>
            </a:r>
          </a:p>
          <a:p>
            <a: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Длину строки и числа искать во втором методе.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Объект 2"/>
          <p:cNvSpPr txBox="1"/>
          <p:nvPr>
            <p:ph type="body" sz="quarter" idx="1"/>
          </p:nvPr>
        </p:nvSpPr>
        <p:spPr>
          <a:xfrm>
            <a:off x="814551" y="747286"/>
            <a:ext cx="10736319" cy="132588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8000"/>
              </a:lnSpc>
              <a:buSzTx/>
              <a:buNone/>
              <a:defRPr b="1" sz="22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Объектно-ориентированное программирование (ООП)</a:t>
            </a:r>
            <a:r>
              <a:rPr b="0"/>
              <a:t> — методология программирования, основанная на представлении программы в виде совокупности объектов, каждый из которых является экземпляром определённого класса, а классы образуют иерархию наследования.</a:t>
            </a:r>
          </a:p>
        </p:txBody>
      </p:sp>
      <p:pic>
        <p:nvPicPr>
          <p:cNvPr id="147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5746" y="2241319"/>
            <a:ext cx="6053927" cy="39175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Объект 2"/>
          <p:cNvSpPr txBox="1"/>
          <p:nvPr>
            <p:ph type="body" idx="1"/>
          </p:nvPr>
        </p:nvSpPr>
        <p:spPr>
          <a:xfrm>
            <a:off x="788275" y="798786"/>
            <a:ext cx="10336926" cy="515395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7000"/>
              </a:lnSpc>
              <a:buSzTx/>
              <a:buNone/>
              <a:defRPr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Итак, чем же хорош подход ООП?</a:t>
            </a:r>
            <a:br/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buFontTx/>
              <a:buAutoNum type="arabicPeriod" startAt="1"/>
              <a:tabLst>
                <a:tab pos="457200" algn="l"/>
              </a:tabLst>
              <a:defRPr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Программа разбивается на объекты. Каждый объект отвечает за собственные данные и их обработку. Как результат - код становится проще и читабельней.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buFontTx/>
              <a:buAutoNum type="arabicPeriod" startAt="1"/>
              <a:tabLst>
                <a:tab pos="457200" algn="l"/>
              </a:tabLst>
              <a:defRPr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Уменьшается дупликация кода. Нужен новый объект, содержимое которого на 90% повторяет уже существующий? Давайте создадим новый класс и унаследуем эти 90% функционала от родительского класса!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342900" indent="-342900">
              <a:lnSpc>
                <a:spcPct val="107000"/>
              </a:lnSpc>
              <a:buFontTx/>
              <a:buAutoNum type="arabicPeriod" startAt="1"/>
              <a:tabLst>
                <a:tab pos="457200" algn="l"/>
              </a:tabLst>
              <a:defRPr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Упрощается и ускоряется процесс написания программ. Можно сначала создать высокоуровневую структуру классов и базовый функционал, а уже потом перейти к их подробной реализации.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5"/>
          <p:cNvSpPr txBox="1"/>
          <p:nvPr/>
        </p:nvSpPr>
        <p:spPr>
          <a:xfrm>
            <a:off x="718381" y="710920"/>
            <a:ext cx="10902383" cy="2866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Класс</a:t>
            </a:r>
            <a:r>
              <a:rPr b="0"/>
              <a:t> — в объектно-ориентированном программировании, представляет собой шаблон для создания объектов, обеспечивающий начальные значения состояний: инициализация полей-переменных и реализация поведения функций или методов.</a:t>
            </a:r>
            <a:endParaRPr b="0"/>
          </a:p>
          <a:p>
            <a:pPr>
              <a:lnSpc>
                <a:spcPct val="107000"/>
              </a:lnSpc>
              <a:spcBef>
                <a:spcPts val="800"/>
              </a:spcBef>
              <a:defRPr sz="2000"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lnSpc>
                <a:spcPct val="107000"/>
              </a:lnSpc>
              <a:spcBef>
                <a:spcPts val="800"/>
              </a:spcBef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Объект</a:t>
            </a:r>
            <a:r>
              <a:rPr b="0"/>
              <a:t> — некоторая сущность в цифровом пространстве, обладающая определённым состоянием и поведением, имеющая определенные свойства (атрибуты) и операции над ними (методы). Как правило, при рассмотрении объектов выделяется то, что объекты принадлежат одному или нескольким классам, которые определяют поведение (являются моделью) объекта. Термины «экземпляр класса» и «объект» взаимозаменяемы.</a:t>
            </a:r>
          </a:p>
        </p:txBody>
      </p:sp>
      <p:pic>
        <p:nvPicPr>
          <p:cNvPr id="152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8937" y="3694045"/>
            <a:ext cx="3438401" cy="25754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5"/>
          <p:cNvSpPr txBox="1"/>
          <p:nvPr/>
        </p:nvSpPr>
        <p:spPr>
          <a:xfrm>
            <a:off x="671086" y="685993"/>
            <a:ext cx="10849828" cy="459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Класс описывает множество объектов, имеющих общую структуру и обладающих одинаковым поведением. Класс - это шаблон кода, по которому создаются объекты. Т. е. сам по себе класс ничего не делает, но с его помощью можно создать объект и уже его использовать в работе.</a:t>
            </a:r>
          </a:p>
          <a:p>
            <a:pPr marL="342900" indent="-342900">
              <a:buSzPct val="100000"/>
              <a:buAutoNum type="arabicPeriod" startAt="1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Данные внутри класса делятся на свойства и методы. Свойства класса (они же поля или атрибуты) - это характеристики объекта класса.</a:t>
            </a:r>
          </a:p>
          <a:p>
            <a:pPr marL="342900" indent="-342900">
              <a:buSzPct val="100000"/>
              <a:buAutoNum type="arabicPeriod" startAt="1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Методы класса - это функции, с помощью которых можно оперировать данными класса.</a:t>
            </a:r>
          </a:p>
          <a:p>
            <a:pPr marL="342900" indent="-342900">
              <a:buSzPct val="100000"/>
              <a:buAutoNum type="arabicPeriod" startAt="1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Объект - это конкретный представитель класса.</a:t>
            </a:r>
          </a:p>
          <a:p>
            <a:pPr marL="342900" indent="-342900">
              <a:buSzPct val="100000"/>
              <a:buAutoNum type="arabicPeriod" startAt="1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Объект класса и экземпляр класса - это одно и то же.</a:t>
            </a:r>
          </a:p>
          <a:p>
            <a:pPr marL="342900" indent="-342900">
              <a:buSzPct val="100000"/>
              <a:buAutoNum type="arabicPeriod" startAt="1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ctr">
              <a:defRPr b="1" sz="2400">
                <a:solidFill>
                  <a:srgbClr val="FF0000"/>
                </a:solidFill>
              </a:defRPr>
            </a:pPr>
          </a:p>
          <a:p>
            <a:pPr algn="ctr">
              <a:defRPr b="1" sz="2400">
                <a:solidFill>
                  <a:srgbClr val="FF0000"/>
                </a:solidFill>
              </a:defRPr>
            </a:pPr>
            <a:r>
              <a:t>Класс = Свойства + Методы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7716" y="840763"/>
            <a:ext cx="7916567" cy="5176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Заголовок 1"/>
          <p:cNvSpPr txBox="1"/>
          <p:nvPr>
            <p:ph type="title"/>
          </p:nvPr>
        </p:nvSpPr>
        <p:spPr>
          <a:xfrm>
            <a:off x="1066800" y="214593"/>
            <a:ext cx="10058400" cy="1371601"/>
          </a:xfrm>
          <a:prstGeom prst="rect">
            <a:avLst/>
          </a:prstGeom>
        </p:spPr>
        <p:txBody>
          <a:bodyPr/>
          <a:lstStyle/>
          <a:p>
            <a:pPr algn="ctr"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Парадигмы ООП</a:t>
            </a:r>
            <a:br/>
            <a:r>
              <a:t>Абстракция</a:t>
            </a:r>
          </a:p>
        </p:txBody>
      </p:sp>
      <p:sp>
        <p:nvSpPr>
          <p:cNvPr id="159" name="TextBox 4"/>
          <p:cNvSpPr txBox="1"/>
          <p:nvPr/>
        </p:nvSpPr>
        <p:spPr>
          <a:xfrm>
            <a:off x="770929" y="1281407"/>
            <a:ext cx="10418907" cy="21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Абстракция</a:t>
            </a:r>
            <a:r>
              <a:rPr b="0"/>
              <a:t> - принцип ООП, согласно которому объект характеризуется свойствами, которые отличают его от всех остальных объектов и при этом четко определяют его концептуальные границы.</a:t>
            </a:r>
            <a:endParaRPr b="0"/>
          </a:p>
          <a:p>
            <a:pPr>
              <a:defRPr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Т. е. абстракция позволяет:</a:t>
            </a:r>
          </a:p>
          <a:p>
            <a:pPr marL="457200" indent="-457200">
              <a:buSzPct val="100000"/>
              <a:buAutoNum type="arabicPeriod" startAt="1"/>
              <a:defRPr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Выделить главные и наиболее значимые свойства предмета.</a:t>
            </a:r>
          </a:p>
          <a:p>
            <a:pPr>
              <a:buSzPct val="100000"/>
              <a:buAutoNum type="arabicPeriod" startAt="1"/>
              <a:defRPr sz="20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t>   </a:t>
            </a:r>
            <a:r>
              <a:t>Отбросить второстепенные характеристики.</a:t>
            </a:r>
          </a:p>
        </p:txBody>
      </p:sp>
      <p:pic>
        <p:nvPicPr>
          <p:cNvPr id="160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0059" y="3177690"/>
            <a:ext cx="5874452" cy="3240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СавонVTI">
  <a:themeElements>
    <a:clrScheme name="СавонVTI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00FF"/>
      </a:hlink>
      <a:folHlink>
        <a:srgbClr val="FF00FF"/>
      </a:folHlink>
    </a:clrScheme>
    <a:fontScheme name="Савон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Савон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12700" dir="5400000">
              <a:srgbClr val="000000">
                <a:alpha val="63000"/>
              </a:srgbClr>
            </a:outerShdw>
          </a:effectLst>
        </a:effectStyle>
        <a:effectStyle>
          <a:effectLst>
            <a:outerShdw sx="100000" sy="100000" kx="0" ky="0" algn="b" rotWithShape="0" blurRad="38100" dist="12700" dir="5400000">
              <a:srgbClr val="000000">
                <a:alpha val="63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12700" dir="5400000">
            <a:srgbClr val="000000">
              <a:alpha val="63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СавонVTI">
  <a:themeElements>
    <a:clrScheme name="Савон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00FF"/>
      </a:hlink>
      <a:folHlink>
        <a:srgbClr val="FF00FF"/>
      </a:folHlink>
    </a:clrScheme>
    <a:fontScheme name="Савон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Савон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12700" dir="5400000">
              <a:srgbClr val="000000">
                <a:alpha val="63000"/>
              </a:srgbClr>
            </a:outerShdw>
          </a:effectLst>
        </a:effectStyle>
        <a:effectStyle>
          <a:effectLst>
            <a:outerShdw sx="100000" sy="100000" kx="0" ky="0" algn="b" rotWithShape="0" blurRad="38100" dist="12700" dir="5400000">
              <a:srgbClr val="000000">
                <a:alpha val="63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12700" dir="5400000">
            <a:srgbClr val="000000">
              <a:alpha val="63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