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BCD"/>
          </a:solidFill>
        </a:fill>
      </a:tcStyle>
    </a:wholeTbl>
    <a:band2H>
      <a:tcTxStyle b="def" i="def"/>
      <a:tcStyle>
        <a:tcBdr/>
        <a:fill>
          <a:solidFill>
            <a:srgbClr val="E9EEE8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9DF"/>
          </a:solidFill>
        </a:fill>
      </a:tcStyle>
    </a:wholeTbl>
    <a:band2H>
      <a:tcTxStyle b="def" i="def"/>
      <a:tcStyle>
        <a:tcBdr/>
        <a:fill>
          <a:solidFill>
            <a:srgbClr val="E7EDF0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EECC"/>
          </a:solidFill>
        </a:fill>
      </a:tcStyle>
    </a:wholeTbl>
    <a:band2H>
      <a:tcTxStyle b="def" i="def"/>
      <a:tcStyle>
        <a:tcBdr/>
        <a:fill>
          <a:solidFill>
            <a:srgbClr val="F3F7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" name="Прямоугольник 10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Прямоугольник 14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" name="Группа 6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18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Прямая соединительная линия 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" name="Текст заголовка"/>
          <p:cNvSpPr txBox="1"/>
          <p:nvPr>
            <p:ph type="title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xfrm>
            <a:off x="10346147" y="5187568"/>
            <a:ext cx="216754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 10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Рисунок 2"/>
          <p:cNvSpPr/>
          <p:nvPr>
            <p:ph type="pic" idx="21"/>
          </p:nvPr>
        </p:nvSpPr>
        <p:spPr>
          <a:xfrm>
            <a:off x="228599" y="237743"/>
            <a:ext cx="7696201" cy="6382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2" name="Прямоугольник 11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Текст заголовка"/>
          <p:cNvSpPr txBox="1"/>
          <p:nvPr>
            <p:ph type="title"/>
          </p:nvPr>
        </p:nvSpPr>
        <p:spPr>
          <a:xfrm>
            <a:off x="8477250" y="603504"/>
            <a:ext cx="3144774" cy="164592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4" name="Уровень текста 1…"/>
          <p:cNvSpPr txBox="1"/>
          <p:nvPr>
            <p:ph type="body" sz="quarter" idx="1"/>
          </p:nvPr>
        </p:nvSpPr>
        <p:spPr>
          <a:xfrm>
            <a:off x="8477250" y="2386583"/>
            <a:ext cx="3144774" cy="35112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1800"/>
            </a:lvl1pPr>
            <a:lvl2pPr marL="0" indent="457200">
              <a:spcBef>
                <a:spcPts val="800"/>
              </a:spcBef>
              <a:buClrTx/>
              <a:buSzTx/>
              <a:buFontTx/>
              <a:buNone/>
              <a:defRPr sz="1800"/>
            </a:lvl2pPr>
            <a:lvl3pPr marL="0" indent="914400">
              <a:spcBef>
                <a:spcPts val="800"/>
              </a:spcBef>
              <a:buClrTx/>
              <a:buSzTx/>
              <a:buFontTx/>
              <a:buNone/>
              <a:defRPr sz="1800"/>
            </a:lvl3pPr>
            <a:lvl4pPr marL="0" indent="1371600">
              <a:spcBef>
                <a:spcPts val="800"/>
              </a:spcBef>
              <a:buClrTx/>
              <a:buSzTx/>
              <a:buFontTx/>
              <a:buNone/>
              <a:defRPr sz="1800"/>
            </a:lvl4pPr>
            <a:lvl5pPr marL="0" indent="1828800">
              <a:spcBef>
                <a:spcPts val="8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xfrm>
            <a:off x="11405270" y="6182360"/>
            <a:ext cx="216755" cy="2184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итульный слайд 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Прямоугольник 10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Прямоугольник 14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" name="Группа 6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35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Прямая соединительная линия 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10346147" y="5187568"/>
            <a:ext cx="216754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idx="1"/>
          </p:nvPr>
        </p:nvSpPr>
        <p:spPr>
          <a:xfrm>
            <a:off x="1066800" y="2103120"/>
            <a:ext cx="10058400" cy="3849625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Прямоугольник 22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" name="Прямоугольник 23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Прямоугольник 29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Текст заголовка"/>
          <p:cNvSpPr txBox="1"/>
          <p:nvPr>
            <p:ph type="title"/>
          </p:nvPr>
        </p:nvSpPr>
        <p:spPr>
          <a:xfrm>
            <a:off x="1629155" y="2275165"/>
            <a:ext cx="8933690" cy="24068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/>
            </a:lvl1pPr>
          </a:lstStyle>
          <a:p>
            <a:pPr/>
            <a:r>
              <a:t>Текст заголовка</a:t>
            </a:r>
          </a:p>
        </p:txBody>
      </p:sp>
      <p:grpSp>
        <p:nvGrpSpPr>
          <p:cNvPr id="65" name="Группа 15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62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Прямая соединительная линия 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" name="Уровень текста 1…"/>
          <p:cNvSpPr txBox="1"/>
          <p:nvPr>
            <p:ph type="body" sz="quarter" idx="1"/>
          </p:nvPr>
        </p:nvSpPr>
        <p:spPr>
          <a:xfrm>
            <a:off x="1629155" y="4682061"/>
            <a:ext cx="8939785" cy="4572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1pPr>
            <a:lvl2pPr marL="0" indent="4572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2pPr>
            <a:lvl3pPr marL="0" indent="9144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3pPr>
            <a:lvl4pPr marL="0" indent="13716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4pPr>
            <a:lvl5pPr marL="0" indent="18288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/>
          <p:nvPr>
            <p:ph type="sldNum" sz="quarter" idx="2"/>
          </p:nvPr>
        </p:nvSpPr>
        <p:spPr>
          <a:xfrm>
            <a:off x="10346089" y="5187568"/>
            <a:ext cx="216755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5" name="Уровень текста 1…"/>
          <p:cNvSpPr txBox="1"/>
          <p:nvPr>
            <p:ph type="body" sz="half" idx="1"/>
          </p:nvPr>
        </p:nvSpPr>
        <p:spPr>
          <a:xfrm>
            <a:off x="1066800" y="2103120"/>
            <a:ext cx="4663441" cy="37490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80059" indent="-205739">
              <a:defRPr sz="1800"/>
            </a:lvl2pPr>
            <a:lvl3pPr marL="783771" indent="-235131">
              <a:defRPr sz="1800"/>
            </a:lvl3pPr>
            <a:lvl4pPr marL="1058091" indent="-235131">
              <a:defRPr sz="1800"/>
            </a:lvl4pPr>
            <a:lvl5pPr marL="1332411" indent="-235131"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1069847" y="2074334"/>
            <a:ext cx="4663442" cy="6400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b="1" sz="19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b="1" sz="19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b="1" sz="19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b="1" sz="19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Текст 4"/>
          <p:cNvSpPr/>
          <p:nvPr>
            <p:ph type="body" sz="quarter" idx="21"/>
          </p:nvPr>
        </p:nvSpPr>
        <p:spPr>
          <a:xfrm>
            <a:off x="6458711" y="2074334"/>
            <a:ext cx="4663442" cy="64008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1900"/>
            </a:pPr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рямоугольник 9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Прямоугольник 12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Текст заголовка"/>
          <p:cNvSpPr txBox="1"/>
          <p:nvPr>
            <p:ph type="title"/>
          </p:nvPr>
        </p:nvSpPr>
        <p:spPr>
          <a:xfrm>
            <a:off x="8458200" y="607391"/>
            <a:ext cx="3161964" cy="164592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1" name="Уровень текста 1…"/>
          <p:cNvSpPr txBox="1"/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 marL="491490" indent="-217170">
              <a:defRPr sz="1900"/>
            </a:lvl2pPr>
            <a:lvl3pPr marL="796834" indent="-248194">
              <a:defRPr sz="1900"/>
            </a:lvl3pPr>
            <a:lvl4pPr marL="1071154" indent="-248194">
              <a:defRPr sz="1900"/>
            </a:lvl4pPr>
            <a:lvl5pPr marL="1345474" indent="-248194">
              <a:defRPr sz="19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Текст 3"/>
          <p:cNvSpPr/>
          <p:nvPr>
            <p:ph type="body" sz="quarter" idx="21"/>
          </p:nvPr>
        </p:nvSpPr>
        <p:spPr>
          <a:xfrm>
            <a:off x="8458199" y="2336800"/>
            <a:ext cx="3161965" cy="36068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800"/>
              </a:spcBef>
              <a:buClrTx/>
              <a:buSzTx/>
              <a:buFontTx/>
              <a:buNone/>
              <a:defRPr sz="1800"/>
            </a:pPr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xfrm>
            <a:off x="11403409" y="6182360"/>
            <a:ext cx="216755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Прямоугольник 6"/>
          <p:cNvSpPr/>
          <p:nvPr/>
        </p:nvSpPr>
        <p:spPr>
          <a:xfrm>
            <a:off x="234695" y="237744"/>
            <a:ext cx="11722610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Прямоугольник 7"/>
          <p:cNvSpPr/>
          <p:nvPr/>
        </p:nvSpPr>
        <p:spPr>
          <a:xfrm>
            <a:off x="371855" y="374903"/>
            <a:ext cx="11448290" cy="6108194"/>
          </a:xfrm>
          <a:prstGeom prst="rect">
            <a:avLst/>
          </a:prstGeom>
          <a:ln w="6350" cap="sq">
            <a:solidFill>
              <a:srgbClr val="26262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0908446" y="6182360"/>
            <a:ext cx="216754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82879" marR="0" indent="-182879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485335" marR="0" indent="-211015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777239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051559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32588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6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9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2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5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" y="9"/>
            <a:ext cx="12191859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Прямоугольник 81"/>
          <p:cNvSpPr/>
          <p:nvPr/>
        </p:nvSpPr>
        <p:spPr>
          <a:xfrm>
            <a:off x="5695066" y="1808532"/>
            <a:ext cx="5452529" cy="3240937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Прямоугольник 83"/>
          <p:cNvSpPr/>
          <p:nvPr/>
        </p:nvSpPr>
        <p:spPr>
          <a:xfrm>
            <a:off x="5861010" y="1975104"/>
            <a:ext cx="5120641" cy="2907793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Заголовок 1"/>
          <p:cNvSpPr txBox="1"/>
          <p:nvPr>
            <p:ph type="title"/>
          </p:nvPr>
        </p:nvSpPr>
        <p:spPr>
          <a:xfrm>
            <a:off x="6033793" y="2686393"/>
            <a:ext cx="4775075" cy="1630908"/>
          </a:xfrm>
          <a:prstGeom prst="rect">
            <a:avLst/>
          </a:prstGeom>
        </p:spPr>
        <p:txBody>
          <a:bodyPr/>
          <a:lstStyle/>
          <a:p>
            <a:pPr defTabSz="868680">
              <a:defRPr spc="-95" sz="3705"/>
            </a:pPr>
            <a:r>
              <a:t>Тест</a:t>
            </a:r>
            <a:br/>
            <a:br/>
            <a:r>
              <a:t>Введение в ООП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"/>
          <p:cNvSpPr txBox="1"/>
          <p:nvPr/>
        </p:nvSpPr>
        <p:spPr>
          <a:xfrm>
            <a:off x="770548" y="1367355"/>
            <a:ext cx="11015177" cy="4123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__</a:t>
            </a:r>
            <a:r>
              <a:t>init__(self) – </a:t>
            </a:r>
            <a:r>
              <a:t>это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Конструктор. Создается экземпляр(объект) класса. Сам класс передается в качестве аргумента.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Инициализатор. Принимает свежесозданный объект класса из конструктора.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Деструктор. Вызывается при удалении объекта сборщиком мусора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"/>
          <p:cNvSpPr txBox="1"/>
          <p:nvPr/>
        </p:nvSpPr>
        <p:spPr>
          <a:xfrm>
            <a:off x="770548" y="1367355"/>
            <a:ext cx="11015177" cy="4123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__</a:t>
            </a:r>
            <a:r>
              <a:t>init__(self) – </a:t>
            </a:r>
            <a:r>
              <a:t>это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Конструктор. Создается экземпляр(объект) класса. Сам класс передается в качестве аргумента.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Инициализатор. Принимает свежесозданный объект класса из конструктора.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Деструктор. Вызывается при удалении объекта сборщиком мусора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1"/>
          <p:cNvSpPr txBox="1"/>
          <p:nvPr>
            <p:ph type="title"/>
          </p:nvPr>
        </p:nvSpPr>
        <p:spPr>
          <a:xfrm>
            <a:off x="1066800" y="2460243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defRPr b="1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Дайте определение </a:t>
            </a:r>
            <a:r>
              <a:t>self</a:t>
            </a:r>
            <a:r>
              <a:t>?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"/>
          <p:cNvSpPr txBox="1"/>
          <p:nvPr/>
        </p:nvSpPr>
        <p:spPr>
          <a:xfrm>
            <a:off x="993572" y="1803697"/>
            <a:ext cx="11015177" cy="3250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15000"/>
              </a:lnSpc>
              <a:spcBef>
                <a:spcPts val="900"/>
              </a:spcBef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 расшифровывается ООП?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571500" indent="-571500">
              <a:lnSpc>
                <a:spcPct val="115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Основы объектного программирования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571500" indent="-571500">
              <a:lnSpc>
                <a:spcPct val="115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Отладка опенсор</a:t>
            </a:r>
            <a:r>
              <a:t>c</a:t>
            </a:r>
            <a:r>
              <a:t> проектов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Объектно-ориентированное программирование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571500" indent="-571500"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Основные опорные программы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"/>
          <p:cNvSpPr txBox="1"/>
          <p:nvPr/>
        </p:nvSpPr>
        <p:spPr>
          <a:xfrm>
            <a:off x="725943" y="962015"/>
            <a:ext cx="11015177" cy="4933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ts val="1900"/>
              </a:lnSpc>
              <a:spcBef>
                <a:spcPts val="900"/>
              </a:spcBef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относится к основным принципам ООП?</a:t>
            </a:r>
            <a:endParaRPr sz="2800"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Инкапсуляция, полиморфизм, наследование, абстракция </a:t>
            </a:r>
            <a:endParaRPr sz="2800"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Инкапсуляция, полиморфизм, делегирование, абстракция </a:t>
            </a:r>
            <a:endParaRPr sz="2800"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Полиморфизм, разделение интерфейса, наследование, абстракция </a:t>
            </a:r>
            <a:endParaRPr sz="2800"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Инкапсуляция, наследование, абстракция, открытость/закрытость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"/>
          <p:cNvSpPr txBox="1"/>
          <p:nvPr/>
        </p:nvSpPr>
        <p:spPr>
          <a:xfrm>
            <a:off x="781698" y="823015"/>
            <a:ext cx="7413333" cy="6133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15000"/>
              </a:lnSpc>
              <a:spcBef>
                <a:spcPts val="900"/>
              </a:spcBef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будет выведено на экран?</a:t>
            </a:r>
          </a:p>
          <a:p>
            <a:pPr marL="342900" indent="-342900">
              <a:lnSpc>
                <a:spcPct val="115000"/>
              </a:lnSpc>
              <a:spcBef>
                <a:spcPts val="1800"/>
              </a:spcBef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0</a:t>
            </a:r>
          </a:p>
          <a:p>
            <a:pPr marL="342900" indent="-342900">
              <a:lnSpc>
                <a:spcPct val="115000"/>
              </a:lnSpc>
              <a:spcBef>
                <a:spcPts val="1800"/>
              </a:spcBef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False</a:t>
            </a:r>
          </a:p>
          <a:p>
            <a:pPr marL="342900" indent="-342900">
              <a:lnSpc>
                <a:spcPct val="115000"/>
              </a:lnSpc>
              <a:spcBef>
                <a:spcPts val="1800"/>
              </a:spcBef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None</a:t>
            </a:r>
          </a:p>
          <a:p>
            <a:pPr marL="342900" indent="-342900">
              <a:lnSpc>
                <a:spcPct val="115000"/>
              </a:lnSpc>
              <a:spcBef>
                <a:spcPts val="1800"/>
              </a:spcBef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Ошибка</a:t>
            </a:r>
          </a:p>
          <a:p>
            <a:pPr>
              <a:lnSpc>
                <a:spcPct val="115000"/>
              </a:lnSpc>
              <a:spcBef>
                <a:spcPts val="900"/>
              </a:spcBef>
              <a:defRPr b="1" sz="6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44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8745" y="2024246"/>
            <a:ext cx="4204009" cy="3004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"/>
          <p:cNvSpPr txBox="1"/>
          <p:nvPr/>
        </p:nvSpPr>
        <p:spPr>
          <a:xfrm>
            <a:off x="588411" y="962370"/>
            <a:ext cx="11015177" cy="4440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spcBef>
                <a:spcPts val="900"/>
              </a:spcBef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Какой принцип ООП описывает следующее предложение? Этот принцип является способностью использовать общий интерфейс для нескольких форм (типов данных).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Инкапсуляция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Полиморфизм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Абстракция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spcBef>
                <a:spcPts val="800"/>
              </a:spcBef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Наследование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"/>
          <p:cNvSpPr txBox="1"/>
          <p:nvPr/>
        </p:nvSpPr>
        <p:spPr>
          <a:xfrm>
            <a:off x="1131104" y="1946139"/>
            <a:ext cx="11015177" cy="2656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ts val="1900"/>
              </a:lnSpc>
              <a:spcBef>
                <a:spcPts val="900"/>
              </a:spcBef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 создать конструктор класса А?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А(параметры конструктора)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def __init__(параметры конструктора)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def __A__(параметры конструктора)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def init(параметры конструктора)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"/>
          <p:cNvSpPr txBox="1"/>
          <p:nvPr/>
        </p:nvSpPr>
        <p:spPr>
          <a:xfrm>
            <a:off x="737094" y="1524501"/>
            <a:ext cx="11015177" cy="3374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spcBef>
                <a:spcPts val="900"/>
              </a:spcBef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 много конструкторов в классе может иметь Python?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0, в них нет необходимости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1, в Python можно создать лишь один конструктор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2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spcBef>
                <a:spcPts val="800"/>
              </a:spcBef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Бесконечно много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"/>
          <p:cNvSpPr txBox="1"/>
          <p:nvPr/>
        </p:nvSpPr>
        <p:spPr>
          <a:xfrm>
            <a:off x="692489" y="1451888"/>
            <a:ext cx="11015177" cy="3954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b="1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Какой параметр обязательно принимает в себя метод экземпляра?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тип объекта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сам экземпляр объекта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название класса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Courier New"/>
              <a:buChar char="o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таких аргументов нет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"/>
          <p:cNvSpPr txBox="1"/>
          <p:nvPr/>
        </p:nvSpPr>
        <p:spPr>
          <a:xfrm>
            <a:off x="588411" y="1779298"/>
            <a:ext cx="11015177" cy="2984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__</a:t>
            </a:r>
            <a:r>
              <a:t>new</a:t>
            </a:r>
            <a:r>
              <a:t>__, __</a:t>
            </a:r>
            <a:r>
              <a:t>init</a:t>
            </a:r>
            <a:r>
              <a:t>__,__</a:t>
            </a:r>
            <a:r>
              <a:t>del</a:t>
            </a:r>
            <a:r>
              <a:t>__,__</a:t>
            </a:r>
            <a:r>
              <a:t>doc</a:t>
            </a:r>
            <a:r>
              <a:t>__,__</a:t>
            </a:r>
            <a:r>
              <a:t>dic</a:t>
            </a:r>
            <a:r>
              <a:t>__,__</a:t>
            </a:r>
            <a:r>
              <a:t>str</a:t>
            </a:r>
            <a:r>
              <a:t>_,__</a:t>
            </a:r>
            <a:r>
              <a:t>hash</a:t>
            </a:r>
            <a:r>
              <a:t>__ - это пользовательские атрибуты?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Courier New"/>
              <a:buChar char="o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СавонVTI">
  <a:themeElements>
    <a:clrScheme name="СавонVTI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