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0DBCD"/>
          </a:solidFill>
        </a:fill>
      </a:tcStyle>
    </a:wholeTbl>
    <a:band2H>
      <a:tcTxStyle b="def" i="def"/>
      <a:tcStyle>
        <a:tcBdr/>
        <a:fill>
          <a:solidFill>
            <a:srgbClr val="E9EE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CD9DF"/>
          </a:solidFill>
        </a:fill>
      </a:tcStyle>
    </a:wholeTbl>
    <a:band2H>
      <a:tcTxStyle b="def" i="def"/>
      <a:tcStyle>
        <a:tcBdr/>
        <a:fill>
          <a:solidFill>
            <a:srgbClr val="E7EDF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ECC"/>
          </a:solidFill>
        </a:fill>
      </a:tcStyle>
    </a:wholeTbl>
    <a:band2H>
      <a:tcTxStyle b="def" i="def"/>
      <a:tcStyle>
        <a:tcBdr/>
        <a:fill>
          <a:solidFill>
            <a:srgbClr val="F3F7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" name="Прямоугольник 10"/>
          <p:cNvSpPr/>
          <p:nvPr/>
        </p:nvSpPr>
        <p:spPr>
          <a:xfrm>
            <a:off x="1447800" y="1411612"/>
            <a:ext cx="9296401" cy="4034775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" name="Прямоугольник 14"/>
          <p:cNvSpPr/>
          <p:nvPr/>
        </p:nvSpPr>
        <p:spPr>
          <a:xfrm>
            <a:off x="5135879" y="1267729"/>
            <a:ext cx="1920241" cy="73152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grpSp>
        <p:nvGrpSpPr>
          <p:cNvPr id="21" name="Группа 6"/>
          <p:cNvGrpSpPr/>
          <p:nvPr/>
        </p:nvGrpSpPr>
        <p:grpSpPr>
          <a:xfrm>
            <a:off x="5250177" y="1267727"/>
            <a:ext cx="1691646" cy="615939"/>
            <a:chOff x="0" y="-1"/>
            <a:chExt cx="1691645" cy="615938"/>
          </a:xfrm>
        </p:grpSpPr>
        <p:sp>
          <p:nvSpPr>
            <p:cNvPr id="18" name="Прямая соединительная линия 16"/>
            <p:cNvSpPr/>
            <p:nvPr/>
          </p:nvSpPr>
          <p:spPr>
            <a:xfrm flipH="1">
              <a:off x="-1" y="-2"/>
              <a:ext cx="3" cy="612652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" name="Прямая соединительная линия 17"/>
            <p:cNvSpPr/>
            <p:nvPr/>
          </p:nvSpPr>
          <p:spPr>
            <a:xfrm>
              <a:off x="1691642" y="-2"/>
              <a:ext cx="3" cy="612652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" name="Прямая соединительная линия 18"/>
            <p:cNvSpPr/>
            <p:nvPr/>
          </p:nvSpPr>
          <p:spPr>
            <a:xfrm>
              <a:off x="0" y="615935"/>
              <a:ext cx="1691644" cy="3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2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/>
          </p:nvPr>
        </p:nvSpPr>
        <p:spPr>
          <a:xfrm>
            <a:off x="1629099" y="4682061"/>
            <a:ext cx="8936849" cy="45720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51" y="5187573"/>
            <a:ext cx="216751" cy="218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0"/>
          <p:cNvSpPr/>
          <p:nvPr/>
        </p:nvSpPr>
        <p:spPr>
          <a:xfrm>
            <a:off x="8119870" y="237744"/>
            <a:ext cx="3826598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1" name="Рисунок 2"/>
          <p:cNvSpPr/>
          <p:nvPr>
            <p:ph type="pic" idx="21"/>
          </p:nvPr>
        </p:nvSpPr>
        <p:spPr>
          <a:xfrm>
            <a:off x="228599" y="237742"/>
            <a:ext cx="7696201" cy="63825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2" name="Прямоугольник 11"/>
          <p:cNvSpPr/>
          <p:nvPr/>
        </p:nvSpPr>
        <p:spPr>
          <a:xfrm>
            <a:off x="8254658" y="374901"/>
            <a:ext cx="3557016" cy="6108198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3" name="Текст заголовка"/>
          <p:cNvSpPr txBox="1"/>
          <p:nvPr>
            <p:ph type="title"/>
          </p:nvPr>
        </p:nvSpPr>
        <p:spPr>
          <a:xfrm>
            <a:off x="8477250" y="603504"/>
            <a:ext cx="3144774" cy="164592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4" name="Уровень текста 1…"/>
          <p:cNvSpPr txBox="1"/>
          <p:nvPr>
            <p:ph type="body" sz="quarter" idx="1"/>
          </p:nvPr>
        </p:nvSpPr>
        <p:spPr>
          <a:xfrm>
            <a:off x="8477250" y="2386583"/>
            <a:ext cx="3144774" cy="3511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0"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0"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0"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0"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xfrm>
            <a:off x="11405275" y="6182365"/>
            <a:ext cx="216750" cy="2184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Текст заголовка</a:t>
            </a:r>
          </a:p>
        </p:txBody>
      </p:sp>
      <p:sp>
        <p:nvSpPr>
          <p:cNvPr id="133" name="Уровень текста 1…"/>
          <p:cNvSpPr txBox="1"/>
          <p:nvPr>
            <p:ph type="body" idx="1"/>
          </p:nvPr>
        </p:nvSpPr>
        <p:spPr>
          <a:xfrm>
            <a:off x="1066800" y="2103120"/>
            <a:ext cx="10058400" cy="3849626"/>
          </a:xfrm>
          <a:prstGeom prst="rect">
            <a:avLst/>
          </a:prstGeom>
        </p:spPr>
        <p:txBody>
          <a:bodyPr lIns="45718" tIns="45718" rIns="45718" bIns="45718"/>
          <a:lstStyle>
            <a:lvl3pPr marL="777238"/>
            <a:lvl4pPr marL="1051558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xfrm>
            <a:off x="10908448" y="6182362"/>
            <a:ext cx="216752" cy="21843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xfrm>
            <a:off x="10908451" y="6182365"/>
            <a:ext cx="216751" cy="2184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1" name="Прямоугольник 6"/>
          <p:cNvSpPr/>
          <p:nvPr/>
        </p:nvSpPr>
        <p:spPr>
          <a:xfrm>
            <a:off x="234694" y="237744"/>
            <a:ext cx="11722612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2" name="Прямоугольник 7"/>
          <p:cNvSpPr/>
          <p:nvPr/>
        </p:nvSpPr>
        <p:spPr>
          <a:xfrm>
            <a:off x="371854" y="374902"/>
            <a:ext cx="11448292" cy="6108196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Текст заголовка</a:t>
            </a:r>
          </a:p>
        </p:txBody>
      </p:sp>
      <p:sp>
        <p:nvSpPr>
          <p:cNvPr id="154" name="Уровень текста 1…"/>
          <p:cNvSpPr txBox="1"/>
          <p:nvPr>
            <p:ph type="body" idx="1"/>
          </p:nvPr>
        </p:nvSpPr>
        <p:spPr>
          <a:xfrm>
            <a:off x="1066800" y="2103120"/>
            <a:ext cx="10058400" cy="3849626"/>
          </a:xfrm>
          <a:prstGeom prst="rect">
            <a:avLst/>
          </a:prstGeom>
        </p:spPr>
        <p:txBody>
          <a:bodyPr lIns="45718" tIns="45718" rIns="45718" bIns="45718"/>
          <a:lstStyle>
            <a:lvl3pPr marL="777238"/>
            <a:lvl4pPr marL="1051558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xfrm>
            <a:off x="10908448" y="6182362"/>
            <a:ext cx="216752" cy="21843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3" name="Прямоугольник 10"/>
          <p:cNvSpPr/>
          <p:nvPr/>
        </p:nvSpPr>
        <p:spPr>
          <a:xfrm>
            <a:off x="1447800" y="1411612"/>
            <a:ext cx="9296401" cy="4034775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4" name="Прямоугольник 14"/>
          <p:cNvSpPr/>
          <p:nvPr/>
        </p:nvSpPr>
        <p:spPr>
          <a:xfrm>
            <a:off x="5135879" y="1267729"/>
            <a:ext cx="1920241" cy="73152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grpSp>
        <p:nvGrpSpPr>
          <p:cNvPr id="38" name="Группа 6"/>
          <p:cNvGrpSpPr/>
          <p:nvPr/>
        </p:nvGrpSpPr>
        <p:grpSpPr>
          <a:xfrm>
            <a:off x="5250177" y="1267727"/>
            <a:ext cx="1691646" cy="615939"/>
            <a:chOff x="0" y="-1"/>
            <a:chExt cx="1691645" cy="615938"/>
          </a:xfrm>
        </p:grpSpPr>
        <p:sp>
          <p:nvSpPr>
            <p:cNvPr id="35" name="Прямая соединительная линия 16"/>
            <p:cNvSpPr/>
            <p:nvPr/>
          </p:nvSpPr>
          <p:spPr>
            <a:xfrm flipH="1">
              <a:off x="-1" y="-2"/>
              <a:ext cx="3" cy="612652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" name="Прямая соединительная линия 17"/>
            <p:cNvSpPr/>
            <p:nvPr/>
          </p:nvSpPr>
          <p:spPr>
            <a:xfrm>
              <a:off x="1691642" y="-2"/>
              <a:ext cx="3" cy="612652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" name="Прямая соединительная линия 18"/>
            <p:cNvSpPr/>
            <p:nvPr/>
          </p:nvSpPr>
          <p:spPr>
            <a:xfrm>
              <a:off x="0" y="615935"/>
              <a:ext cx="1691644" cy="3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29099" y="4682061"/>
            <a:ext cx="8936849" cy="45720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0346151" y="5187573"/>
            <a:ext cx="216751" cy="218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8" name="Прямоугольник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9" name="Прямоугольник 23"/>
          <p:cNvSpPr/>
          <p:nvPr/>
        </p:nvSpPr>
        <p:spPr>
          <a:xfrm>
            <a:off x="1447800" y="1411612"/>
            <a:ext cx="9296401" cy="4034775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" name="Прямоугольник 29"/>
          <p:cNvSpPr/>
          <p:nvPr/>
        </p:nvSpPr>
        <p:spPr>
          <a:xfrm>
            <a:off x="5135879" y="1267729"/>
            <a:ext cx="1920241" cy="73152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1" name="Текст заголовка"/>
          <p:cNvSpPr txBox="1"/>
          <p:nvPr>
            <p:ph type="title"/>
          </p:nvPr>
        </p:nvSpPr>
        <p:spPr>
          <a:xfrm>
            <a:off x="1629155" y="2275165"/>
            <a:ext cx="8933692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65" name="Группа 15"/>
          <p:cNvGrpSpPr/>
          <p:nvPr/>
        </p:nvGrpSpPr>
        <p:grpSpPr>
          <a:xfrm>
            <a:off x="5250177" y="1267727"/>
            <a:ext cx="1691646" cy="615939"/>
            <a:chOff x="0" y="-1"/>
            <a:chExt cx="1691645" cy="615938"/>
          </a:xfrm>
        </p:grpSpPr>
        <p:sp>
          <p:nvSpPr>
            <p:cNvPr id="62" name="Прямая соединительная линия 16"/>
            <p:cNvSpPr/>
            <p:nvPr/>
          </p:nvSpPr>
          <p:spPr>
            <a:xfrm flipH="1">
              <a:off x="-1" y="-2"/>
              <a:ext cx="3" cy="612652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3" name="Прямая соединительная линия 17"/>
            <p:cNvSpPr/>
            <p:nvPr/>
          </p:nvSpPr>
          <p:spPr>
            <a:xfrm>
              <a:off x="1691642" y="-2"/>
              <a:ext cx="3" cy="612652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" name="Прямая соединительная линия 18"/>
            <p:cNvSpPr/>
            <p:nvPr/>
          </p:nvSpPr>
          <p:spPr>
            <a:xfrm>
              <a:off x="0" y="615935"/>
              <a:ext cx="1691644" cy="3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6" name="Уровень текста 1…"/>
          <p:cNvSpPr txBox="1"/>
          <p:nvPr>
            <p:ph type="body" sz="quarter" idx="1"/>
          </p:nvPr>
        </p:nvSpPr>
        <p:spPr>
          <a:xfrm>
            <a:off x="1629155" y="4682061"/>
            <a:ext cx="8939787" cy="45720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xfrm>
            <a:off x="10346094" y="5187573"/>
            <a:ext cx="216750" cy="218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/>
          </p:nvPr>
        </p:nvSpPr>
        <p:spPr>
          <a:xfrm>
            <a:off x="1066800" y="2103120"/>
            <a:ext cx="4663441" cy="374904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59" indent="-205737">
              <a:defRPr sz="1800"/>
            </a:lvl2pPr>
            <a:lvl3pPr marL="783771" indent="-235129">
              <a:defRPr sz="1800"/>
            </a:lvl3pPr>
            <a:lvl4pPr marL="1058091" indent="-235130">
              <a:defRPr sz="1800"/>
            </a:lvl4pPr>
            <a:lvl5pPr marL="1332411" indent="-235130"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069847" y="2074334"/>
            <a:ext cx="4663443" cy="64008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Текст 4"/>
          <p:cNvSpPr/>
          <p:nvPr>
            <p:ph type="body" sz="quarter" idx="21"/>
          </p:nvPr>
        </p:nvSpPr>
        <p:spPr>
          <a:xfrm>
            <a:off x="6458709" y="2074334"/>
            <a:ext cx="4663445" cy="64008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9"/>
          <p:cNvSpPr/>
          <p:nvPr/>
        </p:nvSpPr>
        <p:spPr>
          <a:xfrm>
            <a:off x="8119870" y="237744"/>
            <a:ext cx="3826598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9" name="Прямоугольник 12"/>
          <p:cNvSpPr/>
          <p:nvPr/>
        </p:nvSpPr>
        <p:spPr>
          <a:xfrm>
            <a:off x="8254658" y="374901"/>
            <a:ext cx="3557016" cy="6108198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0" name="Текст заголовка"/>
          <p:cNvSpPr txBox="1"/>
          <p:nvPr>
            <p:ph type="title"/>
          </p:nvPr>
        </p:nvSpPr>
        <p:spPr>
          <a:xfrm>
            <a:off x="8458200" y="607390"/>
            <a:ext cx="3161964" cy="164592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834" indent="-248194">
              <a:defRPr sz="1900"/>
            </a:lvl3pPr>
            <a:lvl4pPr marL="1071153" indent="-248192">
              <a:defRPr sz="1900"/>
            </a:lvl4pPr>
            <a:lvl5pPr marL="1345473" indent="-248194">
              <a:defRPr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3"/>
          <p:cNvSpPr/>
          <p:nvPr>
            <p:ph type="body" sz="quarter" idx="21"/>
          </p:nvPr>
        </p:nvSpPr>
        <p:spPr>
          <a:xfrm>
            <a:off x="8458199" y="2336800"/>
            <a:ext cx="3161967" cy="3606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11403415" y="6182365"/>
            <a:ext cx="216751" cy="218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" name="Прямоугольник 6"/>
          <p:cNvSpPr/>
          <p:nvPr/>
        </p:nvSpPr>
        <p:spPr>
          <a:xfrm>
            <a:off x="234693" y="237744"/>
            <a:ext cx="11722614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" name="Прямоугольник 7"/>
          <p:cNvSpPr/>
          <p:nvPr/>
        </p:nvSpPr>
        <p:spPr>
          <a:xfrm>
            <a:off x="371854" y="374901"/>
            <a:ext cx="11448292" cy="6108198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066800" y="2103120"/>
            <a:ext cx="10058400" cy="3849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50" y="6182365"/>
            <a:ext cx="216751" cy="218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79" marR="0" indent="-182879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5335" marR="0" indent="-211015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77238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1558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2588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16327" marR="0" indent="-244927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16327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16327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" y="8"/>
            <a:ext cx="12191861" cy="685799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Прямоугольник 81"/>
          <p:cNvSpPr/>
          <p:nvPr/>
        </p:nvSpPr>
        <p:spPr>
          <a:xfrm>
            <a:off x="5695066" y="1808532"/>
            <a:ext cx="5452529" cy="3240939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6" name="Прямоугольник 83"/>
          <p:cNvSpPr/>
          <p:nvPr/>
        </p:nvSpPr>
        <p:spPr>
          <a:xfrm>
            <a:off x="5861010" y="1975104"/>
            <a:ext cx="5120643" cy="2907795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7" name="Заголовок 1"/>
          <p:cNvSpPr txBox="1"/>
          <p:nvPr>
            <p:ph type="title"/>
          </p:nvPr>
        </p:nvSpPr>
        <p:spPr>
          <a:xfrm>
            <a:off x="6033793" y="2686392"/>
            <a:ext cx="4775075" cy="1630911"/>
          </a:xfrm>
          <a:prstGeom prst="rect">
            <a:avLst/>
          </a:prstGeom>
        </p:spPr>
        <p:txBody>
          <a:bodyPr/>
          <a:lstStyle>
            <a:lvl1pPr defTabSz="868680">
              <a:defRPr sz="3700"/>
            </a:lvl1pPr>
          </a:lstStyle>
          <a:p>
            <a:pPr/>
            <a:r>
              <a:t>Подготовка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1"/>
          <p:cNvSpPr txBox="1"/>
          <p:nvPr>
            <p:ph type="title"/>
          </p:nvPr>
        </p:nvSpPr>
        <p:spPr>
          <a:xfrm>
            <a:off x="988740" y="133002"/>
            <a:ext cx="10058401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Пустая функция (stub)</a:t>
            </a:r>
          </a:p>
        </p:txBody>
      </p:sp>
      <p:sp>
        <p:nvSpPr>
          <p:cNvPr id="196" name="Прямоугольник 2"/>
          <p:cNvSpPr txBox="1"/>
          <p:nvPr/>
        </p:nvSpPr>
        <p:spPr>
          <a:xfrm>
            <a:off x="588817" y="1298610"/>
            <a:ext cx="11014365" cy="129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Иногда, когда вы пишете какой-нибудь код, вам нужно просто ввести определения функции, которое не содержит в себе код. </a:t>
            </a:r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Вот пример:</a:t>
            </a:r>
          </a:p>
        </p:txBody>
      </p:sp>
      <p:pic>
        <p:nvPicPr>
          <p:cNvPr id="19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1162" y="2968656"/>
            <a:ext cx="5349677" cy="1480539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Прямоугольник 4"/>
          <p:cNvSpPr txBox="1"/>
          <p:nvPr/>
        </p:nvSpPr>
        <p:spPr>
          <a:xfrm>
            <a:off x="588817" y="4734248"/>
            <a:ext cx="11152910" cy="88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 вот здесь кое-что новенькое: оператор </a:t>
            </a:r>
            <a:r>
              <a:rPr b="1"/>
              <a:t>pass</a:t>
            </a:r>
            <a:r>
              <a:t>. Это пустая операция, это означает, что когда оператор </a:t>
            </a:r>
            <a:r>
              <a:rPr b="1"/>
              <a:t>pass</a:t>
            </a:r>
            <a:r>
              <a:t> выполняется, не происходит ничего.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Заголовок 1"/>
          <p:cNvSpPr txBox="1"/>
          <p:nvPr>
            <p:ph type="title"/>
          </p:nvPr>
        </p:nvSpPr>
        <p:spPr>
          <a:xfrm>
            <a:off x="1066800" y="390696"/>
            <a:ext cx="10058400" cy="137160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Анонимная функция: лямбда</a:t>
            </a:r>
          </a:p>
        </p:txBody>
      </p:sp>
      <p:sp>
        <p:nvSpPr>
          <p:cNvPr id="201" name="Прямоугольник 7"/>
          <p:cNvSpPr txBox="1"/>
          <p:nvPr/>
        </p:nvSpPr>
        <p:spPr>
          <a:xfrm>
            <a:off x="662243" y="1611592"/>
            <a:ext cx="11012986" cy="145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Лямбда-функция — это короткая однострочная функция, которой даже не нужно имя давать. Такие выражения содержат лишь одну инструкцию, поэтому, например, if, for и while использовать нельзя.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Их также можно присваивать переменным:</a:t>
            </a:r>
          </a:p>
        </p:txBody>
      </p:sp>
      <p:pic>
        <p:nvPicPr>
          <p:cNvPr id="202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7073" y="3591754"/>
            <a:ext cx="4437854" cy="1569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Заголовок 1"/>
          <p:cNvSpPr txBox="1"/>
          <p:nvPr>
            <p:ph type="title"/>
          </p:nvPr>
        </p:nvSpPr>
        <p:spPr>
          <a:xfrm>
            <a:off x="988740" y="133002"/>
            <a:ext cx="10058401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Ключевые аргументы</a:t>
            </a:r>
          </a:p>
        </p:txBody>
      </p:sp>
      <p:sp>
        <p:nvSpPr>
          <p:cNvPr id="205" name="Прямоугольник 2"/>
          <p:cNvSpPr txBox="1"/>
          <p:nvPr/>
        </p:nvSpPr>
        <p:spPr>
          <a:xfrm>
            <a:off x="588817" y="1406775"/>
            <a:ext cx="11014365" cy="76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Теперь попробуем создать функцию, которая имеет обычный аргумент, и несколько ключевых аргументов:</a:t>
            </a:r>
          </a:p>
        </p:txBody>
      </p:sp>
      <p:pic>
        <p:nvPicPr>
          <p:cNvPr id="206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9229" y="2339251"/>
            <a:ext cx="5433542" cy="3446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1"/>
          <p:cNvSpPr txBox="1"/>
          <p:nvPr>
            <p:ph type="title"/>
          </p:nvPr>
        </p:nvSpPr>
        <p:spPr>
          <a:xfrm>
            <a:off x="1066799" y="407323"/>
            <a:ext cx="10058401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Область видимость и глобальные переменные</a:t>
            </a:r>
          </a:p>
        </p:txBody>
      </p:sp>
      <p:sp>
        <p:nvSpPr>
          <p:cNvPr id="209" name="Прямоугольник 4"/>
          <p:cNvSpPr txBox="1"/>
          <p:nvPr/>
        </p:nvSpPr>
        <p:spPr>
          <a:xfrm>
            <a:off x="501251" y="1654232"/>
            <a:ext cx="5768239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Давайте посмотрим на то, как это работает:</a:t>
            </a:r>
          </a:p>
        </p:txBody>
      </p:sp>
      <p:pic>
        <p:nvPicPr>
          <p:cNvPr id="210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0392" y="2199025"/>
            <a:ext cx="3311212" cy="4136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Заголовок 1"/>
          <p:cNvSpPr txBox="1"/>
          <p:nvPr>
            <p:ph type="title"/>
          </p:nvPr>
        </p:nvSpPr>
        <p:spPr>
          <a:xfrm>
            <a:off x="1066799" y="407323"/>
            <a:ext cx="10058401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Область видимость и глобальные переменные</a:t>
            </a:r>
          </a:p>
        </p:txBody>
      </p:sp>
      <p:sp>
        <p:nvSpPr>
          <p:cNvPr id="213" name="Прямоугольник 3"/>
          <p:cNvSpPr txBox="1"/>
          <p:nvPr/>
        </p:nvSpPr>
        <p:spPr>
          <a:xfrm>
            <a:off x="487678" y="2177936"/>
            <a:ext cx="11216641" cy="2478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Этот код работает, так как мы указали Пайтону сделать а – </a:t>
            </a:r>
            <a:r>
              <a:rPr b="1"/>
              <a:t>глобальной переменной</a:t>
            </a:r>
            <a:r>
              <a:t>, а это значит, что она работает где-либо в программе. Из этого вытекает, что это настолько же хорошая идея, насколько и плохая. Причина, по которой эта </a:t>
            </a:r>
            <a:r>
              <a:rPr b="1"/>
              <a:t>идея – плохая</a:t>
            </a:r>
            <a:r>
              <a:t> в том, что нам становится трудно сказать, когда и где переменная была определена. Другая проблема заключается в следующем: когда мы определяем «а» как глобальную в одном месте, мы можем случайно </a:t>
            </a:r>
            <a:r>
              <a:rPr b="1"/>
              <a:t>переопределить её значение</a:t>
            </a:r>
            <a:r>
              <a:t> в другом, что может вызвать логическую ошибку, которую не просто исправить.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Заголовок 1"/>
          <p:cNvSpPr txBox="1"/>
          <p:nvPr>
            <p:ph type="title"/>
          </p:nvPr>
        </p:nvSpPr>
        <p:spPr>
          <a:xfrm>
            <a:off x="1066800" y="390696"/>
            <a:ext cx="10058400" cy="137160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Рекурсивные функции</a:t>
            </a:r>
          </a:p>
        </p:txBody>
      </p:sp>
      <p:sp>
        <p:nvSpPr>
          <p:cNvPr id="216" name="Прямоугольник 4"/>
          <p:cNvSpPr txBox="1"/>
          <p:nvPr/>
        </p:nvSpPr>
        <p:spPr>
          <a:xfrm>
            <a:off x="516773" y="1551354"/>
            <a:ext cx="11158454" cy="1450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Рекурсия — это не особенность Python. Это общепринятая и часто используемая техника в Computer Science, когда функция вызывает сама себя. Самый известный пример — вычисление факториала n! = n * n — 1 * n -2 * … 2 *1. Зная, что 0! = 1, факториал можно записать следующим образом:</a:t>
            </a:r>
          </a:p>
        </p:txBody>
      </p:sp>
      <p:pic>
        <p:nvPicPr>
          <p:cNvPr id="217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4189" y="3404713"/>
            <a:ext cx="4443625" cy="2809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Заголовок 1"/>
          <p:cNvSpPr txBox="1"/>
          <p:nvPr>
            <p:ph type="title"/>
          </p:nvPr>
        </p:nvSpPr>
        <p:spPr>
          <a:xfrm>
            <a:off x="1066800" y="249378"/>
            <a:ext cx="10058400" cy="137160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Декоратор функции в Python</a:t>
            </a:r>
          </a:p>
        </p:txBody>
      </p:sp>
      <p:sp>
        <p:nvSpPr>
          <p:cNvPr id="220" name="Прямоугольник 6"/>
          <p:cNvSpPr txBox="1"/>
          <p:nvPr/>
        </p:nvSpPr>
        <p:spPr>
          <a:xfrm>
            <a:off x="680258" y="1439131"/>
            <a:ext cx="11158454" cy="95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Конструктивно речь идёт о некоторой функции, в качестве аргумента которого выступает другая функция. Декоратор в Python добавляет дополнительный функционал к функции, не меняя её содержимое. </a:t>
            </a:r>
          </a:p>
        </p:txBody>
      </p:sp>
      <p:sp>
        <p:nvSpPr>
          <p:cNvPr id="221" name="Прямоугольник 7"/>
          <p:cNvSpPr txBox="1"/>
          <p:nvPr/>
        </p:nvSpPr>
        <p:spPr>
          <a:xfrm>
            <a:off x="680256" y="2444113"/>
            <a:ext cx="6004568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Представьте, что мы имеем пару простых функций в Python:</a:t>
            </a:r>
          </a:p>
        </p:txBody>
      </p:sp>
      <p:pic>
        <p:nvPicPr>
          <p:cNvPr id="222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7265" y="3082843"/>
            <a:ext cx="4277470" cy="2425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Объект 2"/>
          <p:cNvSpPr txBox="1"/>
          <p:nvPr>
            <p:ph type="body" sz="quarter" idx="1"/>
          </p:nvPr>
        </p:nvSpPr>
        <p:spPr>
          <a:xfrm>
            <a:off x="814550" y="747286"/>
            <a:ext cx="10736321" cy="13258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8000"/>
              </a:lnSpc>
              <a:buSzTx/>
              <a:buNone/>
              <a:defRPr b="1" sz="2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Объектно-ориентированное программирование (ООП)</a:t>
            </a:r>
            <a:r>
              <a:rPr b="0"/>
              <a:t> — методология программирования, основанная на представлении программы в виде совокупности объектов, каждый из которых является экземпляром определённого класса, а классы образуют иерархию наследования.</a:t>
            </a:r>
          </a:p>
        </p:txBody>
      </p:sp>
      <p:pic>
        <p:nvPicPr>
          <p:cNvPr id="225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5745" y="2241319"/>
            <a:ext cx="6053928" cy="3917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Заголовок 1"/>
          <p:cNvSpPr txBox="1"/>
          <p:nvPr>
            <p:ph type="title"/>
          </p:nvPr>
        </p:nvSpPr>
        <p:spPr>
          <a:xfrm>
            <a:off x="1066800" y="214592"/>
            <a:ext cx="10058400" cy="1371603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Парадигмы ООП</a:t>
            </a:r>
            <a:br/>
            <a:r>
              <a:t>Абстракция</a:t>
            </a:r>
          </a:p>
        </p:txBody>
      </p:sp>
      <p:sp>
        <p:nvSpPr>
          <p:cNvPr id="228" name="TextBox 4"/>
          <p:cNvSpPr txBox="1"/>
          <p:nvPr/>
        </p:nvSpPr>
        <p:spPr>
          <a:xfrm>
            <a:off x="770929" y="1281409"/>
            <a:ext cx="10418906" cy="183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Абстракция</a:t>
            </a:r>
            <a:r>
              <a:rPr b="0"/>
              <a:t> - принцип ООП, согласно которому объект характеризуется свойствами, которые отличают его от всех остальных объектов и при этом четко определяют его концептуальные границы.</a:t>
            </a:r>
          </a:p>
          <a:p>
            <a:pPr>
              <a:defRPr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Т. е. абстракция позволяет:</a:t>
            </a:r>
          </a:p>
          <a:p>
            <a:pPr marL="457200" indent="-457200">
              <a:buSzPct val="100000"/>
              <a:buAutoNum type="arabicPeriod" startAt="1"/>
              <a:defRPr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Выделить главные и наиболее значимые свойства предмета.</a:t>
            </a:r>
          </a:p>
          <a:p>
            <a:pPr>
              <a:buSzPct val="100000"/>
              <a:buAutoNum type="arabicPeriod" startAt="1"/>
              <a:defRPr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Отбросить второстепенные характеристики.</a:t>
            </a:r>
          </a:p>
        </p:txBody>
      </p:sp>
      <p:pic>
        <p:nvPicPr>
          <p:cNvPr id="229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0059" y="3177689"/>
            <a:ext cx="5874452" cy="3240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Заголовок 1"/>
          <p:cNvSpPr txBox="1"/>
          <p:nvPr>
            <p:ph type="title"/>
          </p:nvPr>
        </p:nvSpPr>
        <p:spPr>
          <a:xfrm>
            <a:off x="1066800" y="214592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Инкапсуляция</a:t>
            </a:r>
          </a:p>
        </p:txBody>
      </p:sp>
      <p:sp>
        <p:nvSpPr>
          <p:cNvPr id="232" name="TextBox 4"/>
          <p:cNvSpPr txBox="1"/>
          <p:nvPr/>
        </p:nvSpPr>
        <p:spPr>
          <a:xfrm>
            <a:off x="770929" y="1281409"/>
            <a:ext cx="10418906" cy="1690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Инкапсуляция - принцип ООП, согласно которому сложность реализации программного компонента должна быть спрятана за его интерфейсом.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Отсутствует доступ к внутреннему устройству программного компонента.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Взаимодействие компонента с внешним миром осуществляется посредством интерфейса, который включает публичные методы и поля.</a:t>
            </a:r>
          </a:p>
        </p:txBody>
      </p:sp>
      <p:pic>
        <p:nvPicPr>
          <p:cNvPr id="233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311" y="3125885"/>
            <a:ext cx="5289378" cy="3177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4"/>
          <p:cNvSpPr txBox="1"/>
          <p:nvPr/>
        </p:nvSpPr>
        <p:spPr>
          <a:xfrm>
            <a:off x="592257" y="735723"/>
            <a:ext cx="10933914" cy="185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i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Git</a:t>
            </a:r>
            <a:r>
              <a:rPr b="0" i="0" sz="2400"/>
              <a:t> - это очень популярная система контроля версий и совместной разработки проектов в команде из неограниченного количества людей с открытым исходным кодом. С помощью Git вы можете отслеживать изменения в исходном коде своих проектов, возвращать предыдущие версии в случае критических ошибок, а также делиться своим кодом со всеми желающими и принимать от них исправления</a:t>
            </a:r>
          </a:p>
        </p:txBody>
      </p:sp>
      <p:pic>
        <p:nvPicPr>
          <p:cNvPr id="17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0046" y="3042745"/>
            <a:ext cx="5118335" cy="3079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Заголовок 1"/>
          <p:cNvSpPr txBox="1"/>
          <p:nvPr>
            <p:ph type="title"/>
          </p:nvPr>
        </p:nvSpPr>
        <p:spPr>
          <a:xfrm>
            <a:off x="1066800" y="214592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Наследование</a:t>
            </a:r>
          </a:p>
        </p:txBody>
      </p:sp>
      <p:sp>
        <p:nvSpPr>
          <p:cNvPr id="236" name="TextBox 4"/>
          <p:cNvSpPr txBox="1"/>
          <p:nvPr/>
        </p:nvSpPr>
        <p:spPr>
          <a:xfrm>
            <a:off x="791949" y="1418041"/>
            <a:ext cx="10418906" cy="3998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Наследование</a:t>
            </a:r>
            <a:r>
              <a:rPr b="0"/>
              <a:t> - способ создания нового класса на основе уже существующего, при котором класс-потомок заимствует свойства и методы родительского класса и также добавляет собственные.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 что обратить внимание?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Класс-потомок = Свойства и методы родителя + Собственные свойства и методы.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Класс-потомок автоматически наследует от родительского класса все поля и методы.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Класс-потомок может дополняться новыми свойствами.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Класс-потомок может дополняться новыми методами, а также заменять(переопределять) унаследованные методы. Переопределить родительский метод - это как? Это значит, внутри класса потомка есть метод, который совпадает по названию с методом родительского класса, но функционал у него новый - соответствующий потребностям класса-потомка.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074" y="955547"/>
            <a:ext cx="6210621" cy="195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074" y="3429000"/>
            <a:ext cx="7283826" cy="299100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extBox 8"/>
          <p:cNvSpPr txBox="1"/>
          <p:nvPr/>
        </p:nvSpPr>
        <p:spPr>
          <a:xfrm>
            <a:off x="1628793" y="457200"/>
            <a:ext cx="3386892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Объект Дом:</a:t>
            </a:r>
          </a:p>
        </p:txBody>
      </p:sp>
      <p:sp>
        <p:nvSpPr>
          <p:cNvPr id="241" name="TextBox 9"/>
          <p:cNvSpPr txBox="1"/>
          <p:nvPr/>
        </p:nvSpPr>
        <p:spPr>
          <a:xfrm>
            <a:off x="1628793" y="2948132"/>
            <a:ext cx="3386892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Объект Частный Дом: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134" y="993104"/>
            <a:ext cx="8097823" cy="5071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Заголовок 1"/>
          <p:cNvSpPr txBox="1"/>
          <p:nvPr>
            <p:ph type="title"/>
          </p:nvPr>
        </p:nvSpPr>
        <p:spPr>
          <a:xfrm>
            <a:off x="1066800" y="214592"/>
            <a:ext cx="10058400" cy="1371603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Полиморфизм</a:t>
            </a:r>
          </a:p>
        </p:txBody>
      </p:sp>
      <p:sp>
        <p:nvSpPr>
          <p:cNvPr id="246" name="TextBox 4"/>
          <p:cNvSpPr txBox="1"/>
          <p:nvPr/>
        </p:nvSpPr>
        <p:spPr>
          <a:xfrm>
            <a:off x="770929" y="1281408"/>
            <a:ext cx="10418906" cy="4274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Полиморфизм</a:t>
            </a:r>
            <a:r>
              <a:rPr b="0"/>
              <a:t> - это поддержка нескольких реализаций на основе общего интерфейса.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Другими словами, полиморфизм позволяет перегружать одноименные методы родительского класса в классах-потомках.</a:t>
            </a:r>
            <a:br/>
            <a:br/>
            <a:r>
              <a:t>Также для понимания работы этого принципа важным является понятие абстрактного метода: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solidFill>
                  <a:srgbClr val="007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b="1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Абстрактный метод</a:t>
            </a:r>
            <a:r>
              <a:rPr b="0"/>
              <a:t> (он же виртуальный метод) - это метод класса, реализация для которого отсутствует.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>
              <a:defRPr b="1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 итог - за одинаковым названием могут скрываться методы с совершенно разным функционалом, который в каждом конкретном случае соответствует нуждам класса, к которому он относится</a:t>
            </a:r>
            <a:r>
              <a:rPr sz="200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9214" y="907919"/>
            <a:ext cx="7628405" cy="5085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Заголовок 1"/>
          <p:cNvSpPr txBox="1"/>
          <p:nvPr>
            <p:ph type="title"/>
          </p:nvPr>
        </p:nvSpPr>
        <p:spPr>
          <a:xfrm>
            <a:off x="1066800" y="642593"/>
            <a:ext cx="10058400" cy="1371603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Уровни доступа атрибутов в Python</a:t>
            </a:r>
            <a:br/>
          </a:p>
        </p:txBody>
      </p:sp>
      <p:sp>
        <p:nvSpPr>
          <p:cNvPr id="251" name="Объект 2"/>
          <p:cNvSpPr txBox="1"/>
          <p:nvPr>
            <p:ph type="body" sz="half" idx="1"/>
          </p:nvPr>
        </p:nvSpPr>
        <p:spPr>
          <a:xfrm>
            <a:off x="543054" y="2014192"/>
            <a:ext cx="4981907" cy="409126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7000"/>
              </a:lnSpc>
              <a:buFontTx/>
              <a:buAutoNum type="arabicPeriod" startAt="1"/>
              <a:tabLst>
                <a:tab pos="2921000" algn="l"/>
              </a:tabLst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Private. </a:t>
            </a:r>
            <a:r>
              <a:rPr b="0"/>
              <a:t>Приватные члены класса недоступны извне - с ними можно работать только внутри класса.</a:t>
            </a:r>
            <a:endParaRPr sz="1800"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 startAt="1"/>
              <a:tabLst>
                <a:tab pos="2921000" algn="l"/>
              </a:tabLst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Public.</a:t>
            </a:r>
            <a:r>
              <a:rPr b="0"/>
              <a:t> Публичные </a:t>
            </a:r>
            <a:r>
              <a:rPr b="0" sz="1800"/>
              <a:t>методы</a:t>
            </a:r>
            <a:r>
              <a:rPr b="0"/>
              <a:t> наоборот - открыты для работы снаружи и, как правило, объявляются публичными сразу по-умолчанию.</a:t>
            </a:r>
            <a:endParaRPr sz="1800"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 startAt="1"/>
              <a:tabLst>
                <a:tab pos="2921000" algn="l"/>
              </a:tabLst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Protected.</a:t>
            </a:r>
            <a:r>
              <a:rPr b="0"/>
              <a:t> Доступ к защищенным ресурсам класса возможен только внутри этого класса и также внутри унаследованных от него классов (иными словами, внутри классов-потомков). Больше никто доступа к ним не имеет</a:t>
            </a:r>
          </a:p>
        </p:txBody>
      </p:sp>
      <p:pic>
        <p:nvPicPr>
          <p:cNvPr id="252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0896" y="2131572"/>
            <a:ext cx="6048050" cy="3856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Объект 2"/>
          <p:cNvSpPr txBox="1"/>
          <p:nvPr>
            <p:ph type="body" idx="1"/>
          </p:nvPr>
        </p:nvSpPr>
        <p:spPr>
          <a:xfrm>
            <a:off x="641129" y="546537"/>
            <a:ext cx="11056885" cy="5864775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6299"/>
              </a:lnSpc>
              <a:buSzTx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self в Python?</a:t>
            </a:r>
          </a:p>
          <a:p>
            <a:pPr marL="0" indent="0">
              <a:lnSpc>
                <a:spcPct val="96299"/>
              </a:lnSpc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Служебное слово self - это ссылка на текущий экземпляр класса. Как правило, эта ссылка передается в качестве первого параметра метода Python:</a:t>
            </a:r>
          </a:p>
          <a:p>
            <a:pPr marL="0" indent="0">
              <a:lnSpc>
                <a:spcPct val="96299"/>
              </a:lnSpc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rPr b="1"/>
              <a:t>class Apple:</a:t>
            </a:r>
            <a:br>
              <a:rPr b="1"/>
            </a:br>
            <a:br>
              <a:rPr b="1"/>
            </a:br>
            <a:r>
              <a:rPr b="1"/>
              <a:t>____# Создаем объект с общим количеством яблок 12</a:t>
            </a:r>
            <a:br>
              <a:rPr b="1"/>
            </a:br>
            <a:r>
              <a:rPr b="1"/>
              <a:t>____def __init__(self):</a:t>
            </a:r>
            <a:br>
              <a:rPr b="1"/>
            </a:br>
            <a:r>
              <a:rPr b="1"/>
              <a:t>________self.whole_amount = 12</a:t>
            </a:r>
            <a:br>
              <a:rPr b="1"/>
            </a:br>
            <a:br>
              <a:rPr b="1"/>
            </a:br>
            <a:r>
              <a:rPr b="1"/>
              <a:t>____# Съедаем часть яблок для текущего объекта</a:t>
            </a:r>
            <a:br>
              <a:rPr b="1"/>
            </a:br>
            <a:r>
              <a:rPr b="1"/>
              <a:t>____def eat(self, number):</a:t>
            </a:r>
            <a:br>
              <a:rPr b="1"/>
            </a:br>
            <a:r>
              <a:rPr b="1"/>
              <a:t>________self.whole_amount -= number</a:t>
            </a:r>
            <a:br>
              <a:rPr b="1"/>
            </a:br>
            <a:br>
              <a:rPr b="1"/>
            </a:br>
            <a:r>
              <a:t>Стоит обратить внимание, что на самом деле слово self не является зарезервированным. Просто существует некоторое соглашение, по которому первый параметр метода именуется self и передает ссылку на текущий объект, для которого этот метода был вызван. Хотите назвать первый параметр метода по-другому - пожалуйста.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 txBox="1"/>
          <p:nvPr/>
        </p:nvSpPr>
        <p:spPr>
          <a:xfrm>
            <a:off x="886546" y="525519"/>
            <a:ext cx="10166660" cy="1220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Далее, добавляются файлы в этот проект, и их состояние становится Untracked. Чтобы посмотреть, какой статус работы на данный момент, пишем: </a:t>
            </a:r>
            <a:r>
              <a:rPr b="1"/>
              <a:t>git status</a:t>
            </a:r>
          </a:p>
        </p:txBody>
      </p:sp>
      <p:pic>
        <p:nvPicPr>
          <p:cNvPr id="173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6188" y="2108990"/>
            <a:ext cx="7267375" cy="4197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6"/>
          <p:cNvSpPr txBox="1"/>
          <p:nvPr/>
        </p:nvSpPr>
        <p:spPr>
          <a:xfrm>
            <a:off x="660574" y="558604"/>
            <a:ext cx="10870850" cy="1450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Далее, добавляются файлы в этот проект, и их состояние становится Untracked. Чтобы посмотреть, какой статус работы на данный момент, пишем: </a:t>
            </a:r>
            <a:r>
              <a:rPr b="1"/>
              <a:t>git status</a:t>
            </a:r>
            <a:endParaRPr b="1"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Мы находимся в master ветке, и пока мы не перейдем в другую, так все и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останется</a:t>
            </a:r>
            <a:r>
              <a:rPr b="1"/>
              <a:t>.</a:t>
            </a:r>
          </a:p>
        </p:txBody>
      </p:sp>
      <p:pic>
        <p:nvPicPr>
          <p:cNvPr id="17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2310" y="2102068"/>
            <a:ext cx="7267376" cy="4197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6"/>
          <p:cNvSpPr txBox="1"/>
          <p:nvPr/>
        </p:nvSpPr>
        <p:spPr>
          <a:xfrm>
            <a:off x="660574" y="558603"/>
            <a:ext cx="10870850" cy="1948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Таким образом видно, какие файлы изменены, но еще не добавлены в состояние staged. Чтобы добавить их в состояние staged, нужно написать </a:t>
            </a:r>
            <a:r>
              <a:rPr b="1"/>
              <a:t>git add</a:t>
            </a:r>
            <a:r>
              <a:t>. Здесь может быть несколько вариантов, например: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/>
              <a:t>git add -A </a:t>
            </a:r>
            <a:r>
              <a:t>— добавить все файлы из состояния в staged;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/>
              <a:t>git add . </a:t>
            </a:r>
            <a:r>
              <a:t>— добавить все файлы из этой папки и все внутренних. По сути тоже самое, что и предыдущее;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/>
              <a:t>git add &lt;имя файла&gt; </a:t>
            </a:r>
            <a:r>
              <a:t>— добавляет только конкретный файл. Здесь можно пользоваться регулярными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выражениями, чтобы добавлять по какому-то шаблону. Например, git add *.java: это значит, что нужно добавить только файлы с расширением java.</a:t>
            </a:r>
          </a:p>
        </p:txBody>
      </p:sp>
      <p:pic>
        <p:nvPicPr>
          <p:cNvPr id="179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8953" y="2589927"/>
            <a:ext cx="6334092" cy="3709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4"/>
          <p:cNvSpPr txBox="1"/>
          <p:nvPr/>
        </p:nvSpPr>
        <p:spPr>
          <a:xfrm>
            <a:off x="760423" y="662152"/>
            <a:ext cx="10524009" cy="53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i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Коммит</a:t>
            </a:r>
            <a:r>
              <a:rPr b="0" i="0"/>
              <a:t> — это основной объект в управлении контроля версий. Он содержит все изменения за время этого коммита. Коммиты связаны между с собой как односвязный список. 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 именно: Есть первый коммит. Когда создается второй коммит, то он (второй) знает, что идет после первого. И таким образом можно отследить информацию. 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Также у коммита есть еще своя информация, так называемые метаданные: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уникальный идентификатор коммита, по которому можно его найти;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имя автора коммита, который создал его;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дата создания коммита;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комментарий, который описывает, что было сделано во время этого коммита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i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Ветка</a:t>
            </a:r>
            <a:r>
              <a:rPr b="0" i="0"/>
              <a:t> — это указатель какого-то коммита. 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Так как коммит знает, какой коммит был до него, когда ветка указывает на какой-то коммит, к ней относятся и все те предыдущие. Исходя из этого можно сказать, что веток, указывающих на один и тот же коммит, может быть сколько угодно много. Работа происходит в ветках, поэтому когда создается новый коммит, ветка переносит свой указатель на более новый коммит.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Заголовок 1"/>
          <p:cNvSpPr txBox="1"/>
          <p:nvPr>
            <p:ph type="title"/>
          </p:nvPr>
        </p:nvSpPr>
        <p:spPr>
          <a:xfrm>
            <a:off x="988740" y="133002"/>
            <a:ext cx="10058401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Функция</a:t>
            </a:r>
          </a:p>
        </p:txBody>
      </p:sp>
      <p:sp>
        <p:nvSpPr>
          <p:cNvPr id="184" name="Прямоугольник 2"/>
          <p:cNvSpPr txBox="1"/>
          <p:nvPr/>
        </p:nvSpPr>
        <p:spPr>
          <a:xfrm>
            <a:off x="588817" y="1182232"/>
            <a:ext cx="11014365" cy="2108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Функция – это структура, которую вы определяете. Вам нужно решить, будут ли в ней аргументы, или нет. Вы можете добавить как аргументы ключевых слов, так и готовые по умолчанию. Функция – это блок кода, который начинается с ключевого слова </a:t>
            </a:r>
            <a:r>
              <a:rPr b="1"/>
              <a:t>def</a:t>
            </a:r>
            <a:r>
              <a:t>, названия функции и двоеточия, пример:</a:t>
            </a:r>
          </a:p>
        </p:txBody>
      </p:sp>
      <p:pic>
        <p:nvPicPr>
          <p:cNvPr id="185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1829" y="3873463"/>
            <a:ext cx="7408341" cy="1209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 txBox="1"/>
          <p:nvPr>
            <p:ph type="title"/>
          </p:nvPr>
        </p:nvSpPr>
        <p:spPr>
          <a:xfrm>
            <a:off x="988740" y="133002"/>
            <a:ext cx="10058401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*args и **kwargs</a:t>
            </a:r>
          </a:p>
        </p:txBody>
      </p:sp>
      <p:sp>
        <p:nvSpPr>
          <p:cNvPr id="188" name="Прямоугольник 3"/>
          <p:cNvSpPr txBox="1"/>
          <p:nvPr/>
        </p:nvSpPr>
        <p:spPr>
          <a:xfrm>
            <a:off x="470029" y="1176337"/>
            <a:ext cx="11251941" cy="168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 также можете настроить функцию на </a:t>
            </a:r>
            <a:r>
              <a:rPr b="1"/>
              <a:t>прием любого количества аргументов</a:t>
            </a:r>
            <a:r>
              <a:t>, или ключевых аргументов, при помощи особого синтаксиса. Чтобы получить </a:t>
            </a:r>
            <a:r>
              <a:rPr b="1"/>
              <a:t>бесконечное количество аргументов</a:t>
            </a:r>
            <a:r>
              <a:t>, мы используем </a:t>
            </a:r>
            <a:r>
              <a:rPr b="1"/>
              <a:t>*args</a:t>
            </a:r>
            <a:r>
              <a:t>, а чтобы получить бесконечное количество ключевых аргументов, мы используем </a:t>
            </a:r>
            <a:r>
              <a:rPr b="1"/>
              <a:t>**kwargs</a:t>
            </a:r>
            <a:r>
              <a:t>. Сами слова “</a:t>
            </a:r>
            <a:r>
              <a:rPr b="1"/>
              <a:t>args</a:t>
            </a:r>
            <a:r>
              <a:t>” и “</a:t>
            </a:r>
            <a:r>
              <a:rPr b="1"/>
              <a:t>kwargs</a:t>
            </a:r>
            <a:r>
              <a:t>” не так важны. Это просто сокращение. Вы можете назвать их </a:t>
            </a:r>
            <a:r>
              <a:rPr b="1"/>
              <a:t>*lol</a:t>
            </a:r>
            <a:r>
              <a:t> и </a:t>
            </a:r>
            <a:r>
              <a:rPr b="1"/>
              <a:t>**omg</a:t>
            </a:r>
            <a:r>
              <a:t>, и они будут работать таким же образом. Главное здесь – это </a:t>
            </a:r>
            <a:r>
              <a:rPr b="1"/>
              <a:t>количество звездочек</a:t>
            </a:r>
            <a:r>
              <a:t>.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Давайте взглянем на следующий пример:</a:t>
            </a:r>
          </a:p>
        </p:txBody>
      </p:sp>
      <p:pic>
        <p:nvPicPr>
          <p:cNvPr id="189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9966" y="3106852"/>
            <a:ext cx="4632069" cy="3150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1"/>
          <p:cNvSpPr txBox="1"/>
          <p:nvPr>
            <p:ph type="title"/>
          </p:nvPr>
        </p:nvSpPr>
        <p:spPr>
          <a:xfrm>
            <a:off x="988740" y="133002"/>
            <a:ext cx="10058401" cy="137160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Передача аргументов функции</a:t>
            </a:r>
          </a:p>
        </p:txBody>
      </p:sp>
      <p:sp>
        <p:nvSpPr>
          <p:cNvPr id="192" name="Прямоугольник 2"/>
          <p:cNvSpPr txBox="1"/>
          <p:nvPr/>
        </p:nvSpPr>
        <p:spPr>
          <a:xfrm>
            <a:off x="510757" y="1632993"/>
            <a:ext cx="11014365" cy="1295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Последняя строка в блоке инструкций может начинаться с </a:t>
            </a:r>
            <a:r>
              <a:rPr b="1"/>
              <a:t>return</a:t>
            </a:r>
            <a:r>
              <a:t>, если нужно вернуть какое-то значение. Если инструкции </a:t>
            </a:r>
            <a:r>
              <a:rPr b="1"/>
              <a:t>return</a:t>
            </a:r>
            <a:r>
              <a:t> нет, тогда по умолчанию функция будет возвращать объект </a:t>
            </a:r>
            <a:r>
              <a:rPr b="1"/>
              <a:t>None</a:t>
            </a:r>
            <a:r>
              <a:t>.</a:t>
            </a:r>
          </a:p>
        </p:txBody>
      </p:sp>
      <p:sp>
        <p:nvSpPr>
          <p:cNvPr id="193" name="Прямоугольник 3"/>
          <p:cNvSpPr txBox="1"/>
          <p:nvPr/>
        </p:nvSpPr>
        <p:spPr>
          <a:xfrm>
            <a:off x="510757" y="3017990"/>
            <a:ext cx="10858243" cy="170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нашем примере мы указали выдать результат </a:t>
            </a:r>
            <a:r>
              <a:rPr b="1"/>
              <a:t>a + b</a:t>
            </a:r>
            <a:r>
              <a:t>. Как вы видите, мы можем вызвать функцию путем передачи двух значений. Если вы передали недостаточно, или слишком много аргументов для данной функции, вы получите ошибку.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