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35"/>
  </p:notesMasterIdLst>
  <p:handoutMasterIdLst>
    <p:handoutMasterId r:id="rId36"/>
  </p:handoutMasterIdLst>
  <p:sldIdLst>
    <p:sldId id="257" r:id="rId2"/>
    <p:sldId id="308" r:id="rId3"/>
    <p:sldId id="260" r:id="rId4"/>
    <p:sldId id="309" r:id="rId5"/>
    <p:sldId id="310" r:id="rId6"/>
    <p:sldId id="311" r:id="rId7"/>
    <p:sldId id="312" r:id="rId8"/>
    <p:sldId id="313" r:id="rId9"/>
    <p:sldId id="314" r:id="rId10"/>
    <p:sldId id="316" r:id="rId11"/>
    <p:sldId id="264" r:id="rId12"/>
    <p:sldId id="265" r:id="rId13"/>
    <p:sldId id="319" r:id="rId14"/>
    <p:sldId id="320" r:id="rId15"/>
    <p:sldId id="321" r:id="rId16"/>
    <p:sldId id="282" r:id="rId17"/>
    <p:sldId id="283" r:id="rId18"/>
    <p:sldId id="317" r:id="rId19"/>
    <p:sldId id="322" r:id="rId20"/>
    <p:sldId id="324" r:id="rId21"/>
    <p:sldId id="325" r:id="rId22"/>
    <p:sldId id="323" r:id="rId23"/>
    <p:sldId id="305" r:id="rId24"/>
    <p:sldId id="306" r:id="rId25"/>
    <p:sldId id="326" r:id="rId26"/>
    <p:sldId id="327" r:id="rId27"/>
    <p:sldId id="328" r:id="rId28"/>
    <p:sldId id="335" r:id="rId29"/>
    <p:sldId id="336" r:id="rId30"/>
    <p:sldId id="341" r:id="rId31"/>
    <p:sldId id="329" r:id="rId32"/>
    <p:sldId id="287" r:id="rId33"/>
    <p:sldId id="307" r:id="rId34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54" d="100"/>
          <a:sy n="54" d="100"/>
        </p:scale>
        <p:origin x="114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4" d="100"/>
          <a:sy n="124" d="100"/>
        </p:scale>
        <p:origin x="495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B5C320A-F5C8-4FD6-86FF-35D2EBF085B6}" type="datetime1">
              <a:rPr lang="ru-RU" smtClean="0"/>
              <a:t>20.06.2021</a:t>
            </a:fld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7ACF5E7-ACB0-497B-A8C6-F2E617B46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3396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5C702C7-E599-40D9-B30E-0392896973B5}" type="datetime1">
              <a:rPr lang="ru-RU" smtClean="0"/>
              <a:t>20.06.2021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"/>
              <a:t>Щелкните, чтобы изменить стили текста образца слайда</a:t>
            </a:r>
            <a:endParaRPr lang="en-US"/>
          </a:p>
          <a:p>
            <a:pPr lvl="1" rtl="0"/>
            <a:r>
              <a:rPr lang="ru"/>
              <a:t>Второй уровень</a:t>
            </a:r>
          </a:p>
          <a:p>
            <a:pPr lvl="2" rtl="0"/>
            <a:r>
              <a:rPr lang="ru"/>
              <a:t>Третий уровень</a:t>
            </a:r>
          </a:p>
          <a:p>
            <a:pPr lvl="3" rtl="0"/>
            <a:r>
              <a:rPr lang="ru"/>
              <a:t>Четвертый уровень</a:t>
            </a:r>
          </a:p>
          <a:p>
            <a:pPr lvl="4" rtl="0"/>
            <a:r>
              <a:rPr lang="ru"/>
              <a:t>Пятый уровень</a:t>
            </a:r>
            <a:endParaRPr lang="en-US"/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7A705E3-E620-489D-9973-6221209A4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58183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10" name="Прямоугольник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Прямоугольник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Прямоугольник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Прямая соединительная линия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единительная линия 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Заголовок 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rtlCol="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Подзаголовок 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20" name="Дата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 rtlCol="0"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fld id="{6506E9A3-1561-45B7-908B-DACC52528ABB}" type="datetime1">
              <a:rPr lang="ru-RU" smtClean="0"/>
              <a:t>20.06.2021</a:t>
            </a:fld>
            <a:endParaRPr lang="en-US" dirty="0"/>
          </a:p>
        </p:txBody>
      </p:sp>
      <p:sp>
        <p:nvSpPr>
          <p:cNvPr id="21" name="Нижний колонтитул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E92B999-6CB2-48D4-8AF6-3D1A5D13436B}" type="datetime1">
              <a:rPr lang="ru-RU" smtClean="0"/>
              <a:t>20.06.2021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 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52C98DB-1092-48C4-AD4E-BD3E9D2E2345}" type="datetime1">
              <a:rPr lang="ru-RU" smtClean="0"/>
              <a:t>20.06.2021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29C2F20-7994-4D1E-A01C-96ECBA4612EB}" type="datetime1">
              <a:rPr lang="ru-RU" smtClean="0"/>
              <a:t>20.06.2021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23" name="Прямоугольник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Прямоугольник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Прямоугольник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rtlCol="0"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Прямая соединительная линия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единительная линия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rtlCol="0"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 rtlCol="0"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rtl="0"/>
            <a:fld id="{7B2CE4EA-3B49-4A00-ADF3-7C7272A626C1}" type="datetime1">
              <a:rPr lang="ru-RU" smtClean="0"/>
              <a:t>20.06.2021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 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A16848F-27AD-43B9-904C-1CF05D24EB3C}" type="datetime1">
              <a:rPr lang="ru-RU" smtClean="0"/>
              <a:t>20.06.2021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3090412-2DE5-405A-816E-F08FB54EB168}" type="datetime1">
              <a:rPr lang="ru-RU" smtClean="0"/>
              <a:t>20.06.2021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9" name="Номер слайда 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4C2D7CB-4DC1-4BB7-BF00-4C36160857E0}" type="datetime1">
              <a:rPr lang="ru-RU" smtClean="0"/>
              <a:t>20.06.2021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060D38F-E364-4ED4-9BF4-D7F00FFBE76A}" type="datetime1">
              <a:rPr lang="ru-RU" smtClean="0"/>
              <a:t>20.06.2021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Номер слайда 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 rtlCol="0"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8" name="Дата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F183FEFD-AB08-4CB5-AE4D-2F6B12D8E3B0}" type="datetime1">
              <a:rPr lang="ru-RU" smtClean="0"/>
              <a:t>20.06.2021</a:t>
            </a:fld>
            <a:endParaRPr lang="en-US"/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endParaRPr lang="en-US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Рисунок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 rtlCol="0"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rtl="0"/>
            <a:fld id="{EBEA1583-5CEF-4E36-A7FC-D34B7E954D76}" type="datetime1">
              <a:rPr lang="ru-RU" smtClean="0"/>
              <a:t>20.06.2021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 rtlCol="0"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 rtl="0"/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Прямоугольник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7" name="Прямоугольник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Прямоугольник 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ru" dirty="0"/>
              <a:t>Стиль образца заголовка</a:t>
            </a:r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"/>
              <a:t>Щелкните, чтобы изменить стили текста образца слайда</a:t>
            </a:r>
          </a:p>
          <a:p>
            <a:pPr lvl="1" rtl="0"/>
            <a:r>
              <a:rPr lang="ru"/>
              <a:t>Второй уровень</a:t>
            </a:r>
          </a:p>
          <a:p>
            <a:pPr lvl="2" rtl="0"/>
            <a:r>
              <a:rPr lang="ru"/>
              <a:t>Третий уровень</a:t>
            </a:r>
          </a:p>
          <a:p>
            <a:pPr lvl="3" rtl="0"/>
            <a:r>
              <a:rPr lang="ru"/>
              <a:t>Четвертый уровень</a:t>
            </a:r>
          </a:p>
          <a:p>
            <a:pPr lvl="4" rtl="0"/>
            <a:r>
              <a:rPr lang="ru"/>
              <a:t>Пятый уровень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068A786-B8BF-4988-ACBA-DD9B5BC8D522}" type="datetime1">
              <a:rPr lang="ru-RU" smtClean="0"/>
              <a:t>20.06.2021</a:t>
            </a:fld>
            <a:endParaRPr lang="en-US" dirty="0"/>
          </a:p>
        </p:txBody>
      </p:sp>
      <p:sp>
        <p:nvSpPr>
          <p:cNvPr id="5" name="Нижний колонтитул 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library/stdtypes.html#textseq" TargetMode="Externa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 descr="Крупный план логотипа&#10;&#10;Автоматически созданное описание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82" name="Прямоугольник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Прямоугольник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 rtlCol="0">
            <a:normAutofit/>
          </a:bodyPr>
          <a:lstStyle/>
          <a:p>
            <a:r>
              <a:rPr lang="ru-RU" sz="4400" dirty="0">
                <a:solidFill>
                  <a:schemeClr val="tx1"/>
                </a:solidFill>
              </a:rPr>
              <a:t>СТРОКИ</a:t>
            </a:r>
            <a:endParaRPr lang="ru" sz="4400" dirty="0">
              <a:solidFill>
                <a:schemeClr val="tx1"/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 rtlCol="0">
            <a:normAutofit/>
          </a:bodyPr>
          <a:lstStyle/>
          <a:p>
            <a:pPr rtl="0">
              <a:spcAft>
                <a:spcPts val="600"/>
              </a:spcAft>
            </a:pPr>
            <a:r>
              <a:rPr lang="ru-RU" dirty="0">
                <a:solidFill>
                  <a:schemeClr val="tx1"/>
                </a:solidFill>
              </a:rPr>
              <a:t>Занятие №3</a:t>
            </a:r>
            <a:endParaRPr lang="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 advTm="2797"/>
    </mc:Choice>
    <mc:Fallback xmlns="">
      <p:transition spd="slow" advTm="2797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F3EEC3-6A75-4040-895F-48A67A514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99" y="587653"/>
            <a:ext cx="10058400" cy="1371600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Проверка домашнего задания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1D2B70C-0A89-478C-B065-7883DB6CF79C}"/>
              </a:ext>
            </a:extLst>
          </p:cNvPr>
          <p:cNvSpPr/>
          <p:nvPr/>
        </p:nvSpPr>
        <p:spPr>
          <a:xfrm>
            <a:off x="925482" y="2040497"/>
            <a:ext cx="11002936" cy="15552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Задача №4</a:t>
            </a:r>
            <a:r>
              <a:rPr lang="ru-RU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Творческое задание</a:t>
            </a:r>
            <a:endParaRPr lang="ru-RU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Придумать свою задачу на тему занятия. Обязательно использовать несколько вложений 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ru-RU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else</a:t>
            </a:r>
            <a:r>
              <a:rPr lang="ru-RU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elif</a:t>
            </a:r>
            <a:r>
              <a:rPr lang="ru-RU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ru-RU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52626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EFE51A-E092-4B00-8E92-C81BB7937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План занятия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73EEBF-1004-4DC3-A779-0E09E9E28F8F}"/>
              </a:ext>
            </a:extLst>
          </p:cNvPr>
          <p:cNvSpPr txBox="1"/>
          <p:nvPr/>
        </p:nvSpPr>
        <p:spPr>
          <a:xfrm>
            <a:off x="1187669" y="2154621"/>
            <a:ext cx="8818179" cy="22198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50000"/>
              </a:lnSpc>
              <a:buFont typeface="+mj-lt"/>
              <a:buAutoNum type="arabicParenR"/>
            </a:pPr>
            <a:r>
              <a:rPr lang="ru-RU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Строки. Их реализация в Питоне.</a:t>
            </a:r>
          </a:p>
          <a:p>
            <a:pPr marL="342900" lvl="0" indent="-342900">
              <a:lnSpc>
                <a:spcPct val="150000"/>
              </a:lnSpc>
              <a:buFont typeface="+mj-lt"/>
              <a:buAutoNum type="arabicParenR"/>
            </a:pPr>
            <a:r>
              <a:rPr lang="ru-RU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Срезы. Подстроки.</a:t>
            </a:r>
          </a:p>
          <a:p>
            <a:pPr marL="342900" lvl="0" indent="-342900">
              <a:lnSpc>
                <a:spcPct val="150000"/>
              </a:lnSpc>
              <a:buFont typeface="+mj-lt"/>
              <a:buAutoNum type="arabicParenR"/>
            </a:pPr>
            <a:r>
              <a:rPr lang="ru-RU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Форматированный вывод строк.</a:t>
            </a:r>
          </a:p>
        </p:txBody>
      </p:sp>
    </p:spTree>
    <p:extLst>
      <p:ext uri="{BB962C8B-B14F-4D97-AF65-F5344CB8AC3E}">
        <p14:creationId xmlns:p14="http://schemas.microsoft.com/office/powerpoint/2010/main" val="29084246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A4DEDA-A6B6-459C-846E-961C7B3DE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90649"/>
            <a:ext cx="10058400" cy="1371600"/>
          </a:xfrm>
        </p:spPr>
        <p:txBody>
          <a:bodyPr>
            <a:normAutofit/>
          </a:bodyPr>
          <a:lstStyle/>
          <a:p>
            <a:pPr lvl="0" algn="ctr">
              <a:lnSpc>
                <a:spcPct val="150000"/>
              </a:lnSpc>
            </a:pPr>
            <a:r>
              <a:rPr lang="ru-RU" sz="3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Строки. Их реализация в Питоне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C0DADF-FA77-47E7-8C25-601789430279}"/>
              </a:ext>
            </a:extLst>
          </p:cNvPr>
          <p:cNvSpPr txBox="1"/>
          <p:nvPr/>
        </p:nvSpPr>
        <p:spPr>
          <a:xfrm>
            <a:off x="799170" y="1388415"/>
            <a:ext cx="10861288" cy="21532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400" b="1" i="1" dirty="0">
                <a:solidFill>
                  <a:srgbClr val="252525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Строки </a:t>
            </a:r>
            <a:r>
              <a:rPr lang="ru-RU" sz="2400" i="1" dirty="0">
                <a:solidFill>
                  <a:srgbClr val="252525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ru-RU" sz="2400" dirty="0">
                <a:solidFill>
                  <a:srgbClr val="252525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упорядоченные неизменяемые последовательности символов, используемые для хранения и представления текстовой информации, поэтому с помощью строк можно работать со всем, что может быть представлено в текстовой форме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38DE143D-B3F4-4A41-823D-9F989BFFDD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8666" y="3070595"/>
            <a:ext cx="3794667" cy="3192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1011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65B5109-ACFA-434D-8E51-7402B18A696D}"/>
              </a:ext>
            </a:extLst>
          </p:cNvPr>
          <p:cNvSpPr txBox="1"/>
          <p:nvPr/>
        </p:nvSpPr>
        <p:spPr>
          <a:xfrm>
            <a:off x="669072" y="780585"/>
            <a:ext cx="9779619" cy="5552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000" dirty="0">
                <a:solidFill>
                  <a:srgbClr val="25252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Строки можно создать несколькими способами:</a:t>
            </a:r>
            <a:endParaRPr lang="ru-RU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000" b="1" dirty="0">
                <a:solidFill>
                  <a:srgbClr val="25252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 С помощью одинарных и двойных кавычек.</a:t>
            </a:r>
            <a:br>
              <a:rPr lang="ru-RU" sz="2000" dirty="0">
                <a:solidFill>
                  <a:srgbClr val="25252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>
                <a:solidFill>
                  <a:srgbClr val="25252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Например:</a:t>
            </a:r>
            <a:endParaRPr lang="ru-RU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2000" b="1" dirty="0">
                <a:solidFill>
                  <a:srgbClr val="25252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ru-RU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2000" dirty="0" err="1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first_string</a:t>
            </a:r>
            <a:r>
              <a:rPr lang="ru-RU" sz="20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'Я текст в одинарных кавычках'</a:t>
            </a:r>
            <a:endParaRPr lang="ru-RU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2000" dirty="0" err="1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second_string</a:t>
            </a:r>
            <a:r>
              <a:rPr lang="ru-RU" sz="20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"Я текст в двойных кавычках"</a:t>
            </a:r>
            <a:endParaRPr lang="ru-RU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2000" dirty="0">
                <a:solidFill>
                  <a:srgbClr val="25252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ru-RU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000" dirty="0">
                <a:solidFill>
                  <a:srgbClr val="25252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Строки в одинарных и двойных кавычках - одно и то же. Причина наличия двух вариантов в том, чтобы позволить вставлять в строки символы кавычек, не используя экранирование. Например вот так(обратите внимание на кавычки внутри строки):</a:t>
            </a:r>
            <a:endParaRPr lang="ru-RU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2000" b="1" dirty="0">
                <a:solidFill>
                  <a:srgbClr val="25252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ru-RU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2000" dirty="0" err="1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first_string</a:t>
            </a:r>
            <a:r>
              <a:rPr lang="ru-RU" sz="20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'Слово "</a:t>
            </a:r>
            <a:r>
              <a:rPr lang="ru-RU" sz="2000" dirty="0" err="1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ru-RU" sz="20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" обычно подразумевает змею'</a:t>
            </a:r>
            <a:endParaRPr lang="ru-RU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000" dirty="0" err="1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second_string</a:t>
            </a:r>
            <a:r>
              <a:rPr lang="en-US" sz="20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= "I'm learning Python"</a:t>
            </a:r>
            <a:endParaRPr lang="ru-RU" sz="2000" dirty="0"/>
          </a:p>
          <a:p>
            <a:endParaRPr lang="ru-RU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989E4218-3CF2-467B-B365-87C794F0B0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8129" y="780585"/>
            <a:ext cx="5257769" cy="2581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8680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38B4722-5085-41DE-9492-9A994CD76915}"/>
              </a:ext>
            </a:extLst>
          </p:cNvPr>
          <p:cNvSpPr txBox="1"/>
          <p:nvPr/>
        </p:nvSpPr>
        <p:spPr>
          <a:xfrm>
            <a:off x="390699" y="555970"/>
            <a:ext cx="11454938" cy="6609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2000" b="1" dirty="0">
                <a:solidFill>
                  <a:srgbClr val="25252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 С помощью тройных кавычек.</a:t>
            </a:r>
            <a:br>
              <a:rPr lang="ru-RU" sz="2000" dirty="0">
                <a:solidFill>
                  <a:srgbClr val="25252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>
                <a:solidFill>
                  <a:srgbClr val="25252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Главное достоинство строк в тройных кавычках в том, что их можно использовать для записи многострочных блоков текста. Внутри такой строки возможно присутствие кавычек и апострофов, главное, чтобы не было трех кавычек подряд. Пример:</a:t>
            </a:r>
            <a:endParaRPr lang="ru-RU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ru-RU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sz="2000" dirty="0"/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2000" b="1" dirty="0">
              <a:solidFill>
                <a:srgbClr val="252525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2000" b="1" dirty="0">
              <a:solidFill>
                <a:srgbClr val="252525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2000" b="1" dirty="0">
              <a:solidFill>
                <a:srgbClr val="252525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000" b="1" dirty="0">
                <a:solidFill>
                  <a:srgbClr val="25252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3. С помощью метода </a:t>
            </a:r>
            <a:r>
              <a:rPr lang="ru-RU" sz="2000" b="1" dirty="0" err="1">
                <a:solidFill>
                  <a:srgbClr val="0E7D78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ru-RU" sz="2000" b="1" dirty="0">
                <a:solidFill>
                  <a:srgbClr val="0E7D78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ru-RU" sz="2000" b="1" dirty="0">
                <a:solidFill>
                  <a:srgbClr val="25252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ru-RU" sz="2000" dirty="0">
                <a:solidFill>
                  <a:srgbClr val="25252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>
                <a:solidFill>
                  <a:srgbClr val="25252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Как это работает:</a:t>
            </a:r>
            <a:endParaRPr lang="ru-RU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20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2000" dirty="0" err="1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my_num</a:t>
            </a:r>
            <a:r>
              <a:rPr lang="ru-RU" sz="20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12345</a:t>
            </a:r>
            <a:endParaRPr lang="ru-RU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20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 err="1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my_str</a:t>
            </a:r>
            <a:r>
              <a:rPr lang="en-US" sz="20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str(</a:t>
            </a:r>
            <a:r>
              <a:rPr lang="en-US" sz="2000" dirty="0" err="1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my_num</a:t>
            </a:r>
            <a:r>
              <a:rPr lang="en-US" sz="20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sz="2000" dirty="0">
              <a:solidFill>
                <a:srgbClr val="0070C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000" dirty="0">
                <a:solidFill>
                  <a:srgbClr val="25252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 данном случае мы создали новую строку путем конвертации переменной другого типа(например, </a:t>
            </a:r>
            <a:r>
              <a:rPr lang="ru-RU" sz="2000" b="1" dirty="0" err="1">
                <a:solidFill>
                  <a:srgbClr val="0E7D78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ru-RU" sz="2000" dirty="0">
                <a:solidFill>
                  <a:srgbClr val="25252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ru-RU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89C3543-673D-49CF-A06E-3A746EFA66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619" y="2006808"/>
            <a:ext cx="8214685" cy="886021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5C2AB7F-8676-4E52-97A5-10655C04D9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619" y="3029989"/>
            <a:ext cx="4044446" cy="798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9954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FDCF25E-6DE6-41E6-B9BB-E013CBF8DCFA}"/>
              </a:ext>
            </a:extLst>
          </p:cNvPr>
          <p:cNvSpPr txBox="1"/>
          <p:nvPr/>
        </p:nvSpPr>
        <p:spPr>
          <a:xfrm>
            <a:off x="460916" y="211873"/>
            <a:ext cx="11530362" cy="6805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ru-RU" sz="2000" b="1" dirty="0">
                <a:solidFill>
                  <a:srgbClr val="25252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Базовые операции</a:t>
            </a:r>
            <a:br>
              <a:rPr lang="ru-RU" sz="1800" dirty="0">
                <a:solidFill>
                  <a:srgbClr val="25252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700" b="1" dirty="0">
                <a:solidFill>
                  <a:srgbClr val="25252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 Оператор сложения строк </a:t>
            </a:r>
            <a:r>
              <a:rPr lang="ru-RU" sz="1700" b="1" dirty="0">
                <a:solidFill>
                  <a:srgbClr val="0E7D78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br>
              <a:rPr lang="ru-RU" sz="1600" dirty="0">
                <a:solidFill>
                  <a:srgbClr val="25252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>
                <a:solidFill>
                  <a:srgbClr val="0E7D78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ru-RU" sz="1600" dirty="0">
                <a:solidFill>
                  <a:srgbClr val="25252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— оператор конкатенации строк. Он возвращает строку, состоящую из совокупности других строк.</a:t>
            </a:r>
            <a:br>
              <a:rPr lang="ru-RU" sz="1600" dirty="0">
                <a:solidFill>
                  <a:srgbClr val="25252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>
                <a:solidFill>
                  <a:srgbClr val="25252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Например: 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1600" dirty="0">
                <a:solidFill>
                  <a:srgbClr val="99007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ru-RU" sz="16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= </a:t>
            </a:r>
            <a:r>
              <a:rPr lang="ru-RU" sz="1600" dirty="0">
                <a:solidFill>
                  <a:srgbClr val="DD114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'Вот так работает'</a:t>
            </a:r>
            <a:r>
              <a:rPr lang="ru-RU" sz="16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1600" dirty="0">
                <a:solidFill>
                  <a:srgbClr val="99007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ru-RU" sz="16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 = </a:t>
            </a:r>
            <a:r>
              <a:rPr lang="ru-RU" sz="1600" dirty="0">
                <a:solidFill>
                  <a:srgbClr val="DD114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' конкатенация строк'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1600" dirty="0">
                <a:solidFill>
                  <a:srgbClr val="99007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ru-RU" sz="16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+ b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1600" dirty="0">
                <a:solidFill>
                  <a:srgbClr val="DD114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'Вот так работает конкатенация строк'</a:t>
            </a:r>
            <a:r>
              <a:rPr lang="ru-RU" sz="1600" dirty="0">
                <a:solidFill>
                  <a:srgbClr val="25252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700" b="1" dirty="0">
                <a:solidFill>
                  <a:srgbClr val="25252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 Оператор умножения строк </a:t>
            </a:r>
            <a:r>
              <a:rPr lang="ru-RU" sz="1700" b="1" dirty="0">
                <a:solidFill>
                  <a:srgbClr val="0E7D78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br>
              <a:rPr lang="ru-RU" sz="1600" dirty="0">
                <a:solidFill>
                  <a:srgbClr val="25252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>
                <a:solidFill>
                  <a:srgbClr val="0E7D78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ru-RU" sz="1600" dirty="0">
                <a:solidFill>
                  <a:srgbClr val="25252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— оператор создает несколько копий строки. Если </a:t>
            </a:r>
            <a:r>
              <a:rPr lang="ru-RU" sz="1600" dirty="0" err="1">
                <a:solidFill>
                  <a:srgbClr val="0E7D78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ru-RU" sz="1600" dirty="0">
                <a:solidFill>
                  <a:srgbClr val="25252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это строка, а </a:t>
            </a:r>
            <a:r>
              <a:rPr lang="ru-RU" sz="1600" dirty="0">
                <a:solidFill>
                  <a:srgbClr val="0E7D78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ru-RU" sz="1600" dirty="0">
                <a:solidFill>
                  <a:srgbClr val="25252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целое число, то будет создано </a:t>
            </a:r>
            <a:r>
              <a:rPr lang="ru-RU" sz="1600" dirty="0">
                <a:solidFill>
                  <a:srgbClr val="0E7D78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ru-RU" sz="1600" dirty="0">
                <a:solidFill>
                  <a:srgbClr val="25252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копий строки </a:t>
            </a:r>
            <a:r>
              <a:rPr lang="ru-RU" sz="1600" dirty="0" err="1">
                <a:solidFill>
                  <a:srgbClr val="0E7D78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ru-RU" sz="1600" dirty="0">
                <a:solidFill>
                  <a:srgbClr val="25252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1600" dirty="0">
                <a:solidFill>
                  <a:srgbClr val="99007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ru-RU" sz="160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ru-RU" sz="16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ru-RU" sz="1600" dirty="0">
                <a:solidFill>
                  <a:srgbClr val="DD114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'Строка'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1600" dirty="0">
                <a:solidFill>
                  <a:srgbClr val="99007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ru-RU" sz="1600" dirty="0">
                <a:solidFill>
                  <a:srgbClr val="00808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ru-RU" sz="16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* </a:t>
            </a:r>
            <a:r>
              <a:rPr lang="ru-RU" sz="160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1600" dirty="0">
                <a:solidFill>
                  <a:srgbClr val="DD114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ru-RU" sz="1600" dirty="0" err="1">
                <a:solidFill>
                  <a:srgbClr val="DD114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СтрокаСтрокаСтрокаСтрокаСтрока</a:t>
            </a:r>
            <a:r>
              <a:rPr lang="ru-RU" sz="1600" dirty="0">
                <a:solidFill>
                  <a:srgbClr val="DD114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endParaRPr lang="en-US" dirty="0"/>
          </a:p>
          <a:p>
            <a:pPr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</a:pPr>
            <a:r>
              <a:rPr lang="ru-RU" sz="1700" b="1" dirty="0">
                <a:solidFill>
                  <a:srgbClr val="45454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1700" b="1" dirty="0">
                <a:solidFill>
                  <a:srgbClr val="45454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sz="1700" b="1" dirty="0">
                <a:solidFill>
                  <a:srgbClr val="45454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Длина строки (функция </a:t>
            </a:r>
            <a:r>
              <a:rPr lang="ru-RU" sz="1700" b="1" dirty="0" err="1">
                <a:solidFill>
                  <a:srgbClr val="45454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ru-RU" sz="1700" b="1" dirty="0">
                <a:solidFill>
                  <a:srgbClr val="45454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sz="17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1600" dirty="0">
                <a:solidFill>
                  <a:srgbClr val="99007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ru-RU" sz="160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ru-RU" sz="16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ru-RU" sz="1600" dirty="0">
                <a:solidFill>
                  <a:srgbClr val="DD114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'Строка'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1600" dirty="0">
                <a:solidFill>
                  <a:srgbClr val="99007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-US" sz="1600" dirty="0" err="1">
                <a:solidFill>
                  <a:srgbClr val="00808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ru-RU" sz="1600" dirty="0">
                <a:solidFill>
                  <a:srgbClr val="00808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solidFill>
                  <a:srgbClr val="00808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str)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DD114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492843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A80D03-1C8D-4BD1-B06A-0CE88240C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240166"/>
            <a:ext cx="10058400" cy="1371600"/>
          </a:xfrm>
        </p:spPr>
        <p:txBody>
          <a:bodyPr>
            <a:no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Задание №1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Напишите программу, которая запрашивает у пользователя его имя, а затем выводит строку «Привет, …», где вместо многоточия имя пользователя. А вторая строка выведет имя пользователя с повтором 3 раза.</a:t>
            </a:r>
          </a:p>
        </p:txBody>
      </p:sp>
    </p:spTree>
    <p:extLst>
      <p:ext uri="{BB962C8B-B14F-4D97-AF65-F5344CB8AC3E}">
        <p14:creationId xmlns:p14="http://schemas.microsoft.com/office/powerpoint/2010/main" val="33346310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02CF17-2754-48C7-A4AE-BA10F97A1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7125" y="190649"/>
            <a:ext cx="10058400" cy="1371600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Решение: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B2B46DF-2DAA-444A-B12D-ECAC1553C9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0766" y="1863691"/>
            <a:ext cx="8270467" cy="3377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2110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A4DEDA-A6B6-459C-846E-961C7B3DE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-143888"/>
            <a:ext cx="10058400" cy="1371600"/>
          </a:xfrm>
        </p:spPr>
        <p:txBody>
          <a:bodyPr>
            <a:normAutofit/>
          </a:bodyPr>
          <a:lstStyle/>
          <a:p>
            <a:pPr lvl="0" algn="ctr">
              <a:lnSpc>
                <a:spcPct val="150000"/>
              </a:lnSpc>
            </a:pPr>
            <a:r>
              <a:rPr lang="ru-RU" sz="3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Срезы. Подстроки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BF7A22-315E-499A-AA5C-28E3D13FA7EE}"/>
              </a:ext>
            </a:extLst>
          </p:cNvPr>
          <p:cNvSpPr txBox="1"/>
          <p:nvPr/>
        </p:nvSpPr>
        <p:spPr>
          <a:xfrm>
            <a:off x="548268" y="936703"/>
            <a:ext cx="1136387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rgbClr val="252525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Срезы так же относятся к группе </a:t>
            </a:r>
            <a:r>
              <a:rPr lang="ru-RU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общих операций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- они используются для всех последовательностей, а значит и для строковых переменных. </a:t>
            </a:r>
          </a:p>
          <a:p>
            <a:br>
              <a:rPr lang="ru-RU" sz="2000" dirty="0">
                <a:solidFill>
                  <a:srgbClr val="252525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2000" b="1" i="1" dirty="0">
                <a:solidFill>
                  <a:srgbClr val="252525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Срез (</a:t>
            </a:r>
            <a:r>
              <a:rPr lang="ru-RU" sz="2000" b="1" i="1" dirty="0" err="1">
                <a:solidFill>
                  <a:srgbClr val="252525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slice</a:t>
            </a:r>
            <a:r>
              <a:rPr lang="ru-RU" sz="2000" b="1" i="1" dirty="0">
                <a:solidFill>
                  <a:srgbClr val="252525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ru-RU" sz="2000" dirty="0">
                <a:solidFill>
                  <a:srgbClr val="252525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— извлечение из данной строки одного символа или некоторого фрагмента подстроки или подпоследовательности.</a:t>
            </a:r>
            <a:br>
              <a:rPr lang="ru-RU" sz="2000" dirty="0">
                <a:solidFill>
                  <a:srgbClr val="252525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ru-RU" sz="2000" dirty="0">
                <a:solidFill>
                  <a:srgbClr val="252525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2000" b="1" i="1" dirty="0">
                <a:solidFill>
                  <a:srgbClr val="252525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Индекс</a:t>
            </a:r>
            <a:r>
              <a:rPr lang="ru-RU" sz="2000" i="1" dirty="0">
                <a:solidFill>
                  <a:srgbClr val="252525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ru-RU" sz="2000" dirty="0">
                <a:solidFill>
                  <a:srgbClr val="252525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номер символа в строке (а также в других структурах данных: списках, кортежах</a:t>
            </a:r>
            <a:r>
              <a:rPr lang="en-US" sz="2000" dirty="0">
                <a:solidFill>
                  <a:srgbClr val="252525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RU" sz="2000" dirty="0">
                <a:solidFill>
                  <a:srgbClr val="252525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массивах). Обратите внимание, что нумерация начинается с </a:t>
            </a:r>
            <a:r>
              <a:rPr lang="ru-RU" sz="2000" b="1" dirty="0">
                <a:solidFill>
                  <a:srgbClr val="0E7D78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ru-RU" sz="2000" dirty="0">
                <a:solidFill>
                  <a:srgbClr val="252525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Если указать отрицательное значение индекса, то номер будет отсчитываться с конца, начиная с номера </a:t>
            </a:r>
            <a:r>
              <a:rPr lang="ru-RU" sz="2000" b="1" dirty="0">
                <a:solidFill>
                  <a:srgbClr val="0E7D78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-1</a:t>
            </a:r>
            <a:r>
              <a:rPr lang="ru-RU" sz="2000" dirty="0">
                <a:solidFill>
                  <a:srgbClr val="252525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lang="ru-RU" sz="200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88D82A9-349F-481B-BF00-D0DB49075A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1228" y="3799025"/>
            <a:ext cx="5757377" cy="2609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4748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214A643-86A6-41D3-A32D-DE73C6F60591}"/>
              </a:ext>
            </a:extLst>
          </p:cNvPr>
          <p:cNvSpPr txBox="1"/>
          <p:nvPr/>
        </p:nvSpPr>
        <p:spPr>
          <a:xfrm>
            <a:off x="1048215" y="657921"/>
            <a:ext cx="10649414" cy="11596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ru-RU" sz="2400" b="1" dirty="0">
                <a:solidFill>
                  <a:srgbClr val="25252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Самая простая форма среза - взятие одного символа строки - </a:t>
            </a:r>
            <a:r>
              <a:rPr lang="ru-RU" sz="2400" b="1" dirty="0">
                <a:solidFill>
                  <a:srgbClr val="0E7D78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S[i]</a:t>
            </a:r>
            <a:r>
              <a:rPr lang="ru-RU" sz="2400" dirty="0">
                <a:solidFill>
                  <a:srgbClr val="25252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где </a:t>
            </a:r>
            <a:r>
              <a:rPr lang="ru-RU" sz="2400" b="1" dirty="0">
                <a:solidFill>
                  <a:srgbClr val="0E7D78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ru-RU" sz="2400" dirty="0">
                <a:solidFill>
                  <a:srgbClr val="25252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- строка, </a:t>
            </a:r>
            <a:r>
              <a:rPr lang="ru-RU" sz="2400" b="1" dirty="0">
                <a:solidFill>
                  <a:srgbClr val="0E7D78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ru-RU" sz="2400" dirty="0">
                <a:solidFill>
                  <a:srgbClr val="0E7D78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sz="2400" dirty="0">
                <a:solidFill>
                  <a:srgbClr val="25252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индекс. </a:t>
            </a:r>
          </a:p>
          <a:p>
            <a:endParaRPr lang="ru-RU" dirty="0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9BF3CDB9-EDFD-49AF-8925-75AEE0E6CA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2464" y="1895278"/>
            <a:ext cx="6007072" cy="1533722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E60F0B0-6D32-45AD-BEF7-574623A352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2464" y="4243616"/>
            <a:ext cx="6007071" cy="1533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360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F3EEC3-6A75-4040-895F-48A67A514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79835"/>
            <a:ext cx="10058400" cy="1371600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Проверка пройденного на занятии №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8A53E1-C120-4EC0-B6C9-AEF0E7382F69}"/>
              </a:ext>
            </a:extLst>
          </p:cNvPr>
          <p:cNvSpPr txBox="1"/>
          <p:nvPr/>
        </p:nvSpPr>
        <p:spPr>
          <a:xfrm>
            <a:off x="802226" y="1751435"/>
            <a:ext cx="10720552" cy="37612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07000"/>
              </a:lnSpc>
              <a:buSzPts val="1200"/>
              <a:buFont typeface="+mj-lt"/>
              <a:buAutoNum type="arabicPeriod"/>
            </a:pP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Какие операторы сравнения вы знаете и их описание? </a:t>
            </a:r>
            <a:endParaRPr lang="ru-RU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SzPts val="1200"/>
              <a:buFont typeface="+mj-lt"/>
              <a:buAutoNum type="arabicPeriod"/>
            </a:pP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Расскажите про оператор 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if.</a:t>
            </a: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342900" indent="-342900">
              <a:lnSpc>
                <a:spcPct val="107000"/>
              </a:lnSpc>
              <a:buSzPts val="1200"/>
              <a:buFont typeface="+mj-lt"/>
              <a:buAutoNum type="arabicPeriod"/>
            </a:pP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</a:t>
            </a: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ак надо выделять блок кода в операторах ветвления? </a:t>
            </a:r>
          </a:p>
          <a:p>
            <a:pPr marL="342900" lvl="0" indent="-342900">
              <a:lnSpc>
                <a:spcPct val="107000"/>
              </a:lnSpc>
              <a:buSzPts val="1200"/>
              <a:buFont typeface="+mj-lt"/>
              <a:buAutoNum type="arabicPeriod"/>
            </a:pP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Рас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кажите про конструкцию 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if – else. </a:t>
            </a: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 каких ситуациях применяется 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else?</a:t>
            </a:r>
            <a:endParaRPr lang="ru-RU" sz="2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SzPts val="1200"/>
              <a:buFont typeface="+mj-lt"/>
              <a:buAutoNum type="arabicPeriod"/>
            </a:pP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Рас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кажите про конструкцию 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if –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elif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– else.</a:t>
            </a:r>
          </a:p>
          <a:p>
            <a:pPr marL="342900" lvl="0" indent="-342900">
              <a:lnSpc>
                <a:spcPct val="107000"/>
              </a:lnSpc>
              <a:buSzPts val="1200"/>
              <a:buFont typeface="+mj-lt"/>
              <a:buAutoNum type="arabicPeriod"/>
            </a:pP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Сколько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раз можно применить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elif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?</a:t>
            </a:r>
          </a:p>
          <a:p>
            <a:pPr marL="342900" lvl="0" indent="-342900">
              <a:lnSpc>
                <a:spcPct val="107000"/>
              </a:lnSpc>
              <a:buSzPts val="1200"/>
              <a:buFont typeface="+mj-lt"/>
              <a:buAutoNum type="arabicPeriod"/>
            </a:pP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Расскажите про тип данных 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bool.</a:t>
            </a:r>
          </a:p>
          <a:p>
            <a:pPr marL="342900" lvl="0" indent="-342900">
              <a:lnSpc>
                <a:spcPct val="107000"/>
              </a:lnSpc>
              <a:buSzPts val="1200"/>
              <a:buFont typeface="+mj-lt"/>
              <a:buAutoNum type="arabicPeriod"/>
            </a:pP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Есть ли разница писать 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true </a:t>
            </a: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 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false c </a:t>
            </a: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маленькой или большой буквы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?</a:t>
            </a:r>
          </a:p>
          <a:p>
            <a:pPr marL="342900" lvl="0" indent="-342900">
              <a:lnSpc>
                <a:spcPct val="107000"/>
              </a:lnSpc>
              <a:buSzPts val="1200"/>
              <a:buFont typeface="+mj-lt"/>
              <a:buAutoNum type="arabicPeriod"/>
            </a:pP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Расскажите про оператор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or, and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not </a:t>
            </a: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 их особенности.</a:t>
            </a:r>
            <a:endParaRPr lang="ru-RU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44376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214A643-86A6-41D3-A32D-DE73C6F60591}"/>
              </a:ext>
            </a:extLst>
          </p:cNvPr>
          <p:cNvSpPr txBox="1"/>
          <p:nvPr/>
        </p:nvSpPr>
        <p:spPr>
          <a:xfrm>
            <a:off x="1048215" y="657921"/>
            <a:ext cx="10649414" cy="11397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ru-RU" sz="2000" b="1" dirty="0">
                <a:solidFill>
                  <a:srgbClr val="25252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 Второй тип - срез с двумя параметрами.</a:t>
            </a:r>
            <a:r>
              <a:rPr lang="ru-RU" sz="2000" dirty="0">
                <a:solidFill>
                  <a:srgbClr val="25252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Т. е. </a:t>
            </a:r>
            <a:r>
              <a:rPr lang="ru-RU" sz="2000" b="1" dirty="0">
                <a:solidFill>
                  <a:srgbClr val="0E7D78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S[</a:t>
            </a:r>
            <a:r>
              <a:rPr lang="ru-RU" sz="2000" b="1" dirty="0" err="1">
                <a:solidFill>
                  <a:srgbClr val="0E7D78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a:b</a:t>
            </a:r>
            <a:r>
              <a:rPr lang="ru-RU" sz="2000" b="1" dirty="0">
                <a:solidFill>
                  <a:srgbClr val="0E7D78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ru-RU" sz="2000" dirty="0">
                <a:solidFill>
                  <a:srgbClr val="25252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возвращает</a:t>
            </a:r>
            <a:endParaRPr lang="ru-RU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2000" dirty="0">
                <a:solidFill>
                  <a:srgbClr val="25252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подстроку, начиная с символа c индексом </a:t>
            </a:r>
            <a:r>
              <a:rPr lang="ru-RU" sz="2000" b="1" dirty="0">
                <a:solidFill>
                  <a:srgbClr val="0E7D78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ru-RU" sz="2000" dirty="0">
                <a:solidFill>
                  <a:srgbClr val="25252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до символа с индексом </a:t>
            </a:r>
            <a:r>
              <a:rPr lang="ru-RU" sz="2000" b="1" dirty="0">
                <a:solidFill>
                  <a:srgbClr val="0E7D78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</a:t>
            </a:r>
            <a:r>
              <a:rPr lang="ru-RU" sz="2000" dirty="0">
                <a:solidFill>
                  <a:srgbClr val="25252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не включая его. Если опустить второй параметр (но поставить двоеточие), то срез берется до конца строки.</a:t>
            </a:r>
            <a:endParaRPr lang="ru-RU" sz="2000" dirty="0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96181CB1-2A4B-4A41-AE28-BCBD77E674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3368" y="2239833"/>
            <a:ext cx="6305264" cy="1806666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6EE9E7E-DEF8-4A2E-80D6-33179B8E1C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3368" y="4348362"/>
            <a:ext cx="6305264" cy="1713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2828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214A643-86A6-41D3-A32D-DE73C6F60591}"/>
              </a:ext>
            </a:extLst>
          </p:cNvPr>
          <p:cNvSpPr txBox="1"/>
          <p:nvPr/>
        </p:nvSpPr>
        <p:spPr>
          <a:xfrm>
            <a:off x="1048215" y="657921"/>
            <a:ext cx="10649414" cy="12324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ru-RU" sz="2400" b="1" dirty="0">
                <a:solidFill>
                  <a:srgbClr val="252525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ru-RU" sz="2400" b="1" dirty="0">
                <a:solidFill>
                  <a:srgbClr val="25252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000" b="1" dirty="0">
                <a:solidFill>
                  <a:srgbClr val="25252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Срез с тремя параметрами - </a:t>
            </a:r>
            <a:r>
              <a:rPr lang="ru-RU" sz="2000" b="1" dirty="0">
                <a:solidFill>
                  <a:srgbClr val="0E7D78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S[</a:t>
            </a:r>
            <a:r>
              <a:rPr lang="ru-RU" sz="2000" b="1" dirty="0" err="1">
                <a:solidFill>
                  <a:srgbClr val="0E7D78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a:b:d</a:t>
            </a:r>
            <a:r>
              <a:rPr lang="ru-RU" sz="2000" b="1" dirty="0">
                <a:solidFill>
                  <a:srgbClr val="0E7D78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ru-RU" sz="2000" b="1" dirty="0">
                <a:solidFill>
                  <a:srgbClr val="25252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 </a:t>
            </a:r>
            <a:r>
              <a:rPr lang="ru-RU" sz="2000" dirty="0">
                <a:solidFill>
                  <a:srgbClr val="25252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Третий параметр задает шаг(как в случае с</a:t>
            </a:r>
            <a:endParaRPr lang="ru-RU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000" dirty="0">
                <a:solidFill>
                  <a:srgbClr val="25252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функцией </a:t>
            </a:r>
            <a:r>
              <a:rPr lang="ru-RU" sz="2000" b="1" dirty="0" err="1">
                <a:solidFill>
                  <a:srgbClr val="0E7D78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range</a:t>
            </a:r>
            <a:r>
              <a:rPr lang="ru-RU" sz="2000" dirty="0">
                <a:solidFill>
                  <a:srgbClr val="25252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), то есть будут взяты символы с индексами </a:t>
            </a:r>
            <a:r>
              <a:rPr lang="ru-RU" sz="2000" b="1" dirty="0">
                <a:solidFill>
                  <a:srgbClr val="0E7D78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a, a + d, a + 2 * d</a:t>
            </a:r>
            <a:r>
              <a:rPr lang="ru-RU" sz="2000" dirty="0">
                <a:solidFill>
                  <a:srgbClr val="25252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и т. д. Например, при задании значения третьего параметра, равному </a:t>
            </a:r>
            <a:r>
              <a:rPr lang="ru-RU" sz="2000" b="1" dirty="0">
                <a:solidFill>
                  <a:srgbClr val="0E7D78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ru-RU" sz="2000" dirty="0">
                <a:solidFill>
                  <a:srgbClr val="25252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в срез попадет каждый второй символ:</a:t>
            </a:r>
            <a:endParaRPr lang="ru-RU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1995CB91-5AD0-453C-9F9E-32043FEFEA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1182" y="2188827"/>
            <a:ext cx="6296892" cy="1738694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3BFC278-B323-4A6E-AEE5-FF0C4EE5AC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1182" y="4441736"/>
            <a:ext cx="6296892" cy="173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9274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CF6BEC5-4B1E-4D6E-8804-D43174059B15}"/>
              </a:ext>
            </a:extLst>
          </p:cNvPr>
          <p:cNvSpPr txBox="1"/>
          <p:nvPr/>
        </p:nvSpPr>
        <p:spPr>
          <a:xfrm>
            <a:off x="4007006" y="2352895"/>
            <a:ext cx="766224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И еще раз: строки в </a:t>
            </a:r>
            <a:r>
              <a:rPr lang="ru-RU" sz="2400" b="1" i="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ru-RU" sz="2400" b="1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- это неизменяемый тип данных!</a:t>
            </a:r>
            <a:b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b="0" i="0" dirty="0">
                <a:solidFill>
                  <a:srgbClr val="25252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Любые операции среза со строкой создают новые строки и никогда не меняют исходную строку. В Питоне строки вообще являются неизменяемыми, их невозможно изменить. Можно лишь в старую переменную присвоить новую строку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991C3DD4-D21A-4637-8DD5-1F9799BB5E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748" y="1795345"/>
            <a:ext cx="3313272" cy="3423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30714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A80D03-1C8D-4BD1-B06A-0CE88240C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240166"/>
            <a:ext cx="10058400" cy="1371600"/>
          </a:xfrm>
        </p:spPr>
        <p:txBody>
          <a:bodyPr>
            <a:no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Задание №2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Вычислить сумму цифр случайного трёхзначного числа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12641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6157E1-6C69-4B23-B040-F6C1C9ECA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8634" y="489005"/>
            <a:ext cx="10058400" cy="1371600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Решение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2213FAD-DA5A-4E37-A98C-44E1598673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3598" y="1648199"/>
            <a:ext cx="5204804" cy="4436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8390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A4DEDA-A6B6-459C-846E-961C7B3DE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90649"/>
            <a:ext cx="10058400" cy="1371600"/>
          </a:xfrm>
        </p:spPr>
        <p:txBody>
          <a:bodyPr>
            <a:norm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ru-RU" sz="3200" dirty="0">
                <a:solidFill>
                  <a:srgbClr val="252525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Операции со строками. Дополнительные методы.</a:t>
            </a:r>
            <a:endParaRPr lang="ru-RU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4F6BC2-BB8A-4A13-8E7A-731FF0AD9AB4}"/>
              </a:ext>
            </a:extLst>
          </p:cNvPr>
          <p:cNvSpPr txBox="1"/>
          <p:nvPr/>
        </p:nvSpPr>
        <p:spPr>
          <a:xfrm>
            <a:off x="769434" y="1997147"/>
            <a:ext cx="1100625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rgbClr val="252525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Далее давайте рассмотрим методы второй группы, которые были созданы специально для работы с данными типа </a:t>
            </a:r>
            <a:r>
              <a:rPr lang="ru-RU" sz="2800" b="1" dirty="0" err="1">
                <a:solidFill>
                  <a:srgbClr val="007C77"/>
                </a:solidFill>
                <a:effectLst/>
                <a:ea typeface="Calibri" panose="020F0502020204030204" pitchFamily="34" charset="0"/>
              </a:rPr>
              <a:t>str</a:t>
            </a:r>
            <a:r>
              <a:rPr lang="ru-RU" sz="2800" dirty="0">
                <a:solidFill>
                  <a:srgbClr val="252525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Полный и актуальный список методов можно посмотреть на странице </a:t>
            </a:r>
            <a:r>
              <a:rPr lang="ru-RU" sz="2800" u="none" strike="noStrike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hlinkClick r:id="rId2"/>
              </a:rPr>
              <a:t>официальной документации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  <a:r>
              <a:rPr lang="ru-RU" sz="2800" dirty="0">
                <a:solidFill>
                  <a:srgbClr val="252525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И как вы сможете заметить, их там немало. Мы же с вами перечислим самые полезные из них и популярные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2425531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025C7D71-7C3E-489D-9E5A-D73C17755A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2735465"/>
              </p:ext>
            </p:extLst>
          </p:nvPr>
        </p:nvGraphicFramePr>
        <p:xfrm>
          <a:off x="542693" y="594416"/>
          <a:ext cx="11106614" cy="566916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99504">
                  <a:extLst>
                    <a:ext uri="{9D8B030D-6E8A-4147-A177-3AD203B41FA5}">
                      <a16:colId xmlns:a16="http://schemas.microsoft.com/office/drawing/2014/main" val="1331675212"/>
                    </a:ext>
                  </a:extLst>
                </a:gridCol>
                <a:gridCol w="9407110">
                  <a:extLst>
                    <a:ext uri="{9D8B030D-6E8A-4147-A177-3AD203B41FA5}">
                      <a16:colId xmlns:a16="http://schemas.microsoft.com/office/drawing/2014/main" val="2519382436"/>
                    </a:ext>
                  </a:extLst>
                </a:gridCol>
              </a:tblGrid>
              <a:tr h="84037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</a:rPr>
                        <a:t>1. Работа с регистром строки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7615" marR="117615" marT="117615" marB="11761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ru-RU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7615" marR="117615" marT="117615" marB="117615"/>
                </a:tc>
                <a:extLst>
                  <a:ext uri="{0D108BD9-81ED-4DB2-BD59-A6C34878D82A}">
                    <a16:rowId xmlns:a16="http://schemas.microsoft.com/office/drawing/2014/main" val="3279804277"/>
                  </a:ext>
                </a:extLst>
              </a:tr>
              <a:tr h="629273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</a:rPr>
                        <a:t>s.capitalize()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7615" marR="117615" marT="117615" marB="117615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effectLst/>
                        </a:rPr>
                        <a:t>Преобразует первую букву первого слова строки s в букву в верхнем регистре, все остальные буквы преобразуются в буквы в нижнем регистре.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7615" marR="117615" marT="117615" marB="117615"/>
                </a:tc>
                <a:extLst>
                  <a:ext uri="{0D108BD9-81ED-4DB2-BD59-A6C34878D82A}">
                    <a16:rowId xmlns:a16="http://schemas.microsoft.com/office/drawing/2014/main" val="3417976237"/>
                  </a:ext>
                </a:extLst>
              </a:tr>
              <a:tr h="629273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</a:rPr>
                        <a:t>s.title()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7615" marR="117615" marT="117615" marB="117615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effectLst/>
                        </a:rPr>
                        <a:t>Преобразует первые буквы всех слов строки s в буквы верхнего регистра, все остальные буквы слов преобразует в буквы нижнего регистра.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7615" marR="117615" marT="117615" marB="117615"/>
                </a:tc>
                <a:extLst>
                  <a:ext uri="{0D108BD9-81ED-4DB2-BD59-A6C34878D82A}">
                    <a16:rowId xmlns:a16="http://schemas.microsoft.com/office/drawing/2014/main" val="1737881452"/>
                  </a:ext>
                </a:extLst>
              </a:tr>
              <a:tr h="41805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</a:rPr>
                        <a:t>s.upper()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7615" marR="117615" marT="117615" marB="117615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</a:rPr>
                        <a:t>Преобразует все буквы строки s в буквы верхнего регистра.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7615" marR="117615" marT="117615" marB="117615"/>
                </a:tc>
                <a:extLst>
                  <a:ext uri="{0D108BD9-81ED-4DB2-BD59-A6C34878D82A}">
                    <a16:rowId xmlns:a16="http://schemas.microsoft.com/office/drawing/2014/main" val="3703085467"/>
                  </a:ext>
                </a:extLst>
              </a:tr>
              <a:tr h="41805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</a:rPr>
                        <a:t>s.lower()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7615" marR="117615" marT="117615" marB="117615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</a:rPr>
                        <a:t>Преобразует все буквы строки s в буквы нижнего регистра.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7615" marR="117615" marT="117615" marB="117615"/>
                </a:tc>
                <a:extLst>
                  <a:ext uri="{0D108BD9-81ED-4DB2-BD59-A6C34878D82A}">
                    <a16:rowId xmlns:a16="http://schemas.microsoft.com/office/drawing/2014/main" val="1339563537"/>
                  </a:ext>
                </a:extLst>
              </a:tr>
              <a:tr h="629273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</a:rPr>
                        <a:t>s.swapcase()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7615" marR="117615" marT="117615" marB="117615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</a:rPr>
                        <a:t>Преобразует все буквы верхнего регистра в буквы нижнего регистра, а буквы нижнего регистра преобразует в буквы верхнего регистра.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7615" marR="117615" marT="117615" marB="117615"/>
                </a:tc>
                <a:extLst>
                  <a:ext uri="{0D108BD9-81ED-4DB2-BD59-A6C34878D82A}">
                    <a16:rowId xmlns:a16="http://schemas.microsoft.com/office/drawing/2014/main" val="3600991856"/>
                  </a:ext>
                </a:extLst>
              </a:tr>
              <a:tr h="629273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</a:rPr>
                        <a:t>s.isupper()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7615" marR="117615" marT="117615" marB="117615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</a:rPr>
                        <a:t>Возвращает True, если все символы строки, поддерживающие приведение к регистру, приведены к верхнему, иначе — False.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7615" marR="117615" marT="117615" marB="117615"/>
                </a:tc>
                <a:extLst>
                  <a:ext uri="{0D108BD9-81ED-4DB2-BD59-A6C34878D82A}">
                    <a16:rowId xmlns:a16="http://schemas.microsoft.com/office/drawing/2014/main" val="2955333084"/>
                  </a:ext>
                </a:extLst>
              </a:tr>
              <a:tr h="629273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</a:rPr>
                        <a:t>s.islower()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7615" marR="117615" marT="117615" marB="117615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</a:rPr>
                        <a:t>Возвращает True, если все символы строки, поддерживающие приведение к регистру, приведены к нижнему, иначе — False.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7615" marR="117615" marT="117615" marB="117615"/>
                </a:tc>
                <a:extLst>
                  <a:ext uri="{0D108BD9-81ED-4DB2-BD59-A6C34878D82A}">
                    <a16:rowId xmlns:a16="http://schemas.microsoft.com/office/drawing/2014/main" val="2776801046"/>
                  </a:ext>
                </a:extLst>
              </a:tr>
              <a:tr h="840492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</a:rPr>
                        <a:t>s.istitle()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7615" marR="117615" marT="117615" marB="117615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effectLst/>
                        </a:rPr>
                        <a:t>Определяет, начинаются ли слова строки с заглавной буквы. Возвращает </a:t>
                      </a:r>
                      <a:r>
                        <a:rPr lang="ru-RU" sz="1200" dirty="0" err="1">
                          <a:effectLst/>
                        </a:rPr>
                        <a:t>True</a:t>
                      </a:r>
                      <a:r>
                        <a:rPr lang="ru-RU" sz="1200" dirty="0">
                          <a:effectLst/>
                        </a:rPr>
                        <a:t>, когда s не пустая строка и первый алфавитный символ каждого слова в верхнем регистре, а все остальные буквенные символы в каждом слове строчные. Иначе - </a:t>
                      </a:r>
                      <a:r>
                        <a:rPr lang="ru-RU" sz="1200" dirty="0" err="1">
                          <a:effectLst/>
                        </a:rPr>
                        <a:t>False</a:t>
                      </a:r>
                      <a:r>
                        <a:rPr lang="ru-RU" sz="1200" dirty="0">
                          <a:effectLst/>
                        </a:rPr>
                        <a:t>.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7615" marR="117615" marT="117615" marB="117615"/>
                </a:tc>
                <a:extLst>
                  <a:ext uri="{0D108BD9-81ED-4DB2-BD59-A6C34878D82A}">
                    <a16:rowId xmlns:a16="http://schemas.microsoft.com/office/drawing/2014/main" val="11963227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5782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E46FC5AC-AB49-4336-83E4-3C5B881929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1752" y="462126"/>
            <a:ext cx="4908496" cy="5933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8836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A80D03-1C8D-4BD1-B06A-0CE88240C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530706"/>
            <a:ext cx="10058400" cy="1371600"/>
          </a:xfrm>
        </p:spPr>
        <p:txBody>
          <a:bodyPr>
            <a:no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Задание №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На вход подается непустая строка S. В строке хотя бы два символа.</a:t>
            </a:r>
            <a:b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1) В первой строке распечатайте каждый 3-й символ, начиная с нулевого (подряд, не разделяя символы пробелами).</a:t>
            </a:r>
            <a:b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2) Во второй строке распечатайте первый и последний символы (подряд, не разделяя символы пробелами).</a:t>
            </a:r>
            <a:b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3) В третей строке распечатайте S в верхнем регистре.</a:t>
            </a:r>
            <a:b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4) В четвертой строке распечатайте S в обратном порядке.</a:t>
            </a:r>
            <a:b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5) В пятой строке напечатайте </a:t>
            </a:r>
            <a:r>
              <a:rPr lang="ru-RU" sz="2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ru-RU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если все символы в строке S — цифры и </a:t>
            </a:r>
            <a:r>
              <a:rPr lang="ru-RU" sz="2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lang="ru-RU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в противном случае.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97622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6157E1-6C69-4B23-B040-F6C1C9ECA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8634" y="489005"/>
            <a:ext cx="10058400" cy="1371600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Решение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EFF145E-3B41-431C-9559-ADF9E36922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634" y="2032967"/>
            <a:ext cx="10563098" cy="3055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1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F3EEC3-6A75-4040-895F-48A67A514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72906"/>
            <a:ext cx="10058400" cy="1371600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Проверка домашнего задания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A506D507-A134-4EBF-9D0E-121B5C32CF20}"/>
              </a:ext>
            </a:extLst>
          </p:cNvPr>
          <p:cNvSpPr/>
          <p:nvPr/>
        </p:nvSpPr>
        <p:spPr>
          <a:xfrm>
            <a:off x="573578" y="1150396"/>
            <a:ext cx="11421687" cy="27699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38383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Форматированный ввод/вывод – это совокупность операций, обеспечивающая ввод/вывод высокого уровня переменных с применением определённого формата ввода/вывода.</a:t>
            </a:r>
          </a:p>
          <a:p>
            <a:endParaRPr lang="ru-RU" dirty="0">
              <a:solidFill>
                <a:srgbClr val="38383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solidFill>
                  <a:srgbClr val="38383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Питоне имеется несколько способов форматированного ввода/вывода. Самый простой из них – оператор </a:t>
            </a:r>
            <a:r>
              <a:rPr lang="ru-RU" dirty="0" err="1">
                <a:solidFill>
                  <a:srgbClr val="38383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ru-RU" dirty="0">
                <a:solidFill>
                  <a:srgbClr val="38383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печатающий переменные и строковые константы, применяя формат по умолчанию. </a:t>
            </a:r>
          </a:p>
          <a:p>
            <a:r>
              <a:rPr lang="ru-RU" dirty="0">
                <a:solidFill>
                  <a:srgbClr val="38383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Оператор </a:t>
            </a:r>
            <a:r>
              <a:rPr lang="ru-RU" i="1" dirty="0">
                <a:solidFill>
                  <a:srgbClr val="38383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ru-RU" dirty="0">
                <a:solidFill>
                  <a:srgbClr val="38383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по отношению к строкам выполняет операцию форматирования и вставки таким образом, что объект, стоящий справа от него, встраивается согласно определенным правилам в строку слева от него:</a:t>
            </a:r>
            <a:endParaRPr lang="en-US" dirty="0">
              <a:solidFill>
                <a:srgbClr val="38383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 % value</a:t>
            </a:r>
            <a:endParaRPr lang="ru-BY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78896F53-E0E4-4E43-A435-5261549D9F97}"/>
              </a:ext>
            </a:extLst>
          </p:cNvPr>
          <p:cNvSpPr/>
          <p:nvPr/>
        </p:nvSpPr>
        <p:spPr>
          <a:xfrm>
            <a:off x="573578" y="3920385"/>
            <a:ext cx="112471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Такой способ форматирования считается старым видимо потому, что заимствован из функции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языка C, а в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BY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E200DF2-9F03-43EA-B612-4580762089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578" y="4683404"/>
            <a:ext cx="3977985" cy="1455546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7C8A7E3-58B8-4232-A2AD-8003C35449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1437" y="4683404"/>
            <a:ext cx="3977986" cy="1455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5469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1B66BFB0-2503-4F95-A7DE-05AF0AA65BD1}"/>
              </a:ext>
            </a:extLst>
          </p:cNvPr>
          <p:cNvSpPr/>
          <p:nvPr/>
        </p:nvSpPr>
        <p:spPr>
          <a:xfrm>
            <a:off x="778625" y="1152344"/>
            <a:ext cx="851500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S.isdigit</a:t>
            </a:r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	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-  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Состоит ли строка из цифр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S.isalpha</a:t>
            </a:r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 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Состоит ли строка из букв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BY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238EF86-5846-49F5-ABB8-92E1D52AE0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625" y="2808585"/>
            <a:ext cx="4588357" cy="1819854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D67BA7A6-359A-47C7-B854-852094C41D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2776" y="2808585"/>
            <a:ext cx="5390599" cy="1819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1271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1">
            <a:extLst>
              <a:ext uri="{FF2B5EF4-FFF2-40B4-BE49-F238E27FC236}">
                <a16:creationId xmlns:a16="http://schemas.microsoft.com/office/drawing/2014/main" id="{B5EFFF53-3974-460B-B854-13E9096B7E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5713626"/>
              </p:ext>
            </p:extLst>
          </p:nvPr>
        </p:nvGraphicFramePr>
        <p:xfrm>
          <a:off x="1081668" y="925551"/>
          <a:ext cx="10255405" cy="281074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930116">
                  <a:extLst>
                    <a:ext uri="{9D8B030D-6E8A-4147-A177-3AD203B41FA5}">
                      <a16:colId xmlns:a16="http://schemas.microsoft.com/office/drawing/2014/main" val="1508251585"/>
                    </a:ext>
                  </a:extLst>
                </a:gridCol>
                <a:gridCol w="7325289">
                  <a:extLst>
                    <a:ext uri="{9D8B030D-6E8A-4147-A177-3AD203B41FA5}">
                      <a16:colId xmlns:a16="http://schemas.microsoft.com/office/drawing/2014/main" val="307114567"/>
                    </a:ext>
                  </a:extLst>
                </a:gridCol>
              </a:tblGrid>
              <a:tr h="93681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</a:rPr>
                        <a:t>2. Объединение и разбивка строк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0500" marR="190500" marT="190500" marB="190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ru-RU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0500" marR="190500" marT="190500" marB="190500"/>
                </a:tc>
                <a:extLst>
                  <a:ext uri="{0D108BD9-81ED-4DB2-BD59-A6C34878D82A}">
                    <a16:rowId xmlns:a16="http://schemas.microsoft.com/office/drawing/2014/main" val="1937357606"/>
                  </a:ext>
                </a:extLst>
              </a:tr>
              <a:tr h="93696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</a:rPr>
                        <a:t>x.join(iterable)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0500" marR="190500" marT="190500" marB="19050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effectLst/>
                        </a:rPr>
                        <a:t>Возвращает строку, собранную из элементов указанного объекта, поддерживающего итерирование(например, список строк).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0500" marR="190500" marT="190500" marB="190500"/>
                </a:tc>
                <a:extLst>
                  <a:ext uri="{0D108BD9-81ED-4DB2-BD59-A6C34878D82A}">
                    <a16:rowId xmlns:a16="http://schemas.microsoft.com/office/drawing/2014/main" val="1582769333"/>
                  </a:ext>
                </a:extLst>
              </a:tr>
              <a:tr h="93696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</a:rPr>
                        <a:t>s.split(x)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0500" marR="190500" marT="190500" marB="19050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effectLst/>
                        </a:rPr>
                        <a:t>Разбивает строку s на части, используя специальный разделитель x, и возвращает эти части в виде списка.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0500" marR="190500" marT="190500" marB="190500"/>
                </a:tc>
                <a:extLst>
                  <a:ext uri="{0D108BD9-81ED-4DB2-BD59-A6C34878D82A}">
                    <a16:rowId xmlns:a16="http://schemas.microsoft.com/office/drawing/2014/main" val="2709014706"/>
                  </a:ext>
                </a:extLst>
              </a:tr>
            </a:tbl>
          </a:graphicData>
        </a:graphic>
      </p:graphicFrame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EAD17BE-A6DA-4076-BCD1-BE75861C40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667" y="4101956"/>
            <a:ext cx="5014333" cy="1392203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EB782EF-D917-4685-9E7F-75177B04AC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5801" y="4101956"/>
            <a:ext cx="4564532" cy="1392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6023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A80D03-1C8D-4BD1-B06A-0CE88240C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240166"/>
            <a:ext cx="10058400" cy="1371600"/>
          </a:xfrm>
        </p:spPr>
        <p:txBody>
          <a:bodyPr>
            <a:no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Задание №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A57207-0F80-412C-9F64-557A30CCE9E2}"/>
              </a:ext>
            </a:extLst>
          </p:cNvPr>
          <p:cNvSpPr txBox="1"/>
          <p:nvPr/>
        </p:nvSpPr>
        <p:spPr>
          <a:xfrm>
            <a:off x="1066800" y="3005254"/>
            <a:ext cx="994688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Вводиться строка. Удалить из неё все пробелы. После этого определить, является ли она палиндромом(перевертышем), т.е. одинаково пишется, как сначала, так и с конца</a:t>
            </a:r>
          </a:p>
        </p:txBody>
      </p:sp>
    </p:spTree>
    <p:extLst>
      <p:ext uri="{BB962C8B-B14F-4D97-AF65-F5344CB8AC3E}">
        <p14:creationId xmlns:p14="http://schemas.microsoft.com/office/powerpoint/2010/main" val="35057390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B3AB40-C8BD-4002-8DA2-259D9E57A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3345" y="0"/>
            <a:ext cx="10058400" cy="1371600"/>
          </a:xfrm>
        </p:spPr>
        <p:txBody>
          <a:bodyPr>
            <a:normAutofit fontScale="90000"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br>
              <a:rPr lang="ru-RU" sz="4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4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Домашнее задание</a:t>
            </a:r>
            <a:b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6CEE52-26A5-44A7-A949-611669097354}"/>
              </a:ext>
            </a:extLst>
          </p:cNvPr>
          <p:cNvSpPr txBox="1"/>
          <p:nvPr/>
        </p:nvSpPr>
        <p:spPr>
          <a:xfrm>
            <a:off x="684687" y="982553"/>
            <a:ext cx="10612243" cy="5359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6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Задача №1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base">
              <a:spcAft>
                <a:spcPts val="1920"/>
              </a:spcAft>
            </a:pP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Дана строка.</a:t>
            </a:r>
          </a:p>
          <a:p>
            <a:pPr algn="l" fontAlgn="base">
              <a:spcAft>
                <a:spcPts val="1920"/>
              </a:spcAft>
            </a:pP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Сначала выведите третий символ этой строки.</a:t>
            </a:r>
          </a:p>
          <a:p>
            <a:pPr algn="l" fontAlgn="base">
              <a:spcAft>
                <a:spcPts val="1920"/>
              </a:spcAft>
            </a:pP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Во второй строке выведите предпоследний символ этой строки.</a:t>
            </a:r>
          </a:p>
          <a:p>
            <a:pPr algn="l" fontAlgn="base">
              <a:spcAft>
                <a:spcPts val="1920"/>
              </a:spcAft>
            </a:pP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 третьей строке выведите первые пять символов этой строки.</a:t>
            </a:r>
          </a:p>
          <a:p>
            <a:pPr algn="l" fontAlgn="base">
              <a:spcAft>
                <a:spcPts val="1920"/>
              </a:spcAft>
            </a:pP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 четвертой строке выведите всю строку, кроме последних двух символов.</a:t>
            </a:r>
          </a:p>
          <a:p>
            <a:pPr algn="l" fontAlgn="base">
              <a:spcAft>
                <a:spcPts val="1920"/>
              </a:spcAft>
            </a:pP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 пятой строке выведите все символы с четными индексами (считая, что индексация начинается с 0, поэтому символы выводятся начиная с первого).</a:t>
            </a:r>
          </a:p>
          <a:p>
            <a:pPr algn="l" fontAlgn="base">
              <a:spcAft>
                <a:spcPts val="1920"/>
              </a:spcAft>
            </a:pP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 шестой строке выведите все символы с нечетными индексами, то есть начиная со второго символа строки.</a:t>
            </a:r>
          </a:p>
          <a:p>
            <a:pPr algn="l" fontAlgn="base">
              <a:spcAft>
                <a:spcPts val="1920"/>
              </a:spcAft>
            </a:pP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 седьмой строке выведите все символы в обратном порядке.</a:t>
            </a:r>
          </a:p>
          <a:p>
            <a:pPr algn="l" fontAlgn="base">
              <a:spcAft>
                <a:spcPts val="1920"/>
              </a:spcAft>
            </a:pP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 восьмой строке выведите все символы строки через один в обратном порядке, начиная с последнего.</a:t>
            </a:r>
          </a:p>
          <a:p>
            <a:pPr algn="l" fontAlgn="base">
              <a:spcAft>
                <a:spcPts val="1920"/>
              </a:spcAft>
            </a:pP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 девятой строке выведите длину данной строки.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69B81A2B-D780-4367-BDEA-369786CA1E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9021" y="1251033"/>
            <a:ext cx="3487095" cy="2553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2163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F3EEC3-6A75-4040-895F-48A67A514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99" y="587653"/>
            <a:ext cx="10058400" cy="1371600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Проверка домашнего задания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1D2B70C-0A89-478C-B065-7883DB6CF79C}"/>
              </a:ext>
            </a:extLst>
          </p:cNvPr>
          <p:cNvSpPr/>
          <p:nvPr/>
        </p:nvSpPr>
        <p:spPr>
          <a:xfrm>
            <a:off x="842701" y="3044061"/>
            <a:ext cx="10506597" cy="5933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Задача №1</a:t>
            </a:r>
            <a:r>
              <a:rPr lang="ru-RU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Определить, является ли год високосным</a:t>
            </a:r>
            <a:endParaRPr lang="ru-RU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9588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C7D8362-CEF4-4E03-9CCA-9532C92E0E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2964" y="1226821"/>
            <a:ext cx="3788645" cy="5142174"/>
          </a:xfrm>
          <a:prstGeom prst="rect">
            <a:avLst/>
          </a:prstGeom>
        </p:spPr>
      </p:pic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05661D75-A38A-4263-B326-F55C0F0DC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517" y="89209"/>
            <a:ext cx="10058400" cy="1371600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Решение</a:t>
            </a:r>
          </a:p>
        </p:txBody>
      </p:sp>
    </p:spTree>
    <p:extLst>
      <p:ext uri="{BB962C8B-B14F-4D97-AF65-F5344CB8AC3E}">
        <p14:creationId xmlns:p14="http://schemas.microsoft.com/office/powerpoint/2010/main" val="12902616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F3EEC3-6A75-4040-895F-48A67A514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99" y="587653"/>
            <a:ext cx="10058400" cy="1371600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Проверка домашнего задания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1D2B70C-0A89-478C-B065-7883DB6CF79C}"/>
              </a:ext>
            </a:extLst>
          </p:cNvPr>
          <p:cNvSpPr/>
          <p:nvPr/>
        </p:nvSpPr>
        <p:spPr>
          <a:xfrm>
            <a:off x="842701" y="3044061"/>
            <a:ext cx="10506597" cy="11202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Задача №2</a:t>
            </a:r>
            <a:r>
              <a:rPr lang="ru-RU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Определить существование треугольника и его тип</a:t>
            </a:r>
            <a:endParaRPr lang="ru-RU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778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0C92F2C-435C-4247-845C-CF03304A77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72" y="1526035"/>
            <a:ext cx="6254416" cy="4843646"/>
          </a:xfrm>
          <a:prstGeom prst="rect">
            <a:avLst/>
          </a:prstGeom>
        </p:spPr>
      </p:pic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1818759D-DEB5-4E26-84F5-00F845A69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38" y="288283"/>
            <a:ext cx="10058400" cy="1371600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Решение</a:t>
            </a:r>
          </a:p>
        </p:txBody>
      </p:sp>
    </p:spTree>
    <p:extLst>
      <p:ext uri="{BB962C8B-B14F-4D97-AF65-F5344CB8AC3E}">
        <p14:creationId xmlns:p14="http://schemas.microsoft.com/office/powerpoint/2010/main" val="42456817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F3EEC3-6A75-4040-895F-48A67A514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99" y="587653"/>
            <a:ext cx="10058400" cy="1371600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Проверка домашнего задания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1D2B70C-0A89-478C-B065-7883DB6CF79C}"/>
              </a:ext>
            </a:extLst>
          </p:cNvPr>
          <p:cNvSpPr/>
          <p:nvPr/>
        </p:nvSpPr>
        <p:spPr>
          <a:xfrm>
            <a:off x="1066799" y="2250728"/>
            <a:ext cx="11002936" cy="2356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Задача №3</a:t>
            </a: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Определить принадлежность точки кругу с 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центром в начале координат. </a:t>
            </a:r>
            <a:endParaRPr lang="en-US" sz="2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Вводятся координаты (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</a:t>
            </a: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точки и радиус круга 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lang="en-US" sz="2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Определить принадлежит ли данная точка кругу, если </a:t>
            </a:r>
            <a:endParaRPr lang="en-US" sz="2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его центр находится в начале координат.</a:t>
            </a:r>
            <a:endParaRPr lang="ru-RU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44829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D2456FD-0D27-4205-9937-7820083F7F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9724" y="1420001"/>
            <a:ext cx="6452551" cy="5010326"/>
          </a:xfrm>
          <a:prstGeom prst="rect">
            <a:avLst/>
          </a:prstGeom>
        </p:spPr>
      </p:pic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AC70CFA0-2D0B-419E-AFC1-8B3D782F4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8634" y="375844"/>
            <a:ext cx="10058400" cy="1371600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Решение</a:t>
            </a:r>
          </a:p>
        </p:txBody>
      </p:sp>
    </p:spTree>
    <p:extLst>
      <p:ext uri="{BB962C8B-B14F-4D97-AF65-F5344CB8AC3E}">
        <p14:creationId xmlns:p14="http://schemas.microsoft.com/office/powerpoint/2010/main" val="34082348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авон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989_TF78438558" id="{9E57F44F-DA93-4254-91DF-B1426C3EFFA1}" vid="{65451059-DDF1-4B5B-9523-2E5E61368425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{ABD56F12-40B3-4EE5-A871-FC72C348337D}tf78438558_win32</Template>
  <TotalTime>3377</TotalTime>
  <Words>1636</Words>
  <Application>Microsoft Office PowerPoint</Application>
  <PresentationFormat>Широкоэкранный</PresentationFormat>
  <Paragraphs>130</Paragraphs>
  <Slides>33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33</vt:i4>
      </vt:variant>
    </vt:vector>
  </HeadingPairs>
  <TitlesOfParts>
    <vt:vector size="38" baseType="lpstr">
      <vt:lpstr>Calibri</vt:lpstr>
      <vt:lpstr>Century Gothic</vt:lpstr>
      <vt:lpstr>Garamond</vt:lpstr>
      <vt:lpstr>Times New Roman</vt:lpstr>
      <vt:lpstr>СавонVTI</vt:lpstr>
      <vt:lpstr>СТРОКИ</vt:lpstr>
      <vt:lpstr>Проверка пройденного на занятии №2</vt:lpstr>
      <vt:lpstr>Проверка домашнего задания</vt:lpstr>
      <vt:lpstr>Проверка домашнего задания</vt:lpstr>
      <vt:lpstr>Решение</vt:lpstr>
      <vt:lpstr>Проверка домашнего задания</vt:lpstr>
      <vt:lpstr>Решение</vt:lpstr>
      <vt:lpstr>Проверка домашнего задания</vt:lpstr>
      <vt:lpstr>Решение</vt:lpstr>
      <vt:lpstr>Проверка домашнего задания</vt:lpstr>
      <vt:lpstr>План занятия</vt:lpstr>
      <vt:lpstr>Строки. Их реализация в Питоне</vt:lpstr>
      <vt:lpstr>Презентация PowerPoint</vt:lpstr>
      <vt:lpstr>Презентация PowerPoint</vt:lpstr>
      <vt:lpstr>Презентация PowerPoint</vt:lpstr>
      <vt:lpstr>Задание №1  Напишите программу, которая запрашивает у пользователя его имя, а затем выводит строку «Привет, …», где вместо многоточия имя пользователя. А вторая строка выведет имя пользователя с повтором 3 раза.</vt:lpstr>
      <vt:lpstr>Решение:</vt:lpstr>
      <vt:lpstr>Срезы. Подстроки</vt:lpstr>
      <vt:lpstr>Презентация PowerPoint</vt:lpstr>
      <vt:lpstr>Презентация PowerPoint</vt:lpstr>
      <vt:lpstr>Презентация PowerPoint</vt:lpstr>
      <vt:lpstr>Презентация PowerPoint</vt:lpstr>
      <vt:lpstr>Задание №2  Вычислить сумму цифр случайного трёхзначного числа</vt:lpstr>
      <vt:lpstr>Решение</vt:lpstr>
      <vt:lpstr>Операции со строками. Дополнительные методы.</vt:lpstr>
      <vt:lpstr>Презентация PowerPoint</vt:lpstr>
      <vt:lpstr>Презентация PowerPoint</vt:lpstr>
      <vt:lpstr>Задание №3  На вход подается непустая строка S. В строке хотя бы два символа. 1) В первой строке распечатайте каждый 3-й символ, начиная с нулевого (подряд, не разделяя символы пробелами). 2) Во второй строке распечатайте первый и последний символы (подряд, не разделяя символы пробелами). 3) В третей строке распечатайте S в верхнем регистре. 4) В четвертой строке распечатайте S в обратном порядке. 5) В пятой строке напечатайте True, если все символы в строке S — цифры и False в противном случае.</vt:lpstr>
      <vt:lpstr>Решение</vt:lpstr>
      <vt:lpstr>Презентация PowerPoint</vt:lpstr>
      <vt:lpstr>Презентация PowerPoint</vt:lpstr>
      <vt:lpstr>Задание №4  </vt:lpstr>
      <vt:lpstr> Домашнее задание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Условные операторы</dc:title>
  <dc:creator>Яна Шавель</dc:creator>
  <cp:lastModifiedBy>Яна Шавель</cp:lastModifiedBy>
  <cp:revision>70</cp:revision>
  <dcterms:created xsi:type="dcterms:W3CDTF">2021-03-29T09:03:33Z</dcterms:created>
  <dcterms:modified xsi:type="dcterms:W3CDTF">2021-06-20T14:24:22Z</dcterms:modified>
</cp:coreProperties>
</file>