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7"/>
  </p:handoutMasterIdLst>
  <p:sldIdLst>
    <p:sldId id="257" r:id="rId3"/>
    <p:sldId id="337" r:id="rId4"/>
    <p:sldId id="339" r:id="rId6"/>
    <p:sldId id="340" r:id="rId7"/>
    <p:sldId id="264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90" r:id="rId22"/>
    <p:sldId id="341" r:id="rId23"/>
    <p:sldId id="342" r:id="rId24"/>
    <p:sldId id="343" r:id="rId25"/>
    <p:sldId id="347" r:id="rId26"/>
    <p:sldId id="348" r:id="rId27"/>
    <p:sldId id="352" r:id="rId28"/>
    <p:sldId id="353" r:id="rId29"/>
    <p:sldId id="344" r:id="rId30"/>
    <p:sldId id="345" r:id="rId31"/>
    <p:sldId id="349" r:id="rId32"/>
    <p:sldId id="350" r:id="rId33"/>
    <p:sldId id="351" r:id="rId34"/>
    <p:sldId id="358" r:id="rId35"/>
    <p:sldId id="356" r:id="rId36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en-US"/>
              <a:t>Второй уровень</a:t>
            </a:r>
            <a:endParaRPr lang="en-US"/>
          </a:p>
          <a:p>
            <a:pPr lvl="2" rtl="0"/>
            <a:r>
              <a:rPr lang="en-US"/>
              <a:t>Третий уровень</a:t>
            </a:r>
            <a:endParaRPr lang="en-US"/>
          </a:p>
          <a:p>
            <a:pPr lvl="3" rtl="0"/>
            <a:r>
              <a:rPr lang="en-US"/>
              <a:t>Четвертый уровень</a:t>
            </a:r>
            <a:endParaRPr lang="en-US"/>
          </a:p>
          <a:p>
            <a:pPr lvl="4" rtl="0"/>
            <a:r>
              <a:rPr lang="en-US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idx="1"/>
          </p:nvPr>
        </p:nvSpPr>
        <p:spPr/>
        <p:txBody>
          <a:bodyPr/>
          <a:p>
            <a:pPr rtl="0"/>
            <a:fld id="{15C702C7-E599-40D9-B30E-0392896973B5}" type="datetime1">
              <a:rPr lang="ru-RU" smtClean="0"/>
            </a:fld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rtl="0"/>
            <a:fld id="{37A705E3-E620-489D-9973-6221209A4B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345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en-US"/>
              <a:t>Второй уровень</a:t>
            </a:r>
            <a:endParaRPr lang="en-US"/>
          </a:p>
          <a:p>
            <a:pPr lvl="2" rtl="0"/>
            <a:r>
              <a:rPr lang="en-US"/>
              <a:t>Третий уровень</a:t>
            </a:r>
            <a:endParaRPr lang="en-US"/>
          </a:p>
          <a:p>
            <a:pPr lvl="3" rtl="0"/>
            <a:r>
              <a:rPr lang="en-US"/>
              <a:t>Четвертый уровень</a:t>
            </a:r>
            <a:endParaRPr lang="en-US"/>
          </a:p>
          <a:p>
            <a:pPr lvl="4" rtl="0"/>
            <a:r>
              <a:rPr lang="en-US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/>
              <a:t>Циклы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Занятие №</a:t>
            </a:r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2051" y="1016523"/>
            <a:ext cx="5647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>
              <a:spcBef>
                <a:spcPts val="8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Разберем следующую программу:</a:t>
            </a:r>
            <a:endParaRPr lang="en-US" sz="2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1"/>
          <a:stretch>
            <a:fillRect/>
          </a:stretch>
        </p:blipFill>
        <p:spPr>
          <a:xfrm>
            <a:off x="3755793" y="2824422"/>
            <a:ext cx="4680411" cy="12091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517" y="665305"/>
            <a:ext cx="109949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>
              <a:spcBef>
                <a:spcPts val="8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Переменная </a:t>
            </a:r>
            <a:r>
              <a:rPr lang="en-US" sz="28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i</a:t>
            </a: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пробегает по строке «Я учу </a:t>
            </a:r>
            <a:r>
              <a:rPr lang="en-US" sz="28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Python</a:t>
            </a: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» и на каждой итерации цикла, переменной </a:t>
            </a:r>
            <a:r>
              <a:rPr lang="en-US" sz="28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i</a:t>
            </a: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присваивается следующий символ строки. Поэтому на экран и вывел</a:t>
            </a: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а</a:t>
            </a:r>
            <a:r>
              <a:rPr lang="en-US" sz="28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сь</a:t>
            </a: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наша строка, но посимвольно.</a:t>
            </a:r>
            <a:endParaRPr lang="en-US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1"/>
          <a:stretch>
            <a:fillRect/>
          </a:stretch>
        </p:blipFill>
        <p:spPr>
          <a:xfrm>
            <a:off x="3224905" y="2225386"/>
            <a:ext cx="5742189" cy="39673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2385" y="981143"/>
            <a:ext cx="11446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Bef>
                <a:spcPts val="8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Разберем задачу: Необходимо вывести числа от 1 до 15 в порядке убывания.</a:t>
            </a:r>
            <a:endParaRPr lang="en-US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1"/>
          <a:stretch>
            <a:fillRect/>
          </a:stretch>
        </p:blipFill>
        <p:spPr>
          <a:xfrm>
            <a:off x="3671627" y="2836718"/>
            <a:ext cx="4868141" cy="11845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5938" y="789710"/>
            <a:ext cx="11380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 </a:t>
            </a:r>
            <a:r>
              <a:rPr lang="en-US" sz="24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range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мы передаем три параметра 15, 0, -1. </a:t>
            </a:r>
            <a:r>
              <a:rPr lang="en-US" sz="24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range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формирует диапазон от 15 до 0 с шагом -1, не включая 0 = (15,14……1) и далее мы просто выводим на экран нашу переменную </a:t>
            </a:r>
            <a:r>
              <a:rPr lang="en-US" sz="2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i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, которая каждую новую итерацию берет следующее число из нашей последовательности.</a:t>
            </a:r>
            <a:endParaRPr lang="en-US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1"/>
          <a:stretch>
            <a:fillRect/>
          </a:stretch>
        </p:blipFill>
        <p:spPr>
          <a:xfrm>
            <a:off x="3735964" y="2359370"/>
            <a:ext cx="4720072" cy="394167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120584" y="723209"/>
            <a:ext cx="3950832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Практическое задание: </a:t>
            </a:r>
            <a:endParaRPr lang="en-US" sz="3200" b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5622" y="2330831"/>
            <a:ext cx="10900756" cy="2839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вводит строку и один символ. Программа должна вывести на экран строку без этого символа.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Например: «Я учу программирование» символ «о»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«Я учу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прграммирвание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Примечание: напоминаю, что строки можно складывать </a:t>
            </a:r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«Я учу » + «программирование» = «Я учу программирование»</a:t>
            </a:r>
            <a:endParaRPr lang="en-US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5622" y="1424739"/>
            <a:ext cx="1739579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048000" y="767557"/>
            <a:ext cx="6096000" cy="5837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1"/>
          <a:stretch>
            <a:fillRect/>
          </a:stretch>
        </p:blipFill>
        <p:spPr>
          <a:xfrm>
            <a:off x="839586" y="1695796"/>
            <a:ext cx="4923905" cy="258387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6294467" y="1695795"/>
            <a:ext cx="4923905" cy="25838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24840" y="2437382"/>
            <a:ext cx="10942319" cy="1120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Вводится начало, конец и шаг последовательности, нужно вывести на экран данную последовательность чисел.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24840" y="897773"/>
            <a:ext cx="2284600" cy="583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51402"/>
            <a:ext cx="10058400" cy="1371600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780010" y="2014193"/>
            <a:ext cx="4839393" cy="193270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7446124" y="2014193"/>
            <a:ext cx="3679075" cy="30731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55567" y="858601"/>
            <a:ext cx="11280370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Вывести на экран все числа в диапазоне от 54 до 9184 кратные 5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534529"/>
            <a:ext cx="10058400" cy="1371600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1"/>
          <a:stretch>
            <a:fillRect/>
          </a:stretch>
        </p:blipFill>
        <p:spPr>
          <a:xfrm>
            <a:off x="3364230" y="2325831"/>
            <a:ext cx="5463540" cy="1371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пройденного на занятии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724" y="1215552"/>
            <a:ext cx="10720552" cy="476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Дайте определение строке.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Какие три способа создания строки Вы знаете?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базовые операции над строками.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Дайте определение срезу и индексу.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Строка – это изменяемый тип данных?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первую форму среза.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вторую форму среза.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третью форму среза.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методы работы с регистром строки.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методы работы с объединением и разбивкой строк.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методы работы с поиском и заменой внутри строки.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чём разница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42938" y="800392"/>
            <a:ext cx="5506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2800" b="1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ru-RU" sz="2800" b="1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Массивы в </a:t>
            </a:r>
            <a:r>
              <a:rPr lang="ru-RU" sz="2800" b="1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800" b="1" i="0" dirty="0">
              <a:solidFill>
                <a:srgbClr val="2525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4073" y="1626307"/>
            <a:ext cx="11429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Одномерные массивы в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представляют собой список элементов. Значения указываются внутри квадратных скобок, где перечисляются через запятую. Как правило, любой элемент можно вызвать по индексу и присвоить ему новое значение.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74073" y="28310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Пустой список: 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74073" y="4285280"/>
            <a:ext cx="3312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строк в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74073" y="5000860"/>
            <a:ext cx="4342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['string1', 'string2', 'string3']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4058" y="1268722"/>
            <a:ext cx="111667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возвратить число элементов внутри массива, используют функцию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9297" y="2621263"/>
            <a:ext cx="5993405" cy="161547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5938" y="1135719"/>
            <a:ext cx="113801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 нужно перечислить элементы массива, применяют цикл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Записывается он в следующем виде: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переменная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389" y="2649315"/>
            <a:ext cx="4092023" cy="23897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065" y="2649315"/>
            <a:ext cx="4092023" cy="2454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3469" y="577317"/>
            <a:ext cx="114050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досрочно прерывает цикл, либо условие.</a:t>
            </a:r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050" y="2153250"/>
            <a:ext cx="3965261" cy="29156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0" y="2153250"/>
            <a:ext cx="3965261" cy="291563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3469" y="577317"/>
            <a:ext cx="114050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начинает следующий проход цикла, минуя оставшееся тело цикла.</a:t>
            </a:r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333" y="2573759"/>
            <a:ext cx="4227930" cy="32534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289" y="4011340"/>
            <a:ext cx="4372378" cy="181588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3469" y="577317"/>
            <a:ext cx="114050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элемента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элемента в конец массива 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 массива.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749" y="3061001"/>
            <a:ext cx="4745591" cy="280760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662" y="3061001"/>
            <a:ext cx="4745590" cy="280760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3469" y="801761"/>
            <a:ext cx="114050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массивов (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array.append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(х)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добавление элемента в конец массива.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array.count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(х)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возвращает количество вхождений х в массив.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array.index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(х)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номер первого вхождения x в массив.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array.pop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удаляет i-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 из массива и возвращает его. По умолчанию удаляется последний элемент.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array.remove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(х)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удалить первое вхождение х из массива.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array.reverse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обратный порядок элементов в массиве.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2132" y="856209"/>
            <a:ext cx="4420195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2132" y="2005738"/>
            <a:ext cx="111001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вас есть массив, в котором его элементы – это названия блюд на ужин.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Вам нужно перебрать этот массив и если название одного из блюд равняется тому, что вы укажете сами. Например, вывести сообщение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не ем …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закончить программу.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604" y="1606951"/>
            <a:ext cx="5283941" cy="364409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11" y="2951018"/>
            <a:ext cx="4706685" cy="230003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27858" y="617801"/>
            <a:ext cx="11413373" cy="58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2132" y="856209"/>
            <a:ext cx="4420195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2132" y="2080553"/>
            <a:ext cx="11100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чисел. Найти их сумму и произведение.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740" y="0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домашнего задания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0543" y="938917"/>
            <a:ext cx="10506597" cy="6477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92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№1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Дана строка.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Сначала выведите третий символ этой строки.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 второй строке выведите предпоследний символ этой строки.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третьей строке выведите первые пять символов этой строки.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четвертой строке выведите всю строку, кроме последних двух символов.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пятой строке выведите все символы с четными индексами (считая, что индексация начинается с 0, поэтому символы выводятся начиная с первого).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шестой строке выведите все символы с нечетными индексами, то есть начиная со второго символа строки.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седьмой строке выведите все символы в обратном порядке.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восьмой строке выведите все символы строки через один в обратном порядке, начиная с последнего.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девятой строке выведите длину данной строки.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156" y="1682961"/>
            <a:ext cx="5326154" cy="34920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728" y="3429000"/>
            <a:ext cx="3943115" cy="174603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859522" y="559612"/>
            <a:ext cx="4472956" cy="645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7675" y="2378014"/>
            <a:ext cx="5514703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7675" y="3429000"/>
            <a:ext cx="6067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умножения от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7858" y="617801"/>
            <a:ext cx="11413373" cy="58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260" y="1985927"/>
            <a:ext cx="4978740" cy="30100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238" y="1985927"/>
            <a:ext cx="4401502" cy="301002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637" y="908601"/>
            <a:ext cx="11396748" cy="1371600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Домашнее задание</a:t>
            </a:r>
            <a:r>
              <a:rPr lang="ru-RU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2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94113" y="2019580"/>
            <a:ext cx="10839796" cy="2348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Перемножить все нечётные значения в диапазоне от 1 до 100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Записать в массив все числа в диапазоне от 1 до 500 кратные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все чётные значения в диапазоне от 1 до 497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 массив чисел. Если число встречается более двух раз, то добавить его в новый массив.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42517" y="89209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703013"/>
            <a:ext cx="10058399" cy="37831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6044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занятия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032042"/>
            <a:ext cx="8818179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 в циклы.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Модуль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array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Массивы в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7091" y="1022466"/>
            <a:ext cx="10157818" cy="4499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язык программирования, содержит какую-нибудь конструкцию цикла. В большей части языков есть больше одной такой конструкции. В мире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есть два типа циклов: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Циклы используются в тех случаях, когда нам нужно сделать что-нибудь много раз. Нередко вам придется выполнить какую-нибудь операцию (или ряд операций) в части данных снова и снова. 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Тут то и вступают в силу циклы. Благодаря им становится возможно максимально упростить данный вопрос.	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1462" y="1362706"/>
            <a:ext cx="109090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также называемый циклом с параметром, в языке Питон богат возможностями. В цикле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указывается переменная и множество значений, по которому будет пробегать переменная.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повторения цикла некоторое заданное число раз n используют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вместе с функцией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27364" y="4143894"/>
            <a:ext cx="5137266" cy="127184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133235" y="520511"/>
            <a:ext cx="1925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35031" y="1091476"/>
            <a:ext cx="11321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Bef>
                <a:spcPts val="80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range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(4) - формирует диапазон от 0 до 4, не включая 4 = (0,1,2,3), а переменная </a:t>
            </a:r>
            <a:r>
              <a:rPr lang="en-US" sz="2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i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самостоятельно перебирает </a:t>
            </a:r>
            <a:r>
              <a:rPr lang="en-US" sz="24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эт</a:t>
            </a: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от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диапазон и с помощью команды </a:t>
            </a:r>
            <a:r>
              <a:rPr lang="en-US" sz="24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(i)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, данная переменная выводится на экран.</a:t>
            </a:r>
            <a:endParaRPr lang="en-US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1"/>
          <a:stretch>
            <a:fillRect/>
          </a:stretch>
        </p:blipFill>
        <p:spPr>
          <a:xfrm>
            <a:off x="3434022" y="2849880"/>
            <a:ext cx="5323954" cy="2636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48146" y="1402140"/>
            <a:ext cx="11064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передать два или три параметра: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8) - формирует диапазон от 4 до 8, не включая 8 = (4,5,6,7)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(4, 8,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шаг, шаг может быть и отрицательным.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8, 1) = (4,5,6,7)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9, 3) = (1,4,7)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 5, -2) = (10, 8, 6)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{ABD56F12-40B3-4EE5-A871-FC72C348337D}tf78438558_win32</Template>
  <TotalTime>0</TotalTime>
  <Words>5556</Words>
  <Application>WPS Presentation</Application>
  <PresentationFormat>Широкоэкранный</PresentationFormat>
  <Paragraphs>171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SimSun</vt:lpstr>
      <vt:lpstr>Wingdings</vt:lpstr>
      <vt:lpstr>Garamond</vt:lpstr>
      <vt:lpstr>Segoe Print</vt:lpstr>
      <vt:lpstr>Times New Roman</vt:lpstr>
      <vt:lpstr>Calibri</vt:lpstr>
      <vt:lpstr>Arial Unicode MS</vt:lpstr>
      <vt:lpstr>Helvetica Neue</vt:lpstr>
      <vt:lpstr>Century Gothic</vt:lpstr>
      <vt:lpstr>Microsoft YaHei</vt:lpstr>
      <vt:lpstr>Arial Unicode MS</vt:lpstr>
      <vt:lpstr>Calibri Light</vt:lpstr>
      <vt:lpstr>СавонVTI</vt:lpstr>
      <vt:lpstr>Циклы</vt:lpstr>
      <vt:lpstr>Проверка пройденного на занятии №3</vt:lpstr>
      <vt:lpstr>Проверка домашнего задания</vt:lpstr>
      <vt:lpstr>Решение</vt:lpstr>
      <vt:lpstr>План занятия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Решение и результат :</vt:lpstr>
      <vt:lpstr>PowerPoint 演示文稿</vt:lpstr>
      <vt:lpstr>Решение: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Домашнее задание.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PYTHON</dc:title>
  <dc:creator>Яна Шавель</dc:creator>
  <cp:lastModifiedBy>kosmo</cp:lastModifiedBy>
  <cp:revision>56</cp:revision>
  <dcterms:created xsi:type="dcterms:W3CDTF">2021-03-29T05:27:00Z</dcterms:created>
  <dcterms:modified xsi:type="dcterms:W3CDTF">2021-12-26T19:06:15Z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0B52ECA7007A402492AE64F2749DE9A3</vt:lpwstr>
  </property>
  <property fmtid="{D5CDD505-2E9C-101B-9397-08002B2CF9AE}" pid="3" name="KSOProductBuildVer">
    <vt:lpwstr>1049-11.2.0.10426</vt:lpwstr>
  </property>
</Properties>
</file>