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rotWithShape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16" name="Прямоугольник 10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7" name="Прямоугольник 14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/>
        </p:txBody>
      </p:sp>
      <p:grpSp>
        <p:nvGrpSpPr>
          <p:cNvPr id="21" name="Группа 6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18" name="Прямая соединительная линия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" name="Прямая соединительная линия 17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0" name="Прямая соединительная линия 18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2" name="Текст заголовка"/>
          <p:cNvSpPr txBox="1"/>
          <p:nvPr>
            <p:ph type="title" hasCustomPrompt="1"/>
          </p:nvPr>
        </p:nvSpPr>
        <p:spPr>
          <a:xfrm>
            <a:off x="1629103" y="2244830"/>
            <a:ext cx="8933796" cy="243723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 cap="all" spc="-100"/>
            </a:lvl1pPr>
          </a:lstStyle>
          <a:p>
            <a:r>
              <a:t>Текст заголовка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629100" y="4682061"/>
            <a:ext cx="8936847" cy="4572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0D0D0D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0D0D0D"/>
                </a:solidFill>
              </a:defRPr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0D0D0D"/>
                </a:solidFill>
              </a:defRPr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0D0D0D"/>
                </a:solidFill>
              </a:defRPr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0D0D0D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" name="Номер слайда"/>
          <p:cNvSpPr txBox="1"/>
          <p:nvPr>
            <p:ph type="sldNum" sz="quarter" idx="2"/>
          </p:nvPr>
        </p:nvSpPr>
        <p:spPr>
          <a:xfrm>
            <a:off x="10346147" y="5187568"/>
            <a:ext cx="216754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рямоугольник 10"/>
          <p:cNvSpPr/>
          <p:nvPr/>
        </p:nvSpPr>
        <p:spPr>
          <a:xfrm>
            <a:off x="8119870" y="237744"/>
            <a:ext cx="3826597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21" name="Рисунок 2"/>
          <p:cNvSpPr/>
          <p:nvPr>
            <p:ph type="pic" idx="21"/>
          </p:nvPr>
        </p:nvSpPr>
        <p:spPr>
          <a:xfrm>
            <a:off x="228599" y="237743"/>
            <a:ext cx="7696201" cy="6382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22" name="Прямоугольник 11"/>
          <p:cNvSpPr/>
          <p:nvPr/>
        </p:nvSpPr>
        <p:spPr>
          <a:xfrm>
            <a:off x="8254659" y="374903"/>
            <a:ext cx="3557016" cy="6108194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23" name="Текст заголовка"/>
          <p:cNvSpPr txBox="1"/>
          <p:nvPr>
            <p:ph type="title" hasCustomPrompt="1"/>
          </p:nvPr>
        </p:nvSpPr>
        <p:spPr>
          <a:xfrm>
            <a:off x="8477250" y="603504"/>
            <a:ext cx="3144774" cy="164592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4" name="Уровень текста 1…"/>
          <p:cNvSpPr txBox="1"/>
          <p:nvPr>
            <p:ph type="body" sz="quarter" idx="1" hasCustomPrompt="1"/>
          </p:nvPr>
        </p:nvSpPr>
        <p:spPr>
          <a:xfrm>
            <a:off x="8477250" y="2386583"/>
            <a:ext cx="3144774" cy="35112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Tx/>
              <a:buSzTx/>
              <a:buFontTx/>
              <a:buNone/>
              <a:defRPr sz="1800"/>
            </a:lvl1pPr>
            <a:lvl2pPr marL="0" indent="457200">
              <a:spcBef>
                <a:spcPts val="800"/>
              </a:spcBef>
              <a:buClrTx/>
              <a:buSzTx/>
              <a:buFontTx/>
              <a:buNone/>
              <a:defRPr sz="1800"/>
            </a:lvl2pPr>
            <a:lvl3pPr marL="0" indent="914400">
              <a:spcBef>
                <a:spcPts val="800"/>
              </a:spcBef>
              <a:buClrTx/>
              <a:buSzTx/>
              <a:buFontTx/>
              <a:buNone/>
              <a:defRPr sz="1800"/>
            </a:lvl3pPr>
            <a:lvl4pPr marL="0" indent="1371600">
              <a:spcBef>
                <a:spcPts val="800"/>
              </a:spcBef>
              <a:buClrTx/>
              <a:buSzTx/>
              <a:buFontTx/>
              <a:buNone/>
              <a:defRPr sz="1800"/>
            </a:lvl4pPr>
            <a:lvl5pPr marL="0" indent="1828800">
              <a:spcBef>
                <a:spcPts val="800"/>
              </a:spcBef>
              <a:buClrTx/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5" name="Номер слайда"/>
          <p:cNvSpPr txBox="1"/>
          <p:nvPr>
            <p:ph type="sldNum" sz="quarter" idx="2"/>
          </p:nvPr>
        </p:nvSpPr>
        <p:spPr>
          <a:xfrm>
            <a:off x="11405270" y="6182360"/>
            <a:ext cx="216755" cy="2184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Титульный слайд 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Прямоугольник 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rotWithShape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Прямоугольник 10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Прямоугольник 14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" name="Группа 6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35" name="Прямая соединительная линия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6" name="Прямая соединительная линия 17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7" name="Прямая соединительная линия 18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solidFill>
              <a:srgbClr val="FFFFFF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9" name="Текст заголовка"/>
          <p:cNvSpPr txBox="1"/>
          <p:nvPr>
            <p:ph type="title" hasCustomPrompt="1"/>
          </p:nvPr>
        </p:nvSpPr>
        <p:spPr>
          <a:xfrm>
            <a:off x="1629103" y="2244830"/>
            <a:ext cx="8933796" cy="243723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 cap="all" spc="-100"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 hasCustomPrompt="1"/>
          </p:nvPr>
        </p:nvSpPr>
        <p:spPr>
          <a:xfrm>
            <a:off x="1629100" y="4682061"/>
            <a:ext cx="8936847" cy="4572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z="1800" spc="8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10346147" y="5187568"/>
            <a:ext cx="216754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/>
          <p:nvPr>
            <p:ph type="body" idx="1" hasCustomPrompt="1"/>
          </p:nvPr>
        </p:nvSpPr>
        <p:spPr>
          <a:xfrm>
            <a:off x="1066800" y="2103120"/>
            <a:ext cx="10058400" cy="3849625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Прямоугольник 22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rotWithShape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59" name="Прямоугольник 23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60" name="Прямоугольник 29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61" name="Текст заголовка"/>
          <p:cNvSpPr txBox="1"/>
          <p:nvPr>
            <p:ph type="title" hasCustomPrompt="1"/>
          </p:nvPr>
        </p:nvSpPr>
        <p:spPr>
          <a:xfrm>
            <a:off x="1629155" y="2275165"/>
            <a:ext cx="8933690" cy="24068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 cap="all" spc="-100"/>
            </a:lvl1pPr>
          </a:lstStyle>
          <a:p>
            <a:r>
              <a:t>Текст заголовка</a:t>
            </a:r>
          </a:p>
        </p:txBody>
      </p:sp>
      <p:grpSp>
        <p:nvGrpSpPr>
          <p:cNvPr id="65" name="Группа 15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62" name="Прямая соединительная линия 16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3" name="Прямая соединительная линия 17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4" name="Прямая соединительная линия 18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66" name="Уровень текста 1…"/>
          <p:cNvSpPr txBox="1"/>
          <p:nvPr>
            <p:ph type="body" sz="quarter" idx="1" hasCustomPrompt="1"/>
          </p:nvPr>
        </p:nvSpPr>
        <p:spPr>
          <a:xfrm>
            <a:off x="1629155" y="4682061"/>
            <a:ext cx="8939785" cy="4572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1pPr>
            <a:lvl2pPr marL="0" indent="4572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2pPr>
            <a:lvl3pPr marL="0" indent="9144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3pPr>
            <a:lvl4pPr marL="0" indent="13716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4pPr>
            <a:lvl5pPr marL="0" indent="1828800" algn="ctr">
              <a:buClrTx/>
              <a:buSzTx/>
              <a:buFontTx/>
              <a:buNone/>
              <a:tabLst>
                <a:tab pos="2628900" algn="l"/>
              </a:tabLst>
              <a:defRPr sz="1800">
                <a:solidFill>
                  <a:srgbClr val="0D0D0D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Номер слайда"/>
          <p:cNvSpPr txBox="1"/>
          <p:nvPr>
            <p:ph type="sldNum" sz="quarter" idx="2"/>
          </p:nvPr>
        </p:nvSpPr>
        <p:spPr>
          <a:xfrm>
            <a:off x="10346089" y="5187568"/>
            <a:ext cx="216755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5" name="Уровень текста 1…"/>
          <p:cNvSpPr txBox="1"/>
          <p:nvPr>
            <p:ph type="body" sz="half" idx="1" hasCustomPrompt="1"/>
          </p:nvPr>
        </p:nvSpPr>
        <p:spPr>
          <a:xfrm>
            <a:off x="1066800" y="2103120"/>
            <a:ext cx="4663441" cy="374904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80060" indent="-205740">
              <a:defRPr sz="1800"/>
            </a:lvl2pPr>
            <a:lvl3pPr marL="783590" indent="-234950">
              <a:defRPr sz="1800"/>
            </a:lvl3pPr>
            <a:lvl4pPr marL="1057910" indent="-234950">
              <a:defRPr sz="1800"/>
            </a:lvl4pPr>
            <a:lvl5pPr marL="1332230" indent="-234950"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4" name="Уровень текста 1…"/>
          <p:cNvSpPr txBox="1"/>
          <p:nvPr>
            <p:ph type="body" sz="quarter" idx="1" hasCustomPrompt="1"/>
          </p:nvPr>
        </p:nvSpPr>
        <p:spPr>
          <a:xfrm>
            <a:off x="1069847" y="2074334"/>
            <a:ext cx="4663442" cy="64008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900" b="1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1900" b="1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1900" b="1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1900" b="1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19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Текст 4"/>
          <p:cNvSpPr/>
          <p:nvPr>
            <p:ph type="body" sz="quarter" idx="21"/>
          </p:nvPr>
        </p:nvSpPr>
        <p:spPr>
          <a:xfrm>
            <a:off x="6458711" y="2074334"/>
            <a:ext cx="4663442" cy="64008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1900" b="1"/>
            </a:pPr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Прямоугольник 9"/>
          <p:cNvSpPr/>
          <p:nvPr/>
        </p:nvSpPr>
        <p:spPr>
          <a:xfrm>
            <a:off x="8119870" y="237744"/>
            <a:ext cx="3826597" cy="6382512"/>
          </a:xfrm>
          <a:prstGeom prst="rect">
            <a:avLst/>
          </a:prstGeom>
          <a:solidFill>
            <a:srgbClr val="D9D9D9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09" name="Прямоугольник 12"/>
          <p:cNvSpPr/>
          <p:nvPr/>
        </p:nvSpPr>
        <p:spPr>
          <a:xfrm>
            <a:off x="8254659" y="374903"/>
            <a:ext cx="3557016" cy="6108194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10" name="Текст заголовка"/>
          <p:cNvSpPr txBox="1"/>
          <p:nvPr>
            <p:ph type="title" hasCustomPrompt="1"/>
          </p:nvPr>
        </p:nvSpPr>
        <p:spPr>
          <a:xfrm>
            <a:off x="8458200" y="607391"/>
            <a:ext cx="3161964" cy="164592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1" name="Уровень текста 1…"/>
          <p:cNvSpPr txBox="1"/>
          <p:nvPr>
            <p:ph type="body" idx="1" hasCustomPrompt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</p:spPr>
        <p:txBody>
          <a:bodyPr/>
          <a:lstStyle>
            <a:lvl1pPr>
              <a:defRPr sz="1900"/>
            </a:lvl1pPr>
            <a:lvl2pPr marL="491490" indent="-217170">
              <a:defRPr sz="1900"/>
            </a:lvl2pPr>
            <a:lvl3pPr marL="796925" indent="-248285">
              <a:defRPr sz="1900"/>
            </a:lvl3pPr>
            <a:lvl4pPr marL="1071245" indent="-248285">
              <a:defRPr sz="1900"/>
            </a:lvl4pPr>
            <a:lvl5pPr marL="1345565" indent="-248285">
              <a:defRPr sz="19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2" name="Текст 3"/>
          <p:cNvSpPr/>
          <p:nvPr>
            <p:ph type="body" sz="quarter" idx="21"/>
          </p:nvPr>
        </p:nvSpPr>
        <p:spPr>
          <a:xfrm>
            <a:off x="8458199" y="2336800"/>
            <a:ext cx="3161965" cy="36068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800"/>
              </a:spcBef>
              <a:buClrTx/>
              <a:buSzTx/>
              <a:buFontTx/>
              <a:buNone/>
              <a:defRPr sz="1800"/>
            </a:pPr>
          </a:p>
        </p:txBody>
      </p:sp>
      <p:sp>
        <p:nvSpPr>
          <p:cNvPr id="113" name="Номер слайда"/>
          <p:cNvSpPr txBox="1"/>
          <p:nvPr>
            <p:ph type="sldNum" sz="quarter" idx="2"/>
          </p:nvPr>
        </p:nvSpPr>
        <p:spPr>
          <a:xfrm>
            <a:off x="11403409" y="6182360"/>
            <a:ext cx="216755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Прямоугольник 6"/>
          <p:cNvSpPr/>
          <p:nvPr/>
        </p:nvSpPr>
        <p:spPr>
          <a:xfrm>
            <a:off x="234695" y="237744"/>
            <a:ext cx="11722610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4" name="Прямоугольник 7"/>
          <p:cNvSpPr/>
          <p:nvPr/>
        </p:nvSpPr>
        <p:spPr>
          <a:xfrm>
            <a:off x="371855" y="374903"/>
            <a:ext cx="11448290" cy="6108194"/>
          </a:xfrm>
          <a:prstGeom prst="rect">
            <a:avLst/>
          </a:prstGeom>
          <a:ln w="6350" cap="sq">
            <a:solidFill>
              <a:srgbClr val="262626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10908446" y="6182360"/>
            <a:ext cx="216754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82880" marR="0" indent="-18288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485140" marR="0" indent="-21082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77724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05156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1325880" marR="0" indent="-2286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1616075" marR="0" indent="-24511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1916430" marR="0" indent="-24511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2216150" marR="0" indent="-24511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2516505" marR="0" indent="-24511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defRPr sz="1500" b="0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5" descr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9"/>
            <a:ext cx="12191859" cy="6857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Прямоугольник 81"/>
          <p:cNvSpPr/>
          <p:nvPr/>
        </p:nvSpPr>
        <p:spPr>
          <a:xfrm>
            <a:off x="5695066" y="1808532"/>
            <a:ext cx="5452529" cy="3240937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Прямоугольник 83"/>
          <p:cNvSpPr/>
          <p:nvPr/>
        </p:nvSpPr>
        <p:spPr>
          <a:xfrm>
            <a:off x="5861010" y="1975104"/>
            <a:ext cx="5120641" cy="2907793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Заголовок 1"/>
          <p:cNvSpPr txBox="1"/>
          <p:nvPr>
            <p:ph type="title"/>
          </p:nvPr>
        </p:nvSpPr>
        <p:spPr>
          <a:xfrm>
            <a:off x="6033793" y="2355457"/>
            <a:ext cx="4775075" cy="1630908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Циклы</a:t>
            </a:r>
          </a:p>
        </p:txBody>
      </p:sp>
      <p:sp>
        <p:nvSpPr>
          <p:cNvPr id="138" name="Подзаголовок 2"/>
          <p:cNvSpPr txBox="1"/>
          <p:nvPr>
            <p:ph type="body" sz="quarter" idx="1"/>
          </p:nvPr>
        </p:nvSpPr>
        <p:spPr>
          <a:xfrm>
            <a:off x="6033793" y="3995987"/>
            <a:ext cx="4775075" cy="55965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pc="0"/>
            </a:pPr>
            <a:r>
              <a:t>Занятие №</a:t>
            </a:r>
            <a:r>
              <a:t>4.2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Заголовок 1"/>
          <p:cNvSpPr txBox="1"/>
          <p:nvPr>
            <p:ph type="title"/>
          </p:nvPr>
        </p:nvSpPr>
        <p:spPr>
          <a:xfrm>
            <a:off x="1066800" y="381173"/>
            <a:ext cx="10058400" cy="1371601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Результат</a:t>
            </a:r>
            <a:r>
              <a:t>:</a:t>
            </a:r>
          </a:p>
        </p:txBody>
      </p:sp>
      <p:pic>
        <p:nvPicPr>
          <p:cNvPr id="167" name="Рисунок 4" descr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5011" y="1752773"/>
            <a:ext cx="5421978" cy="335245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Заголовок 1"/>
          <p:cNvSpPr txBox="1"/>
          <p:nvPr/>
        </p:nvSpPr>
        <p:spPr>
          <a:xfrm>
            <a:off x="451657" y="637392"/>
            <a:ext cx="11288684" cy="2230498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pPr algn="just">
              <a:lnSpc>
                <a:spcPct val="90000"/>
              </a:lnSpc>
              <a:defRPr sz="2400" b="1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Бесконечные циклы</a:t>
            </a:r>
            <a:r>
              <a:rPr b="0"/>
              <a:t> известны как логические ошибки, и их нужно избегать. Существует другой способ вырваться из цикла, для этого нужно использовать встроенную функцию </a:t>
            </a:r>
            <a:r>
              <a:t>break</a:t>
            </a:r>
            <a:r>
              <a:rPr b="0"/>
              <a:t>. </a:t>
            </a:r>
            <a:endParaRPr b="0"/>
          </a:p>
          <a:p>
            <a:pPr algn="just">
              <a:lnSpc>
                <a:spcPct val="90000"/>
              </a:lnSpc>
              <a:defRPr sz="2400">
                <a:solidFill>
                  <a:srgbClr val="26262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Давайте посмотрим, как это работает:</a:t>
            </a:r>
          </a:p>
        </p:txBody>
      </p:sp>
      <p:pic>
        <p:nvPicPr>
          <p:cNvPr id="170" name="Рисунок 8" descr="Рисунок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878" y="2867890"/>
            <a:ext cx="3979202" cy="26421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1" name="Рисунок 9" descr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469" y="2867890"/>
            <a:ext cx="4170653" cy="264211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Заголовок 1"/>
          <p:cNvSpPr txBox="1"/>
          <p:nvPr>
            <p:ph type="title"/>
          </p:nvPr>
        </p:nvSpPr>
        <p:spPr>
          <a:xfrm>
            <a:off x="1066800" y="851938"/>
            <a:ext cx="10058400" cy="1371601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800"/>
              </a:spcBef>
              <a:defRPr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Рассмотрим еще один пример: </a:t>
            </a:r>
            <a:br/>
          </a:p>
        </p:txBody>
      </p:sp>
      <p:sp>
        <p:nvSpPr>
          <p:cNvPr id="174" name="Прямоугольник 2"/>
          <p:cNvSpPr txBox="1"/>
          <p:nvPr/>
        </p:nvSpPr>
        <p:spPr>
          <a:xfrm>
            <a:off x="748144" y="1761874"/>
            <a:ext cx="10695711" cy="42139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spcBef>
                <a:spcPts val="800"/>
              </a:spcBef>
              <a:defRPr sz="2400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Необходимо вычислить сумму чисел от 1 до 50 и результат вывести на экран. </a:t>
            </a:r>
          </a:p>
        </p:txBody>
      </p:sp>
      <p:pic>
        <p:nvPicPr>
          <p:cNvPr id="175" name="Рисунок 3" descr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687320"/>
            <a:ext cx="3810635" cy="23755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6" name="Рисунок 4" descr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04" y="3429000"/>
            <a:ext cx="4591396" cy="163345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Заголовок 3"/>
          <p:cNvSpPr txBox="1"/>
          <p:nvPr>
            <p:ph type="title"/>
          </p:nvPr>
        </p:nvSpPr>
        <p:spPr>
          <a:xfrm>
            <a:off x="557574" y="1884744"/>
            <a:ext cx="11076851" cy="2949446"/>
          </a:xfrm>
          <a:prstGeom prst="rect">
            <a:avLst/>
          </a:prstGeom>
        </p:spPr>
        <p:txBody>
          <a:bodyPr/>
          <a:lstStyle/>
          <a:p>
            <a:pPr defTabSz="648970">
              <a:lnSpc>
                <a:spcPct val="107000"/>
              </a:lnSpc>
              <a:spcBef>
                <a:spcPts val="500"/>
              </a:spcBef>
              <a:defRPr sz="1985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Давайте разберем эту программу по командам:</a:t>
            </a:r>
            <a:br/>
            <a:r>
              <a:t>1) i = 1 и result = 0, создаем две переменные и присваиваем им начальные значения. </a:t>
            </a:r>
            <a:br/>
            <a:r>
              <a:t>2) while i &lt;= 50: - прописываем цикл, который будет выполняться пока переменная i </a:t>
            </a:r>
          </a:p>
          <a:p>
            <a:pPr defTabSz="648970">
              <a:lnSpc>
                <a:spcPct val="107000"/>
              </a:lnSpc>
              <a:spcBef>
                <a:spcPts val="500"/>
              </a:spcBef>
              <a:defRPr sz="1985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будет меньше или равна 50, как только i станет 51 программа начнет выполнять команду print(result), </a:t>
            </a:r>
          </a:p>
          <a:p>
            <a:pPr defTabSz="648970">
              <a:lnSpc>
                <a:spcPct val="107000"/>
              </a:lnSpc>
              <a:spcBef>
                <a:spcPts val="500"/>
              </a:spcBef>
              <a:defRPr sz="1985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которая выведет результат на экран </a:t>
            </a:r>
            <a:br/>
            <a:r>
              <a:t>3) result += i - каждую итерацию цикла мы увеличиваем значение переменной result на i </a:t>
            </a:r>
            <a:br/>
            <a:r>
              <a:t>4) i += 1 - каждую итерацию цикла мы увеличиваем значение переменной i на +1</a:t>
            </a:r>
            <a:b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Прямоугольник 4"/>
          <p:cNvSpPr txBox="1"/>
          <p:nvPr/>
        </p:nvSpPr>
        <p:spPr>
          <a:xfrm>
            <a:off x="4159639" y="700639"/>
            <a:ext cx="3850442" cy="4827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spcBef>
                <a:spcPts val="800"/>
              </a:spcBef>
              <a:defRPr sz="2800" b="1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Практическое задание:</a:t>
            </a:r>
          </a:p>
        </p:txBody>
      </p:sp>
      <p:sp>
        <p:nvSpPr>
          <p:cNvPr id="181" name="Прямоугольник 5"/>
          <p:cNvSpPr txBox="1"/>
          <p:nvPr/>
        </p:nvSpPr>
        <p:spPr>
          <a:xfrm>
            <a:off x="443344" y="1900376"/>
            <a:ext cx="11305311" cy="146478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Задание №</a:t>
            </a:r>
            <a:r>
              <a:t>1</a:t>
            </a:r>
            <a:endParaRPr sz="2000">
              <a:latin typeface="+mn-lt"/>
              <a:ea typeface="+mn-ea"/>
              <a:cs typeface="+mn-cs"/>
              <a:sym typeface="Calibri" panose="020F0502020204030204"/>
            </a:endParaRPr>
          </a:p>
          <a:p>
            <a:pPr algn="ctr">
              <a:spcBef>
                <a:spcPts val="800"/>
              </a:spcBef>
              <a:defRPr sz="2800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  <a:p>
            <a:pPr>
              <a:spcBef>
                <a:spcPts val="800"/>
              </a:spcBef>
              <a:defRPr sz="2400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Квадраты всех целых чисел от 1 до 10.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Заголовок 1"/>
          <p:cNvSpPr txBox="1"/>
          <p:nvPr>
            <p:ph type="title"/>
          </p:nvPr>
        </p:nvSpPr>
        <p:spPr>
          <a:xfrm>
            <a:off x="1066800" y="451402"/>
            <a:ext cx="10058400" cy="1371601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7000"/>
              </a:lnSpc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Решение и результат</a:t>
            </a:r>
            <a:r>
              <a:t> :</a:t>
            </a:r>
          </a:p>
        </p:txBody>
      </p:sp>
      <p:pic>
        <p:nvPicPr>
          <p:cNvPr id="184" name="Рисунок 4" descr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680" y="2809008"/>
            <a:ext cx="3634393" cy="18710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5" name="Рисунок 6" descr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014" y="1903614"/>
            <a:ext cx="3634394" cy="277645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Прямоугольник 5"/>
          <p:cNvSpPr txBox="1"/>
          <p:nvPr/>
        </p:nvSpPr>
        <p:spPr>
          <a:xfrm>
            <a:off x="443344" y="744906"/>
            <a:ext cx="11305311" cy="172918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Задание №</a:t>
            </a:r>
            <a:r>
              <a:t>2</a:t>
            </a:r>
            <a:endParaRPr sz="2000">
              <a:latin typeface="+mn-lt"/>
              <a:ea typeface="+mn-ea"/>
              <a:cs typeface="+mn-cs"/>
              <a:sym typeface="Calibri" panose="020F0502020204030204"/>
            </a:endParaRPr>
          </a:p>
          <a:p>
            <a:pPr algn="ctr">
              <a:spcBef>
                <a:spcPts val="800"/>
              </a:spcBef>
              <a:defRPr sz="2800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Перемножить все чётные значения в диапазоне от 0 до </a:t>
            </a:r>
            <a:r>
              <a:t>125</a:t>
            </a:r>
            <a:r>
              <a:t>; результат вывести на экран.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Заголовок 1"/>
          <p:cNvSpPr txBox="1"/>
          <p:nvPr>
            <p:ph type="title"/>
          </p:nvPr>
        </p:nvSpPr>
        <p:spPr>
          <a:xfrm>
            <a:off x="1066800" y="451402"/>
            <a:ext cx="10058400" cy="1371601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7000"/>
              </a:lnSpc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Решение и результат</a:t>
            </a:r>
            <a:r>
              <a:t> :</a:t>
            </a:r>
          </a:p>
        </p:txBody>
      </p:sp>
      <p:pic>
        <p:nvPicPr>
          <p:cNvPr id="190" name="Рисунок 5" descr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3506" y="2015838"/>
            <a:ext cx="3746270" cy="29817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1" name="Рисунок 7" descr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226" y="4172989"/>
            <a:ext cx="3746268" cy="82460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Прямоугольник 5"/>
          <p:cNvSpPr txBox="1"/>
          <p:nvPr/>
        </p:nvSpPr>
        <p:spPr>
          <a:xfrm>
            <a:off x="443344" y="744907"/>
            <a:ext cx="11305311" cy="136318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Задание №</a:t>
            </a:r>
            <a:r>
              <a:t>3</a:t>
            </a:r>
            <a:endParaRPr sz="2000">
              <a:latin typeface="+mn-lt"/>
              <a:ea typeface="+mn-ea"/>
              <a:cs typeface="+mn-cs"/>
              <a:sym typeface="Calibri" panose="020F0502020204030204"/>
            </a:endParaRPr>
          </a:p>
          <a:p>
            <a:pPr algn="ctr">
              <a:spcBef>
                <a:spcPts val="800"/>
              </a:spcBef>
              <a:defRPr sz="2800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Вывести числа от 1 до 15 в порядке убывания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Заголовок 1"/>
          <p:cNvSpPr txBox="1"/>
          <p:nvPr>
            <p:ph type="title"/>
          </p:nvPr>
        </p:nvSpPr>
        <p:spPr>
          <a:xfrm>
            <a:off x="1066800" y="451402"/>
            <a:ext cx="10058400" cy="1371601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7000"/>
              </a:lnSpc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Решение и результат</a:t>
            </a:r>
            <a:r>
              <a:t> :</a:t>
            </a:r>
          </a:p>
        </p:txBody>
      </p:sp>
      <p:pic>
        <p:nvPicPr>
          <p:cNvPr id="196" name="Рисунок 4" descr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547722"/>
            <a:ext cx="3580015" cy="176255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7" name="Рисунок 6" descr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186" y="1823001"/>
            <a:ext cx="3261361" cy="37719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Заголовок 1"/>
          <p:cNvSpPr txBox="1"/>
          <p:nvPr>
            <p:ph type="title"/>
          </p:nvPr>
        </p:nvSpPr>
        <p:spPr>
          <a:xfrm>
            <a:off x="1066800" y="141315"/>
            <a:ext cx="10058400" cy="1371601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Проверка пройденного на занятии №</a:t>
            </a:r>
            <a:r>
              <a:t>4</a:t>
            </a:r>
          </a:p>
        </p:txBody>
      </p:sp>
      <p:sp>
        <p:nvSpPr>
          <p:cNvPr id="141" name="TextBox 4"/>
          <p:cNvSpPr txBox="1"/>
          <p:nvPr/>
        </p:nvSpPr>
        <p:spPr>
          <a:xfrm>
            <a:off x="624935" y="1512915"/>
            <a:ext cx="10629112" cy="460659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Какие два типа циклов вы знаете?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 каком случае используются циклы?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Что вы знаете о цикле с параметром?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Как работает функция </a:t>
            </a:r>
            <a:r>
              <a:t>range?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Сколько параметров можно передать в функцию </a:t>
            </a:r>
            <a:r>
              <a:t>range?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Может ли быть шаг отрицательным?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Чем представлены массивы в </a:t>
            </a:r>
            <a:r>
              <a:t>Python?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Какую функцию нужно использовать для возврата числа элементов внутри массива</a:t>
            </a:r>
            <a:r>
              <a:t>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Что делает оператор </a:t>
            </a:r>
            <a:r>
              <a:t>break?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Что делает оператор </a:t>
            </a:r>
            <a:r>
              <a:t>continue?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SzPct val="100000"/>
              <a:buAutoNum type="arabicPeriod"/>
              <a:tabLst>
                <a:tab pos="457200" algn="l"/>
              </a:tabLst>
              <a:defRPr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5"/>
          <p:cNvSpPr txBox="1"/>
          <p:nvPr/>
        </p:nvSpPr>
        <p:spPr>
          <a:xfrm>
            <a:off x="443344" y="744906"/>
            <a:ext cx="11305311" cy="20951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Задание №</a:t>
            </a:r>
            <a:r>
              <a:t>4</a:t>
            </a:r>
            <a:endParaRPr sz="2000">
              <a:latin typeface="+mn-lt"/>
              <a:ea typeface="+mn-ea"/>
              <a:cs typeface="+mn-cs"/>
              <a:sym typeface="Calibri" panose="020F0502020204030204"/>
            </a:endParaRPr>
          </a:p>
          <a:p>
            <a:pPr algn="ctr">
              <a:spcBef>
                <a:spcPts val="800"/>
              </a:spcBef>
              <a:defRPr sz="2800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  <a:p>
            <a:pPr algn="just">
              <a:lnSpc>
                <a:spcPct val="107000"/>
              </a:lnSpc>
              <a:spcBef>
                <a:spcPts val="800"/>
              </a:spcBef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Пользователь вводит два числа</a:t>
            </a:r>
            <a:r>
              <a:t> c </a:t>
            </a:r>
            <a:r>
              <a:t>клавиатуры, необходимо вывести на экран все отрицательные числа, лежащие между ними. Например пользователь ввел -5 и 3, на экране вывелось -4, -3, -2, -1	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Заголовок 1"/>
          <p:cNvSpPr txBox="1"/>
          <p:nvPr>
            <p:ph type="title"/>
          </p:nvPr>
        </p:nvSpPr>
        <p:spPr>
          <a:xfrm>
            <a:off x="1066800" y="451402"/>
            <a:ext cx="10058400" cy="1371601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7000"/>
              </a:lnSpc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Решение и результат</a:t>
            </a:r>
            <a:r>
              <a:t> :</a:t>
            </a:r>
          </a:p>
        </p:txBody>
      </p:sp>
      <p:pic>
        <p:nvPicPr>
          <p:cNvPr id="202" name="Рисунок 5" descr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170706"/>
            <a:ext cx="4170218" cy="251658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3" name="Рисунок 7" descr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984" y="2170706"/>
            <a:ext cx="4170216" cy="251658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Заголовок 1"/>
          <p:cNvSpPr txBox="1"/>
          <p:nvPr>
            <p:ph type="title"/>
          </p:nvPr>
        </p:nvSpPr>
        <p:spPr>
          <a:xfrm>
            <a:off x="372686" y="382384"/>
            <a:ext cx="11446628" cy="1324240"/>
          </a:xfrm>
          <a:prstGeom prst="rect">
            <a:avLst/>
          </a:prstGeom>
        </p:spPr>
        <p:txBody>
          <a:bodyPr/>
          <a:lstStyle/>
          <a:p>
            <a:pPr algn="ctr" defTabSz="494030">
              <a:lnSpc>
                <a:spcPct val="107000"/>
              </a:lnSpc>
              <a:spcBef>
                <a:spcPts val="400"/>
              </a:spcBef>
              <a:defRPr sz="2105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br/>
            <a:r>
              <a:rPr sz="1945"/>
              <a:t>Конструкция</a:t>
            </a:r>
            <a:r>
              <a:rPr sz="1945"/>
              <a:t> for-else, while-else.</a:t>
            </a:r>
            <a:br>
              <a:rPr sz="1945"/>
            </a:br>
            <a:br>
              <a:rPr sz="1945"/>
            </a:br>
            <a:endParaRPr sz="1945"/>
          </a:p>
        </p:txBody>
      </p:sp>
      <p:sp>
        <p:nvSpPr>
          <p:cNvPr id="206" name="TextBox 3"/>
          <p:cNvSpPr txBox="1"/>
          <p:nvPr/>
        </p:nvSpPr>
        <p:spPr>
          <a:xfrm>
            <a:off x="418406" y="1828800"/>
            <a:ext cx="11355187" cy="355391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Циклы </a:t>
            </a:r>
            <a:r>
              <a:rPr b="1"/>
              <a:t>for</a:t>
            </a:r>
            <a:r>
              <a:t> и </a:t>
            </a:r>
            <a:r>
              <a:rPr b="1"/>
              <a:t>while</a:t>
            </a:r>
            <a:r>
              <a:t> </a:t>
            </a:r>
            <a:r>
              <a:t>могут иметь блок </a:t>
            </a:r>
            <a:r>
              <a:rPr b="1"/>
              <a:t>else</a:t>
            </a:r>
            <a:r>
              <a:t> и многие не знакомы с этим фактом. Блок </a:t>
            </a:r>
            <a:r>
              <a:rPr b="1"/>
              <a:t>else</a:t>
            </a:r>
            <a:r>
              <a:t> выполняется, когда цикл завершается в нормальном режиме. Т.е. не был вызван </a:t>
            </a:r>
            <a:r>
              <a:rPr b="1"/>
              <a:t>break</a:t>
            </a:r>
            <a:r>
              <a:t>. </a:t>
            </a:r>
            <a:endParaRPr sz="2800">
              <a:latin typeface="+mn-lt"/>
              <a:ea typeface="+mn-ea"/>
              <a:cs typeface="+mn-cs"/>
              <a:sym typeface="Calibri" panose="020F0502020204030204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36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Блок else после циклов относится не к самому циклу, а к оператору break!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Заголовок 1"/>
          <p:cNvSpPr txBox="1"/>
          <p:nvPr>
            <p:ph type="title"/>
          </p:nvPr>
        </p:nvSpPr>
        <p:spPr>
          <a:xfrm>
            <a:off x="1066800" y="451402"/>
            <a:ext cx="10058400" cy="1371601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7000"/>
              </a:lnSpc>
              <a:spcBef>
                <a:spcPts val="800"/>
              </a:spcBef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Пример условия </a:t>
            </a:r>
            <a:r>
              <a:rPr b="1"/>
              <a:t>else</a:t>
            </a:r>
            <a:r>
              <a:t> в цикле </a:t>
            </a:r>
            <a:r>
              <a:rPr b="1"/>
              <a:t>for</a:t>
            </a:r>
            <a:r>
              <a:t>:</a:t>
            </a:r>
          </a:p>
        </p:txBody>
      </p:sp>
      <p:pic>
        <p:nvPicPr>
          <p:cNvPr id="209" name="Рисунок 4" descr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403070"/>
            <a:ext cx="4195156" cy="20518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0" name="Рисунок 6" descr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045" y="2403070"/>
            <a:ext cx="4195155" cy="205186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Заголовок 1"/>
          <p:cNvSpPr txBox="1"/>
          <p:nvPr>
            <p:ph type="title"/>
          </p:nvPr>
        </p:nvSpPr>
        <p:spPr>
          <a:xfrm>
            <a:off x="1066800" y="734034"/>
            <a:ext cx="10058400" cy="1371601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7000"/>
              </a:lnSpc>
              <a:spcBef>
                <a:spcPts val="800"/>
              </a:spcBef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Пример условия </a:t>
            </a:r>
            <a:r>
              <a:rPr b="1"/>
              <a:t>else</a:t>
            </a:r>
            <a:r>
              <a:t> в цикле </a:t>
            </a:r>
            <a:r>
              <a:rPr b="1"/>
              <a:t>while</a:t>
            </a:r>
            <a:r>
              <a:t>:</a:t>
            </a:r>
            <a:br/>
          </a:p>
        </p:txBody>
      </p:sp>
      <p:pic>
        <p:nvPicPr>
          <p:cNvPr id="213" name="Рисунок 3" descr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286000"/>
            <a:ext cx="4765963" cy="253018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4" name="Рисунок 4" descr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35" y="2286000"/>
            <a:ext cx="4765964" cy="253018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Заголовок 1"/>
          <p:cNvSpPr txBox="1"/>
          <p:nvPr>
            <p:ph type="title"/>
          </p:nvPr>
        </p:nvSpPr>
        <p:spPr>
          <a:xfrm>
            <a:off x="800791" y="1191233"/>
            <a:ext cx="10920153" cy="1371601"/>
          </a:xfrm>
          <a:prstGeom prst="rect">
            <a:avLst/>
          </a:prstGeom>
        </p:spPr>
        <p:txBody>
          <a:bodyPr/>
          <a:lstStyle/>
          <a:p>
            <a:pPr defTabSz="895985">
              <a:lnSpc>
                <a:spcPct val="107000"/>
              </a:lnSpc>
              <a:spcBef>
                <a:spcPts val="700"/>
              </a:spcBef>
              <a:defRPr sz="2745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Условие </a:t>
            </a:r>
            <a:r>
              <a:rPr b="1"/>
              <a:t>else </a:t>
            </a:r>
            <a:r>
              <a:t>не выполняется, если цикл завершается принудительно (например, с помощью оператора </a:t>
            </a:r>
            <a:r>
              <a:rPr b="1"/>
              <a:t>break </a:t>
            </a:r>
            <a:r>
              <a:t>или путем вызова исключения):</a:t>
            </a:r>
            <a:br/>
          </a:p>
        </p:txBody>
      </p:sp>
      <p:pic>
        <p:nvPicPr>
          <p:cNvPr id="217" name="Рисунок 3" descr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90" y="2895343"/>
            <a:ext cx="3587984" cy="22682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8" name="Рисунок 4" descr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560" y="4023359"/>
            <a:ext cx="2992236" cy="114023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Заголовок 6"/>
          <p:cNvSpPr txBox="1"/>
          <p:nvPr>
            <p:ph type="title"/>
          </p:nvPr>
        </p:nvSpPr>
        <p:spPr>
          <a:xfrm>
            <a:off x="917170" y="642594"/>
            <a:ext cx="10058401" cy="1371601"/>
          </a:xfrm>
          <a:prstGeom prst="rect">
            <a:avLst/>
          </a:prstGeom>
        </p:spPr>
        <p:txBody>
          <a:bodyPr/>
          <a:lstStyle/>
          <a:p>
            <a:pPr>
              <a:defRPr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Задание №</a:t>
            </a:r>
            <a:r>
              <a:t>5</a:t>
            </a:r>
            <a:br/>
          </a:p>
        </p:txBody>
      </p:sp>
      <p:sp>
        <p:nvSpPr>
          <p:cNvPr id="221" name="Прямоугольник 8"/>
          <p:cNvSpPr txBox="1"/>
          <p:nvPr/>
        </p:nvSpPr>
        <p:spPr>
          <a:xfrm>
            <a:off x="962890" y="2014193"/>
            <a:ext cx="11330249" cy="17019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Необходимо, чтоб программа выводила на экран вот такую последовательность(не использовать готовый массив):</a:t>
            </a:r>
          </a:p>
          <a:p>
            <a: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7 14 21 28 35 42 49 56 63 70 77 84 91 98</a:t>
            </a:r>
          </a:p>
          <a:p>
            <a:pPr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Добавить в массив</a:t>
            </a:r>
            <a:r>
              <a:t> </a:t>
            </a:r>
            <a:r>
              <a:t>и найти его длинну.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Рисунок 4" descr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643" y="2419004"/>
            <a:ext cx="4156628" cy="26968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4" name="Прямоугольник 5"/>
          <p:cNvSpPr txBox="1"/>
          <p:nvPr/>
        </p:nvSpPr>
        <p:spPr>
          <a:xfrm>
            <a:off x="4142711" y="700639"/>
            <a:ext cx="3877628" cy="54407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Решение и результат</a:t>
            </a:r>
            <a:r>
              <a:t> :</a:t>
            </a:r>
          </a:p>
        </p:txBody>
      </p:sp>
      <p:pic>
        <p:nvPicPr>
          <p:cNvPr id="225" name="Рисунок 7" descr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329" y="3848792"/>
            <a:ext cx="5701027" cy="126707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Заголовок 6"/>
          <p:cNvSpPr txBox="1"/>
          <p:nvPr>
            <p:ph type="title"/>
          </p:nvPr>
        </p:nvSpPr>
        <p:spPr>
          <a:xfrm>
            <a:off x="917170" y="642594"/>
            <a:ext cx="10058401" cy="1371601"/>
          </a:xfrm>
          <a:prstGeom prst="rect">
            <a:avLst/>
          </a:prstGeom>
        </p:spPr>
        <p:txBody>
          <a:bodyPr/>
          <a:lstStyle/>
          <a:p>
            <a:pPr>
              <a:defRPr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Задание №</a:t>
            </a:r>
            <a:r>
              <a:t>6</a:t>
            </a:r>
            <a:br/>
          </a:p>
        </p:txBody>
      </p:sp>
      <p:sp>
        <p:nvSpPr>
          <p:cNvPr id="228" name="Прямоугольник 1"/>
          <p:cNvSpPr txBox="1"/>
          <p:nvPr/>
        </p:nvSpPr>
        <p:spPr>
          <a:xfrm>
            <a:off x="962891" y="2275803"/>
            <a:ext cx="10795464" cy="216708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Простейший калькулятор </a:t>
            </a:r>
            <a:r>
              <a:t>c </a:t>
            </a:r>
            <a:r>
              <a:t>введёнными двумя числами вещественного типа. </a:t>
            </a:r>
            <a:endParaRPr>
              <a:latin typeface="+mn-lt"/>
              <a:ea typeface="+mn-ea"/>
              <a:cs typeface="+mn-cs"/>
              <a:sym typeface="Calibri" panose="020F0502020204030204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Ввод с клавиатуры: операции + - * / и два числа. </a:t>
            </a:r>
            <a:endParaRPr>
              <a:latin typeface="+mn-lt"/>
              <a:ea typeface="+mn-ea"/>
              <a:cs typeface="+mn-cs"/>
              <a:sym typeface="Calibri" panose="020F0502020204030204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Обработать ошибку: “Деление на ноль” </a:t>
            </a:r>
            <a:endParaRPr>
              <a:latin typeface="+mn-lt"/>
              <a:ea typeface="+mn-ea"/>
              <a:cs typeface="+mn-cs"/>
              <a:sym typeface="Calibri" panose="020F0502020204030204"/>
            </a:endParaRP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Ноль использовать в качестве завершения программы (сделать как отдельную операцию).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Рисунок 3" descr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1331" y="1016673"/>
            <a:ext cx="5869336" cy="52261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1" name="Прямоугольник 4"/>
          <p:cNvSpPr txBox="1"/>
          <p:nvPr/>
        </p:nvSpPr>
        <p:spPr>
          <a:xfrm>
            <a:off x="5445471" y="477673"/>
            <a:ext cx="1299714" cy="42139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Решение</a:t>
            </a:r>
            <a:r>
              <a:rPr sz="18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Заголовок 1"/>
          <p:cNvSpPr txBox="1"/>
          <p:nvPr>
            <p:ph type="title"/>
          </p:nvPr>
        </p:nvSpPr>
        <p:spPr>
          <a:xfrm>
            <a:off x="988740" y="0"/>
            <a:ext cx="10058401" cy="13716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Проверка домашнего задания</a:t>
            </a:r>
          </a:p>
        </p:txBody>
      </p:sp>
      <p:sp>
        <p:nvSpPr>
          <p:cNvPr id="144" name="Прямоугольник 3"/>
          <p:cNvSpPr txBox="1"/>
          <p:nvPr/>
        </p:nvSpPr>
        <p:spPr>
          <a:xfrm>
            <a:off x="586262" y="1254801"/>
            <a:ext cx="10415159" cy="154884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Задача №1</a:t>
            </a:r>
            <a:r>
              <a:rPr b="0"/>
              <a:t>: </a:t>
            </a:r>
            <a:endParaRPr b="0"/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Перемножить все нечётные значения в диапазоне от 1 до 100</a:t>
            </a:r>
            <a:r>
              <a:t>.</a:t>
            </a:r>
          </a:p>
        </p:txBody>
      </p:sp>
      <p:pic>
        <p:nvPicPr>
          <p:cNvPr id="145" name="Рисунок 2" descr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9455" y="2626400"/>
            <a:ext cx="4496971" cy="24921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6" name="Рисунок 4" descr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3" y="5368147"/>
            <a:ext cx="9610967" cy="47010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Заголовок 6"/>
          <p:cNvSpPr txBox="1"/>
          <p:nvPr>
            <p:ph type="title"/>
          </p:nvPr>
        </p:nvSpPr>
        <p:spPr>
          <a:xfrm>
            <a:off x="917170" y="642594"/>
            <a:ext cx="10058401" cy="1371601"/>
          </a:xfrm>
          <a:prstGeom prst="rect">
            <a:avLst/>
          </a:prstGeom>
        </p:spPr>
        <p:txBody>
          <a:bodyPr/>
          <a:lstStyle/>
          <a:p>
            <a:pPr>
              <a:defRPr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Задание №</a:t>
            </a:r>
            <a:r>
              <a:t>7</a:t>
            </a:r>
            <a:br/>
          </a:p>
        </p:txBody>
      </p:sp>
      <p:sp>
        <p:nvSpPr>
          <p:cNvPr id="234" name="Прямоугольник 1"/>
          <p:cNvSpPr txBox="1"/>
          <p:nvPr/>
        </p:nvSpPr>
        <p:spPr>
          <a:xfrm>
            <a:off x="962891" y="2275803"/>
            <a:ext cx="10795464" cy="289514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Массив из 7 цифр. Если четных цифр в нем больше чем нечетных, то найти сумму всех его цифр, если нечетных больше, то найти произведение 1 3 и 6 элемента.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  <a:p>
            <a:pPr>
              <a:lnSpc>
                <a:spcPct val="107000"/>
              </a:lnSpc>
              <a:spcBef>
                <a:spcPts val="800"/>
              </a:spcBef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  <a:p>
            <a:pPr>
              <a:lnSpc>
                <a:spcPct val="107000"/>
              </a:lnSpc>
              <a:spcBef>
                <a:spcPts val="800"/>
              </a:spcBef>
              <a:defRPr sz="2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Через цикл </a:t>
            </a:r>
            <a:r>
              <a:t>for.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Заголовок 1"/>
          <p:cNvSpPr txBox="1"/>
          <p:nvPr>
            <p:ph type="title"/>
          </p:nvPr>
        </p:nvSpPr>
        <p:spPr>
          <a:xfrm>
            <a:off x="415636" y="908601"/>
            <a:ext cx="11396750" cy="1371601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7000"/>
              </a:lnSpc>
              <a:spcBef>
                <a:spcPts val="1200"/>
              </a:spcBef>
              <a:defRPr sz="28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Домашнее задание.</a:t>
            </a:r>
            <a:br/>
            <a:br/>
          </a:p>
        </p:txBody>
      </p:sp>
      <p:sp>
        <p:nvSpPr>
          <p:cNvPr id="237" name="Прямоугольник 2"/>
          <p:cNvSpPr txBox="1"/>
          <p:nvPr/>
        </p:nvSpPr>
        <p:spPr>
          <a:xfrm>
            <a:off x="721821" y="2253508"/>
            <a:ext cx="10748358" cy="2517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Казино. Компьютер генерирует числа от 1 до 10 и от 1 до 2-х соответственно. Цифры от одного до 10 отвечают за номера, а от 1 до 2 за цвета(1-красный,2 черный). </a:t>
            </a: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Пользователю дается 5 попыток угадать номер и цвет(Прим. введения с клавиатуры: 3 красный).В случае неудачи вывести на экран правильную комбинацию.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Прямоугольник 3"/>
          <p:cNvSpPr txBox="1"/>
          <p:nvPr/>
        </p:nvSpPr>
        <p:spPr>
          <a:xfrm>
            <a:off x="586262" y="839164"/>
            <a:ext cx="10415159" cy="100559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Задача №</a:t>
            </a:r>
            <a:r>
              <a:t>2</a:t>
            </a:r>
            <a:r>
              <a:rPr b="0"/>
              <a:t>: </a:t>
            </a:r>
            <a:endParaRPr b="0"/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Записать в массив все числа в диапазоне от 1 до 500 кратные 5</a:t>
            </a:r>
          </a:p>
        </p:txBody>
      </p:sp>
      <p:pic>
        <p:nvPicPr>
          <p:cNvPr id="149" name="Рисунок 6" descr="Рисунок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478" y="2320138"/>
            <a:ext cx="4871043" cy="3108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Прямоугольник 3"/>
          <p:cNvSpPr txBox="1"/>
          <p:nvPr/>
        </p:nvSpPr>
        <p:spPr>
          <a:xfrm>
            <a:off x="586262" y="839164"/>
            <a:ext cx="10415159" cy="100559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Задача №</a:t>
            </a:r>
            <a:r>
              <a:t>3</a:t>
            </a:r>
            <a:r>
              <a:rPr b="0"/>
              <a:t>: </a:t>
            </a:r>
            <a:endParaRPr b="0"/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Вывести на экран все чётные значения в диапазоне от 1 до 497.</a:t>
            </a:r>
          </a:p>
        </p:txBody>
      </p:sp>
      <p:pic>
        <p:nvPicPr>
          <p:cNvPr id="152" name="Рисунок 1" descr="Рисунок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9836" y="2492742"/>
            <a:ext cx="6292328" cy="187251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3"/>
          <p:cNvSpPr txBox="1"/>
          <p:nvPr/>
        </p:nvSpPr>
        <p:spPr>
          <a:xfrm>
            <a:off x="586262" y="839164"/>
            <a:ext cx="10415159" cy="137159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1900"/>
              </a:spcBef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Задача №</a:t>
            </a:r>
            <a:r>
              <a:t>4</a:t>
            </a:r>
            <a:r>
              <a:rPr b="0"/>
              <a:t>: </a:t>
            </a:r>
            <a:endParaRPr b="0"/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Дан массив чисел. Если число встречается более двух раз, то добавить его в новый массив.</a:t>
            </a:r>
          </a:p>
        </p:txBody>
      </p:sp>
      <p:pic>
        <p:nvPicPr>
          <p:cNvPr id="155" name="Рисунок 2" descr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5260" y="2458394"/>
            <a:ext cx="4741480" cy="274506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Заголовок 1"/>
          <p:cNvSpPr txBox="1"/>
          <p:nvPr>
            <p:ph type="title"/>
          </p:nvPr>
        </p:nvSpPr>
        <p:spPr>
          <a:xfrm>
            <a:off x="1066800" y="660442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План занятия</a:t>
            </a:r>
          </a:p>
        </p:txBody>
      </p:sp>
      <p:sp>
        <p:nvSpPr>
          <p:cNvPr id="158" name="TextBox 3"/>
          <p:cNvSpPr txBox="1"/>
          <p:nvPr/>
        </p:nvSpPr>
        <p:spPr>
          <a:xfrm>
            <a:off x="1112520" y="2032042"/>
            <a:ext cx="8726739" cy="92926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arenR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Цикл </a:t>
            </a:r>
            <a:r>
              <a:t>while.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arenR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Конструкция </a:t>
            </a:r>
            <a:r>
              <a:t>for-else, while-else.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ямоугольник 5"/>
          <p:cNvSpPr txBox="1"/>
          <p:nvPr/>
        </p:nvSpPr>
        <p:spPr>
          <a:xfrm>
            <a:off x="5037695" y="684012"/>
            <a:ext cx="2116608" cy="4827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spcBef>
                <a:spcPts val="800"/>
              </a:spcBef>
              <a:defRPr sz="2800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Цикл</a:t>
            </a:r>
            <a:r>
              <a:rPr b="1"/>
              <a:t> while.</a:t>
            </a:r>
            <a:endParaRPr b="1"/>
          </a:p>
        </p:txBody>
      </p:sp>
      <p:sp>
        <p:nvSpPr>
          <p:cNvPr id="161" name="Прямоугольник 6"/>
          <p:cNvSpPr txBox="1"/>
          <p:nvPr/>
        </p:nvSpPr>
        <p:spPr>
          <a:xfrm>
            <a:off x="509847" y="1587731"/>
            <a:ext cx="11172306" cy="431863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800"/>
              </a:spcBef>
              <a:defRPr sz="2000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Цикл </a:t>
            </a:r>
            <a:r>
              <a:rPr b="1"/>
              <a:t>while</a:t>
            </a:r>
            <a:r>
              <a:t> позволяет выполнить одну и ту же последовательность команд, пока проверяемое условие истинно.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800"/>
              </a:spcBef>
              <a:defRPr sz="2000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Цикл </a:t>
            </a:r>
            <a:r>
              <a:rPr b="1"/>
              <a:t>while</a:t>
            </a:r>
            <a:r>
              <a:t> состоит из двух частей: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indent="-342900">
              <a:spcBef>
                <a:spcPts val="800"/>
              </a:spcBef>
              <a:buSzPct val="100000"/>
              <a:buFont typeface="Times New Roman" panose="02020603050405020304"/>
              <a:buChar char="•"/>
              <a:defRPr sz="2000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Условие (Часто используют условие </a:t>
            </a:r>
            <a:r>
              <a:t>while True</a:t>
            </a:r>
            <a:r>
              <a:t>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indent="-342900">
              <a:spcBef>
                <a:spcPts val="800"/>
              </a:spcBef>
              <a:buSzPct val="100000"/>
              <a:buFont typeface="Times New Roman" panose="02020603050405020304"/>
              <a:buChar char="•"/>
              <a:defRPr sz="2000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Тело цикла (команды, которые будут выполняться внутри цикла)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800"/>
              </a:spcBef>
              <a:defRPr sz="2000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Условие записывается до тела цикла и проверяется до выполнения тела цикла. Синтаксис цикла </a:t>
            </a:r>
            <a:r>
              <a:rPr b="1"/>
              <a:t>while</a:t>
            </a:r>
            <a:r>
              <a:t> в простейшем случае выглядит так: </a:t>
            </a:r>
          </a:p>
          <a:p>
            <a:pPr>
              <a:spcBef>
                <a:spcPts val="800"/>
              </a:spcBef>
              <a:defRPr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>
              <a:lnSpc>
                <a:spcPct val="50000"/>
              </a:lnSpc>
              <a:spcBef>
                <a:spcPts val="800"/>
              </a:spcBef>
              <a:defRPr sz="2000" b="1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while условие: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lnSpc>
                <a:spcPct val="50000"/>
              </a:lnSpc>
              <a:spcBef>
                <a:spcPts val="800"/>
              </a:spcBef>
              <a:defRPr sz="2000" b="1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команда1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lnSpc>
                <a:spcPct val="50000"/>
              </a:lnSpc>
              <a:spcBef>
                <a:spcPts val="800"/>
              </a:spcBef>
              <a:defRPr sz="2000" b="1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команда2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lnSpc>
                <a:spcPct val="50000"/>
              </a:lnSpc>
              <a:spcBef>
                <a:spcPts val="800"/>
              </a:spcBef>
              <a:defRPr sz="2000" b="1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…………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lnSpc>
                <a:spcPct val="50000"/>
              </a:lnSpc>
              <a:spcBef>
                <a:spcPts val="800"/>
              </a:spcBef>
              <a:defRPr sz="2000" b="1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командаN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Прямоугольник 1"/>
          <p:cNvSpPr txBox="1"/>
          <p:nvPr/>
        </p:nvSpPr>
        <p:spPr>
          <a:xfrm>
            <a:off x="522316" y="698268"/>
            <a:ext cx="11147368" cy="223749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just">
              <a:spcBef>
                <a:spcPts val="800"/>
              </a:spcBef>
              <a:defRPr sz="2400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При выполнении цикла </a:t>
            </a:r>
            <a:r>
              <a:rPr b="1"/>
              <a:t>while</a:t>
            </a:r>
            <a:r>
              <a:t> сначала проверяется условие. Если условие истинно, то выполняются команды внутри цикла. После чего условие проверяется снова и все повторяется. Так продолжается до тех пор, пока условие будет истинно. Как только условие станет ложно, работа цикла завершится и управление передастся следующей команде после цикла.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just">
              <a:spcBef>
                <a:spcPts val="800"/>
              </a:spcBef>
              <a:defRPr sz="2400">
                <a:uFill>
                  <a:solidFill>
                    <a:srgbClr val="000000"/>
                  </a:solidFill>
                </a:u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Давайте взглянем на простой пример:</a:t>
            </a:r>
          </a:p>
        </p:txBody>
      </p:sp>
      <p:pic>
        <p:nvPicPr>
          <p:cNvPr id="164" name="Рисунок 5" descr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0426" y="3748816"/>
            <a:ext cx="3991148" cy="171657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СавонVTI">
  <a:themeElements>
    <a:clrScheme name="СавонVTI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63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авонVTI">
  <a:themeElements>
    <a:clrScheme name="Савон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38100" dist="12700" dir="5400000" rotWithShape="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38100" dist="12700" dir="5400000" rotWithShape="0">
            <a:srgbClr val="000000">
              <a:alpha val="63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4405</Words>
  <Application>WPS Presentation</Application>
  <PresentationFormat/>
  <Paragraphs>133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SimSun</vt:lpstr>
      <vt:lpstr>Wingdings</vt:lpstr>
      <vt:lpstr>Century Gothic</vt:lpstr>
      <vt:lpstr>Garamond</vt:lpstr>
      <vt:lpstr>Segoe Print</vt:lpstr>
      <vt:lpstr>Calibri</vt:lpstr>
      <vt:lpstr>Times New Roman</vt:lpstr>
      <vt:lpstr>Helvetica Neue</vt:lpstr>
      <vt:lpstr>Microsoft YaHei</vt:lpstr>
      <vt:lpstr>Arial Unicode MS</vt:lpstr>
      <vt:lpstr>СавонVTI</vt:lpstr>
      <vt:lpstr>Циклы</vt:lpstr>
      <vt:lpstr>Проверка пройденного на занятии №4</vt:lpstr>
      <vt:lpstr>Проверка домашнего задания</vt:lpstr>
      <vt:lpstr>PowerPoint 演示文稿</vt:lpstr>
      <vt:lpstr>PowerPoint 演示文稿</vt:lpstr>
      <vt:lpstr>PowerPoint 演示文稿</vt:lpstr>
      <vt:lpstr>План занятия</vt:lpstr>
      <vt:lpstr>PowerPoint 演示文稿</vt:lpstr>
      <vt:lpstr>PowerPoint 演示文稿</vt:lpstr>
      <vt:lpstr>Результат:</vt:lpstr>
      <vt:lpstr>PowerPoint 演示文稿</vt:lpstr>
      <vt:lpstr>Рассмотрим еще один пример:  </vt:lpstr>
      <vt:lpstr>которая выведет результат на экран  3) result += i - каждую итерацию цикла мы увеличиваем значение переменной result на i  4) i += 1 - каждую итерацию цикла мы увеличиваем значение переменной i на +1 </vt:lpstr>
      <vt:lpstr>PowerPoint 演示文稿</vt:lpstr>
      <vt:lpstr>Решение и результат :</vt:lpstr>
      <vt:lpstr>PowerPoint 演示文稿</vt:lpstr>
      <vt:lpstr>Решение и результат :</vt:lpstr>
      <vt:lpstr>PowerPoint 演示文稿</vt:lpstr>
      <vt:lpstr>Решение и результат :</vt:lpstr>
      <vt:lpstr>PowerPoint 演示文稿</vt:lpstr>
      <vt:lpstr>Решение и результат :</vt:lpstr>
      <vt:lpstr> Конструкция for-else, while-else.  </vt:lpstr>
      <vt:lpstr>Пример условия else в цикле for:</vt:lpstr>
      <vt:lpstr>Пример условия else в цикле while: </vt:lpstr>
      <vt:lpstr>Условие else не выполняется, если цикл завершается принудительно (например, с помощью оператора break или путем вызова исключения): </vt:lpstr>
      <vt:lpstr>Задание №5 </vt:lpstr>
      <vt:lpstr>PowerPoint 演示文稿</vt:lpstr>
      <vt:lpstr>Задание №6 </vt:lpstr>
      <vt:lpstr>PowerPoint 演示文稿</vt:lpstr>
      <vt:lpstr>Задание №7 </vt:lpstr>
      <vt:lpstr>Домашнее задание.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/>
  <cp:lastModifiedBy>kosmo</cp:lastModifiedBy>
  <cp:revision>1</cp:revision>
  <dcterms:created xsi:type="dcterms:W3CDTF">2021-12-26T19:06:19Z</dcterms:created>
  <dcterms:modified xsi:type="dcterms:W3CDTF">2021-12-26T19:06:19Z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0A90403D54BD4E38B3098C6547471743</vt:lpwstr>
  </property>
  <property fmtid="{D5CDD505-2E9C-101B-9397-08002B2CF9AE}" pid="3" name="KSOProductBuildVer">
    <vt:lpwstr>1049-11.2.0.10426</vt:lpwstr>
  </property>
</Properties>
</file>