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Shape 96"/>
          <p:cNvSpPr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109"/>
          <p:cNvSpPr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body" idx="13"/>
          </p:nvPr>
        </p:nvSpPr>
        <p:spPr>
          <a:xfrm>
            <a:off x="457200" y="1604519"/>
            <a:ext cx="8229239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183"/>
          <p:cNvSpPr/>
          <p:nvPr>
            <p:ph type="body" sz="half" idx="14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194"/>
          <p:cNvSpPr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205"/>
          <p:cNvSpPr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hape 215"/>
          <p:cNvSpPr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hape 225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226"/>
          <p:cNvSpPr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227"/>
          <p:cNvSpPr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hape 237"/>
          <p:cNvSpPr/>
          <p:nvPr>
            <p:ph type="body" idx="13"/>
          </p:nvPr>
        </p:nvSpPr>
        <p:spPr>
          <a:xfrm>
            <a:off x="457200" y="1604519"/>
            <a:ext cx="8229239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65"/>
          <p:cNvSpPr/>
          <p:nvPr>
            <p:ph type="body" sz="half" idx="14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76"/>
          <p:cNvSpPr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87"/>
          <p:cNvSpPr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7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8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9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0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1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3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15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5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01" y="0"/>
            <a:ext cx="9192601" cy="685728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1218850" y="2345150"/>
            <a:ext cx="5893800" cy="202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</a:t>
            </a:r>
            <a:r>
              <a:t>2</a:t>
            </a:r>
            <a:r>
              <a:t>.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425649" y="1522374"/>
            <a:ext cx="83301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ONE-TIME STRING INITIALISATION</a:t>
            </a:r>
          </a:p>
        </p:txBody>
      </p:sp>
      <p:sp>
        <p:nvSpPr>
          <p:cNvPr id="289" name="Shape 289"/>
          <p:cNvSpPr/>
          <p:nvPr/>
        </p:nvSpPr>
        <p:spPr>
          <a:xfrm>
            <a:off x="415624" y="2547564"/>
            <a:ext cx="7783802" cy="176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1800"/>
            </a:pPr>
            <a:r>
              <a:t>We should omit brackets when all of the following are true:</a:t>
            </a:r>
          </a:p>
          <a:p>
            <a:pPr/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The target property accepts a string value.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The string is a fixed value that we can bake into the template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This initial value never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380999" y="1547274"/>
            <a:ext cx="84705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PROPERTY BINDING OR INTERPOLATION</a:t>
            </a:r>
          </a:p>
        </p:txBody>
      </p:sp>
      <p:sp>
        <p:nvSpPr>
          <p:cNvPr id="293" name="Shape 293"/>
          <p:cNvSpPr/>
          <p:nvPr/>
        </p:nvSpPr>
        <p:spPr>
          <a:xfrm>
            <a:off x="424574" y="2783364"/>
            <a:ext cx="74154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/>
            </a:lvl1pPr>
          </a:lstStyle>
          <a:p>
            <a:pPr/>
            <a:r>
              <a:t>There is no technical reason to prefer one form to the other.</a:t>
            </a:r>
          </a:p>
        </p:txBody>
      </p:sp>
      <p:pic>
        <p:nvPicPr>
          <p:cNvPr id="294" name="image14.jpg" descr="comp_img_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850" y="3588148"/>
            <a:ext cx="8380701" cy="90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>
            <a:off x="454425" y="1259200"/>
            <a:ext cx="8171699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BINDING</a:t>
            </a:r>
          </a:p>
        </p:txBody>
      </p:sp>
      <p:sp>
        <p:nvSpPr>
          <p:cNvPr id="298" name="Shape 298"/>
          <p:cNvSpPr/>
          <p:nvPr/>
        </p:nvSpPr>
        <p:spPr>
          <a:xfrm>
            <a:off x="354549" y="2219789"/>
            <a:ext cx="8430602" cy="835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We can set the value of an attribute directly with an attribute binding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We must use attribute binding when there is no element property to bind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457200" y="1273600"/>
            <a:ext cx="8420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BINDING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470849" y="2214258"/>
            <a:ext cx="8202302" cy="198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Raise an error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Correct</a:t>
            </a:r>
          </a:p>
        </p:txBody>
      </p:sp>
      <p:pic>
        <p:nvPicPr>
          <p:cNvPr id="303" name="image19.jpg" descr="comp_img_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274" y="2647175"/>
            <a:ext cx="7889852" cy="80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7.jpg" descr="comp_img_7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274" y="4044950"/>
            <a:ext cx="7889850" cy="610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391274" y="1137924"/>
            <a:ext cx="82914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CLASS BINDING</a:t>
            </a:r>
          </a:p>
        </p:txBody>
      </p:sp>
      <p:sp>
        <p:nvSpPr>
          <p:cNvPr id="308" name="Shape 308"/>
          <p:cNvSpPr/>
          <p:nvPr/>
        </p:nvSpPr>
        <p:spPr>
          <a:xfrm>
            <a:off x="451350" y="2048014"/>
            <a:ext cx="8154900" cy="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/>
            </a:lvl1pPr>
          </a:lstStyle>
          <a:p>
            <a:pPr/>
            <a:r>
              <a:t>We can add and remove CSS class names from an element’s class attribute with class binding</a:t>
            </a:r>
          </a:p>
        </p:txBody>
      </p:sp>
      <p:pic>
        <p:nvPicPr>
          <p:cNvPr id="309" name="image9.jpg" descr="comp_img_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173" y="2943599"/>
            <a:ext cx="7816851" cy="279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460625" y="1097500"/>
            <a:ext cx="84246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STYLE BINDING</a:t>
            </a:r>
          </a:p>
        </p:txBody>
      </p:sp>
      <p:sp>
        <p:nvSpPr>
          <p:cNvPr id="313" name="Shape 313"/>
          <p:cNvSpPr/>
          <p:nvPr/>
        </p:nvSpPr>
        <p:spPr>
          <a:xfrm>
            <a:off x="530974" y="1926008"/>
            <a:ext cx="8278202" cy="64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/>
            </a:lvl1pPr>
          </a:lstStyle>
          <a:p>
            <a:pPr/>
            <a:r>
              <a:t>We can set inline styles with a style binding.</a:t>
            </a:r>
          </a:p>
        </p:txBody>
      </p:sp>
      <p:pic>
        <p:nvPicPr>
          <p:cNvPr id="314" name="image10.jpg" descr="comp_img_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349" y="2569674"/>
            <a:ext cx="7828900" cy="49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304800" y="1159425"/>
            <a:ext cx="83349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STYLES</a:t>
            </a:r>
          </a:p>
        </p:txBody>
      </p:sp>
      <p:sp>
        <p:nvSpPr>
          <p:cNvPr id="318" name="Shape 318"/>
          <p:cNvSpPr/>
          <p:nvPr/>
        </p:nvSpPr>
        <p:spPr>
          <a:xfrm>
            <a:off x="426150" y="1882564"/>
            <a:ext cx="8092200" cy="2562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We may define not only an HTML template, but also the CSS styles that go with that template: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Inline in template HTML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By setting styles or styleUrls metadata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With CSS imports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" y="-1623"/>
            <a:ext cx="9143401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471249" y="1134500"/>
            <a:ext cx="80226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SPECIAL SELECTORS</a:t>
            </a:r>
          </a:p>
        </p:txBody>
      </p:sp>
      <p:sp>
        <p:nvSpPr>
          <p:cNvPr id="322" name="Shape 322"/>
          <p:cNvSpPr/>
          <p:nvPr/>
        </p:nvSpPr>
        <p:spPr>
          <a:xfrm>
            <a:off x="556724" y="2211014"/>
            <a:ext cx="3000002" cy="2842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:host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:host-context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</p:txBody>
      </p:sp>
      <p:pic>
        <p:nvPicPr>
          <p:cNvPr id="323" name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5500" y="2184400"/>
            <a:ext cx="5461000" cy="269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" y="-1623"/>
            <a:ext cx="9143401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448249" y="1539299"/>
            <a:ext cx="79230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REFERENCE VARIABLES</a:t>
            </a:r>
          </a:p>
        </p:txBody>
      </p:sp>
      <p:sp>
        <p:nvSpPr>
          <p:cNvPr id="327" name="Shape 327"/>
          <p:cNvSpPr/>
          <p:nvPr/>
        </p:nvSpPr>
        <p:spPr>
          <a:xfrm>
            <a:off x="494900" y="2541214"/>
            <a:ext cx="7495500" cy="177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A template reference variable is a reference to a DOM element or directive within a template</a:t>
            </a:r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It can be used with native DOM elements but also with Angular 2 components – in fact, it will work with any custom web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421799" y="1080974"/>
            <a:ext cx="82614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@INPUT AND @OUTPUT</a:t>
            </a:r>
          </a:p>
        </p:txBody>
      </p:sp>
      <p:sp>
        <p:nvSpPr>
          <p:cNvPr id="331" name="Shape 331"/>
          <p:cNvSpPr/>
          <p:nvPr/>
        </p:nvSpPr>
        <p:spPr>
          <a:xfrm>
            <a:off x="421800" y="1924791"/>
            <a:ext cx="7773900" cy="91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/>
            </a:lvl1pPr>
          </a:lstStyle>
          <a:p>
            <a:pPr/>
            <a:r>
              <a:t>Input properties usually receive data values. Output properties expose event producers, such as EventEmitter objects.</a:t>
            </a:r>
          </a:p>
        </p:txBody>
      </p:sp>
      <p:pic>
        <p:nvPicPr>
          <p:cNvPr id="332" name="image6.jpg" descr="comp_img_1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574" y="3069908"/>
            <a:ext cx="8384852" cy="186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953675" y="1276225"/>
            <a:ext cx="7587300" cy="298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overview.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configuration.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Templates and bindings.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interaction.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lifecycle.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Advanced interaction.</a:t>
            </a:r>
          </a:p>
        </p:txBody>
      </p:sp>
      <p:pic>
        <p:nvPicPr>
          <p:cNvPr id="255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" y="-1623"/>
            <a:ext cx="9143401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404675" y="1061524"/>
            <a:ext cx="84504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LIFECYCLE</a:t>
            </a:r>
          </a:p>
        </p:txBody>
      </p:sp>
      <p:sp>
        <p:nvSpPr>
          <p:cNvPr id="336" name="Shape 336"/>
          <p:cNvSpPr/>
          <p:nvPr/>
        </p:nvSpPr>
        <p:spPr>
          <a:xfrm>
            <a:off x="404674" y="2038733"/>
            <a:ext cx="7677602" cy="2780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Component has a lifecycle managed by Angular itself.</a:t>
            </a:r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Angular offers component lifecycle hooks that give us visibility into component’s key moments and the ability to act when they occur.</a:t>
            </a:r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Developers can tap into key moments in that lifecycle by implementing Lifecycle Hook interfaces.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352124" y="1436199"/>
            <a:ext cx="801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LIFECYCLE: DIRECTIVES AND COMPONENTS</a:t>
            </a:r>
          </a:p>
        </p:txBody>
      </p:sp>
      <p:pic>
        <p:nvPicPr>
          <p:cNvPr id="340" name="image12.jpg" descr="comp_img_1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824" y="2247475"/>
            <a:ext cx="8302351" cy="3633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/>
        </p:nvSpPr>
        <p:spPr>
          <a:xfrm>
            <a:off x="381000" y="1449374"/>
            <a:ext cx="8171999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LIFECYCLE: COMPONENTS ONLY </a:t>
            </a:r>
          </a:p>
        </p:txBody>
      </p:sp>
      <p:pic>
        <p:nvPicPr>
          <p:cNvPr id="344" name="image13.jpg" descr="comp_img_1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749" y="2169249"/>
            <a:ext cx="7944501" cy="3535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hape 347"/>
          <p:cNvSpPr/>
          <p:nvPr/>
        </p:nvSpPr>
        <p:spPr>
          <a:xfrm>
            <a:off x="457200" y="1012524"/>
            <a:ext cx="79536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NGONINIT</a:t>
            </a:r>
          </a:p>
        </p:txBody>
      </p:sp>
      <p:sp>
        <p:nvSpPr>
          <p:cNvPr id="348" name="Shape 348"/>
          <p:cNvSpPr/>
          <p:nvPr/>
        </p:nvSpPr>
        <p:spPr>
          <a:xfrm>
            <a:off x="457200" y="1850464"/>
            <a:ext cx="7953600" cy="15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To perform complex initialisations shortly after construction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To set up the component after Angular sets the input properties.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hape 351"/>
          <p:cNvSpPr/>
          <p:nvPr/>
        </p:nvSpPr>
        <p:spPr>
          <a:xfrm>
            <a:off x="457200" y="1012524"/>
            <a:ext cx="79536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ONDESTROY</a:t>
            </a:r>
          </a:p>
        </p:txBody>
      </p:sp>
      <p:sp>
        <p:nvSpPr>
          <p:cNvPr id="352" name="Shape 352"/>
          <p:cNvSpPr/>
          <p:nvPr/>
        </p:nvSpPr>
        <p:spPr>
          <a:xfrm>
            <a:off x="457200" y="1981583"/>
            <a:ext cx="7953600" cy="289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This is replace to free resources that won’t be garbage collected automatically</a:t>
            </a:r>
          </a:p>
          <a:p>
            <a:pPr/>
            <a:endParaRPr sz="1800"/>
          </a:p>
          <a:p>
            <a:pPr/>
            <a:endParaRPr sz="1800"/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Unsubscribe from observables and DOM events 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Stop interval timers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Unregister all callbacks that this directive registered with global application service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457200" y="1012524"/>
            <a:ext cx="79536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ONCHANGES</a:t>
            </a:r>
          </a:p>
        </p:txBody>
      </p:sp>
      <p:sp>
        <p:nvSpPr>
          <p:cNvPr id="356" name="Shape 356"/>
          <p:cNvSpPr/>
          <p:nvPr/>
        </p:nvSpPr>
        <p:spPr>
          <a:xfrm>
            <a:off x="457200" y="2414783"/>
            <a:ext cx="7953600" cy="198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Detects changes to input properties of the component (or derictive)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Angular only calls the hook when the value of the input property changes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/>
          <p:nvPr/>
        </p:nvSpPr>
        <p:spPr>
          <a:xfrm>
            <a:off x="457200" y="1012524"/>
            <a:ext cx="79536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PROJECTION</a:t>
            </a:r>
          </a:p>
        </p:txBody>
      </p:sp>
      <p:sp>
        <p:nvSpPr>
          <p:cNvPr id="360" name="Shape 360"/>
          <p:cNvSpPr/>
          <p:nvPr/>
        </p:nvSpPr>
        <p:spPr>
          <a:xfrm>
            <a:off x="457200" y="1983814"/>
            <a:ext cx="4370400" cy="177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&lt;ng-component&gt;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Supports single-slot and </a:t>
            </a:r>
          </a:p>
          <a:p>
            <a:pPr indent="457200">
              <a:defRPr sz="1800"/>
            </a:pPr>
            <a:r>
              <a:t>multi slot content projection</a:t>
            </a:r>
          </a:p>
        </p:txBody>
      </p:sp>
      <p:pic>
        <p:nvPicPr>
          <p:cNvPr id="361" name="image17.jpg" descr="comp_img_1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0899" y="1669099"/>
            <a:ext cx="4887401" cy="32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457200" y="1509924"/>
            <a:ext cx="79536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VIEW CHILDREN AND CONTENT CHILDREN</a:t>
            </a:r>
          </a:p>
        </p:txBody>
      </p:sp>
      <p:sp>
        <p:nvSpPr>
          <p:cNvPr id="365" name="Shape 365"/>
          <p:cNvSpPr/>
          <p:nvPr/>
        </p:nvSpPr>
        <p:spPr>
          <a:xfrm>
            <a:off x="407850" y="2415814"/>
            <a:ext cx="8052300" cy="2308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View children – The children element which are located inside of its template of a component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Content children – elements which are used between the opening and closing tags of the host element of a given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/>
        </p:nvSpPr>
        <p:spPr>
          <a:xfrm>
            <a:off x="268749" y="1436649"/>
            <a:ext cx="86595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INTERACTION: FROM PARENT TO CHILD</a:t>
            </a:r>
          </a:p>
        </p:txBody>
      </p:sp>
      <p:sp>
        <p:nvSpPr>
          <p:cNvPr id="369" name="Shape 369"/>
          <p:cNvSpPr/>
          <p:nvPr/>
        </p:nvSpPr>
        <p:spPr>
          <a:xfrm>
            <a:off x="341700" y="2272433"/>
            <a:ext cx="8460600" cy="3021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228600">
              <a:spcBef>
                <a:spcPts val="1000"/>
              </a:spcBef>
              <a:buSzPct val="100000"/>
              <a:buChar char="■"/>
            </a:pPr>
            <a:r>
              <a:t>Pass data from parent to child with input binding</a:t>
            </a:r>
          </a:p>
          <a:p>
            <a:pPr marL="457200" indent="-228600">
              <a:spcBef>
                <a:spcPts val="1000"/>
              </a:spcBef>
              <a:buSzPct val="100000"/>
              <a:buChar char="■"/>
            </a:pPr>
            <a:r>
              <a:t>Intercept input property changes with setter</a:t>
            </a:r>
          </a:p>
          <a:p>
            <a:pPr>
              <a:spcBef>
                <a:spcPts val="1000"/>
              </a:spcBef>
            </a:pPr>
          </a:p>
          <a:p>
            <a:pPr>
              <a:spcBef>
                <a:spcPts val="1000"/>
              </a:spcBef>
            </a:pPr>
          </a:p>
          <a:p>
            <a:pPr>
              <a:spcBef>
                <a:spcPts val="1000"/>
              </a:spcBef>
            </a:pPr>
          </a:p>
          <a:p>
            <a:pPr>
              <a:spcBef>
                <a:spcPts val="1000"/>
              </a:spcBef>
            </a:pPr>
          </a:p>
          <a:p>
            <a:pPr>
              <a:spcBef>
                <a:spcPts val="1000"/>
              </a:spcBef>
            </a:pPr>
          </a:p>
          <a:p>
            <a:pPr>
              <a:spcBef>
                <a:spcPts val="1000"/>
              </a:spcBef>
            </a:pPr>
          </a:p>
          <a:p>
            <a:pPr marL="457200" indent="-228600">
              <a:spcBef>
                <a:spcPts val="1000"/>
              </a:spcBef>
              <a:buSzPct val="100000"/>
              <a:buChar char="■"/>
            </a:pPr>
            <a:r>
              <a:t>Intercept input property changes with ngOnChanges</a:t>
            </a:r>
          </a:p>
        </p:txBody>
      </p:sp>
      <p:pic>
        <p:nvPicPr>
          <p:cNvPr id="370" name="image18.jpg" descr="comp_img_1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625" y="3087599"/>
            <a:ext cx="7810200" cy="174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268749" y="1436649"/>
            <a:ext cx="86595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INTERACTION: FROM CHILD TO PARENT</a:t>
            </a:r>
          </a:p>
        </p:txBody>
      </p:sp>
      <p:sp>
        <p:nvSpPr>
          <p:cNvPr id="374" name="Shape 374"/>
          <p:cNvSpPr/>
          <p:nvPr/>
        </p:nvSpPr>
        <p:spPr>
          <a:xfrm>
            <a:off x="341700" y="2274138"/>
            <a:ext cx="8460600" cy="319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Parent listens for child event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Parent calls a ViewChild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Parent interacts with child via local variable</a:t>
            </a:r>
          </a:p>
          <a:p>
            <a:pPr>
              <a:spcBef>
                <a:spcPts val="1000"/>
              </a:spcBef>
            </a:pPr>
            <a:endParaRPr sz="1800"/>
          </a:p>
          <a:p>
            <a:pPr>
              <a:spcBef>
                <a:spcPts val="1000"/>
              </a:spcBef>
            </a:pPr>
            <a:endParaRPr sz="1800"/>
          </a:p>
          <a:p>
            <a:pPr>
              <a:spcBef>
                <a:spcPts val="1000"/>
              </a:spcBef>
            </a:pPr>
            <a:endParaRPr sz="1800"/>
          </a:p>
          <a:p>
            <a:pPr>
              <a:spcBef>
                <a:spcPts val="1000"/>
              </a:spcBef>
            </a:pPr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Parent and children communicate via a service</a:t>
            </a:r>
          </a:p>
        </p:txBody>
      </p:sp>
      <p:pic>
        <p:nvPicPr>
          <p:cNvPr id="375" name="image16.jpg" descr="comp_img_1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424" y="3465300"/>
            <a:ext cx="7730602" cy="150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396839" y="933478"/>
            <a:ext cx="6703202" cy="5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59" name="Shape 259"/>
          <p:cNvSpPr/>
          <p:nvPr/>
        </p:nvSpPr>
        <p:spPr>
          <a:xfrm>
            <a:off x="420239" y="1875600"/>
            <a:ext cx="7665602" cy="109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 marL="215999" indent="-278865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■"/>
              <a:defRPr sz="1800"/>
            </a:pPr>
            <a:r>
              <a:t>Declare reusable UI building blocks for an application</a:t>
            </a:r>
          </a:p>
          <a:p>
            <a:pPr marL="215999" indent="-278865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■"/>
              <a:defRPr sz="1800"/>
            </a:pPr>
            <a:r>
              <a:t>The @component annotation specifies when a component is instantiated and which properties and listeners it binds to</a:t>
            </a:r>
          </a:p>
        </p:txBody>
      </p:sp>
      <p:pic>
        <p:nvPicPr>
          <p:cNvPr id="260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7839" y="3200039"/>
            <a:ext cx="4947901" cy="2783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89799" y="1168100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79" name="image2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2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38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01" y="0"/>
            <a:ext cx="9192602" cy="68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49" y="2954650"/>
            <a:ext cx="9144001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Thanks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402" cy="68613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293747" y="1168200"/>
            <a:ext cx="8565000" cy="5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COMPONENT’S DEFINITION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293749" y="2556564"/>
            <a:ext cx="8276402" cy="149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An Angular application is a tree of components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A component controls a patch of screen real estate that we call a view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We define a component’s application logic inside class. The class interacts with the view through an API of properties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279700" y="1131600"/>
            <a:ext cx="84594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=== DIRECTIVE</a:t>
            </a:r>
          </a:p>
        </p:txBody>
      </p:sp>
      <p:sp>
        <p:nvSpPr>
          <p:cNvPr id="268" name="Shape 268"/>
          <p:cNvSpPr/>
          <p:nvPr/>
        </p:nvSpPr>
        <p:spPr>
          <a:xfrm>
            <a:off x="305474" y="1791224"/>
            <a:ext cx="7614302" cy="162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There are three kinds of directives in Angular: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Components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Structural directives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Attribute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4183"/>
            <a:ext cx="9143280" cy="686168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308900" y="1171425"/>
            <a:ext cx="80025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CONFIGURATION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01574" y="2192790"/>
            <a:ext cx="2717402" cy="162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selector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templateUrl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directives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providers</a:t>
            </a:r>
          </a:p>
        </p:txBody>
      </p:sp>
      <p:pic>
        <p:nvPicPr>
          <p:cNvPr id="273" name="image5.jpg" descr="comp_img_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2599" y="2025475"/>
            <a:ext cx="4680226" cy="2807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295989" y="1045030"/>
            <a:ext cx="6703202" cy="5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277" name="Shape 277"/>
          <p:cNvSpPr/>
          <p:nvPr/>
        </p:nvSpPr>
        <p:spPr>
          <a:xfrm>
            <a:off x="302400" y="1671464"/>
            <a:ext cx="8539200" cy="2016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Template is a form of HTML that tells Angular how to render the component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Interpolation {{ }}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Property binding [ ]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Event binding ( )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Two-way data binding [( )]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262224" y="1237225"/>
            <a:ext cx="81123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EXPRESSIONS</a:t>
            </a:r>
          </a:p>
        </p:txBody>
      </p:sp>
      <p:sp>
        <p:nvSpPr>
          <p:cNvPr id="281" name="Shape 281"/>
          <p:cNvSpPr/>
          <p:nvPr/>
        </p:nvSpPr>
        <p:spPr>
          <a:xfrm>
            <a:off x="338425" y="2307833"/>
            <a:ext cx="8450400" cy="275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1800"/>
            </a:pPr>
            <a:r>
              <a:t>JavaScript expressions that have or promote side effects are prohibited, </a:t>
            </a:r>
          </a:p>
          <a:p>
            <a:pPr>
              <a:defRPr sz="1800"/>
            </a:pPr>
            <a:r>
              <a:t>including Assignments (=, +=, -=, …)</a:t>
            </a:r>
          </a:p>
          <a:p>
            <a:pPr/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new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chaining expressions with ; or ,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Increment and decrement operators (++ and --)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No support for bitwise operators | and &amp;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1" y="-3960"/>
            <a:ext cx="9143281" cy="686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487724" y="1262849"/>
            <a:ext cx="83013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PROPERTY BINDING</a:t>
            </a:r>
          </a:p>
        </p:txBody>
      </p:sp>
      <p:pic>
        <p:nvPicPr>
          <p:cNvPr id="285" name="image11.jpg" descr="comp_img_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174" y="2107000"/>
            <a:ext cx="8221652" cy="329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