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 b="def" i="def"/>
      <a:tcStyle>
        <a:tcBdr/>
        <a:fill>
          <a:solidFill>
            <a:srgbClr val="EDF1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 b="def" i="def"/>
      <a:tcStyle>
        <a:tcBdr/>
        <a:fill>
          <a:solidFill>
            <a:srgbClr val="EE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685800" y="3786737"/>
            <a:ext cx="7772400" cy="1046318"/>
          </a:xfrm>
          <a:prstGeom prst="rect">
            <a:avLst/>
          </a:prstGeom>
        </p:spPr>
        <p:txBody>
          <a:bodyPr/>
          <a:lstStyle>
            <a:lvl1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1pPr>
            <a:lvl2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2pPr>
            <a:lvl3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3pPr>
            <a:lvl4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4pPr>
            <a:lvl5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" name="Shape 90"/>
          <p:cNvSpPr/>
          <p:nvPr>
            <p:ph type="body" sz="half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</p:spPr>
        <p:txBody>
          <a:bodyPr/>
          <a:lstStyle>
            <a:lvl1pPr marL="342900" indent="-222250"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72583" indent="-207433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197610" indent="-191135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684866" indent="-237066"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42066" indent="-237066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hape 91"/>
          <p:cNvSpPr/>
          <p:nvPr>
            <p:ph type="body" sz="half" idx="13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</p:spPr>
        <p:txBody>
          <a:bodyPr/>
          <a:lstStyle/>
          <a:p>
            <a:pPr marL="342900" indent="-222250">
              <a:defRPr sz="2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hape 101"/>
          <p:cNvSpPr/>
          <p:nvPr>
            <p:ph type="body" sz="half" idx="13"/>
          </p:nvPr>
        </p:nvSpPr>
        <p:spPr>
          <a:xfrm>
            <a:off x="457199" y="2174875"/>
            <a:ext cx="4040189" cy="3951288"/>
          </a:xfrm>
          <a:prstGeom prst="rect">
            <a:avLst/>
          </a:prstGeom>
        </p:spPr>
        <p:txBody>
          <a:bodyPr/>
          <a:lstStyle/>
          <a:p>
            <a:pPr marL="342900" indent="-22225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2" name="Shape 102"/>
          <p:cNvSpPr/>
          <p:nvPr>
            <p:ph type="body" sz="quarter" idx="14"/>
          </p:nvPr>
        </p:nvSpPr>
        <p:spPr>
          <a:xfrm>
            <a:off x="4645025" y="1535112"/>
            <a:ext cx="4041774" cy="639763"/>
          </a:xfrm>
          <a:prstGeom prst="rect">
            <a:avLst/>
          </a:prstGeom>
        </p:spPr>
        <p:txBody>
          <a:bodyPr anchor="b"/>
          <a:lstStyle/>
          <a:p>
            <a: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3" name="Shape 103"/>
          <p:cNvSpPr/>
          <p:nvPr>
            <p:ph type="body" sz="half" idx="15"/>
          </p:nvPr>
        </p:nvSpPr>
        <p:spPr>
          <a:xfrm>
            <a:off x="4645025" y="2174875"/>
            <a:ext cx="4041774" cy="3951288"/>
          </a:xfrm>
          <a:prstGeom prst="rect">
            <a:avLst/>
          </a:prstGeom>
        </p:spPr>
        <p:txBody>
          <a:bodyPr/>
          <a:lstStyle/>
          <a:p>
            <a:pPr marL="342900" indent="-22225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 marL="342900" indent="-222250"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8" indent="-182033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9" indent="-243839"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9" indent="-243839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9" name="Shape 129"/>
          <p:cNvSpPr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1792288" y="4800600"/>
            <a:ext cx="5486399" cy="566738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7" name="Shape 137"/>
          <p:cNvSpPr/>
          <p:nvPr>
            <p:ph type="pic" sz="half" idx="13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xfrm>
            <a:off x="1792288" y="5367337"/>
            <a:ext cx="5486399" cy="804862"/>
          </a:xfrm>
          <a:prstGeom prst="rect">
            <a:avLst/>
          </a:prstGeom>
        </p:spPr>
        <p:txBody>
          <a:bodyPr/>
          <a:lstStyle>
            <a:lvl1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hape 139"/>
          <p:cNvSpPr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xfrm rot="5400000">
            <a:off x="2309017" y="-251618"/>
            <a:ext cx="4525964" cy="8229601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8" indent="-182033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9" indent="-243839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9" indent="-243839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Shape 148"/>
          <p:cNvSpPr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 rot="5400000">
            <a:off x="4732337" y="2171700"/>
            <a:ext cx="5851526" cy="2057400"/>
          </a:xfrm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xfrm rot="5400000">
            <a:off x="541337" y="190500"/>
            <a:ext cx="5851526" cy="6019799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8" indent="-182033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9" indent="-243839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9" indent="-243839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Shape 157"/>
          <p:cNvSpPr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half" idx="1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body" sz="half" idx="13"/>
          </p:nvPr>
        </p:nvSpPr>
        <p:spPr>
          <a:xfrm>
            <a:off x="4692272" y="1600200"/>
            <a:ext cx="3994527" cy="496757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body" sz="quarter" idx="1"/>
          </p:nvPr>
        </p:nvSpPr>
        <p:spPr>
          <a:xfrm>
            <a:off x="457200" y="5875077"/>
            <a:ext cx="8229600" cy="6926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300"/>
              </a:spcBef>
              <a:defRPr sz="1800"/>
            </a:lvl1pPr>
            <a:lvl2pPr algn="ctr">
              <a:spcBef>
                <a:spcPts val="300"/>
              </a:spcBef>
              <a:defRPr sz="1800"/>
            </a:lvl2pPr>
            <a:lvl3pPr algn="ctr">
              <a:spcBef>
                <a:spcPts val="300"/>
              </a:spcBef>
              <a:defRPr sz="1800"/>
            </a:lvl3pPr>
            <a:lvl4pPr algn="ctr">
              <a:spcBef>
                <a:spcPts val="300"/>
              </a:spcBef>
              <a:defRPr sz="1800"/>
            </a:lvl4pPr>
            <a:lvl5pPr algn="ctr">
              <a:spcBef>
                <a:spcPts val="300"/>
              </a:spcBef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3" name="Shape 63"/>
          <p:cNvSpPr/>
          <p:nvPr>
            <p:ph type="body" sz="quarter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8" indent="-182033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9" indent="-243839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9" indent="-243839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cap="small"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1" name="Shape 81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6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7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8.t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9.t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10.tif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0.tif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11.tif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12.tif"/><Relationship Id="rId4" Type="http://schemas.openxmlformats.org/officeDocument/2006/relationships/image" Target="../media/image13.tif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14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15.tif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6.tif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7.tif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8.tif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9.tif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20.tif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21.tif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22.tif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23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24.tif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25.tif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26.tif"/><Relationship Id="rId4" Type="http://schemas.openxmlformats.org/officeDocument/2006/relationships/image" Target="../media/image1.jpe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2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4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5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6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 </a:t>
            </a:r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xfrm>
            <a:off x="1371599" y="3886200"/>
            <a:ext cx="6400801" cy="1752600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spcBef>
                <a:spcPts val="0"/>
              </a:spcBef>
            </a:pPr>
          </a:p>
        </p:txBody>
      </p:sp>
      <p:pic>
        <p:nvPicPr>
          <p:cNvPr id="16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10" y="0"/>
            <a:ext cx="9193223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1218850" y="2345150"/>
            <a:ext cx="5893800" cy="202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4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Angular School</a:t>
            </a:r>
          </a:p>
          <a:p>
            <a:pPr/>
            <a:endParaRPr sz="48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>
              <a:defRPr i="1" sz="2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Lesson 1. TypeScript.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1981"/>
            <a:ext cx="9144001" cy="6861962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ape 204"/>
          <p:cNvSpPr/>
          <p:nvPr/>
        </p:nvSpPr>
        <p:spPr>
          <a:xfrm>
            <a:off x="89799" y="1168100"/>
            <a:ext cx="8142635" cy="1643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Union</a:t>
            </a:r>
          </a:p>
          <a:p>
            <a:pPr/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1" marL="985519" indent="-426719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sz="2400">
                <a:latin typeface="Bree Serif"/>
                <a:ea typeface="Bree Serif"/>
                <a:cs typeface="Bree Serif"/>
                <a:sym typeface="Bree Serif"/>
              </a:rPr>
              <a:t>Union helps you define several types for the one parameter</a:t>
            </a:r>
          </a:p>
        </p:txBody>
      </p:sp>
      <p:pic>
        <p:nvPicPr>
          <p:cNvPr id="205" name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0683" y="3320201"/>
            <a:ext cx="8142634" cy="19735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1981"/>
            <a:ext cx="9144001" cy="6861962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Shape 208"/>
          <p:cNvSpPr/>
          <p:nvPr/>
        </p:nvSpPr>
        <p:spPr>
          <a:xfrm>
            <a:off x="89799" y="1168100"/>
            <a:ext cx="8142635" cy="2011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Generics</a:t>
            </a:r>
          </a:p>
          <a:p>
            <a:pPr/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1" marL="985519" indent="-426719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sz="2400">
                <a:latin typeface="Bree Serif"/>
                <a:ea typeface="Bree Serif"/>
                <a:cs typeface="Bree Serif"/>
                <a:sym typeface="Bree Serif"/>
              </a:rPr>
              <a:t>For better type re-using we have Generics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1" marL="985519" indent="-426719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sz="2400">
                <a:latin typeface="Bree Serif"/>
                <a:ea typeface="Bree Serif"/>
                <a:cs typeface="Bree Serif"/>
                <a:sym typeface="Bree Serif"/>
              </a:rPr>
              <a:t>Generics has constraints that allows creates restriction for types</a:t>
            </a:r>
          </a:p>
        </p:txBody>
      </p:sp>
      <p:pic>
        <p:nvPicPr>
          <p:cNvPr id="209" name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0683" y="3625628"/>
            <a:ext cx="8142634" cy="19151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Shape 212"/>
          <p:cNvSpPr/>
          <p:nvPr/>
        </p:nvSpPr>
        <p:spPr>
          <a:xfrm>
            <a:off x="293924" y="1168100"/>
            <a:ext cx="7624454" cy="1783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OOP. Classes</a:t>
            </a:r>
          </a:p>
          <a:p>
            <a:pPr/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TypeScript support Object Oriented Approach.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Full class support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For define new class use class keyword.</a:t>
            </a:r>
          </a:p>
        </p:txBody>
      </p:sp>
      <p:pic>
        <p:nvPicPr>
          <p:cNvPr id="213" name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3631" y="3121458"/>
            <a:ext cx="6936738" cy="30527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Shape 216"/>
          <p:cNvSpPr/>
          <p:nvPr/>
        </p:nvSpPr>
        <p:spPr>
          <a:xfrm>
            <a:off x="89799" y="1168100"/>
            <a:ext cx="8724932" cy="2075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OOP. Constructors.</a:t>
            </a:r>
          </a:p>
          <a:p>
            <a:pPr/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Apart from the usual functions of classes have special features designers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Constructor defined with keyword constructor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Designers perform initial define of instance properties</a:t>
            </a:r>
          </a:p>
        </p:txBody>
      </p:sp>
      <p:pic>
        <p:nvPicPr>
          <p:cNvPr id="217" name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15005" y="3195229"/>
            <a:ext cx="4913990" cy="31984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Shape 220"/>
          <p:cNvSpPr/>
          <p:nvPr/>
        </p:nvSpPr>
        <p:spPr>
          <a:xfrm>
            <a:off x="89799" y="1168100"/>
            <a:ext cx="8724932" cy="1490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OOP. Constructors.</a:t>
            </a:r>
          </a:p>
          <a:p>
            <a:pPr/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Constructor as well as ordinary functions, TypeScript supported overload</a:t>
            </a:r>
          </a:p>
        </p:txBody>
      </p:sp>
      <p:pic>
        <p:nvPicPr>
          <p:cNvPr id="221" name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0024" y="2763553"/>
            <a:ext cx="5223952" cy="34002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Shape 224"/>
          <p:cNvSpPr/>
          <p:nvPr/>
        </p:nvSpPr>
        <p:spPr>
          <a:xfrm>
            <a:off x="89799" y="1168100"/>
            <a:ext cx="7666202" cy="1783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OOP. Static.</a:t>
            </a:r>
          </a:p>
          <a:p>
            <a:pPr/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Besides usual properties and functions you can define static members 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Static members is not available via this</a:t>
            </a:r>
          </a:p>
        </p:txBody>
      </p:sp>
      <p:pic>
        <p:nvPicPr>
          <p:cNvPr id="225" name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7433" y="3074237"/>
            <a:ext cx="5329134" cy="28680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Shape 228"/>
          <p:cNvSpPr/>
          <p:nvPr/>
        </p:nvSpPr>
        <p:spPr>
          <a:xfrm>
            <a:off x="89799" y="1168100"/>
            <a:ext cx="7666202" cy="1275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Inheritance</a:t>
            </a:r>
          </a:p>
          <a:p>
            <a:pPr/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229" name="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2500" y="1923517"/>
            <a:ext cx="7239000" cy="4254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Shape 232"/>
          <p:cNvSpPr/>
          <p:nvPr/>
        </p:nvSpPr>
        <p:spPr>
          <a:xfrm>
            <a:off x="89799" y="1168100"/>
            <a:ext cx="76662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Inheritance example</a:t>
            </a:r>
          </a:p>
        </p:txBody>
      </p:sp>
      <p:pic>
        <p:nvPicPr>
          <p:cNvPr id="233" name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4304" y="1753704"/>
            <a:ext cx="4664198" cy="2132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01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4279" y="3454266"/>
            <a:ext cx="5214198" cy="25827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Shape 237"/>
          <p:cNvSpPr/>
          <p:nvPr/>
        </p:nvSpPr>
        <p:spPr>
          <a:xfrm>
            <a:off x="89799" y="1168100"/>
            <a:ext cx="76662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OOP: Access modifiers.</a:t>
            </a:r>
          </a:p>
        </p:txBody>
      </p:sp>
      <p:graphicFrame>
        <p:nvGraphicFramePr>
          <p:cNvPr id="238" name="Table 238"/>
          <p:cNvGraphicFramePr/>
          <p:nvPr/>
        </p:nvGraphicFramePr>
        <p:xfrm>
          <a:off x="366176" y="2460370"/>
          <a:ext cx="8424348" cy="194996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2102911"/>
                <a:gridCol w="2102911"/>
                <a:gridCol w="2102911"/>
                <a:gridCol w="2102911"/>
              </a:tblGrid>
              <a:tr h="54860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Accessable On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public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protected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private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62883">
                <a:tc>
                  <a:txBody>
                    <a:bodyPr/>
                    <a:lstStyle/>
                    <a:p>
                      <a:pPr algn="just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Class instances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yes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no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no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6288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Class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yes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yes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yes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6288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Class child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yes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yes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no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Shape 241"/>
          <p:cNvSpPr/>
          <p:nvPr/>
        </p:nvSpPr>
        <p:spPr>
          <a:xfrm>
            <a:off x="89799" y="1168100"/>
            <a:ext cx="7666202" cy="2075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OOP: Abstract </a:t>
            </a:r>
          </a:p>
          <a:p>
            <a:pPr/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Abstract can be thought as access modifier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Abstract class can’t be directly instantiated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Abstract members can’t be directly accessed it can be implemented in child class only</a:t>
            </a:r>
          </a:p>
        </p:txBody>
      </p:sp>
      <p:pic>
        <p:nvPicPr>
          <p:cNvPr id="242" name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5403" y="3340441"/>
            <a:ext cx="6334095" cy="27200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2"/>
            <a:ext cx="9144001" cy="6861962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/>
        </p:nvSpPr>
        <p:spPr>
          <a:xfrm>
            <a:off x="942721" y="1276225"/>
            <a:ext cx="7587300" cy="458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Agenda: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Data Types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Functions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Generics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 basic concepts.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 TypeScript.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Classes. Interfaces. Mixins.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Namespaces and Modules.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Decorators.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Promises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Declarations</a:t>
            </a:r>
          </a:p>
        </p:txBody>
      </p:sp>
      <p:pic>
        <p:nvPicPr>
          <p:cNvPr id="173" name="image9.png" descr="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26325" y="1276212"/>
            <a:ext cx="2914651" cy="2809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hape 245"/>
          <p:cNvSpPr/>
          <p:nvPr/>
        </p:nvSpPr>
        <p:spPr>
          <a:xfrm>
            <a:off x="89799" y="1168100"/>
            <a:ext cx="76662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OOP: Properties</a:t>
            </a:r>
          </a:p>
        </p:txBody>
      </p:sp>
      <p:pic>
        <p:nvPicPr>
          <p:cNvPr id="246" name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8179" y="1949430"/>
            <a:ext cx="6687642" cy="39152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Shape 249"/>
          <p:cNvSpPr/>
          <p:nvPr/>
        </p:nvSpPr>
        <p:spPr>
          <a:xfrm>
            <a:off x="89799" y="1168100"/>
            <a:ext cx="7666202" cy="1783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OOP: Interfaces</a:t>
            </a:r>
          </a:p>
          <a:p>
            <a:pPr/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The interface defines property and methods that object has to implement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The interface is definition of custom data type.</a:t>
            </a:r>
          </a:p>
        </p:txBody>
      </p:sp>
      <p:pic>
        <p:nvPicPr>
          <p:cNvPr id="250" name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97231" y="3065601"/>
            <a:ext cx="5149538" cy="32106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Shape 253"/>
          <p:cNvSpPr/>
          <p:nvPr/>
        </p:nvSpPr>
        <p:spPr>
          <a:xfrm>
            <a:off x="89799" y="1168100"/>
            <a:ext cx="7666202" cy="3243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Mixins</a:t>
            </a:r>
          </a:p>
          <a:p>
            <a:pPr/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Along with traditional OO hierarchy, another popular way building classes from the reusable components is to build them by combining simplier partial classes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To satisfy this requirements we create stand-in properties and their types for the members that will com from mixins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That satisfy compiler that members will available in runtime.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/>
        </p:nvSpPr>
        <p:spPr>
          <a:xfrm>
            <a:off x="89799" y="1168100"/>
            <a:ext cx="76662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Generic interfaces and classes</a:t>
            </a:r>
          </a:p>
        </p:txBody>
      </p:sp>
      <p:pic>
        <p:nvPicPr>
          <p:cNvPr id="257" name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166784"/>
            <a:ext cx="9144000" cy="37073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Shape 260"/>
          <p:cNvSpPr/>
          <p:nvPr/>
        </p:nvSpPr>
        <p:spPr>
          <a:xfrm>
            <a:off x="89799" y="1168100"/>
            <a:ext cx="8483117" cy="2075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Modules </a:t>
            </a:r>
          </a:p>
          <a:p>
            <a:pPr/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Modules are designed for organisation of large programs.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Modules help group interfaces and classes in logical structures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Modules is obsolete construction in TypeScript</a:t>
            </a:r>
          </a:p>
        </p:txBody>
      </p:sp>
      <p:pic>
        <p:nvPicPr>
          <p:cNvPr id="261" name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9411" y="3345183"/>
            <a:ext cx="5463893" cy="25936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Shape 264"/>
          <p:cNvSpPr/>
          <p:nvPr/>
        </p:nvSpPr>
        <p:spPr>
          <a:xfrm>
            <a:off x="89799" y="1168100"/>
            <a:ext cx="8483117" cy="1490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Namespaces </a:t>
            </a:r>
          </a:p>
          <a:p>
            <a:pPr/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The same as modules.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Modules removed by Namespace.</a:t>
            </a:r>
          </a:p>
        </p:txBody>
      </p:sp>
      <p:pic>
        <p:nvPicPr>
          <p:cNvPr id="265" name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1449" y="2810497"/>
            <a:ext cx="7121102" cy="32271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Shape 268"/>
          <p:cNvSpPr/>
          <p:nvPr/>
        </p:nvSpPr>
        <p:spPr>
          <a:xfrm>
            <a:off x="89799" y="1168100"/>
            <a:ext cx="7666202" cy="1490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Decorators</a:t>
            </a:r>
          </a:p>
          <a:p>
            <a:pPr/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Used to add new functionality to an existing object, without being obtrusive</a:t>
            </a:r>
          </a:p>
        </p:txBody>
      </p:sp>
      <p:pic>
        <p:nvPicPr>
          <p:cNvPr id="269" name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3979" y="2660293"/>
            <a:ext cx="8156042" cy="340324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Shape 272"/>
          <p:cNvSpPr/>
          <p:nvPr/>
        </p:nvSpPr>
        <p:spPr>
          <a:xfrm>
            <a:off x="89799" y="1168100"/>
            <a:ext cx="7666202" cy="1198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Decorators</a:t>
            </a:r>
          </a:p>
          <a:p>
            <a:pPr/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Decorators - basic</a:t>
            </a:r>
          </a:p>
        </p:txBody>
      </p:sp>
      <p:pic>
        <p:nvPicPr>
          <p:cNvPr id="273" name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4853" y="2353698"/>
            <a:ext cx="6079538" cy="39418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Shape 276"/>
          <p:cNvSpPr/>
          <p:nvPr/>
        </p:nvSpPr>
        <p:spPr>
          <a:xfrm>
            <a:off x="89799" y="1168100"/>
            <a:ext cx="8142635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Decorators - Classes </a:t>
            </a:r>
          </a:p>
        </p:txBody>
      </p:sp>
      <p:pic>
        <p:nvPicPr>
          <p:cNvPr id="277" name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1668" y="1956448"/>
            <a:ext cx="7420664" cy="39198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1981"/>
            <a:ext cx="9144001" cy="6861962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Shape 280"/>
          <p:cNvSpPr/>
          <p:nvPr/>
        </p:nvSpPr>
        <p:spPr>
          <a:xfrm>
            <a:off x="89799" y="1168100"/>
            <a:ext cx="8142635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Decorators - Methods</a:t>
            </a:r>
          </a:p>
        </p:txBody>
      </p:sp>
      <p:pic>
        <p:nvPicPr>
          <p:cNvPr id="281" name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9992" y="2048902"/>
            <a:ext cx="7884016" cy="36306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26299" y="864299"/>
            <a:ext cx="7666202" cy="1275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Data Types</a:t>
            </a:r>
          </a:p>
          <a:p>
            <a:pPr/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graphicFrame>
        <p:nvGraphicFramePr>
          <p:cNvPr id="177" name="Table 177"/>
          <p:cNvGraphicFramePr/>
          <p:nvPr/>
        </p:nvGraphicFramePr>
        <p:xfrm>
          <a:off x="1193800" y="1381174"/>
          <a:ext cx="7239000" cy="4572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TypeScript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JavaScript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81000">
                <a:tc>
                  <a:txBody>
                    <a:bodyPr/>
                    <a:lstStyle/>
                    <a:p>
                      <a:pPr algn="just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number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Number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string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String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boolean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Boolean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object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Object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undefined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undefined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null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null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enum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Array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Tupple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any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never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void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1981"/>
            <a:ext cx="9144001" cy="6861962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Shape 284"/>
          <p:cNvSpPr/>
          <p:nvPr/>
        </p:nvSpPr>
        <p:spPr>
          <a:xfrm>
            <a:off x="89799" y="1168100"/>
            <a:ext cx="8142635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Promises</a:t>
            </a:r>
          </a:p>
        </p:txBody>
      </p:sp>
      <p:pic>
        <p:nvPicPr>
          <p:cNvPr id="285" name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2895" y="1714157"/>
            <a:ext cx="7036743" cy="4429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1981"/>
            <a:ext cx="9144001" cy="6861962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Shape 288"/>
          <p:cNvSpPr/>
          <p:nvPr/>
        </p:nvSpPr>
        <p:spPr>
          <a:xfrm>
            <a:off x="89799" y="1168100"/>
            <a:ext cx="8142635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Declare and types</a:t>
            </a:r>
          </a:p>
        </p:txBody>
      </p:sp>
      <p:pic>
        <p:nvPicPr>
          <p:cNvPr id="289" name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728" y="2064786"/>
            <a:ext cx="7730544" cy="27284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1981"/>
            <a:ext cx="9144001" cy="6861962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Shape 292"/>
          <p:cNvSpPr/>
          <p:nvPr/>
        </p:nvSpPr>
        <p:spPr>
          <a:xfrm>
            <a:off x="89799" y="1168100"/>
            <a:ext cx="8142635" cy="2506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Destructing</a:t>
            </a:r>
          </a:p>
          <a:p>
            <a:pPr/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1" marL="985519" indent="-426719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sz="2400">
                <a:latin typeface="Bree Serif"/>
                <a:ea typeface="Bree Serif"/>
                <a:cs typeface="Bree Serif"/>
                <a:sym typeface="Bree Serif"/>
              </a:rPr>
              <a:t>TypeScript Supports following type of destructing: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1" marL="1341119" indent="-426719">
              <a:spcBef>
                <a:spcPts val="1000"/>
              </a:spcBef>
              <a:buSzPct val="100000"/>
              <a:buFont typeface="Helvetica"/>
              <a:buChar char="✦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sz="2400">
                <a:latin typeface="Bree Serif"/>
                <a:ea typeface="Bree Serif"/>
                <a:cs typeface="Bree Serif"/>
                <a:sym typeface="Bree Serif"/>
              </a:rPr>
              <a:t>Object destructing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1" marL="1341119" indent="-426719">
              <a:buSzPct val="100000"/>
              <a:buFont typeface="Helvetica"/>
              <a:buChar char="✦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sz="2400">
                <a:latin typeface="Bree Serif"/>
                <a:ea typeface="Bree Serif"/>
                <a:cs typeface="Bree Serif"/>
                <a:sym typeface="Bree Serif"/>
              </a:rPr>
              <a:t>Array destructing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1" marL="1341119" indent="-426719">
              <a:buSzPct val="100000"/>
              <a:buFont typeface="Helvetica"/>
              <a:buChar char="✦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sz="2400">
                <a:latin typeface="Bree Serif"/>
                <a:ea typeface="Bree Serif"/>
                <a:cs typeface="Bree Serif"/>
                <a:sym typeface="Bree Serif"/>
              </a:rPr>
              <a:t>Module destructing</a:t>
            </a:r>
          </a:p>
        </p:txBody>
      </p:sp>
      <p:pic>
        <p:nvPicPr>
          <p:cNvPr id="293" name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0331" y="3832083"/>
            <a:ext cx="7423338" cy="2397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01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0053" y="-152505"/>
            <a:ext cx="9184107" cy="71630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 </a:t>
            </a:r>
          </a:p>
        </p:txBody>
      </p:sp>
      <p:sp>
        <p:nvSpPr>
          <p:cNvPr id="297" name="Shape 297"/>
          <p:cNvSpPr/>
          <p:nvPr>
            <p:ph type="body" sz="quarter" idx="1"/>
          </p:nvPr>
        </p:nvSpPr>
        <p:spPr>
          <a:xfrm>
            <a:off x="1371599" y="3886200"/>
            <a:ext cx="6400801" cy="1752600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spcBef>
                <a:spcPts val="0"/>
              </a:spcBef>
            </a:pPr>
          </a:p>
        </p:txBody>
      </p:sp>
      <p:pic>
        <p:nvPicPr>
          <p:cNvPr id="29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10" y="0"/>
            <a:ext cx="9193223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Shape 299"/>
          <p:cNvSpPr/>
          <p:nvPr/>
        </p:nvSpPr>
        <p:spPr>
          <a:xfrm>
            <a:off x="1742600" y="2594549"/>
            <a:ext cx="5682601" cy="2011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b="1" sz="6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Thank you for your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hape 180"/>
          <p:cNvSpPr/>
          <p:nvPr/>
        </p:nvSpPr>
        <p:spPr>
          <a:xfrm>
            <a:off x="89799" y="1168100"/>
            <a:ext cx="7666202" cy="236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Functions</a:t>
            </a:r>
          </a:p>
          <a:p>
            <a:pPr/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In TypeScript used keyword function but you need specify input parameter types and after colon specify output parameter type.  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Types in the declaration and in call should be the same</a:t>
            </a:r>
          </a:p>
        </p:txBody>
      </p:sp>
      <p:pic>
        <p:nvPicPr>
          <p:cNvPr id="181" name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4535" y="3411443"/>
            <a:ext cx="5061299" cy="31346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hape 184"/>
          <p:cNvSpPr/>
          <p:nvPr/>
        </p:nvSpPr>
        <p:spPr>
          <a:xfrm>
            <a:off x="89799" y="1168100"/>
            <a:ext cx="7666202" cy="2075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Optional parameters</a:t>
            </a:r>
          </a:p>
          <a:p>
            <a:pPr/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Function may retrieve parameters as marked as optional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Optional parameters declare after compulsory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If optional parameter did not set it equal undefined</a:t>
            </a:r>
          </a:p>
        </p:txBody>
      </p:sp>
      <p:pic>
        <p:nvPicPr>
          <p:cNvPr id="185" name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8828" y="3472966"/>
            <a:ext cx="8046344" cy="24693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hape 188"/>
          <p:cNvSpPr/>
          <p:nvPr/>
        </p:nvSpPr>
        <p:spPr>
          <a:xfrm>
            <a:off x="89799" y="1168100"/>
            <a:ext cx="7666202" cy="1783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Default settings</a:t>
            </a:r>
          </a:p>
          <a:p>
            <a:pPr/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As special type of optional parameters is default settings. If you do not pass any parameter program use default value</a:t>
            </a:r>
          </a:p>
        </p:txBody>
      </p:sp>
      <p:pic>
        <p:nvPicPr>
          <p:cNvPr id="189" name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4165" y="3453176"/>
            <a:ext cx="8315670" cy="17312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hape 192"/>
          <p:cNvSpPr/>
          <p:nvPr/>
        </p:nvSpPr>
        <p:spPr>
          <a:xfrm>
            <a:off x="89799" y="1168100"/>
            <a:ext cx="7666202" cy="1490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The count of input parameters</a:t>
            </a:r>
          </a:p>
          <a:p>
            <a:pPr/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In TypeScript a call to the function must as much value as it is defined into the parameters</a:t>
            </a:r>
          </a:p>
        </p:txBody>
      </p:sp>
      <p:pic>
        <p:nvPicPr>
          <p:cNvPr id="193" name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9399" y="3078872"/>
            <a:ext cx="7885202" cy="2619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Shape 196"/>
          <p:cNvSpPr/>
          <p:nvPr/>
        </p:nvSpPr>
        <p:spPr>
          <a:xfrm>
            <a:off x="89799" y="1168100"/>
            <a:ext cx="8142635" cy="2011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Overloading </a:t>
            </a:r>
          </a:p>
          <a:p>
            <a:pPr/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1" marL="985519" indent="-426719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sz="2400">
                <a:latin typeface="Bree Serif"/>
                <a:ea typeface="Bree Serif"/>
                <a:cs typeface="Bree Serif"/>
                <a:sym typeface="Bree Serif"/>
              </a:rPr>
              <a:t>Overloading is create few signatures of one function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1" marL="985519" indent="-426719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sz="2400">
                <a:latin typeface="Bree Serif"/>
                <a:ea typeface="Bree Serif"/>
                <a:cs typeface="Bree Serif"/>
                <a:sym typeface="Bree Serif"/>
              </a:rPr>
              <a:t>Typescript allows create few declarations of one function</a:t>
            </a:r>
          </a:p>
        </p:txBody>
      </p:sp>
      <p:pic>
        <p:nvPicPr>
          <p:cNvPr id="197" name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5335" y="3185474"/>
            <a:ext cx="7733330" cy="29753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1981"/>
            <a:ext cx="9144001" cy="6861962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200"/>
          <p:cNvSpPr/>
          <p:nvPr/>
        </p:nvSpPr>
        <p:spPr>
          <a:xfrm>
            <a:off x="89799" y="1168100"/>
            <a:ext cx="8142635" cy="1643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Callback functions</a:t>
            </a:r>
          </a:p>
          <a:p>
            <a:pPr/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1" marL="985519" indent="-426719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sz="2400">
                <a:latin typeface="Bree Serif"/>
                <a:ea typeface="Bree Serif"/>
                <a:cs typeface="Bree Serif"/>
                <a:sym typeface="Bree Serif"/>
              </a:rPr>
              <a:t>Type script use the lambda expression for passing callback function as argument</a:t>
            </a:r>
          </a:p>
        </p:txBody>
      </p:sp>
      <p:pic>
        <p:nvPicPr>
          <p:cNvPr id="201" name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2963" y="2928672"/>
            <a:ext cx="8218074" cy="32728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Simple 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Simple 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