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8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3" indent="-207433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6" indent="-237066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6" indent="-237066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5" y="1535112"/>
            <a:ext cx="4041774" cy="639763"/>
          </a:xfrm>
          <a:prstGeom prst="rect">
            <a:avLst/>
          </a:prstGeom>
        </p:spPr>
        <p:txBody>
          <a:bodyPr anchor="b"/>
          <a:lstStyle/>
          <a:p>
            <a: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5" y="2174875"/>
            <a:ext cx="4041774" cy="3951288"/>
          </a:xfrm>
          <a:prstGeom prst="rect">
            <a:avLst/>
          </a:prstGeom>
        </p:spPr>
        <p:txBody>
          <a:bodyPr/>
          <a:lstStyle/>
          <a:p>
            <a:pPr marL="342900" indent="-22225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4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8" indent="-182033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9" indent="-243839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9" indent="-243839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1" y="6348795"/>
            <a:ext cx="393319" cy="380235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2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3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tif"/><Relationship Id="rId4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tif"/><Relationship Id="rId4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Relationship Id="rId4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/>
            <a:endParaRPr sz="4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5. TypeScript.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we have to test?</a:t>
            </a:r>
          </a:p>
        </p:txBody>
      </p:sp>
      <p:sp>
        <p:nvSpPr>
          <p:cNvPr id="221" name="Shape 221"/>
          <p:cNvSpPr/>
          <p:nvPr/>
        </p:nvSpPr>
        <p:spPr>
          <a:xfrm>
            <a:off x="631824" y="4466209"/>
            <a:ext cx="3508335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have to test?</a:t>
            </a:r>
          </a:p>
        </p:txBody>
      </p:sp>
      <p:pic>
        <p:nvPicPr>
          <p:cNvPr id="222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3259" y="708025"/>
            <a:ext cx="2577907" cy="29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6790" y="3504880"/>
            <a:ext cx="2493115" cy="293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7222" y="2452634"/>
            <a:ext cx="2073337" cy="1723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89799" y="1168100"/>
            <a:ext cx="7666202" cy="355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Jest: Where test run?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Real browsers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Headless browser (PhantomJS)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b="1" sz="1800">
                <a:solidFill>
                  <a:srgbClr val="585858"/>
                </a:solidFill>
              </a:defRPr>
            </a:pPr>
            <a:r>
              <a:t>JSDOM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</a:defRPr>
            </a:pPr>
            <a:r>
              <a:t>Node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</a:t>
            </a:r>
          </a:p>
        </p:txBody>
      </p:sp>
      <p:sp>
        <p:nvSpPr>
          <p:cNvPr id="231" name="Shape 231"/>
          <p:cNvSpPr/>
          <p:nvPr>
            <p:ph type="body" sz="half" idx="4294967295"/>
          </p:nvPr>
        </p:nvSpPr>
        <p:spPr>
          <a:xfrm>
            <a:off x="4595774" y="2378674"/>
            <a:ext cx="4193400" cy="3484202"/>
          </a:xfrm>
          <a:prstGeom prst="rect">
            <a:avLst/>
          </a:prstGeom>
        </p:spPr>
        <p:txBody>
          <a:bodyPr/>
          <a:lstStyle/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Error messages are helpful and color coded. Stack traces point to the source of problems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Integrated support for testing with promises and async/await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Jest runs previously failed tests first. Together with --bail it provides useful signal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Integrated manual mocking library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Automatically find tests related to changed files to execute in your project with -o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ClrTx/>
              <a:buSzTx/>
              <a:buFontTx/>
              <a:buNone/>
              <a:defRPr sz="1200">
                <a:solidFill>
                  <a:srgbClr val="585858"/>
                </a:solidFill>
              </a:defRPr>
            </a:pPr>
            <a:r>
              <a:t>Run tests in parallel processes to minimize test runtime</a:t>
            </a:r>
          </a:p>
        </p:txBody>
      </p:sp>
      <p:sp>
        <p:nvSpPr>
          <p:cNvPr id="232" name="Shape 232"/>
          <p:cNvSpPr/>
          <p:nvPr/>
        </p:nvSpPr>
        <p:spPr>
          <a:xfrm>
            <a:off x="262298" y="1932947"/>
            <a:ext cx="3888303" cy="341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Jest is a bit different from most test runners. Facebook designed it to work well in the context of it's infrastructure: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Monorepo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Sandboxing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</a:defRPr>
            </a:pPr>
            <a:r>
              <a:t>providesModule</a:t>
            </a:r>
          </a:p>
        </p:txBody>
      </p:sp>
      <p:pic>
        <p:nvPicPr>
          <p:cNvPr id="233" name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Test</a:t>
            </a:r>
          </a:p>
        </p:txBody>
      </p:sp>
      <p:pic>
        <p:nvPicPr>
          <p:cNvPr id="237" name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7466" y="2084199"/>
            <a:ext cx="6249068" cy="397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Describe, It</a:t>
            </a:r>
          </a:p>
        </p:txBody>
      </p:sp>
      <p:pic>
        <p:nvPicPr>
          <p:cNvPr id="242" name="image1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067" y="1772441"/>
            <a:ext cx="5971866" cy="4249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Chai: Exceptions</a:t>
            </a:r>
          </a:p>
        </p:txBody>
      </p:sp>
      <p:pic>
        <p:nvPicPr>
          <p:cNvPr id="24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55" y="2339634"/>
            <a:ext cx="8070490" cy="2536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1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Async</a:t>
            </a:r>
          </a:p>
        </p:txBody>
      </p:sp>
      <p:pic>
        <p:nvPicPr>
          <p:cNvPr id="252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868" y="2366286"/>
            <a:ext cx="8022264" cy="249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1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Promise</a:t>
            </a:r>
          </a:p>
        </p:txBody>
      </p:sp>
      <p:pic>
        <p:nvPicPr>
          <p:cNvPr id="25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747" y="2136484"/>
            <a:ext cx="7880506" cy="2909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1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Code coverage</a:t>
            </a:r>
          </a:p>
        </p:txBody>
      </p:sp>
      <p:pic>
        <p:nvPicPr>
          <p:cNvPr id="262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731" y="1720137"/>
            <a:ext cx="7408538" cy="4069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1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7811580" y="885271"/>
            <a:ext cx="1018454" cy="1104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89799" y="1168100"/>
            <a:ext cx="8142635" cy="250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985519" indent="-426719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TypeScript Supports following type of destructing: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Object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Array destructing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1" marL="1341119" indent="-426719">
              <a:buSzPct val="100000"/>
              <a:buFont typeface="Helvetica"/>
              <a:buChar char="✦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Module destructing</a:t>
            </a:r>
          </a:p>
        </p:txBody>
      </p:sp>
      <p:pic>
        <p:nvPicPr>
          <p:cNvPr id="267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8" cy="2397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3" y="-152505"/>
            <a:ext cx="9184107" cy="716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2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53675" y="1276225"/>
            <a:ext cx="7587300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Testing Types.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Refactoring.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metrics. Code coverage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Async code testing patterns</a:t>
            </a:r>
          </a:p>
        </p:txBody>
      </p:sp>
      <p:pic>
        <p:nvPicPr>
          <p:cNvPr id="173" name="image9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1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xfrm>
            <a:off x="1371599" y="3886200"/>
            <a:ext cx="6400801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7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1742600" y="2594549"/>
            <a:ext cx="5682601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4" y="1168100"/>
            <a:ext cx="67038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Testing types</a:t>
            </a:r>
          </a:p>
        </p:txBody>
      </p:sp>
      <p:sp>
        <p:nvSpPr>
          <p:cNvPr id="177" name="Shape 177"/>
          <p:cNvSpPr/>
          <p:nvPr/>
        </p:nvSpPr>
        <p:spPr>
          <a:xfrm>
            <a:off x="631825" y="5583809"/>
            <a:ext cx="6106480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pic>
        <p:nvPicPr>
          <p:cNvPr id="178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6545" y="1348152"/>
            <a:ext cx="2964452" cy="296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650" y="3507165"/>
            <a:ext cx="2256692" cy="225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46511" y="3896958"/>
            <a:ext cx="1477108" cy="1477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4787" y="3899725"/>
            <a:ext cx="1617076" cy="161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93924" y="1168100"/>
            <a:ext cx="67038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613264" y="5366778"/>
            <a:ext cx="6106481" cy="360100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5"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86" name="Shape 186"/>
          <p:cNvSpPr/>
          <p:nvPr/>
        </p:nvSpPr>
        <p:spPr>
          <a:xfrm>
            <a:off x="613265" y="2976147"/>
            <a:ext cx="6910388" cy="60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329184">
              <a:lnSpc>
                <a:spcPct val="80000"/>
              </a:lnSpc>
              <a:defRPr spc="-144" sz="2952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is Unit testing?</a:t>
            </a: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985" y="1131122"/>
            <a:ext cx="2964452" cy="2964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81"/>
            <a:ext cx="9144001" cy="686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91" name="Shape 191"/>
          <p:cNvSpPr/>
          <p:nvPr>
            <p:ph type="body" sz="quarter" idx="4294967295"/>
          </p:nvPr>
        </p:nvSpPr>
        <p:spPr>
          <a:xfrm>
            <a:off x="572969" y="5861271"/>
            <a:ext cx="4771051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RED – Green – Refactor Pattern</a:t>
            </a:r>
          </a:p>
        </p:txBody>
      </p:sp>
      <p:pic>
        <p:nvPicPr>
          <p:cNvPr id="19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43" y="1444891"/>
            <a:ext cx="5020409" cy="4284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09898" y="908041"/>
            <a:ext cx="1959709" cy="1959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6299" y="864299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BDD</a:t>
            </a:r>
          </a:p>
        </p:txBody>
      </p:sp>
      <p:sp>
        <p:nvSpPr>
          <p:cNvPr id="197" name="Shape 197"/>
          <p:cNvSpPr/>
          <p:nvPr>
            <p:ph type="body" sz="quarter" idx="4294967295"/>
          </p:nvPr>
        </p:nvSpPr>
        <p:spPr>
          <a:xfrm>
            <a:off x="768349" y="5918894"/>
            <a:ext cx="4617997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Behaviour Driven development</a:t>
            </a:r>
          </a:p>
        </p:txBody>
      </p:sp>
      <p:pic>
        <p:nvPicPr>
          <p:cNvPr id="198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5514" y="575900"/>
            <a:ext cx="1959710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391" y="1860452"/>
            <a:ext cx="7965832" cy="378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89799" y="1168100"/>
            <a:ext cx="7666202" cy="73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 Refactoring</a:t>
            </a:r>
          </a:p>
        </p:txBody>
      </p:sp>
      <p:sp>
        <p:nvSpPr>
          <p:cNvPr id="203" name="Shape 203"/>
          <p:cNvSpPr/>
          <p:nvPr>
            <p:ph type="body" sz="quarter" idx="4294967295"/>
          </p:nvPr>
        </p:nvSpPr>
        <p:spPr>
          <a:xfrm>
            <a:off x="764707" y="5809086"/>
            <a:ext cx="7614586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 without unit tests calls ‘refucking’</a:t>
            </a:r>
          </a:p>
        </p:txBody>
      </p:sp>
      <p:pic>
        <p:nvPicPr>
          <p:cNvPr id="20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1872" y="466092"/>
            <a:ext cx="1959709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1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707" y="1785648"/>
            <a:ext cx="6136055" cy="3988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89799" y="1168100"/>
            <a:ext cx="7666202" cy="348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</a:t>
            </a:r>
          </a:p>
          <a:p>
            <a:pPr/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Code complexity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Comments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2" marL="685800" indent="-228600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Testing coverage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lines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 functions/classes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branches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lvl="3" marL="1383631" indent="-240631">
              <a:buSzPct val="100000"/>
              <a:buChar char="•"/>
            </a:pPr>
            <a:r>
              <a:rPr sz="2400">
                <a:latin typeface="Bree Serif"/>
                <a:ea typeface="Bree Serif"/>
                <a:cs typeface="Bree Serif"/>
                <a:sym typeface="Bree Serif"/>
              </a:rPr>
              <a:t> By expressions</a:t>
            </a:r>
          </a:p>
        </p:txBody>
      </p:sp>
      <p:pic>
        <p:nvPicPr>
          <p:cNvPr id="209" name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7734" y="4354652"/>
            <a:ext cx="5223226" cy="1458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9799" y="1168100"/>
            <a:ext cx="76662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 frameworks</a:t>
            </a:r>
          </a:p>
        </p:txBody>
      </p:sp>
      <p:sp>
        <p:nvSpPr>
          <p:cNvPr id="213" name="Shape 213"/>
          <p:cNvSpPr/>
          <p:nvPr>
            <p:ph type="body" sz="quarter" idx="4294967295"/>
          </p:nvPr>
        </p:nvSpPr>
        <p:spPr>
          <a:xfrm>
            <a:off x="590550" y="5893494"/>
            <a:ext cx="4945328" cy="360100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5">
              <a:buClrTx/>
              <a:buSzTx/>
              <a:buFontTx/>
              <a:buNone/>
              <a:defRPr cap="all" sz="1674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testing frameworks</a:t>
            </a:r>
          </a:p>
        </p:txBody>
      </p:sp>
      <p:pic>
        <p:nvPicPr>
          <p:cNvPr id="21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7714" y="550500"/>
            <a:ext cx="1959710" cy="195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227" y="2715779"/>
            <a:ext cx="4222264" cy="2296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94089" y="2819015"/>
            <a:ext cx="2399324" cy="2399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06290" y="2920372"/>
            <a:ext cx="1887799" cy="18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