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 b="def" i="def"/>
      <a:tcStyle>
        <a:tcBdr/>
        <a:fill>
          <a:solidFill>
            <a:srgbClr val="E7EC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 b="def" i="def"/>
      <a:tcStyle>
        <a:tcBdr/>
        <a:fill>
          <a:solidFill>
            <a:srgbClr val="E7EC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 b="def" i="def"/>
      <a:tcStyle>
        <a:tcBdr/>
        <a:fill>
          <a:solidFill>
            <a:srgbClr val="ED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 b="def" i="def"/>
      <a:tcStyle>
        <a:tcBdr/>
        <a:fill>
          <a:solidFill>
            <a:srgbClr val="EE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11123"/>
            <a:ext cx="7772400" cy="1546476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685800" y="3786737"/>
            <a:ext cx="7772400" cy="1046319"/>
          </a:xfrm>
          <a:prstGeom prst="rect">
            <a:avLst/>
          </a:prstGeom>
        </p:spPr>
        <p:txBody>
          <a:bodyPr/>
          <a:lstStyle>
            <a:lvl1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1pPr>
            <a:lvl2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2pPr>
            <a:lvl3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3pPr>
            <a:lvl4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4pPr>
            <a:lvl5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0" name="Shape 90"/>
          <p:cNvSpPr/>
          <p:nvPr>
            <p:ph type="body" sz="half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</p:spPr>
        <p:txBody>
          <a:bodyPr/>
          <a:lstStyle>
            <a:lvl1pPr marL="342900" indent="-222250"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772582" indent="-207432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197610" indent="-191135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684865" indent="-237065"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142065" indent="-237065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hape 91"/>
          <p:cNvSpPr/>
          <p:nvPr>
            <p:ph type="body" sz="half" idx="13"/>
          </p:nvPr>
        </p:nvSpPr>
        <p:spPr>
          <a:xfrm>
            <a:off x="4648199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0" name="Shape 100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hape 101"/>
          <p:cNvSpPr/>
          <p:nvPr>
            <p:ph type="body" sz="half" idx="13"/>
          </p:nvPr>
        </p:nvSpPr>
        <p:spPr>
          <a:xfrm>
            <a:off x="457198" y="2174875"/>
            <a:ext cx="4040191" cy="39512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2" name="Shape 102"/>
          <p:cNvSpPr/>
          <p:nvPr>
            <p:ph type="body" sz="quarter" idx="14"/>
          </p:nvPr>
        </p:nvSpPr>
        <p:spPr>
          <a:xfrm>
            <a:off x="4645024" y="1535111"/>
            <a:ext cx="4041775" cy="639765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03" name="Shape 103"/>
          <p:cNvSpPr/>
          <p:nvPr>
            <p:ph type="body" sz="half" idx="15"/>
          </p:nvPr>
        </p:nvSpPr>
        <p:spPr>
          <a:xfrm>
            <a:off x="4645024" y="2174875"/>
            <a:ext cx="4041775" cy="39512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 marL="342900" indent="-222250"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7" indent="-182032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8" indent="-243838"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8" indent="-243838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/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1792288" y="4800600"/>
            <a:ext cx="5486399" cy="566738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7" name="Shape 137"/>
          <p:cNvSpPr/>
          <p:nvPr>
            <p:ph type="pic" sz="half" idx="13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xfrm>
            <a:off x="1792288" y="5367337"/>
            <a:ext cx="5486399" cy="804863"/>
          </a:xfrm>
          <a:prstGeom prst="rect">
            <a:avLst/>
          </a:prstGeom>
        </p:spPr>
        <p:txBody>
          <a:bodyPr/>
          <a:lstStyle>
            <a:lvl1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hape 139"/>
          <p:cNvSpPr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xfrm rot="5400000">
            <a:off x="2309017" y="-251618"/>
            <a:ext cx="4525965" cy="8229601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7" indent="-182032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8" indent="-243838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8" indent="-243838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Shape 148"/>
          <p:cNvSpPr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 rot="5400000">
            <a:off x="4732337" y="2171700"/>
            <a:ext cx="5851527" cy="2057400"/>
          </a:xfrm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xfrm rot="5400000">
            <a:off x="541337" y="190500"/>
            <a:ext cx="5851527" cy="6019799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7" indent="-182032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8" indent="-243838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8" indent="-243838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Shape 157"/>
          <p:cNvSpPr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half" idx="1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body" sz="half" idx="13"/>
          </p:nvPr>
        </p:nvSpPr>
        <p:spPr>
          <a:xfrm>
            <a:off x="4692272" y="1600200"/>
            <a:ext cx="3994528" cy="496757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body" sz="quarter" idx="1"/>
          </p:nvPr>
        </p:nvSpPr>
        <p:spPr>
          <a:xfrm>
            <a:off x="457200" y="5875077"/>
            <a:ext cx="8229600" cy="692695"/>
          </a:xfrm>
          <a:prstGeom prst="rect">
            <a:avLst/>
          </a:prstGeom>
        </p:spPr>
        <p:txBody>
          <a:bodyPr/>
          <a:lstStyle>
            <a:lvl1pPr algn="ctr">
              <a:spcBef>
                <a:spcPts val="300"/>
              </a:spcBef>
              <a:defRPr sz="1800"/>
            </a:lvl1pPr>
            <a:lvl2pPr algn="ctr">
              <a:spcBef>
                <a:spcPts val="300"/>
              </a:spcBef>
              <a:defRPr sz="1800"/>
            </a:lvl2pPr>
            <a:lvl3pPr algn="ctr">
              <a:spcBef>
                <a:spcPts val="300"/>
              </a:spcBef>
              <a:defRPr sz="1800"/>
            </a:lvl3pPr>
            <a:lvl4pPr algn="ctr">
              <a:spcBef>
                <a:spcPts val="300"/>
              </a:spcBef>
              <a:defRPr sz="1800"/>
            </a:lvl4pPr>
            <a:lvl5pPr algn="ctr">
              <a:spcBef>
                <a:spcPts val="300"/>
              </a:spcBef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3" name="Shape 63"/>
          <p:cNvSpPr/>
          <p:nvPr>
            <p:ph type="body" sz="quarter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7" indent="-182032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8" indent="-243838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8" indent="-243838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cap="small"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1" name="Shape 81"/>
          <p:cNvSpPr/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5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279546" y="6224224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6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7.t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8.t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9.tif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0.tif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1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1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2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2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4.tif"/><Relationship Id="rId4" Type="http://schemas.openxmlformats.org/officeDocument/2006/relationships/image" Target="../media/image5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 </a:t>
            </a:r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xfrm>
            <a:off x="1371598" y="3886200"/>
            <a:ext cx="6400803" cy="1752600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spcBef>
                <a:spcPts val="0"/>
              </a:spcBef>
            </a:pPr>
          </a:p>
        </p:txBody>
      </p:sp>
      <p:pic>
        <p:nvPicPr>
          <p:cNvPr id="168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10" y="0"/>
            <a:ext cx="919322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/>
        </p:nvSpPr>
        <p:spPr>
          <a:xfrm>
            <a:off x="1218850" y="2345150"/>
            <a:ext cx="5893800" cy="2024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4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TypeScript Flow</a:t>
            </a:r>
          </a:p>
          <a:p>
            <a:pPr>
              <a:defRPr sz="4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>
              <a:defRPr i="1" sz="2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Lesson 2. OOP.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hape 205"/>
          <p:cNvSpPr/>
          <p:nvPr/>
        </p:nvSpPr>
        <p:spPr>
          <a:xfrm>
            <a:off x="89799" y="1168099"/>
            <a:ext cx="7666202" cy="207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OOP: Abstract 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Abstract can be thought as access modifier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Abstract class can’t be directly instantiated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Abstract members can’t be directly accessed it can be implemented in child class only</a:t>
            </a:r>
          </a:p>
        </p:txBody>
      </p:sp>
      <p:pic>
        <p:nvPicPr>
          <p:cNvPr id="206" name="image6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5403" y="3340441"/>
            <a:ext cx="6334096" cy="27200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hape 209"/>
          <p:cNvSpPr/>
          <p:nvPr/>
        </p:nvSpPr>
        <p:spPr>
          <a:xfrm>
            <a:off x="89799" y="1168100"/>
            <a:ext cx="7666202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OOP: Properties</a:t>
            </a:r>
          </a:p>
        </p:txBody>
      </p:sp>
      <p:pic>
        <p:nvPicPr>
          <p:cNvPr id="210" name="image7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8179" y="1949430"/>
            <a:ext cx="6687643" cy="39152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Shape 213"/>
          <p:cNvSpPr/>
          <p:nvPr/>
        </p:nvSpPr>
        <p:spPr>
          <a:xfrm>
            <a:off x="89799" y="1168099"/>
            <a:ext cx="7666202" cy="1783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OOP: Interfaces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The interface defines property and methods that object has to implement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The interface is definition of custom data type.</a:t>
            </a:r>
          </a:p>
        </p:txBody>
      </p:sp>
      <p:pic>
        <p:nvPicPr>
          <p:cNvPr id="214" name="image8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97230" y="3065601"/>
            <a:ext cx="5149540" cy="32106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hape 217"/>
          <p:cNvSpPr/>
          <p:nvPr/>
        </p:nvSpPr>
        <p:spPr>
          <a:xfrm>
            <a:off x="89799" y="1168099"/>
            <a:ext cx="7666202" cy="3243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Mixins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Along with traditional OO hierarchy, another popular way building classes from the reusable components is to build them by combining simplier partial classes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To satisfy this requirements we create stand-in properties and their types for the members that will com from mixins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That satisfy compiler that members will available in runtime.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Shape 220"/>
          <p:cNvSpPr/>
          <p:nvPr/>
        </p:nvSpPr>
        <p:spPr>
          <a:xfrm>
            <a:off x="89799" y="1168100"/>
            <a:ext cx="7666202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Generic interfaces and classes</a:t>
            </a:r>
          </a:p>
        </p:txBody>
      </p:sp>
      <p:pic>
        <p:nvPicPr>
          <p:cNvPr id="221" name="image9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166784"/>
            <a:ext cx="9144000" cy="37073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Shape 224"/>
          <p:cNvSpPr/>
          <p:nvPr/>
        </p:nvSpPr>
        <p:spPr>
          <a:xfrm>
            <a:off x="89798" y="1168099"/>
            <a:ext cx="8483119" cy="207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Modules 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Modules are designed for organisation of large programs.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Modules help group interfaces and classes in logical structures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Modules is obsolete construction in TypeScript</a:t>
            </a:r>
          </a:p>
        </p:txBody>
      </p:sp>
      <p:pic>
        <p:nvPicPr>
          <p:cNvPr id="225" name="image10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99410" y="3345183"/>
            <a:ext cx="5463894" cy="25936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Shape 228"/>
          <p:cNvSpPr/>
          <p:nvPr/>
        </p:nvSpPr>
        <p:spPr>
          <a:xfrm>
            <a:off x="89798" y="1168099"/>
            <a:ext cx="8483119" cy="1490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Namespaces 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The same as modules.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Modules removed by Namespace.</a:t>
            </a:r>
          </a:p>
        </p:txBody>
      </p:sp>
      <p:pic>
        <p:nvPicPr>
          <p:cNvPr id="229" name="image11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1449" y="2810497"/>
            <a:ext cx="7121102" cy="32271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/>
        </p:nvSpPr>
        <p:spPr>
          <a:xfrm>
            <a:off x="942721" y="1276224"/>
            <a:ext cx="7587299" cy="3383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lnSpc>
                <a:spcPct val="150000"/>
              </a:lnSpc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Agenda: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 basic concepts.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 TypeScript.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Classes. Interfaces. Mixins.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Namespaces and Modules.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Decorators.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Promises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Declarations</a:t>
            </a:r>
          </a:p>
        </p:txBody>
      </p:sp>
      <p:pic>
        <p:nvPicPr>
          <p:cNvPr id="173" name="image3.png" descr="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26325" y="1276212"/>
            <a:ext cx="2914652" cy="2809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/>
        </p:nvSpPr>
        <p:spPr>
          <a:xfrm>
            <a:off x="293923" y="1168099"/>
            <a:ext cx="7624455" cy="1783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OOP. Classes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TypeScript support Object Oriented Approach.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Full class support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For define new class use class keyword.</a:t>
            </a:r>
          </a:p>
        </p:txBody>
      </p:sp>
      <p:pic>
        <p:nvPicPr>
          <p:cNvPr id="177" name="image1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3630" y="3121457"/>
            <a:ext cx="6936739" cy="30527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hape 180"/>
          <p:cNvSpPr/>
          <p:nvPr/>
        </p:nvSpPr>
        <p:spPr>
          <a:xfrm>
            <a:off x="89799" y="1168099"/>
            <a:ext cx="8724932" cy="207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OOP. Constructors.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Apart from the usual functions of classes have special features designers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Constructor defined with keyword constructor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Designers perform initial define of instance properties</a:t>
            </a:r>
          </a:p>
        </p:txBody>
      </p:sp>
      <p:pic>
        <p:nvPicPr>
          <p:cNvPr id="181" name="image2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15005" y="3195228"/>
            <a:ext cx="4913990" cy="31984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hape 184"/>
          <p:cNvSpPr/>
          <p:nvPr/>
        </p:nvSpPr>
        <p:spPr>
          <a:xfrm>
            <a:off x="89799" y="1168099"/>
            <a:ext cx="8724932" cy="1490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OOP. Constructors.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Constructor as well as ordinary functions, TypeScript supported overload</a:t>
            </a:r>
          </a:p>
        </p:txBody>
      </p:sp>
      <p:pic>
        <p:nvPicPr>
          <p:cNvPr id="185" name="image2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0023" y="2763553"/>
            <a:ext cx="5223954" cy="34002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hape 188"/>
          <p:cNvSpPr/>
          <p:nvPr/>
        </p:nvSpPr>
        <p:spPr>
          <a:xfrm>
            <a:off x="89799" y="1168099"/>
            <a:ext cx="7666202" cy="1783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OOP. Static.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Besides usual properties and functions you can define static members 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Static members is not available via this</a:t>
            </a:r>
          </a:p>
        </p:txBody>
      </p:sp>
      <p:pic>
        <p:nvPicPr>
          <p:cNvPr id="189" name="image3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7432" y="3074236"/>
            <a:ext cx="5329136" cy="28680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hape 192"/>
          <p:cNvSpPr/>
          <p:nvPr/>
        </p:nvSpPr>
        <p:spPr>
          <a:xfrm>
            <a:off x="89799" y="1168099"/>
            <a:ext cx="7666202" cy="894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Inheritance</a:t>
            </a:r>
          </a:p>
        </p:txBody>
      </p:sp>
      <p:pic>
        <p:nvPicPr>
          <p:cNvPr id="193" name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2500" y="1923517"/>
            <a:ext cx="7239000" cy="4254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Shape 196"/>
          <p:cNvSpPr/>
          <p:nvPr/>
        </p:nvSpPr>
        <p:spPr>
          <a:xfrm>
            <a:off x="89799" y="1168100"/>
            <a:ext cx="7666202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Inheritance example</a:t>
            </a:r>
          </a:p>
        </p:txBody>
      </p:sp>
      <p:pic>
        <p:nvPicPr>
          <p:cNvPr id="197" name="image4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4303" y="1753704"/>
            <a:ext cx="4664199" cy="2132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image5.t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4279" y="3454265"/>
            <a:ext cx="5214199" cy="2582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hape 201"/>
          <p:cNvSpPr/>
          <p:nvPr/>
        </p:nvSpPr>
        <p:spPr>
          <a:xfrm>
            <a:off x="89799" y="1168100"/>
            <a:ext cx="7666202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OOP: Access modifiers.</a:t>
            </a:r>
          </a:p>
        </p:txBody>
      </p:sp>
      <p:graphicFrame>
        <p:nvGraphicFramePr>
          <p:cNvPr id="202" name="Table 202"/>
          <p:cNvGraphicFramePr/>
          <p:nvPr/>
        </p:nvGraphicFramePr>
        <p:xfrm>
          <a:off x="366176" y="2460369"/>
          <a:ext cx="8411644" cy="19372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102911"/>
                <a:gridCol w="2102911"/>
                <a:gridCol w="2102911"/>
                <a:gridCol w="2102911"/>
              </a:tblGrid>
              <a:tr h="54860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Accessable On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public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protected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private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62883">
                <a:tc>
                  <a:txBody>
                    <a:bodyPr/>
                    <a:lstStyle/>
                    <a:p>
                      <a:pPr algn="just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Class instances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yes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no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no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6288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Class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yes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yes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yes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6288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Class child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yes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yes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no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