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7E6"/>
          </a:solidFill>
        </a:fill>
      </a:tcStyle>
    </a:wholeTbl>
    <a:band2H>
      <a:tcTxStyle b="def" i="def"/>
      <a:tcStyle>
        <a:tcBdr/>
        <a:fill>
          <a:solidFill>
            <a:srgbClr val="E7ECF3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E2CD"/>
          </a:solidFill>
        </a:fill>
      </a:tcStyle>
    </a:wholeTbl>
    <a:band2H>
      <a:tcTxStyle b="def" i="def"/>
      <a:tcStyle>
        <a:tcBdr/>
        <a:fill>
          <a:solidFill>
            <a:srgbClr val="ED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CCCC"/>
          </a:solidFill>
        </a:fill>
      </a:tcStyle>
    </a:wholeTbl>
    <a:band2H>
      <a:tcTxStyle b="def" i="def"/>
      <a:tcStyle>
        <a:tcBdr/>
        <a:fill>
          <a:solidFill>
            <a:srgbClr val="EE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685800" y="2111123"/>
            <a:ext cx="7772400" cy="1546477"/>
          </a:xfrm>
          <a:prstGeom prst="rect">
            <a:avLst/>
          </a:prstGeom>
        </p:spPr>
        <p:txBody>
          <a:bodyPr/>
          <a:lstStyle>
            <a:lvl1pPr algn="ctr"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685800" y="3786737"/>
            <a:ext cx="7772400" cy="1046320"/>
          </a:xfrm>
          <a:prstGeom prst="rect">
            <a:avLst/>
          </a:prstGeom>
        </p:spPr>
        <p:txBody>
          <a:bodyPr/>
          <a:lstStyle>
            <a:lvl1pPr algn="ctr">
              <a:buClrTx/>
              <a:buSzTx/>
              <a:buFontTx/>
              <a:buNone/>
              <a:defRPr>
                <a:solidFill>
                  <a:srgbClr val="666666"/>
                </a:solidFill>
              </a:defRPr>
            </a:lvl1pPr>
            <a:lvl2pPr algn="ctr">
              <a:buClrTx/>
              <a:buSzTx/>
              <a:buFontTx/>
              <a:buNone/>
              <a:defRPr>
                <a:solidFill>
                  <a:srgbClr val="666666"/>
                </a:solidFill>
              </a:defRPr>
            </a:lvl2pPr>
            <a:lvl3pPr algn="ctr">
              <a:buClrTx/>
              <a:buSzTx/>
              <a:buFontTx/>
              <a:buNone/>
              <a:defRPr>
                <a:solidFill>
                  <a:srgbClr val="666666"/>
                </a:solidFill>
              </a:defRPr>
            </a:lvl3pPr>
            <a:lvl4pPr algn="ctr">
              <a:buClrTx/>
              <a:buSzTx/>
              <a:buFontTx/>
              <a:buNone/>
              <a:defRPr>
                <a:solidFill>
                  <a:srgbClr val="666666"/>
                </a:solidFill>
              </a:defRPr>
            </a:lvl4pPr>
            <a:lvl5pPr algn="ctr">
              <a:buClrTx/>
              <a:buSzTx/>
              <a:buFontTx/>
              <a:buNone/>
              <a:defRPr>
                <a:solidFill>
                  <a:srgbClr val="66666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0" name="Shape 90"/>
          <p:cNvSpPr/>
          <p:nvPr>
            <p:ph type="body" sz="half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</p:spPr>
        <p:txBody>
          <a:bodyPr/>
          <a:lstStyle>
            <a:lvl1pPr marL="342900" indent="-222250"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772582" indent="-207432">
              <a:buChar char="●"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marL="1197610" indent="-191135">
              <a:buChar char="●"/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 marL="1684864" indent="-237064">
              <a:defRPr sz="2800">
                <a:latin typeface="Calibri"/>
                <a:ea typeface="Calibri"/>
                <a:cs typeface="Calibri"/>
                <a:sym typeface="Calibri"/>
              </a:defRPr>
            </a:lvl4pPr>
            <a:lvl5pPr marL="2142064" indent="-237064">
              <a:buChar char="●"/>
              <a:defRPr sz="2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hape 91"/>
          <p:cNvSpPr/>
          <p:nvPr>
            <p:ph type="body" sz="half" idx="13"/>
          </p:nvPr>
        </p:nvSpPr>
        <p:spPr>
          <a:xfrm>
            <a:off x="4648198" y="1600200"/>
            <a:ext cx="4038601" cy="45259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sldNum" sz="quarter" idx="2"/>
          </p:nvPr>
        </p:nvSpPr>
        <p:spPr>
          <a:xfrm>
            <a:off x="8293486" y="6348797"/>
            <a:ext cx="393315" cy="380230"/>
          </a:xfrm>
          <a:prstGeom prst="rect">
            <a:avLst/>
          </a:prstGeom>
        </p:spPr>
        <p:txBody>
          <a:bodyPr lIns="91422" tIns="91422" rIns="91422" bIns="91422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0" name="Shape 100"/>
          <p:cNvSpPr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2pPr>
            <a:lvl3pPr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3pPr>
            <a:lvl4pPr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4pPr>
            <a:lvl5pPr>
              <a:buClrTx/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Shape 101"/>
          <p:cNvSpPr/>
          <p:nvPr>
            <p:ph type="body" sz="half" idx="13"/>
          </p:nvPr>
        </p:nvSpPr>
        <p:spPr>
          <a:xfrm>
            <a:off x="457198" y="2174875"/>
            <a:ext cx="4040192" cy="39512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2" name="Shape 102"/>
          <p:cNvSpPr/>
          <p:nvPr>
            <p:ph type="body" sz="quarter" idx="14"/>
          </p:nvPr>
        </p:nvSpPr>
        <p:spPr>
          <a:xfrm>
            <a:off x="4645023" y="1535111"/>
            <a:ext cx="4041776" cy="639766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103" name="Shape 103"/>
          <p:cNvSpPr/>
          <p:nvPr>
            <p:ph type="body" sz="half" idx="15"/>
          </p:nvPr>
        </p:nvSpPr>
        <p:spPr>
          <a:xfrm>
            <a:off x="4645023" y="2174875"/>
            <a:ext cx="4041776" cy="39512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xfrm>
            <a:off x="8293486" y="6348797"/>
            <a:ext cx="393315" cy="380230"/>
          </a:xfrm>
          <a:prstGeom prst="rect">
            <a:avLst/>
          </a:prstGeom>
        </p:spPr>
        <p:txBody>
          <a:bodyPr lIns="91422" tIns="91422" rIns="91422" bIns="91422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Shape 112"/>
          <p:cNvSpPr/>
          <p:nvPr>
            <p:ph type="sldNum" sz="quarter" idx="2"/>
          </p:nvPr>
        </p:nvSpPr>
        <p:spPr>
          <a:xfrm>
            <a:off x="8293486" y="6348797"/>
            <a:ext cx="393315" cy="380230"/>
          </a:xfrm>
          <a:prstGeom prst="rect">
            <a:avLst/>
          </a:prstGeom>
        </p:spPr>
        <p:txBody>
          <a:bodyPr lIns="91422" tIns="91422" rIns="91422" bIns="91422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sldNum" sz="quarter" idx="2"/>
          </p:nvPr>
        </p:nvSpPr>
        <p:spPr>
          <a:xfrm>
            <a:off x="8293486" y="6348797"/>
            <a:ext cx="393315" cy="380230"/>
          </a:xfrm>
          <a:prstGeom prst="rect">
            <a:avLst/>
          </a:prstGeom>
        </p:spPr>
        <p:txBody>
          <a:bodyPr lIns="91422" tIns="91422" rIns="91422" bIns="91422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7" name="Shape 127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 marL="342900" indent="-222250"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68350" indent="-203200"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188507" indent="-182032"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691638" indent="-243838"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48838" indent="-243838"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/>
          <p:nvPr>
            <p:ph type="body" sz="half" idx="13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sldNum" sz="quarter" idx="2"/>
          </p:nvPr>
        </p:nvSpPr>
        <p:spPr>
          <a:xfrm>
            <a:off x="8293486" y="6348797"/>
            <a:ext cx="393315" cy="380230"/>
          </a:xfrm>
          <a:prstGeom prst="rect">
            <a:avLst/>
          </a:prstGeom>
        </p:spPr>
        <p:txBody>
          <a:bodyPr lIns="91422" tIns="91422" rIns="91422" bIns="91422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xfrm>
            <a:off x="1792288" y="4800600"/>
            <a:ext cx="5486399" cy="566738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7" name="Shape 137"/>
          <p:cNvSpPr/>
          <p:nvPr>
            <p:ph type="pic" sz="half" idx="13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8" name="Shape 138"/>
          <p:cNvSpPr/>
          <p:nvPr>
            <p:ph type="body" sz="quarter" idx="1"/>
          </p:nvPr>
        </p:nvSpPr>
        <p:spPr>
          <a:xfrm>
            <a:off x="1792288" y="5367337"/>
            <a:ext cx="5486399" cy="804864"/>
          </a:xfrm>
          <a:prstGeom prst="rect">
            <a:avLst/>
          </a:prstGeom>
        </p:spPr>
        <p:txBody>
          <a:bodyPr/>
          <a:lstStyle>
            <a:lvl1pPr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2pPr>
            <a:lvl3pPr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3pPr>
            <a:lvl4pPr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4pPr>
            <a:lvl5pPr>
              <a:buClrTx/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9" name="Shape 139"/>
          <p:cNvSpPr/>
          <p:nvPr>
            <p:ph type="sldNum" sz="quarter" idx="2"/>
          </p:nvPr>
        </p:nvSpPr>
        <p:spPr>
          <a:xfrm>
            <a:off x="8293486" y="6348797"/>
            <a:ext cx="393315" cy="380230"/>
          </a:xfrm>
          <a:prstGeom prst="rect">
            <a:avLst/>
          </a:prstGeom>
        </p:spPr>
        <p:txBody>
          <a:bodyPr lIns="91422" tIns="91422" rIns="91422" bIns="91422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7" name="Shape 147"/>
          <p:cNvSpPr/>
          <p:nvPr>
            <p:ph type="body" idx="1"/>
          </p:nvPr>
        </p:nvSpPr>
        <p:spPr>
          <a:xfrm rot="5400000">
            <a:off x="2309017" y="-251618"/>
            <a:ext cx="4525965" cy="8229601"/>
          </a:xfrm>
          <a:prstGeom prst="rect">
            <a:avLst/>
          </a:prstGeom>
        </p:spPr>
        <p:txBody>
          <a:bodyPr/>
          <a:lstStyle>
            <a:lvl1pPr marL="342900" indent="-222250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68350" indent="-203200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188507" indent="-182032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691638" indent="-243838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48838" indent="-243838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8" name="Shape 148"/>
          <p:cNvSpPr/>
          <p:nvPr>
            <p:ph type="sldNum" sz="quarter" idx="2"/>
          </p:nvPr>
        </p:nvSpPr>
        <p:spPr>
          <a:xfrm>
            <a:off x="8293486" y="6348797"/>
            <a:ext cx="393315" cy="380230"/>
          </a:xfrm>
          <a:prstGeom prst="rect">
            <a:avLst/>
          </a:prstGeom>
        </p:spPr>
        <p:txBody>
          <a:bodyPr lIns="91422" tIns="91422" rIns="91422" bIns="91422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xfrm rot="5400000">
            <a:off x="4732337" y="2171700"/>
            <a:ext cx="5851528" cy="2057400"/>
          </a:xfrm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6" name="Shape 156"/>
          <p:cNvSpPr/>
          <p:nvPr>
            <p:ph type="body" idx="1"/>
          </p:nvPr>
        </p:nvSpPr>
        <p:spPr>
          <a:xfrm rot="5400000">
            <a:off x="541337" y="190500"/>
            <a:ext cx="5851527" cy="6019799"/>
          </a:xfrm>
          <a:prstGeom prst="rect">
            <a:avLst/>
          </a:prstGeom>
        </p:spPr>
        <p:txBody>
          <a:bodyPr/>
          <a:lstStyle>
            <a:lvl1pPr marL="342900" indent="-222250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68350" indent="-203200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188507" indent="-182032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691638" indent="-243838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48838" indent="-243838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7" name="Shape 157"/>
          <p:cNvSpPr/>
          <p:nvPr>
            <p:ph type="sldNum" sz="quarter" idx="2"/>
          </p:nvPr>
        </p:nvSpPr>
        <p:spPr>
          <a:xfrm>
            <a:off x="8293486" y="6348797"/>
            <a:ext cx="393315" cy="380230"/>
          </a:xfrm>
          <a:prstGeom prst="rect">
            <a:avLst/>
          </a:prstGeom>
        </p:spPr>
        <p:txBody>
          <a:bodyPr lIns="91422" tIns="91422" rIns="91422" bIns="91422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" name="Shape 30"/>
          <p:cNvSpPr/>
          <p:nvPr>
            <p:ph type="body" sz="half" idx="1"/>
          </p:nvPr>
        </p:nvSpPr>
        <p:spPr>
          <a:xfrm>
            <a:off x="457200" y="1600200"/>
            <a:ext cx="3994526" cy="496757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/>
          <p:nvPr>
            <p:ph type="body" sz="half" idx="13"/>
          </p:nvPr>
        </p:nvSpPr>
        <p:spPr>
          <a:xfrm>
            <a:off x="4692272" y="1600200"/>
            <a:ext cx="3994529" cy="496757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body" sz="quarter" idx="1"/>
          </p:nvPr>
        </p:nvSpPr>
        <p:spPr>
          <a:xfrm>
            <a:off x="457200" y="5875077"/>
            <a:ext cx="8229600" cy="692696"/>
          </a:xfrm>
          <a:prstGeom prst="rect">
            <a:avLst/>
          </a:prstGeom>
        </p:spPr>
        <p:txBody>
          <a:bodyPr/>
          <a:lstStyle>
            <a:lvl1pPr algn="ctr">
              <a:spcBef>
                <a:spcPts val="300"/>
              </a:spcBef>
              <a:defRPr sz="1800"/>
            </a:lvl1pPr>
            <a:lvl2pPr algn="ctr">
              <a:spcBef>
                <a:spcPts val="300"/>
              </a:spcBef>
              <a:defRPr sz="1800"/>
            </a:lvl2pPr>
            <a:lvl3pPr algn="ctr">
              <a:spcBef>
                <a:spcPts val="300"/>
              </a:spcBef>
              <a:defRPr sz="1800"/>
            </a:lvl3pPr>
            <a:lvl4pPr algn="ctr">
              <a:spcBef>
                <a:spcPts val="300"/>
              </a:spcBef>
              <a:defRPr sz="1800"/>
            </a:lvl4pPr>
            <a:lvl5pPr algn="ctr">
              <a:spcBef>
                <a:spcPts val="300"/>
              </a:spcBef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hape 4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3" name="Shape 63"/>
          <p:cNvSpPr/>
          <p:nvPr>
            <p:ph type="body" sz="quarter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>
              <a:spcBef>
                <a:spcPts val="600"/>
              </a:spcBef>
              <a:buClrTx/>
              <a:buSzTx/>
              <a:buFontTx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xfrm>
            <a:off x="8293486" y="6348797"/>
            <a:ext cx="393315" cy="380230"/>
          </a:xfrm>
          <a:prstGeom prst="rect">
            <a:avLst/>
          </a:prstGeom>
        </p:spPr>
        <p:txBody>
          <a:bodyPr lIns="91422" tIns="91422" rIns="91422" bIns="91422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 algn="ctr">
              <a:defRPr b="0" sz="4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2" name="Shape 7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222250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68350" indent="-203200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188507" indent="-182032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691638" indent="-243838">
              <a:spcBef>
                <a:spcPts val="600"/>
              </a:spcBef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48838" indent="-243838">
              <a:spcBef>
                <a:spcPts val="600"/>
              </a:spcBef>
              <a:buChar char="●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hape 73"/>
          <p:cNvSpPr/>
          <p:nvPr>
            <p:ph type="sldNum" sz="quarter" idx="2"/>
          </p:nvPr>
        </p:nvSpPr>
        <p:spPr>
          <a:xfrm>
            <a:off x="8293486" y="6348797"/>
            <a:ext cx="393315" cy="380230"/>
          </a:xfrm>
          <a:prstGeom prst="rect">
            <a:avLst/>
          </a:prstGeom>
        </p:spPr>
        <p:txBody>
          <a:bodyPr lIns="91422" tIns="91422" rIns="91422" bIns="91422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>
              <a:defRPr cap="small" sz="4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1" name="Shape 81"/>
          <p:cNvSpPr/>
          <p:nvPr>
            <p:ph type="body" sz="quarter" idx="1"/>
          </p:nvPr>
        </p:nvSpPr>
        <p:spPr>
          <a:xfrm>
            <a:off x="722312" y="2906713"/>
            <a:ext cx="7772401" cy="1500190"/>
          </a:xfrm>
          <a:prstGeom prst="rect">
            <a:avLst/>
          </a:prstGeom>
        </p:spPr>
        <p:txBody>
          <a:bodyPr anchor="b"/>
          <a:lstStyle>
            <a:lvl1pPr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xfrm>
            <a:off x="8293486" y="6348797"/>
            <a:ext cx="393315" cy="380230"/>
          </a:xfrm>
          <a:prstGeom prst="rect">
            <a:avLst/>
          </a:prstGeom>
        </p:spPr>
        <p:txBody>
          <a:bodyPr lIns="91422" tIns="91422" rIns="91422" bIns="91422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274635"/>
            <a:ext cx="8229600" cy="1143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279548" y="6224225"/>
            <a:ext cx="273653" cy="264251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●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o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▪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●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o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▪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●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o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▪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17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2.tif"/><Relationship Id="rId4" Type="http://schemas.openxmlformats.org/officeDocument/2006/relationships/image" Target="../media/image2.jpe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image" Target="../media/image1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1.tif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 </a:t>
            </a:r>
          </a:p>
        </p:txBody>
      </p:sp>
      <p:sp>
        <p:nvSpPr>
          <p:cNvPr id="167" name="Shape 167"/>
          <p:cNvSpPr/>
          <p:nvPr>
            <p:ph type="body" sz="quarter" idx="1"/>
          </p:nvPr>
        </p:nvSpPr>
        <p:spPr>
          <a:xfrm>
            <a:off x="1371597" y="3886200"/>
            <a:ext cx="6400805" cy="1752600"/>
          </a:xfrm>
          <a:prstGeom prst="rect">
            <a:avLst/>
          </a:prstGeom>
        </p:spPr>
        <p:txBody>
          <a:bodyPr lIns="45699" tIns="45699" rIns="45699" bIns="45699"/>
          <a:lstStyle/>
          <a:p>
            <a:pPr>
              <a:spcBef>
                <a:spcPts val="0"/>
              </a:spcBef>
            </a:pPr>
          </a:p>
        </p:txBody>
      </p:sp>
      <p:pic>
        <p:nvPicPr>
          <p:cNvPr id="168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10" y="0"/>
            <a:ext cx="9193225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Shape 169"/>
          <p:cNvSpPr/>
          <p:nvPr/>
        </p:nvSpPr>
        <p:spPr>
          <a:xfrm>
            <a:off x="1218850" y="2345150"/>
            <a:ext cx="5893800" cy="2024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sz="4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  <a:r>
              <a:t>Typescript Flow</a:t>
            </a:r>
          </a:p>
          <a:p>
            <a:pPr>
              <a:defRPr sz="4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>
              <a:defRPr i="1" sz="24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pPr>
            <a:r>
              <a:t>Lesson 4. TypeScript. Unit testing.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5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Shape 220"/>
          <p:cNvSpPr/>
          <p:nvPr/>
        </p:nvSpPr>
        <p:spPr>
          <a:xfrm>
            <a:off x="89799" y="1168100"/>
            <a:ext cx="7666202" cy="538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What we have to test?</a:t>
            </a:r>
          </a:p>
        </p:txBody>
      </p:sp>
      <p:sp>
        <p:nvSpPr>
          <p:cNvPr id="221" name="Shape 221"/>
          <p:cNvSpPr/>
          <p:nvPr/>
        </p:nvSpPr>
        <p:spPr>
          <a:xfrm>
            <a:off x="631823" y="4466209"/>
            <a:ext cx="3508338" cy="368429"/>
          </a:xfrm>
          <a:prstGeom prst="rect">
            <a:avLst/>
          </a:prstGeom>
          <a:solidFill>
            <a:srgbClr val="39C2D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576" tIns="36576" rIns="36576" bIns="36576">
            <a:normAutofit fontScale="100000" lnSpcReduction="0"/>
          </a:bodyPr>
          <a:lstStyle>
            <a:lvl1pPr defTabSz="425194">
              <a:defRPr cap="all"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What we have to test?</a:t>
            </a:r>
          </a:p>
        </p:txBody>
      </p:sp>
      <p:pic>
        <p:nvPicPr>
          <p:cNvPr id="222" name="image1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53259" y="708025"/>
            <a:ext cx="2577907" cy="290659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image1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66790" y="3504879"/>
            <a:ext cx="2493117" cy="293425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image16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77222" y="2452634"/>
            <a:ext cx="2073339" cy="17232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5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Shape 227"/>
          <p:cNvSpPr/>
          <p:nvPr/>
        </p:nvSpPr>
        <p:spPr>
          <a:xfrm>
            <a:off x="89799" y="1168099"/>
            <a:ext cx="7666202" cy="3556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Jest: Where test run?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indent="228600">
              <a:lnSpc>
                <a:spcPct val="200000"/>
              </a:lnSpc>
              <a:spcBef>
                <a:spcPts val="1600"/>
              </a:spcBef>
              <a:defRPr sz="18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Real browsers</a:t>
            </a:r>
          </a:p>
          <a:p>
            <a:pPr indent="228600">
              <a:lnSpc>
                <a:spcPct val="200000"/>
              </a:lnSpc>
              <a:spcBef>
                <a:spcPts val="1600"/>
              </a:spcBef>
              <a:defRPr sz="18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Headless browser (PhantomJS)</a:t>
            </a:r>
          </a:p>
          <a:p>
            <a:pPr indent="228600">
              <a:lnSpc>
                <a:spcPct val="200000"/>
              </a:lnSpc>
              <a:spcBef>
                <a:spcPts val="1600"/>
              </a:spcBef>
              <a:defRPr b="1" sz="18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JSDOM</a:t>
            </a:r>
          </a:p>
          <a:p>
            <a:pPr indent="228600">
              <a:lnSpc>
                <a:spcPct val="200000"/>
              </a:lnSpc>
              <a:spcBef>
                <a:spcPts val="1600"/>
              </a:spcBef>
              <a:defRPr sz="18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Node Environment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5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Shape 230"/>
          <p:cNvSpPr/>
          <p:nvPr/>
        </p:nvSpPr>
        <p:spPr>
          <a:xfrm>
            <a:off x="89799" y="1168100"/>
            <a:ext cx="7666202" cy="538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Jest</a:t>
            </a:r>
          </a:p>
        </p:txBody>
      </p:sp>
      <p:sp>
        <p:nvSpPr>
          <p:cNvPr id="231" name="Shape 231"/>
          <p:cNvSpPr/>
          <p:nvPr>
            <p:ph type="body" sz="half" idx="4294967295"/>
          </p:nvPr>
        </p:nvSpPr>
        <p:spPr>
          <a:xfrm>
            <a:off x="4595774" y="2378673"/>
            <a:ext cx="4193400" cy="3484205"/>
          </a:xfrm>
          <a:prstGeom prst="rect">
            <a:avLst/>
          </a:prstGeom>
        </p:spPr>
        <p:txBody>
          <a:bodyPr/>
          <a:lstStyle/>
          <a:p>
            <a:pPr indent="152400">
              <a:lnSpc>
                <a:spcPct val="115000"/>
              </a:lnSpc>
              <a:spcBef>
                <a:spcPts val="1600"/>
              </a:spcBef>
              <a:buSzTx/>
              <a:buNone/>
              <a:defRPr sz="1200">
                <a:solidFill>
                  <a:srgbClr val="585858"/>
                </a:solidFill>
              </a:defRPr>
            </a:pPr>
            <a:r>
              <a:t>Error messages are helpful and color coded. Stack traces point to the source of problems quickly</a:t>
            </a:r>
          </a:p>
          <a:p>
            <a:pPr indent="152400">
              <a:lnSpc>
                <a:spcPct val="115000"/>
              </a:lnSpc>
              <a:spcBef>
                <a:spcPts val="1600"/>
              </a:spcBef>
              <a:buSzTx/>
              <a:buNone/>
              <a:defRPr sz="1200">
                <a:solidFill>
                  <a:srgbClr val="585858"/>
                </a:solidFill>
              </a:defRPr>
            </a:pPr>
            <a:r>
              <a:t>Integrated support for testing with promises and async/await</a:t>
            </a:r>
          </a:p>
          <a:p>
            <a:pPr indent="152400">
              <a:lnSpc>
                <a:spcPct val="115000"/>
              </a:lnSpc>
              <a:spcBef>
                <a:spcPts val="1600"/>
              </a:spcBef>
              <a:buSzTx/>
              <a:buNone/>
              <a:defRPr sz="1200">
                <a:solidFill>
                  <a:srgbClr val="585858"/>
                </a:solidFill>
              </a:defRPr>
            </a:pPr>
            <a:r>
              <a:t>Jest runs previously failed tests first. Together with --bail it provides useful signal quickly</a:t>
            </a:r>
          </a:p>
          <a:p>
            <a:pPr indent="152400">
              <a:lnSpc>
                <a:spcPct val="115000"/>
              </a:lnSpc>
              <a:spcBef>
                <a:spcPts val="1600"/>
              </a:spcBef>
              <a:buSzTx/>
              <a:buNone/>
              <a:defRPr sz="1200">
                <a:solidFill>
                  <a:srgbClr val="585858"/>
                </a:solidFill>
              </a:defRPr>
            </a:pPr>
            <a:r>
              <a:t>Integrated manual mocking library</a:t>
            </a:r>
          </a:p>
          <a:p>
            <a:pPr indent="152400">
              <a:lnSpc>
                <a:spcPct val="115000"/>
              </a:lnSpc>
              <a:spcBef>
                <a:spcPts val="1600"/>
              </a:spcBef>
              <a:buSzTx/>
              <a:buNone/>
              <a:defRPr sz="1200">
                <a:solidFill>
                  <a:srgbClr val="585858"/>
                </a:solidFill>
              </a:defRPr>
            </a:pPr>
            <a:r>
              <a:t>Automatically find tests related to changed files to execute in your project with -o</a:t>
            </a:r>
          </a:p>
          <a:p>
            <a:pPr indent="152400">
              <a:lnSpc>
                <a:spcPct val="115000"/>
              </a:lnSpc>
              <a:spcBef>
                <a:spcPts val="1600"/>
              </a:spcBef>
              <a:buSzTx/>
              <a:buNone/>
              <a:defRPr sz="1200">
                <a:solidFill>
                  <a:srgbClr val="585858"/>
                </a:solidFill>
              </a:defRPr>
            </a:pPr>
            <a:r>
              <a:t>Run tests in parallel processes to minimize test runtime</a:t>
            </a:r>
          </a:p>
        </p:txBody>
      </p:sp>
      <p:sp>
        <p:nvSpPr>
          <p:cNvPr id="232" name="Shape 232"/>
          <p:cNvSpPr/>
          <p:nvPr/>
        </p:nvSpPr>
        <p:spPr>
          <a:xfrm>
            <a:off x="262298" y="1932945"/>
            <a:ext cx="3888303" cy="2499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normAutofit fontScale="100000" lnSpcReduction="0"/>
          </a:bodyPr>
          <a:lstStyle/>
          <a:p>
            <a:pPr>
              <a:lnSpc>
                <a:spcPct val="150000"/>
              </a:lnSpc>
              <a:spcBef>
                <a:spcPts val="16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Jest is a bit different from most test runners. Facebook designed it to work well in the context of it's infrastructure:</a:t>
            </a:r>
          </a:p>
          <a:p>
            <a:pPr indent="228600">
              <a:lnSpc>
                <a:spcPct val="150000"/>
              </a:lnSpc>
              <a:spcBef>
                <a:spcPts val="16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Monorepo</a:t>
            </a:r>
          </a:p>
          <a:p>
            <a:pPr indent="228600">
              <a:lnSpc>
                <a:spcPct val="150000"/>
              </a:lnSpc>
              <a:spcBef>
                <a:spcPts val="16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Sandboxing</a:t>
            </a:r>
          </a:p>
          <a:p>
            <a:pPr indent="228600">
              <a:lnSpc>
                <a:spcPct val="150000"/>
              </a:lnSpc>
              <a:spcBef>
                <a:spcPts val="1600"/>
              </a:spcBef>
              <a:defRPr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providesModule</a:t>
            </a:r>
          </a:p>
        </p:txBody>
      </p:sp>
      <p:pic>
        <p:nvPicPr>
          <p:cNvPr id="233" name="image17.png"/>
          <p:cNvPicPr>
            <a:picLocks noChangeAspect="1"/>
          </p:cNvPicPr>
          <p:nvPr/>
        </p:nvPicPr>
        <p:blipFill>
          <a:blip r:embed="rId3">
            <a:extLst/>
          </a:blip>
          <a:srcRect l="39448" t="17854" r="39417" b="38307"/>
          <a:stretch>
            <a:fillRect/>
          </a:stretch>
        </p:blipFill>
        <p:spPr>
          <a:xfrm>
            <a:off x="7811579" y="885270"/>
            <a:ext cx="1018455" cy="11040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" y="-1982"/>
            <a:ext cx="9144004" cy="6861964"/>
          </a:xfrm>
          <a:prstGeom prst="rect">
            <a:avLst/>
          </a:prstGeom>
          <a:ln w="12700">
            <a:miter lim="400000"/>
          </a:ln>
        </p:spPr>
      </p:pic>
      <p:sp>
        <p:nvSpPr>
          <p:cNvPr id="236" name="Shape 236"/>
          <p:cNvSpPr/>
          <p:nvPr/>
        </p:nvSpPr>
        <p:spPr>
          <a:xfrm>
            <a:off x="89799" y="1168099"/>
            <a:ext cx="8142635" cy="25069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Destructing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1" marL="985519" indent="-426719">
              <a:buSzPct val="100000"/>
              <a:buFont typeface="Helvetica"/>
              <a:buChar char="○"/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TypeScript Supports following type of destructing:</a:t>
            </a:r>
          </a:p>
          <a:p>
            <a:pPr lvl="1" marL="1341119" indent="-426719">
              <a:spcBef>
                <a:spcPts val="1000"/>
              </a:spcBef>
              <a:buSzPct val="100000"/>
              <a:buFont typeface="Helvetica"/>
              <a:buChar char="✦"/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Object destructing</a:t>
            </a:r>
          </a:p>
          <a:p>
            <a:pPr lvl="1" marL="1341119" indent="-426719">
              <a:buSzPct val="100000"/>
              <a:buFont typeface="Helvetica"/>
              <a:buChar char="✦"/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Array destructing</a:t>
            </a:r>
          </a:p>
          <a:p>
            <a:pPr lvl="1" marL="1341119" indent="-426719">
              <a:buSzPct val="100000"/>
              <a:buFont typeface="Helvetica"/>
              <a:buChar char="✦"/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Module destructing</a:t>
            </a:r>
          </a:p>
        </p:txBody>
      </p:sp>
      <p:pic>
        <p:nvPicPr>
          <p:cNvPr id="237" name="image2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0331" y="3832083"/>
            <a:ext cx="7423340" cy="2397919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image2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20054" y="-152505"/>
            <a:ext cx="9184108" cy="71630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45699" tIns="45699" rIns="45699" bIns="45699"/>
          <a:lstStyle/>
          <a:p>
            <a:pPr/>
            <a:r>
              <a:t> </a:t>
            </a:r>
          </a:p>
        </p:txBody>
      </p:sp>
      <p:sp>
        <p:nvSpPr>
          <p:cNvPr id="241" name="Shape 241"/>
          <p:cNvSpPr/>
          <p:nvPr>
            <p:ph type="body" sz="quarter" idx="1"/>
          </p:nvPr>
        </p:nvSpPr>
        <p:spPr>
          <a:xfrm>
            <a:off x="1371597" y="3886200"/>
            <a:ext cx="6400805" cy="1752600"/>
          </a:xfrm>
          <a:prstGeom prst="rect">
            <a:avLst/>
          </a:prstGeom>
        </p:spPr>
        <p:txBody>
          <a:bodyPr lIns="45699" tIns="45699" rIns="45699" bIns="45699"/>
          <a:lstStyle/>
          <a:p>
            <a:pPr>
              <a:spcBef>
                <a:spcPts val="0"/>
              </a:spcBef>
            </a:pPr>
          </a:p>
        </p:txBody>
      </p:sp>
      <p:pic>
        <p:nvPicPr>
          <p:cNvPr id="242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710" y="0"/>
            <a:ext cx="9193225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Shape 243"/>
          <p:cNvSpPr/>
          <p:nvPr/>
        </p:nvSpPr>
        <p:spPr>
          <a:xfrm>
            <a:off x="1742600" y="2594549"/>
            <a:ext cx="5682601" cy="2011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>
            <a:lvl1pPr algn="ctr">
              <a:defRPr b="1" sz="60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</a:lstStyle>
          <a:p>
            <a:pPr/>
            <a:r>
              <a:t>Thank you for your attention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4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Shape 172"/>
          <p:cNvSpPr/>
          <p:nvPr/>
        </p:nvSpPr>
        <p:spPr>
          <a:xfrm>
            <a:off x="953675" y="1276224"/>
            <a:ext cx="7587299" cy="3383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lnSpc>
                <a:spcPct val="150000"/>
              </a:lnSpc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Agenda: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Testing Types.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TDD.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BDD.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Refactoring. 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Code quality metrics. Code coverage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Jest.</a:t>
            </a:r>
          </a:p>
          <a:p>
            <a:pPr marL="457200" indent="-342900">
              <a:lnSpc>
                <a:spcPct val="150000"/>
              </a:lnSpc>
              <a:buSzPct val="100000"/>
              <a:buFont typeface="Helvetica"/>
              <a:buChar char="●"/>
              <a:defRPr sz="18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Async code testing patterns</a:t>
            </a:r>
          </a:p>
        </p:txBody>
      </p:sp>
      <p:pic>
        <p:nvPicPr>
          <p:cNvPr id="173" name="image3.png" descr="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26325" y="1276212"/>
            <a:ext cx="2914653" cy="28098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5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Shape 176"/>
          <p:cNvSpPr/>
          <p:nvPr/>
        </p:nvSpPr>
        <p:spPr>
          <a:xfrm>
            <a:off x="293924" y="1168100"/>
            <a:ext cx="6703801" cy="538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Testing types</a:t>
            </a:r>
          </a:p>
        </p:txBody>
      </p:sp>
      <p:sp>
        <p:nvSpPr>
          <p:cNvPr id="177" name="Shape 177"/>
          <p:cNvSpPr/>
          <p:nvPr/>
        </p:nvSpPr>
        <p:spPr>
          <a:xfrm>
            <a:off x="631825" y="5583809"/>
            <a:ext cx="6106480" cy="368429"/>
          </a:xfrm>
          <a:prstGeom prst="rect">
            <a:avLst/>
          </a:prstGeom>
          <a:solidFill>
            <a:srgbClr val="39C2D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576" tIns="36576" rIns="36576" bIns="36576">
            <a:normAutofit fontScale="100000" lnSpcReduction="0"/>
          </a:bodyPr>
          <a:lstStyle>
            <a:lvl1pPr defTabSz="425194">
              <a:defRPr cap="all"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What difference between Testing kinds</a:t>
            </a:r>
          </a:p>
        </p:txBody>
      </p:sp>
      <p:pic>
        <p:nvPicPr>
          <p:cNvPr id="178" name="image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76545" y="1348152"/>
            <a:ext cx="2964454" cy="29644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image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8650" y="3507163"/>
            <a:ext cx="2256692" cy="22566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image6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946511" y="3896957"/>
            <a:ext cx="1477110" cy="14771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image7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484787" y="3899725"/>
            <a:ext cx="1617078" cy="16170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5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Shape 184"/>
          <p:cNvSpPr/>
          <p:nvPr/>
        </p:nvSpPr>
        <p:spPr>
          <a:xfrm>
            <a:off x="293924" y="1168100"/>
            <a:ext cx="6703801" cy="538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Unit testing</a:t>
            </a:r>
          </a:p>
        </p:txBody>
      </p:sp>
      <p:sp>
        <p:nvSpPr>
          <p:cNvPr id="185" name="Shape 185"/>
          <p:cNvSpPr/>
          <p:nvPr/>
        </p:nvSpPr>
        <p:spPr>
          <a:xfrm>
            <a:off x="613262" y="5366777"/>
            <a:ext cx="6106485" cy="368429"/>
          </a:xfrm>
          <a:prstGeom prst="rect">
            <a:avLst/>
          </a:prstGeom>
          <a:solidFill>
            <a:srgbClr val="39C2D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576" tIns="36576" rIns="36576" bIns="36576">
            <a:normAutofit fontScale="100000" lnSpcReduction="0"/>
          </a:bodyPr>
          <a:lstStyle>
            <a:lvl1pPr defTabSz="425194">
              <a:defRPr cap="all"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What difference between Testing kinds</a:t>
            </a:r>
          </a:p>
        </p:txBody>
      </p:sp>
      <p:sp>
        <p:nvSpPr>
          <p:cNvPr id="186" name="Shape 186"/>
          <p:cNvSpPr/>
          <p:nvPr/>
        </p:nvSpPr>
        <p:spPr>
          <a:xfrm>
            <a:off x="613265" y="2976147"/>
            <a:ext cx="6910388" cy="612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defTabSz="329184">
              <a:lnSpc>
                <a:spcPct val="80000"/>
              </a:lnSpc>
              <a:defRPr spc="-200" sz="2900">
                <a:solidFill>
                  <a:srgbClr val="464547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What is Unit testing?</a:t>
            </a:r>
          </a:p>
        </p:txBody>
      </p:sp>
      <p:pic>
        <p:nvPicPr>
          <p:cNvPr id="187" name="image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57983" y="1131122"/>
            <a:ext cx="2964454" cy="29644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1982"/>
            <a:ext cx="9144001" cy="6861964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Shape 190"/>
          <p:cNvSpPr/>
          <p:nvPr/>
        </p:nvSpPr>
        <p:spPr>
          <a:xfrm>
            <a:off x="89799" y="1168100"/>
            <a:ext cx="7666202" cy="538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TDD</a:t>
            </a:r>
          </a:p>
        </p:txBody>
      </p:sp>
      <p:sp>
        <p:nvSpPr>
          <p:cNvPr id="191" name="Shape 191"/>
          <p:cNvSpPr/>
          <p:nvPr>
            <p:ph type="body" sz="quarter" idx="4294967295"/>
          </p:nvPr>
        </p:nvSpPr>
        <p:spPr>
          <a:xfrm>
            <a:off x="572967" y="5861270"/>
            <a:ext cx="4771054" cy="360102"/>
          </a:xfrm>
          <a:prstGeom prst="rect">
            <a:avLst/>
          </a:prstGeom>
          <a:solidFill>
            <a:srgbClr val="39C2D7"/>
          </a:solidFill>
        </p:spPr>
        <p:txBody>
          <a:bodyPr lIns="36576" tIns="36576" rIns="36576" bIns="36576"/>
          <a:lstStyle>
            <a:lvl1pPr defTabSz="425194">
              <a:buSzTx/>
              <a:buNone/>
              <a:defRPr cap="all"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RED – Green – Refactor Pattern</a:t>
            </a:r>
          </a:p>
        </p:txBody>
      </p:sp>
      <p:pic>
        <p:nvPicPr>
          <p:cNvPr id="192" name="image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62143" y="1444890"/>
            <a:ext cx="5020410" cy="42840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image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609898" y="908040"/>
            <a:ext cx="1959711" cy="19597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5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Shape 196"/>
          <p:cNvSpPr/>
          <p:nvPr/>
        </p:nvSpPr>
        <p:spPr>
          <a:xfrm>
            <a:off x="26299" y="864298"/>
            <a:ext cx="7666202" cy="538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BDD</a:t>
            </a:r>
          </a:p>
        </p:txBody>
      </p:sp>
      <p:sp>
        <p:nvSpPr>
          <p:cNvPr id="197" name="Shape 197"/>
          <p:cNvSpPr/>
          <p:nvPr>
            <p:ph type="body" sz="quarter" idx="4294967295"/>
          </p:nvPr>
        </p:nvSpPr>
        <p:spPr>
          <a:xfrm>
            <a:off x="768347" y="5918894"/>
            <a:ext cx="4618001" cy="360102"/>
          </a:xfrm>
          <a:prstGeom prst="rect">
            <a:avLst/>
          </a:prstGeom>
          <a:solidFill>
            <a:srgbClr val="39C2D7"/>
          </a:solidFill>
        </p:spPr>
        <p:txBody>
          <a:bodyPr lIns="36576" tIns="36576" rIns="36576" bIns="36576"/>
          <a:lstStyle>
            <a:lvl1pPr defTabSz="425194">
              <a:buSzTx/>
              <a:buNone/>
              <a:defRPr cap="all"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Behaviour Driven development</a:t>
            </a:r>
          </a:p>
        </p:txBody>
      </p:sp>
      <p:pic>
        <p:nvPicPr>
          <p:cNvPr id="198" name="image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15513" y="575900"/>
            <a:ext cx="1959712" cy="19597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image1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9389" y="1860450"/>
            <a:ext cx="7965835" cy="37824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5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Shape 202"/>
          <p:cNvSpPr/>
          <p:nvPr/>
        </p:nvSpPr>
        <p:spPr>
          <a:xfrm>
            <a:off x="89799" y="1168100"/>
            <a:ext cx="7666202" cy="538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 Refactoring</a:t>
            </a:r>
          </a:p>
        </p:txBody>
      </p:sp>
      <p:sp>
        <p:nvSpPr>
          <p:cNvPr id="203" name="Shape 203"/>
          <p:cNvSpPr/>
          <p:nvPr>
            <p:ph type="body" sz="quarter" idx="4294967295"/>
          </p:nvPr>
        </p:nvSpPr>
        <p:spPr>
          <a:xfrm>
            <a:off x="764706" y="5809086"/>
            <a:ext cx="7614588" cy="360102"/>
          </a:xfrm>
          <a:prstGeom prst="rect">
            <a:avLst/>
          </a:prstGeom>
          <a:solidFill>
            <a:srgbClr val="39C2D7"/>
          </a:solidFill>
        </p:spPr>
        <p:txBody>
          <a:bodyPr lIns="36576" tIns="36576" rIns="36576" bIns="36576"/>
          <a:lstStyle>
            <a:lvl1pPr defTabSz="425194">
              <a:buSzTx/>
              <a:buNone/>
              <a:defRPr cap="all"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Refactoring without unit tests calls ‘refucking’</a:t>
            </a:r>
          </a:p>
        </p:txBody>
      </p:sp>
      <p:pic>
        <p:nvPicPr>
          <p:cNvPr id="204" name="image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11872" y="466090"/>
            <a:ext cx="1959711" cy="195971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image1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64707" y="1785647"/>
            <a:ext cx="6136055" cy="39884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5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Shape 208"/>
          <p:cNvSpPr/>
          <p:nvPr/>
        </p:nvSpPr>
        <p:spPr>
          <a:xfrm>
            <a:off x="89799" y="1168098"/>
            <a:ext cx="7666202" cy="3484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Code quality metrics</a:t>
            </a:r>
          </a:p>
          <a:p>
            <a:pPr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</a:p>
          <a:p>
            <a:pPr lvl="2" marL="685800" indent="-228600">
              <a:buSzPct val="100000"/>
              <a:buChar char="•"/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 Code complexity</a:t>
            </a:r>
          </a:p>
          <a:p>
            <a:pPr lvl="2" marL="685800" indent="-228600">
              <a:buSzPct val="100000"/>
              <a:buChar char="•"/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 Comments</a:t>
            </a:r>
          </a:p>
          <a:p>
            <a:pPr lvl="2" marL="685800" indent="-228600">
              <a:buSzPct val="100000"/>
              <a:buChar char="•"/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 Testing coverage</a:t>
            </a:r>
          </a:p>
          <a:p>
            <a:pPr lvl="3" marL="1383629" indent="-240629">
              <a:buSzPct val="100000"/>
              <a:buChar char="•"/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 By lines</a:t>
            </a:r>
          </a:p>
          <a:p>
            <a:pPr lvl="3" marL="1383629" indent="-240629">
              <a:buSzPct val="100000"/>
              <a:buChar char="•"/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 By  functions/classes</a:t>
            </a:r>
          </a:p>
          <a:p>
            <a:pPr lvl="3" marL="1383629" indent="-240629">
              <a:buSzPct val="100000"/>
              <a:buChar char="•"/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 By branches</a:t>
            </a:r>
          </a:p>
          <a:p>
            <a:pPr lvl="3" marL="1383629" indent="-240629">
              <a:buSzPct val="100000"/>
              <a:buChar char="•"/>
              <a:defRPr sz="2400">
                <a:latin typeface="Bree Serif"/>
                <a:ea typeface="Bree Serif"/>
                <a:cs typeface="Bree Serif"/>
                <a:sym typeface="Bree Serif"/>
              </a:defRPr>
            </a:pPr>
            <a:r>
              <a:t> By expressions</a:t>
            </a:r>
          </a:p>
        </p:txBody>
      </p:sp>
      <p:pic>
        <p:nvPicPr>
          <p:cNvPr id="209" name="image1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27734" y="4354652"/>
            <a:ext cx="5223228" cy="14580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02" y="-3963"/>
            <a:ext cx="9144001" cy="6861965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Shape 212"/>
          <p:cNvSpPr/>
          <p:nvPr/>
        </p:nvSpPr>
        <p:spPr>
          <a:xfrm>
            <a:off x="89799" y="1168100"/>
            <a:ext cx="7666202" cy="538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 sz="24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pPr/>
            <a:r>
              <a:t>Unit test frameworks</a:t>
            </a:r>
          </a:p>
        </p:txBody>
      </p:sp>
      <p:sp>
        <p:nvSpPr>
          <p:cNvPr id="213" name="Shape 213"/>
          <p:cNvSpPr/>
          <p:nvPr>
            <p:ph type="body" sz="quarter" idx="4294967295"/>
          </p:nvPr>
        </p:nvSpPr>
        <p:spPr>
          <a:xfrm>
            <a:off x="590550" y="5893494"/>
            <a:ext cx="4945328" cy="360102"/>
          </a:xfrm>
          <a:prstGeom prst="rect">
            <a:avLst/>
          </a:prstGeom>
          <a:solidFill>
            <a:srgbClr val="39C2D7"/>
          </a:solidFill>
        </p:spPr>
        <p:txBody>
          <a:bodyPr lIns="36576" tIns="36576" rIns="36576" bIns="36576"/>
          <a:lstStyle>
            <a:lvl1pPr defTabSz="425194">
              <a:buSzTx/>
              <a:buNone/>
              <a:defRPr cap="all" sz="16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Javascript testing frameworks</a:t>
            </a:r>
          </a:p>
        </p:txBody>
      </p:sp>
      <p:pic>
        <p:nvPicPr>
          <p:cNvPr id="214" name="image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37713" y="550500"/>
            <a:ext cx="1959712" cy="195971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image1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9226" y="2715778"/>
            <a:ext cx="4222266" cy="229699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image1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394089" y="2819013"/>
            <a:ext cx="2399326" cy="23993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image13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506290" y="2920370"/>
            <a:ext cx="1887799" cy="18878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