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75358" y="3029936"/>
            <a:ext cx="11054083" cy="2090703"/>
          </a:xfrm>
          <a:prstGeom prst="rect">
            <a:avLst/>
          </a:prstGeom>
        </p:spPr>
        <p:txBody>
          <a:bodyPr lIns="130026" tIns="130026" rIns="130026" bIns="130026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1950718" y="5527040"/>
            <a:ext cx="9103361" cy="2492588"/>
          </a:xfrm>
          <a:prstGeom prst="rect">
            <a:avLst/>
          </a:prstGeom>
        </p:spPr>
        <p:txBody>
          <a:bodyPr lIns="130026" tIns="130026" rIns="130026" bIns="130026" anchor="t"/>
          <a:lstStyle>
            <a:lvl1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spcBef>
                <a:spcPts val="800"/>
              </a:spcBef>
              <a:buSzTx/>
              <a:buNone/>
              <a:defRPr sz="4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11827535" y="9040150"/>
            <a:ext cx="527026" cy="519274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7.tif"/><Relationship Id="rId4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2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tif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5.tif"/><Relationship Id="rId4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75359" y="3029936"/>
            <a:ext cx="11054082" cy="2090703"/>
          </a:xfrm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1950718" y="5527040"/>
            <a:ext cx="9103361" cy="2492588"/>
          </a:xfrm>
          <a:prstGeom prst="rect">
            <a:avLst/>
          </a:prstGeom>
        </p:spPr>
        <p:txBody>
          <a:bodyPr lIns="64994" tIns="64994" rIns="64994" bIns="64994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76" y="-2"/>
            <a:ext cx="13074806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733475" y="3335323"/>
            <a:ext cx="8382294" cy="286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algn="l" defTabSz="1300480">
              <a:defRPr sz="6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 algn="l" defTabSz="1300480">
              <a:defRPr sz="6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algn="l" defTabSz="1300480">
              <a:defRPr i="1" sz="3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5.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Code coverage</a:t>
            </a:r>
          </a:p>
        </p:txBody>
      </p:sp>
      <p:pic>
        <p:nvPicPr>
          <p:cNvPr id="175" name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105" y="2446416"/>
            <a:ext cx="10536589" cy="578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819"/>
            <a:ext cx="13004803" cy="975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27715" y="1661297"/>
            <a:ext cx="11580635" cy="354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 algn="l" defTabSz="1300480"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1163319" indent="-604519" algn="l" defTabSz="1300480">
              <a:buSzPct val="100000"/>
              <a:buFont typeface="Helvetica"/>
              <a:buChar char="○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518919" indent="-604519" algn="l" defTabSz="1300480">
              <a:spcBef>
                <a:spcPts val="1400"/>
              </a:spcBef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518919" indent="-604519" algn="l" defTabSz="1300480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518919" indent="-604519" algn="l" defTabSz="1300480">
              <a:buSzPct val="100000"/>
              <a:buFont typeface="Helvetica"/>
              <a:buChar char="✦"/>
              <a:defRPr sz="3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180" name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582" y="5450073"/>
            <a:ext cx="10557635" cy="3410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8521" y="-216896"/>
            <a:ext cx="13061843" cy="10187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975359" y="3029936"/>
            <a:ext cx="11054082" cy="2090703"/>
          </a:xfrm>
          <a:prstGeom prst="rect">
            <a:avLst/>
          </a:prstGeom>
        </p:spPr>
        <p:txBody>
          <a:bodyPr lIns="64994" tIns="64994" rIns="64994" bIns="64994"/>
          <a:lstStyle/>
          <a:p>
            <a:pPr/>
            <a:r>
              <a:t> </a:t>
            </a:r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1950718" y="5527040"/>
            <a:ext cx="9103361" cy="2492588"/>
          </a:xfrm>
          <a:prstGeom prst="rect">
            <a:avLst/>
          </a:prstGeom>
        </p:spPr>
        <p:txBody>
          <a:bodyPr lIns="64994" tIns="64994" rIns="64994" bIns="64994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8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076" y="-2"/>
            <a:ext cx="13074806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2478363" y="3690025"/>
            <a:ext cx="8081924" cy="282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4" tIns="130024" rIns="130024" bIns="130024">
            <a:spAutoFit/>
          </a:bodyPr>
          <a:lstStyle>
            <a:lvl1pPr defTabSz="1300480">
              <a:defRPr b="1" sz="8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5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1356336" y="1815075"/>
            <a:ext cx="10790829" cy="457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/>
          <a:p>
            <a:pPr algn="l" defTabSz="1300480">
              <a:lnSpc>
                <a:spcPct val="150000"/>
              </a:lnSpc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Testing Types.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TDD.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BDD.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Refactoring. 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metrics. Code coverage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Jest.</a:t>
            </a:r>
          </a:p>
          <a:p>
            <a:pPr marL="571500" indent="-457200" algn="l" defTabSz="1300480">
              <a:lnSpc>
                <a:spcPct val="150000"/>
              </a:lnSpc>
              <a:buSzPct val="100000"/>
              <a:buFont typeface="Helvetica"/>
              <a:buChar char="●"/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Async code testing patterns</a:t>
            </a:r>
          </a:p>
        </p:txBody>
      </p:sp>
      <p:pic>
        <p:nvPicPr>
          <p:cNvPr id="135" name="image4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883" y="1815057"/>
            <a:ext cx="4145282" cy="3996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</a:t>
            </a:r>
          </a:p>
        </p:txBody>
      </p:sp>
      <p:sp>
        <p:nvSpPr>
          <p:cNvPr id="139" name="Shape 139"/>
          <p:cNvSpPr/>
          <p:nvPr>
            <p:ph type="body" sz="half" idx="4294967295"/>
          </p:nvPr>
        </p:nvSpPr>
        <p:spPr>
          <a:xfrm>
            <a:off x="6536211" y="3383002"/>
            <a:ext cx="5963947" cy="4955310"/>
          </a:xfrm>
          <a:prstGeom prst="rect">
            <a:avLst/>
          </a:prstGeom>
        </p:spPr>
        <p:txBody>
          <a:bodyPr lIns="130026" tIns="130026" rIns="130026" bIns="130026" anchor="t"/>
          <a:lstStyle/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Error messages are helpful and color coded. Stack traces point to the source of problems quickly</a:t>
            </a:r>
          </a:p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Integrated support for testing with promises and async/await</a:t>
            </a:r>
          </a:p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Jest runs previously failed tests first. Together with --bail it provides useful signal quickly</a:t>
            </a:r>
          </a:p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Integrated manual mocking library</a:t>
            </a:r>
          </a:p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Automatically find tests related to changed files to execute in your project with -o</a:t>
            </a:r>
          </a:p>
          <a:p>
            <a:pPr marL="0" indent="216745" defTabSz="1300480">
              <a:lnSpc>
                <a:spcPct val="115000"/>
              </a:lnSpc>
              <a:spcBef>
                <a:spcPts val="2200"/>
              </a:spcBef>
              <a:buSzTx/>
              <a:buNone/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 tests in parallel processes to minimize test runtime</a:t>
            </a:r>
          </a:p>
        </p:txBody>
      </p:sp>
      <p:sp>
        <p:nvSpPr>
          <p:cNvPr id="140" name="Shape 140"/>
          <p:cNvSpPr/>
          <p:nvPr/>
        </p:nvSpPr>
        <p:spPr>
          <a:xfrm>
            <a:off x="373044" y="2749081"/>
            <a:ext cx="5530034" cy="333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2" tIns="130022" rIns="130022" bIns="130022">
            <a:normAutofit fontScale="100000" lnSpcReduction="0"/>
          </a:bodyPr>
          <a:lstStyle/>
          <a:p>
            <a:pPr algn="l" defTabSz="1300480">
              <a:lnSpc>
                <a:spcPct val="150000"/>
              </a:lnSpc>
              <a:spcBef>
                <a:spcPts val="22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Jest is a bit different from most test runners. Facebook designed it to work well in the context of it's infrastructure:</a:t>
            </a:r>
          </a:p>
          <a:p>
            <a:pPr indent="325120" algn="l" defTabSz="1300480">
              <a:lnSpc>
                <a:spcPct val="150000"/>
              </a:lnSpc>
              <a:spcBef>
                <a:spcPts val="22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Monorepo</a:t>
            </a:r>
          </a:p>
          <a:p>
            <a:pPr indent="325120" algn="l" defTabSz="1300480">
              <a:lnSpc>
                <a:spcPct val="150000"/>
              </a:lnSpc>
              <a:spcBef>
                <a:spcPts val="22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Sandboxing</a:t>
            </a:r>
          </a:p>
          <a:p>
            <a:pPr indent="325120" algn="l" defTabSz="1300480">
              <a:lnSpc>
                <a:spcPct val="150000"/>
              </a:lnSpc>
              <a:spcBef>
                <a:spcPts val="22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providesModule</a:t>
            </a:r>
          </a:p>
        </p:txBody>
      </p:sp>
      <p:pic>
        <p:nvPicPr>
          <p:cNvPr id="141" name="image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Test</a:t>
            </a:r>
          </a:p>
        </p:txBody>
      </p:sp>
      <p:pic>
        <p:nvPicPr>
          <p:cNvPr id="145" name="image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1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8618" y="2964194"/>
            <a:ext cx="8887564" cy="5659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Describe, It</a:t>
            </a:r>
          </a:p>
        </p:txBody>
      </p:sp>
      <p:pic>
        <p:nvPicPr>
          <p:cNvPr id="150" name="image5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2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5740" y="2520805"/>
            <a:ext cx="8493321" cy="6043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Chai: Exceptions</a:t>
            </a:r>
          </a:p>
        </p:txBody>
      </p:sp>
      <p:pic>
        <p:nvPicPr>
          <p:cNvPr id="155" name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384" y="3327479"/>
            <a:ext cx="11478031" cy="3607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Async</a:t>
            </a:r>
          </a:p>
        </p:txBody>
      </p:sp>
      <p:pic>
        <p:nvPicPr>
          <p:cNvPr id="160" name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679" y="3365384"/>
            <a:ext cx="11409442" cy="3547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Promise</a:t>
            </a:r>
          </a:p>
        </p:txBody>
      </p:sp>
      <p:pic>
        <p:nvPicPr>
          <p:cNvPr id="165" name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484" y="3038556"/>
            <a:ext cx="11207831" cy="4137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04" y="-5636"/>
            <a:ext cx="13004802" cy="975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7714" y="1661297"/>
            <a:ext cx="10903043" cy="76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>
            <a:spAutoFit/>
          </a:bodyPr>
          <a:lstStyle>
            <a:lvl1pPr algn="l" defTabSz="1300480">
              <a:defRPr sz="3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Jest: Code coverage</a:t>
            </a:r>
          </a:p>
        </p:txBody>
      </p:sp>
      <p:pic>
        <p:nvPicPr>
          <p:cNvPr id="170" name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105" y="2446416"/>
            <a:ext cx="10536589" cy="5787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5.png"/>
          <p:cNvPicPr>
            <a:picLocks noChangeAspect="1"/>
          </p:cNvPicPr>
          <p:nvPr/>
        </p:nvPicPr>
        <p:blipFill>
          <a:blip r:embed="rId4">
            <a:extLst/>
          </a:blip>
          <a:srcRect l="39448" t="17854" r="39417" b="38307"/>
          <a:stretch>
            <a:fillRect/>
          </a:stretch>
        </p:blipFill>
        <p:spPr>
          <a:xfrm>
            <a:off x="11109803" y="1259052"/>
            <a:ext cx="1448468" cy="157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