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9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58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280" r:id="rId38"/>
    <p:sldId id="281" r:id="rId3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84" y="-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01172851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9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5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 descr="Текст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sz="half" idx="1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 descr="Текст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Shape 83" descr="Рисунок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089823" y="6404294"/>
            <a:ext cx="263978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 descr="Заголовок 1"/>
          <p:cNvSpPr>
            <a:spLocks noGrp="1"/>
          </p:cNvSpPr>
          <p:nvPr>
            <p:ph type="ctrTitle"/>
          </p:nvPr>
        </p:nvSpPr>
        <p:spPr>
          <a:xfrm>
            <a:off x="684211" y="1871148"/>
            <a:ext cx="7215452" cy="1843011"/>
          </a:xfrm>
          <a:prstGeom prst="rect">
            <a:avLst/>
          </a:prstGeom>
        </p:spPr>
        <p:txBody>
          <a:bodyPr/>
          <a:lstStyle/>
          <a:p>
            <a:pPr algn="l">
              <a:defRPr sz="36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Dev-Pro Node.js</a:t>
            </a:r>
          </a:p>
          <a:p>
            <a:pPr algn="l">
              <a:defRPr sz="36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Advanced Flow</a:t>
            </a:r>
          </a:p>
        </p:txBody>
      </p:sp>
      <p:sp>
        <p:nvSpPr>
          <p:cNvPr id="113" name="Shape 113" descr="Подзаголовок 2"/>
          <p:cNvSpPr>
            <a:spLocks noGrp="1"/>
          </p:cNvSpPr>
          <p:nvPr>
            <p:ph type="subTitle" sz="quarter" idx="1"/>
          </p:nvPr>
        </p:nvSpPr>
        <p:spPr>
          <a:xfrm>
            <a:off x="684212" y="4681847"/>
            <a:ext cx="4516438" cy="1190866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60000"/>
              </a:lnSpc>
              <a:defRPr sz="1300">
                <a:solidFill>
                  <a:srgbClr val="76717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Lesson 3. Networking, WEB and error handling.</a:t>
            </a:r>
          </a:p>
        </p:txBody>
      </p:sp>
      <p:sp>
        <p:nvSpPr>
          <p:cNvPr id="114" name="Shape 114" descr="Прямая соединительная линия 6"/>
          <p:cNvSpPr/>
          <p:nvPr/>
        </p:nvSpPr>
        <p:spPr>
          <a:xfrm>
            <a:off x="811184" y="4025245"/>
            <a:ext cx="1451251" cy="3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15" name="image1.png" descr="Рисунок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4029" y="882590"/>
            <a:ext cx="1373566" cy="2874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50697" y="1287372"/>
            <a:ext cx="7122231" cy="43623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image5.jpeg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 descr="Заголовок 1"/>
          <p:cNvSpPr>
            <a:spLocks noGrp="1"/>
          </p:cNvSpPr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DNS module</a:t>
            </a:r>
            <a:endParaRPr dirty="0"/>
          </a:p>
        </p:txBody>
      </p:sp>
      <p:pic>
        <p:nvPicPr>
          <p:cNvPr id="127" name="image1.png" descr="Рисунок 8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7" cy="28749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27" y="1752600"/>
            <a:ext cx="5696745" cy="377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093561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image5.jpeg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 descr="Заголовок 1"/>
          <p:cNvSpPr>
            <a:spLocks noGrp="1"/>
          </p:cNvSpPr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UDP module</a:t>
            </a:r>
            <a:endParaRPr dirty="0"/>
          </a:p>
        </p:txBody>
      </p:sp>
      <p:pic>
        <p:nvPicPr>
          <p:cNvPr id="127" name="image1.png" descr="Рисунок 8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7" cy="2874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671" y="1371600"/>
            <a:ext cx="6401085" cy="508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263721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image5.jpeg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 descr="Заголовок 1"/>
          <p:cNvSpPr>
            <a:spLocks noGrp="1"/>
          </p:cNvSpPr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HTTP module</a:t>
            </a:r>
            <a:endParaRPr dirty="0"/>
          </a:p>
        </p:txBody>
      </p:sp>
      <p:pic>
        <p:nvPicPr>
          <p:cNvPr id="127" name="image1.png" descr="Рисунок 8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7" cy="28749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021" y="2319182"/>
            <a:ext cx="7039958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25451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image5.jpeg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 descr="Заголовок 1"/>
          <p:cNvSpPr>
            <a:spLocks noGrp="1"/>
          </p:cNvSpPr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HTTPs module</a:t>
            </a:r>
            <a:endParaRPr dirty="0"/>
          </a:p>
        </p:txBody>
      </p:sp>
      <p:pic>
        <p:nvPicPr>
          <p:cNvPr id="127" name="image1.png" descr="Рисунок 8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7" cy="2874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258" y="1695208"/>
            <a:ext cx="6325483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560174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image5.jpeg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 descr="Заголовок 1"/>
          <p:cNvSpPr>
            <a:spLocks noGrp="1"/>
          </p:cNvSpPr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Error handling</a:t>
            </a:r>
            <a:endParaRPr dirty="0"/>
          </a:p>
        </p:txBody>
      </p:sp>
      <p:pic>
        <p:nvPicPr>
          <p:cNvPr id="127" name="image1.png" descr="Рисунок 8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7" cy="287493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0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0628" y="1904246"/>
            <a:ext cx="10270744" cy="25441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06179792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image5.jpeg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 descr="Заголовок 1"/>
          <p:cNvSpPr>
            <a:spLocks noGrp="1"/>
          </p:cNvSpPr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What about this?</a:t>
            </a:r>
            <a:endParaRPr dirty="0"/>
          </a:p>
        </p:txBody>
      </p:sp>
      <p:pic>
        <p:nvPicPr>
          <p:cNvPr id="127" name="image1.png" descr="Рисунок 8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7" cy="287493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0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7538" y="1600200"/>
            <a:ext cx="11796923" cy="343512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49650711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image5.jpeg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 descr="Заголовок 1"/>
          <p:cNvSpPr>
            <a:spLocks noGrp="1"/>
          </p:cNvSpPr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Error handling in callbacks?</a:t>
            </a:r>
            <a:endParaRPr dirty="0"/>
          </a:p>
        </p:txBody>
      </p:sp>
      <p:pic>
        <p:nvPicPr>
          <p:cNvPr id="127" name="image1.png" descr="Рисунок 8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7" cy="287493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0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6206" y="1828800"/>
            <a:ext cx="11539588" cy="259640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906947071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image5.jpeg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 descr="Заголовок 1"/>
          <p:cNvSpPr>
            <a:spLocks noGrp="1"/>
          </p:cNvSpPr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Promises?</a:t>
            </a:r>
            <a:endParaRPr dirty="0"/>
          </a:p>
        </p:txBody>
      </p:sp>
      <p:pic>
        <p:nvPicPr>
          <p:cNvPr id="127" name="image1.png" descr="Рисунок 8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7" cy="287493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0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29306" y="1250370"/>
            <a:ext cx="7933387" cy="531705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98138625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image5.jpeg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 descr="Заголовок 1"/>
          <p:cNvSpPr>
            <a:spLocks noGrp="1"/>
          </p:cNvSpPr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Promises?</a:t>
            </a:r>
            <a:endParaRPr dirty="0"/>
          </a:p>
        </p:txBody>
      </p:sp>
      <p:pic>
        <p:nvPicPr>
          <p:cNvPr id="127" name="image1.png" descr="Рисунок 8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7" cy="287493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0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25645" y="1828800"/>
            <a:ext cx="8740709" cy="331087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17039899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image5.jpeg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 descr="Заголовок 1"/>
          <p:cNvSpPr>
            <a:spLocks noGrp="1"/>
          </p:cNvSpPr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Async/Await?</a:t>
            </a:r>
            <a:endParaRPr dirty="0"/>
          </a:p>
        </p:txBody>
      </p:sp>
      <p:pic>
        <p:nvPicPr>
          <p:cNvPr id="127" name="image1.png" descr="Рисунок 8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7" cy="287493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0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10191" y="1821255"/>
            <a:ext cx="8171618" cy="350212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78425061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1.png" descr="Рисунок 8"/>
          <p:cNvPicPr>
            <a:picLocks noChangeAspect="1"/>
          </p:cNvPicPr>
          <p:nvPr/>
        </p:nvPicPr>
        <p:blipFill>
          <a:blip r:embed="rId2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7" cy="287493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Shape 119"/>
          <p:cNvSpPr/>
          <p:nvPr/>
        </p:nvSpPr>
        <p:spPr>
          <a:xfrm>
            <a:off x="953675" y="1276224"/>
            <a:ext cx="9849637" cy="3110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2" tIns="91422" rIns="91422" bIns="91422">
            <a:spAutoFit/>
          </a:bodyPr>
          <a:lstStyle/>
          <a:p>
            <a:pPr defTabSz="914400">
              <a:lnSpc>
                <a:spcPct val="150000"/>
              </a:lnSpc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Agenda:</a:t>
            </a:r>
          </a:p>
          <a:p>
            <a:pPr marL="457200" indent="-342900" defTabSz="914400">
              <a:lnSpc>
                <a:spcPct val="150000"/>
              </a:lnSpc>
              <a:buSzPct val="100000"/>
              <a:buFont typeface="Helvetica"/>
              <a:buChar char="●"/>
              <a:defRPr>
                <a:latin typeface="Bree Serif"/>
                <a:ea typeface="Bree Serif"/>
                <a:cs typeface="Bree Serif"/>
                <a:sym typeface="Bree Serif"/>
              </a:defRPr>
            </a:pPr>
            <a:r>
              <a:t>NET</a:t>
            </a:r>
          </a:p>
          <a:p>
            <a:pPr marL="457200" indent="-342900" defTabSz="914400">
              <a:lnSpc>
                <a:spcPct val="150000"/>
              </a:lnSpc>
              <a:buSzPct val="100000"/>
              <a:buFont typeface="Helvetica"/>
              <a:buChar char="●"/>
              <a:defRPr>
                <a:latin typeface="Bree Serif"/>
                <a:ea typeface="Bree Serif"/>
                <a:cs typeface="Bree Serif"/>
                <a:sym typeface="Bree Serif"/>
              </a:defRPr>
            </a:pPr>
            <a:r>
              <a:t>DNS</a:t>
            </a:r>
          </a:p>
          <a:p>
            <a:pPr marL="457200" indent="-342900" defTabSz="914400">
              <a:lnSpc>
                <a:spcPct val="150000"/>
              </a:lnSpc>
              <a:buSzPct val="100000"/>
              <a:buFont typeface="Helvetica"/>
              <a:buChar char="●"/>
              <a:defRPr>
                <a:latin typeface="Bree Serif"/>
                <a:ea typeface="Bree Serif"/>
                <a:cs typeface="Bree Serif"/>
                <a:sym typeface="Bree Serif"/>
              </a:defRPr>
            </a:pPr>
            <a:r>
              <a:t>HTTP/HTTPS</a:t>
            </a:r>
          </a:p>
          <a:p>
            <a:pPr marL="457200" indent="-342900" defTabSz="914400">
              <a:lnSpc>
                <a:spcPct val="150000"/>
              </a:lnSpc>
              <a:buSzPct val="100000"/>
              <a:buFont typeface="Helvetica"/>
              <a:buChar char="●"/>
              <a:defRPr>
                <a:latin typeface="Bree Serif"/>
                <a:ea typeface="Bree Serif"/>
                <a:cs typeface="Bree Serif"/>
                <a:sym typeface="Bree Serif"/>
              </a:defRPr>
            </a:pPr>
            <a:r>
              <a:t>Error handling</a:t>
            </a:r>
          </a:p>
          <a:p>
            <a:pPr marL="457200" indent="-342900" defTabSz="914400">
              <a:lnSpc>
                <a:spcPct val="150000"/>
              </a:lnSpc>
              <a:buSzPct val="100000"/>
              <a:buFont typeface="Helvetica"/>
              <a:buChar char="●"/>
              <a:defRPr>
                <a:latin typeface="Bree Serif"/>
                <a:ea typeface="Bree Serif"/>
                <a:cs typeface="Bree Serif"/>
                <a:sym typeface="Bree Serif"/>
              </a:defRPr>
            </a:pPr>
            <a:r>
              <a:t>Domain</a:t>
            </a:r>
          </a:p>
          <a:p>
            <a:pPr marL="457200" indent="-342900" defTabSz="914400">
              <a:lnSpc>
                <a:spcPct val="150000"/>
              </a:lnSpc>
              <a:buSzPct val="100000"/>
              <a:buFont typeface="Helvetica"/>
              <a:buChar char="●"/>
              <a:defRPr>
                <a:latin typeface="Bree Serif"/>
                <a:ea typeface="Bree Serif"/>
                <a:cs typeface="Bree Serif"/>
                <a:sym typeface="Bree Serif"/>
              </a:defRPr>
            </a:pPr>
            <a:r>
              <a:t>Async wrap</a:t>
            </a:r>
          </a:p>
        </p:txBody>
      </p:sp>
      <p:pic>
        <p:nvPicPr>
          <p:cNvPr id="120" name="image3.png" descr="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43796" y="663108"/>
            <a:ext cx="4466125" cy="43055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image1.png" descr="Рисунок 8"/>
          <p:cNvPicPr>
            <a:picLocks noChangeAspect="1"/>
          </p:cNvPicPr>
          <p:nvPr/>
        </p:nvPicPr>
        <p:blipFill>
          <a:blip r:embed="rId2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7" cy="287493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193"/>
          <p:cNvSpPr/>
          <p:nvPr/>
        </p:nvSpPr>
        <p:spPr>
          <a:xfrm>
            <a:off x="0" y="0"/>
            <a:ext cx="13051298" cy="7349984"/>
          </a:xfrm>
          <a:prstGeom prst="rect">
            <a:avLst/>
          </a:prstGeom>
          <a:solidFill>
            <a:srgbClr val="DDDDDD">
              <a:alpha val="30110"/>
            </a:srgbClr>
          </a:solidFill>
          <a:ln w="12700">
            <a:miter lim="400000"/>
          </a:ln>
        </p:spPr>
        <p:txBody>
          <a:bodyPr lIns="48767" tIns="48767" rIns="48767" bIns="48767" anchor="ctr"/>
          <a:lstStyle/>
          <a:p>
            <a:pPr algn="l" defTabSz="650240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" name="Shape 194" descr="Заголовок 1"/>
          <p:cNvSpPr>
            <a:spLocks noGrp="1"/>
          </p:cNvSpPr>
          <p:nvPr>
            <p:ph type="title"/>
          </p:nvPr>
        </p:nvSpPr>
        <p:spPr>
          <a:xfrm>
            <a:off x="753074" y="2013285"/>
            <a:ext cx="11249484" cy="1965879"/>
          </a:xfrm>
          <a:prstGeom prst="rect">
            <a:avLst/>
          </a:prstGeom>
        </p:spPr>
        <p:txBody>
          <a:bodyPr/>
          <a:lstStyle/>
          <a:p>
            <a:pPr>
              <a:defRPr sz="5000" cap="all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But, THE STORY IS: </a:t>
            </a:r>
          </a:p>
          <a:p>
            <a:pPr>
              <a:defRPr sz="5000" cap="all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“HOW TO DO THIS PROPERLY”</a:t>
            </a:r>
          </a:p>
        </p:txBody>
      </p:sp>
      <p:sp>
        <p:nvSpPr>
          <p:cNvPr id="6" name="Shape 195" descr="Прямая соединительная линия 6"/>
          <p:cNvSpPr/>
          <p:nvPr/>
        </p:nvSpPr>
        <p:spPr>
          <a:xfrm>
            <a:off x="888511" y="4310986"/>
            <a:ext cx="1548000" cy="1"/>
          </a:xfrm>
          <a:prstGeom prst="line">
            <a:avLst/>
          </a:prstGeom>
          <a:ln w="12700">
            <a:solidFill>
              <a:srgbClr val="A5A5A5"/>
            </a:solidFill>
            <a:miter/>
          </a:ln>
        </p:spPr>
        <p:txBody>
          <a:bodyPr lIns="48767" tIns="48767" rIns="48767" bIns="48767"/>
          <a:lstStyle/>
          <a:p>
            <a:pPr algn="l" defTabSz="650240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image5.jpeg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 descr="Заголовок 1"/>
          <p:cNvSpPr>
            <a:spLocks noGrp="1"/>
          </p:cNvSpPr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process.on('uncaughtException')</a:t>
            </a:r>
            <a:endParaRPr dirty="0"/>
          </a:p>
        </p:txBody>
      </p:sp>
      <p:pic>
        <p:nvPicPr>
          <p:cNvPr id="127" name="image1.png" descr="Рисунок 8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7" cy="287493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214" descr="Подзаголовок 2"/>
          <p:cNvSpPr/>
          <p:nvPr/>
        </p:nvSpPr>
        <p:spPr>
          <a:xfrm>
            <a:off x="146226" y="2265853"/>
            <a:ext cx="11899547" cy="1668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8767" tIns="48767" rIns="48767" bIns="48767">
            <a:spAutoFit/>
          </a:bodyPr>
          <a:lstStyle/>
          <a:p>
            <a:pPr marL="601578" lvl="1" indent="-220578" algn="l" defTabSz="1300480">
              <a:lnSpc>
                <a:spcPct val="160000"/>
              </a:lnSpc>
              <a:spcBef>
                <a:spcPts val="1400"/>
              </a:spcBef>
              <a:buClr>
                <a:srgbClr val="F46F79"/>
              </a:buClr>
              <a:buSzPct val="160000"/>
              <a:buChar char="•"/>
              <a:defRPr sz="2200" spc="62">
                <a:solidFill>
                  <a:srgbClr val="76717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An unhandled exception means your application – and by extension Node.js itself – is in an undefined state.</a:t>
            </a:r>
            <a:r>
              <a:rPr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marL="601578" lvl="1" indent="-220578" algn="l" defTabSz="1300480">
              <a:lnSpc>
                <a:spcPct val="160000"/>
              </a:lnSpc>
              <a:spcBef>
                <a:spcPts val="1400"/>
              </a:spcBef>
              <a:buClr>
                <a:srgbClr val="F46F79"/>
              </a:buClr>
              <a:buSzPct val="160000"/>
              <a:buChar char="•"/>
              <a:defRPr sz="2200" spc="62">
                <a:solidFill>
                  <a:srgbClr val="76717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latin typeface="Open Sans"/>
                <a:ea typeface="Open Sans"/>
                <a:cs typeface="Open Sans"/>
                <a:sym typeface="Open Sans"/>
              </a:rPr>
              <a:t> If restart application in blindfold may happens everything</a:t>
            </a:r>
          </a:p>
        </p:txBody>
      </p:sp>
    </p:spTree>
    <p:extLst>
      <p:ext uri="{BB962C8B-B14F-4D97-AF65-F5344CB8AC3E}">
        <p14:creationId xmlns:p14="http://schemas.microsoft.com/office/powerpoint/2010/main" val="311828364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image5.jpeg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 descr="Заголовок 1"/>
          <p:cNvSpPr>
            <a:spLocks noGrp="1"/>
          </p:cNvSpPr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process.on('uncaughtException')</a:t>
            </a:r>
            <a:endParaRPr dirty="0"/>
          </a:p>
        </p:txBody>
      </p:sp>
      <p:pic>
        <p:nvPicPr>
          <p:cNvPr id="127" name="image1.png" descr="Рисунок 8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7" cy="287493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219" descr="Подзаголовок 2"/>
          <p:cNvSpPr/>
          <p:nvPr/>
        </p:nvSpPr>
        <p:spPr>
          <a:xfrm>
            <a:off x="292453" y="1625093"/>
            <a:ext cx="11899547" cy="427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8767" tIns="48767" rIns="48767" bIns="48767">
            <a:spAutoFit/>
          </a:bodyPr>
          <a:lstStyle/>
          <a:p>
            <a:pPr marL="601578" lvl="1" indent="-220578" algn="l" defTabSz="1300480">
              <a:lnSpc>
                <a:spcPct val="160000"/>
              </a:lnSpc>
              <a:spcBef>
                <a:spcPts val="1400"/>
              </a:spcBef>
              <a:buClr>
                <a:srgbClr val="F46F79"/>
              </a:buClr>
              <a:buSzPct val="160000"/>
              <a:buChar char="•"/>
              <a:defRPr sz="2200" spc="62">
                <a:solidFill>
                  <a:srgbClr val="76717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It is very raw error handling and can apply in very critical cases</a:t>
            </a:r>
            <a:r>
              <a:rPr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pic>
        <p:nvPicPr>
          <p:cNvPr id="8" name="0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44720" y="3484458"/>
            <a:ext cx="3454400" cy="30226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19421074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image5.jpeg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 descr="Заголовок 1"/>
          <p:cNvSpPr>
            <a:spLocks noGrp="1"/>
          </p:cNvSpPr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Document API errors using Swagger</a:t>
            </a:r>
            <a:endParaRPr dirty="0"/>
          </a:p>
        </p:txBody>
      </p:sp>
      <p:pic>
        <p:nvPicPr>
          <p:cNvPr id="127" name="image1.png" descr="Рисунок 8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7" cy="287493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0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43000" y="1371600"/>
            <a:ext cx="8972221" cy="509722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19158091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image5.jpeg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 descr="Заголовок 1"/>
          <p:cNvSpPr>
            <a:spLocks noGrp="1"/>
          </p:cNvSpPr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Domain</a:t>
            </a:r>
            <a:endParaRPr dirty="0"/>
          </a:p>
        </p:txBody>
      </p:sp>
      <p:pic>
        <p:nvPicPr>
          <p:cNvPr id="127" name="image1.png" descr="Рисунок 8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7" cy="287493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0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29004" y="1352210"/>
            <a:ext cx="7611195" cy="496137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12940976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image5.jpeg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 descr="Заголовок 1"/>
          <p:cNvSpPr>
            <a:spLocks noGrp="1"/>
          </p:cNvSpPr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Domain</a:t>
            </a:r>
            <a:endParaRPr dirty="0"/>
          </a:p>
        </p:txBody>
      </p:sp>
      <p:pic>
        <p:nvPicPr>
          <p:cNvPr id="127" name="image1.png" descr="Рисунок 8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7" cy="2874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701" y="1828800"/>
            <a:ext cx="7231699" cy="377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042128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image5.jpeg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 descr="Заголовок 1"/>
          <p:cNvSpPr>
            <a:spLocks noGrp="1"/>
          </p:cNvSpPr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Domain</a:t>
            </a:r>
            <a:endParaRPr dirty="0"/>
          </a:p>
        </p:txBody>
      </p:sp>
      <p:pic>
        <p:nvPicPr>
          <p:cNvPr id="127" name="image1.png" descr="Рисунок 8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7" cy="28749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258" y="1900024"/>
            <a:ext cx="5963483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599514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image5.jpeg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 descr="Заголовок 1"/>
          <p:cNvSpPr>
            <a:spLocks noGrp="1"/>
          </p:cNvSpPr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Domain</a:t>
            </a:r>
            <a:endParaRPr dirty="0"/>
          </a:p>
        </p:txBody>
      </p:sp>
      <p:pic>
        <p:nvPicPr>
          <p:cNvPr id="127" name="image1.png" descr="Рисунок 8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7" cy="287493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238" descr="Подзаголовок 2"/>
          <p:cNvSpPr/>
          <p:nvPr/>
        </p:nvSpPr>
        <p:spPr>
          <a:xfrm>
            <a:off x="228600" y="2133600"/>
            <a:ext cx="11899547" cy="1145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8767" tIns="48767" rIns="48767" bIns="48767">
            <a:spAutoFit/>
          </a:bodyPr>
          <a:lstStyle/>
          <a:p>
            <a:pPr marL="601578" lvl="1" indent="-220578" algn="l" defTabSz="1300480">
              <a:lnSpc>
                <a:spcPct val="160000"/>
              </a:lnSpc>
              <a:spcBef>
                <a:spcPts val="1400"/>
              </a:spcBef>
              <a:buClr>
                <a:srgbClr val="F46F79"/>
              </a:buClr>
              <a:buSzPct val="160000"/>
              <a:buChar char="•"/>
              <a:defRPr sz="2200" spc="62">
                <a:solidFill>
                  <a:srgbClr val="76717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Domain node.js module for async exception.</a:t>
            </a:r>
            <a:r>
              <a:rPr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marL="601578" lvl="1" indent="-220578" algn="l" defTabSz="1300480">
              <a:lnSpc>
                <a:spcPct val="160000"/>
              </a:lnSpc>
              <a:spcBef>
                <a:spcPts val="1400"/>
              </a:spcBef>
              <a:buClr>
                <a:srgbClr val="F46F79"/>
              </a:buClr>
              <a:buSzPct val="160000"/>
              <a:buChar char="•"/>
              <a:defRPr sz="2200" spc="62">
                <a:solidFill>
                  <a:srgbClr val="76717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latin typeface="Open Sans"/>
                <a:ea typeface="Open Sans"/>
                <a:cs typeface="Open Sans"/>
                <a:sym typeface="Open Sans"/>
              </a:rPr>
              <a:t> Domain safe async context.</a:t>
            </a:r>
          </a:p>
        </p:txBody>
      </p:sp>
    </p:spTree>
    <p:extLst>
      <p:ext uri="{BB962C8B-B14F-4D97-AF65-F5344CB8AC3E}">
        <p14:creationId xmlns:p14="http://schemas.microsoft.com/office/powerpoint/2010/main" val="124109575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image5.jpeg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 descr="Заголовок 1"/>
          <p:cNvSpPr>
            <a:spLocks noGrp="1"/>
          </p:cNvSpPr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Domain</a:t>
            </a:r>
            <a:endParaRPr dirty="0"/>
          </a:p>
        </p:txBody>
      </p:sp>
      <p:pic>
        <p:nvPicPr>
          <p:cNvPr id="127" name="image1.png" descr="Рисунок 8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7" cy="287493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238" descr="Подзаголовок 2"/>
          <p:cNvSpPr/>
          <p:nvPr/>
        </p:nvSpPr>
        <p:spPr>
          <a:xfrm>
            <a:off x="228600" y="2133600"/>
            <a:ext cx="11899547" cy="1145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8767" tIns="48767" rIns="48767" bIns="48767">
            <a:spAutoFit/>
          </a:bodyPr>
          <a:lstStyle/>
          <a:p>
            <a:pPr marL="601578" lvl="1" indent="-220578" algn="l" defTabSz="1300480">
              <a:lnSpc>
                <a:spcPct val="160000"/>
              </a:lnSpc>
              <a:spcBef>
                <a:spcPts val="1400"/>
              </a:spcBef>
              <a:buClr>
                <a:srgbClr val="F46F79"/>
              </a:buClr>
              <a:buSzPct val="160000"/>
              <a:buChar char="•"/>
              <a:defRPr sz="2200" spc="62">
                <a:solidFill>
                  <a:srgbClr val="76717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Domain node.js module for async exception.</a:t>
            </a:r>
            <a:r>
              <a:rPr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marL="601578" lvl="1" indent="-220578" algn="l" defTabSz="1300480">
              <a:lnSpc>
                <a:spcPct val="160000"/>
              </a:lnSpc>
              <a:spcBef>
                <a:spcPts val="1400"/>
              </a:spcBef>
              <a:buClr>
                <a:srgbClr val="F46F79"/>
              </a:buClr>
              <a:buSzPct val="160000"/>
              <a:buChar char="•"/>
              <a:defRPr sz="2200" spc="62">
                <a:solidFill>
                  <a:srgbClr val="76717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latin typeface="Open Sans"/>
                <a:ea typeface="Open Sans"/>
                <a:cs typeface="Open Sans"/>
                <a:sym typeface="Open Sans"/>
              </a:rPr>
              <a:t> Domain safe async context.</a:t>
            </a:r>
          </a:p>
        </p:txBody>
      </p:sp>
    </p:spTree>
    <p:extLst>
      <p:ext uri="{BB962C8B-B14F-4D97-AF65-F5344CB8AC3E}">
        <p14:creationId xmlns:p14="http://schemas.microsoft.com/office/powerpoint/2010/main" val="2020558109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image5.jpeg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 descr="Заголовок 1"/>
          <p:cNvSpPr>
            <a:spLocks noGrp="1"/>
          </p:cNvSpPr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Domain</a:t>
            </a:r>
            <a:endParaRPr dirty="0"/>
          </a:p>
        </p:txBody>
      </p:sp>
      <p:pic>
        <p:nvPicPr>
          <p:cNvPr id="127" name="image1.png" descr="Рисунок 8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7" cy="287493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243" descr="Подзаголовок 2"/>
          <p:cNvSpPr/>
          <p:nvPr/>
        </p:nvSpPr>
        <p:spPr>
          <a:xfrm>
            <a:off x="146226" y="1447800"/>
            <a:ext cx="11899547" cy="1131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8767" tIns="48767" rIns="48767" bIns="48767">
            <a:spAutoFit/>
          </a:bodyPr>
          <a:lstStyle/>
          <a:p>
            <a:pPr marL="601578" lvl="1" indent="-220578" algn="l" defTabSz="1300480">
              <a:lnSpc>
                <a:spcPct val="160000"/>
              </a:lnSpc>
              <a:spcBef>
                <a:spcPts val="1400"/>
              </a:spcBef>
              <a:buClr>
                <a:srgbClr val="F46F79"/>
              </a:buClr>
              <a:buSzPct val="160000"/>
              <a:buChar char="•"/>
              <a:defRPr sz="2200" spc="62">
                <a:solidFill>
                  <a:srgbClr val="76717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Until version 4.0 domain is obsolete!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601578" lvl="1" indent="-220578" algn="l" defTabSz="1300480">
              <a:lnSpc>
                <a:spcPct val="160000"/>
              </a:lnSpc>
              <a:spcBef>
                <a:spcPts val="1400"/>
              </a:spcBef>
              <a:buClr>
                <a:srgbClr val="F46F79"/>
              </a:buClr>
              <a:buSzPct val="160000"/>
              <a:buChar char="•"/>
              <a:defRPr sz="2200" spc="62">
                <a:solidFill>
                  <a:srgbClr val="76717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latin typeface="Open Sans"/>
                <a:ea typeface="Open Sans"/>
                <a:cs typeface="Open Sans"/>
                <a:sym typeface="Open Sans"/>
              </a:rPr>
              <a:t>Domain will extract to separate npm module.</a:t>
            </a:r>
          </a:p>
        </p:txBody>
      </p:sp>
      <p:pic>
        <p:nvPicPr>
          <p:cNvPr id="8" name="0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18863" y="3290981"/>
            <a:ext cx="3454400" cy="30226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14384144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image5.jpeg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 descr="Заголовок 1"/>
          <p:cNvSpPr>
            <a:spLocks noGrp="1"/>
          </p:cNvSpPr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NET Module</a:t>
            </a:r>
            <a:endParaRPr dirty="0"/>
          </a:p>
        </p:txBody>
      </p:sp>
      <p:pic>
        <p:nvPicPr>
          <p:cNvPr id="127" name="image1.png" descr="Рисунок 8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7" cy="28749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9" y="1728550"/>
            <a:ext cx="7344801" cy="34009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image5.jpeg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 descr="Заголовок 1"/>
          <p:cNvSpPr>
            <a:spLocks noGrp="1"/>
          </p:cNvSpPr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Async Hooks</a:t>
            </a:r>
            <a:endParaRPr dirty="0"/>
          </a:p>
        </p:txBody>
      </p:sp>
      <p:pic>
        <p:nvPicPr>
          <p:cNvPr id="127" name="image1.png" descr="Рисунок 8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7" cy="287493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250" descr="Подзаголовок 2"/>
          <p:cNvSpPr/>
          <p:nvPr/>
        </p:nvSpPr>
        <p:spPr>
          <a:xfrm>
            <a:off x="331663" y="1600200"/>
            <a:ext cx="11528673" cy="3548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8767" tIns="48767" rIns="48767" bIns="48767">
            <a:spAutoFit/>
          </a:bodyPr>
          <a:lstStyle/>
          <a:p>
            <a:pPr algn="just" defTabSz="1300480">
              <a:lnSpc>
                <a:spcPct val="160000"/>
              </a:lnSpc>
              <a:spcBef>
                <a:spcPts val="1400"/>
              </a:spcBef>
              <a:defRPr sz="3200" spc="91">
                <a:solidFill>
                  <a:srgbClr val="76717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The async hooks module provides an API to register callbacks tracking the lifetime of asynchronous resources created inside a Node.js application.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algn="l" defTabSz="1300480">
              <a:lnSpc>
                <a:spcPct val="160000"/>
              </a:lnSpc>
              <a:spcBef>
                <a:spcPts val="1400"/>
              </a:spcBef>
              <a:defRPr sz="2200" spc="62">
                <a:solidFill>
                  <a:srgbClr val="767171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489594976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image5.jpeg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 descr="Заголовок 1"/>
          <p:cNvSpPr>
            <a:spLocks noGrp="1"/>
          </p:cNvSpPr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Async Hooks</a:t>
            </a:r>
            <a:endParaRPr dirty="0"/>
          </a:p>
        </p:txBody>
      </p:sp>
      <p:pic>
        <p:nvPicPr>
          <p:cNvPr id="127" name="image1.png" descr="Рисунок 8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7" cy="287493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0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86000" y="1371600"/>
            <a:ext cx="7880547" cy="508046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36154731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image5.jpeg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 descr="Заголовок 1"/>
          <p:cNvSpPr>
            <a:spLocks noGrp="1"/>
          </p:cNvSpPr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Async Hooks</a:t>
            </a:r>
            <a:endParaRPr dirty="0"/>
          </a:p>
        </p:txBody>
      </p:sp>
      <p:pic>
        <p:nvPicPr>
          <p:cNvPr id="127" name="image1.png" descr="Рисунок 8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7" cy="287493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0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48200" y="3488955"/>
            <a:ext cx="3454400" cy="3022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0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04800" y="1217928"/>
            <a:ext cx="11487150" cy="1881213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262" descr="Подзаголовок 2"/>
          <p:cNvSpPr/>
          <p:nvPr/>
        </p:nvSpPr>
        <p:spPr>
          <a:xfrm>
            <a:off x="178668" y="3057533"/>
            <a:ext cx="11899548" cy="418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8767" tIns="48767" rIns="48767" bIns="48767">
            <a:spAutoFit/>
          </a:bodyPr>
          <a:lstStyle/>
          <a:p>
            <a:pPr marL="601578" lvl="1" indent="-220578" algn="l" defTabSz="1300480">
              <a:lnSpc>
                <a:spcPct val="160000"/>
              </a:lnSpc>
              <a:spcBef>
                <a:spcPts val="1400"/>
              </a:spcBef>
              <a:buClr>
                <a:srgbClr val="F46F79"/>
              </a:buClr>
              <a:buSzPct val="160000"/>
              <a:buChar char="•"/>
              <a:defRPr sz="2200" spc="62">
                <a:solidFill>
                  <a:srgbClr val="76717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Async Hooks is not stable yet!</a:t>
            </a:r>
          </a:p>
        </p:txBody>
      </p:sp>
    </p:spTree>
    <p:extLst>
      <p:ext uri="{BB962C8B-B14F-4D97-AF65-F5344CB8AC3E}">
        <p14:creationId xmlns:p14="http://schemas.microsoft.com/office/powerpoint/2010/main" val="949564581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image5.jpeg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 descr="Заголовок 1"/>
          <p:cNvSpPr>
            <a:spLocks noGrp="1"/>
          </p:cNvSpPr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Error handling best practice</a:t>
            </a:r>
            <a:endParaRPr dirty="0"/>
          </a:p>
        </p:txBody>
      </p:sp>
      <p:pic>
        <p:nvPicPr>
          <p:cNvPr id="127" name="image1.png" descr="Рисунок 8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7" cy="287493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hape 270" descr="Подзаголовок 2"/>
          <p:cNvSpPr/>
          <p:nvPr/>
        </p:nvSpPr>
        <p:spPr>
          <a:xfrm>
            <a:off x="146226" y="1447800"/>
            <a:ext cx="11899547" cy="1854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8767" tIns="48767" rIns="48767" bIns="48767">
            <a:spAutoFit/>
          </a:bodyPr>
          <a:lstStyle/>
          <a:p>
            <a:pPr marL="601578" lvl="1" indent="-220578" algn="l" defTabSz="1300480">
              <a:lnSpc>
                <a:spcPct val="160000"/>
              </a:lnSpc>
              <a:spcBef>
                <a:spcPts val="1400"/>
              </a:spcBef>
              <a:buClr>
                <a:srgbClr val="F46F79"/>
              </a:buClr>
              <a:buSzPct val="160000"/>
              <a:buChar char="•"/>
              <a:defRPr sz="2200" spc="62">
                <a:solidFill>
                  <a:srgbClr val="76717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Use Async/Await or promises for async error handling!</a:t>
            </a:r>
            <a:r>
              <a:rPr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marL="601578" lvl="1" indent="-220578" algn="l" defTabSz="1300480">
              <a:lnSpc>
                <a:spcPct val="160000"/>
              </a:lnSpc>
              <a:spcBef>
                <a:spcPts val="1400"/>
              </a:spcBef>
              <a:buClr>
                <a:srgbClr val="F46F79"/>
              </a:buClr>
              <a:buSzPct val="160000"/>
              <a:buChar char="•"/>
              <a:defRPr sz="2200" spc="62">
                <a:solidFill>
                  <a:srgbClr val="76717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latin typeface="Open Sans"/>
                <a:ea typeface="Open Sans"/>
                <a:cs typeface="Open Sans"/>
                <a:sym typeface="Open Sans"/>
              </a:rPr>
              <a:t> Catch unhandled promise rejections.</a:t>
            </a:r>
          </a:p>
          <a:p>
            <a:pPr marL="601578" lvl="1" indent="-220578" algn="l" defTabSz="1300480">
              <a:lnSpc>
                <a:spcPct val="160000"/>
              </a:lnSpc>
              <a:spcBef>
                <a:spcPts val="1400"/>
              </a:spcBef>
              <a:buClr>
                <a:srgbClr val="F46F79"/>
              </a:buClr>
              <a:buSzPct val="160000"/>
              <a:buChar char="•"/>
              <a:defRPr sz="2200" spc="62">
                <a:solidFill>
                  <a:srgbClr val="76717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latin typeface="Open Sans"/>
                <a:ea typeface="Open Sans"/>
                <a:cs typeface="Open Sans"/>
                <a:sym typeface="Open Sans"/>
              </a:rPr>
              <a:t> Use built-in Error object.</a:t>
            </a:r>
          </a:p>
        </p:txBody>
      </p:sp>
    </p:spTree>
    <p:extLst>
      <p:ext uri="{BB962C8B-B14F-4D97-AF65-F5344CB8AC3E}">
        <p14:creationId xmlns:p14="http://schemas.microsoft.com/office/powerpoint/2010/main" val="2099162414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image5.jpeg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 descr="Заголовок 1"/>
          <p:cNvSpPr>
            <a:spLocks noGrp="1"/>
          </p:cNvSpPr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Error handling best practice</a:t>
            </a:r>
            <a:endParaRPr dirty="0"/>
          </a:p>
        </p:txBody>
      </p:sp>
      <p:pic>
        <p:nvPicPr>
          <p:cNvPr id="127" name="image1.png" descr="Рисунок 8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7" cy="287493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275" descr="Подзаголовок 2"/>
          <p:cNvSpPr/>
          <p:nvPr/>
        </p:nvSpPr>
        <p:spPr>
          <a:xfrm>
            <a:off x="146226" y="1491017"/>
            <a:ext cx="11899547" cy="3525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8767" tIns="48767" rIns="48767" bIns="48767">
            <a:spAutoFit/>
          </a:bodyPr>
          <a:lstStyle/>
          <a:p>
            <a:pPr marL="601578" lvl="1" indent="-220578" algn="l" defTabSz="1300480">
              <a:lnSpc>
                <a:spcPct val="160000"/>
              </a:lnSpc>
              <a:spcBef>
                <a:spcPts val="1400"/>
              </a:spcBef>
              <a:buClr>
                <a:srgbClr val="F46F79"/>
              </a:buClr>
              <a:buSzPct val="160000"/>
              <a:buChar char="•"/>
              <a:defRPr sz="2200" spc="62">
                <a:solidFill>
                  <a:srgbClr val="76717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Handle errors centrally, through but not within middleware!</a:t>
            </a:r>
            <a:r>
              <a:rPr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marL="601578" lvl="1" indent="-220578" algn="l" defTabSz="1300480">
              <a:lnSpc>
                <a:spcPct val="160000"/>
              </a:lnSpc>
              <a:spcBef>
                <a:spcPts val="1400"/>
              </a:spcBef>
              <a:buClr>
                <a:srgbClr val="F46F79"/>
              </a:buClr>
              <a:buSzPct val="160000"/>
              <a:buChar char="•"/>
              <a:defRPr sz="2200" spc="62">
                <a:solidFill>
                  <a:srgbClr val="76717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latin typeface="Open Sans"/>
                <a:ea typeface="Open Sans"/>
                <a:cs typeface="Open Sans"/>
                <a:sym typeface="Open Sans"/>
              </a:rPr>
              <a:t> Document API errors using Swagger.</a:t>
            </a:r>
          </a:p>
          <a:p>
            <a:pPr marL="601578" lvl="1" indent="-220578" algn="l" defTabSz="1300480">
              <a:lnSpc>
                <a:spcPct val="160000"/>
              </a:lnSpc>
              <a:spcBef>
                <a:spcPts val="1400"/>
              </a:spcBef>
              <a:buClr>
                <a:srgbClr val="F46F79"/>
              </a:buClr>
              <a:buSzPct val="160000"/>
              <a:buChar char="•"/>
              <a:defRPr sz="2200" spc="62">
                <a:solidFill>
                  <a:srgbClr val="76717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latin typeface="Open Sans"/>
                <a:ea typeface="Open Sans"/>
                <a:cs typeface="Open Sans"/>
                <a:sym typeface="Open Sans"/>
              </a:rPr>
              <a:t>Shut the process gracefully when a stranger comes to town.</a:t>
            </a:r>
          </a:p>
          <a:p>
            <a:pPr marL="601578" lvl="1" indent="-220578" algn="l" defTabSz="1300480">
              <a:lnSpc>
                <a:spcPct val="160000"/>
              </a:lnSpc>
              <a:spcBef>
                <a:spcPts val="1400"/>
              </a:spcBef>
              <a:buClr>
                <a:srgbClr val="F46F79"/>
              </a:buClr>
              <a:buSzPct val="160000"/>
              <a:buChar char="•"/>
              <a:defRPr sz="2200" spc="62">
                <a:solidFill>
                  <a:srgbClr val="76717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latin typeface="Open Sans"/>
                <a:ea typeface="Open Sans"/>
                <a:cs typeface="Open Sans"/>
                <a:sym typeface="Open Sans"/>
              </a:rPr>
              <a:t>Test error flows using your </a:t>
            </a:r>
            <a:r>
              <a:rPr dirty="0" smtClean="0">
                <a:latin typeface="Open Sans"/>
                <a:ea typeface="Open Sans"/>
                <a:cs typeface="Open Sans"/>
                <a:sym typeface="Open Sans"/>
              </a:rPr>
              <a:t>favorite </a:t>
            </a:r>
            <a:r>
              <a:rPr dirty="0">
                <a:latin typeface="Open Sans"/>
                <a:ea typeface="Open Sans"/>
                <a:cs typeface="Open Sans"/>
                <a:sym typeface="Open Sans"/>
              </a:rPr>
              <a:t>test framework.</a:t>
            </a:r>
          </a:p>
          <a:p>
            <a:pPr marL="601578" lvl="1" indent="-220578" algn="l" defTabSz="1300480">
              <a:lnSpc>
                <a:spcPct val="160000"/>
              </a:lnSpc>
              <a:spcBef>
                <a:spcPts val="1400"/>
              </a:spcBef>
              <a:buClr>
                <a:srgbClr val="F46F79"/>
              </a:buClr>
              <a:buSzPct val="160000"/>
              <a:buChar char="•"/>
              <a:defRPr sz="2200" spc="62">
                <a:solidFill>
                  <a:srgbClr val="76717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latin typeface="Open Sans"/>
                <a:ea typeface="Open Sans"/>
                <a:cs typeface="Open Sans"/>
                <a:sym typeface="Open Sans"/>
              </a:rPr>
              <a:t>Use Node Domain/Async Hook to isolate errors</a:t>
            </a:r>
          </a:p>
        </p:txBody>
      </p:sp>
    </p:spTree>
    <p:extLst>
      <p:ext uri="{BB962C8B-B14F-4D97-AF65-F5344CB8AC3E}">
        <p14:creationId xmlns:p14="http://schemas.microsoft.com/office/powerpoint/2010/main" val="4039570599"/>
      </p:ext>
    </p:extLst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image5.jpeg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 descr="Заголовок 1"/>
          <p:cNvSpPr>
            <a:spLocks noGrp="1"/>
          </p:cNvSpPr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Error handling best </a:t>
            </a:r>
            <a:r>
              <a:rPr lang="en-US" dirty="0" smtClean="0"/>
              <a:t>practice</a:t>
            </a:r>
            <a:r>
              <a:rPr lang="ru-RU" dirty="0" smtClean="0"/>
              <a:t> - </a:t>
            </a:r>
            <a:r>
              <a:rPr lang="en-US" dirty="0" smtClean="0"/>
              <a:t>Do not forget</a:t>
            </a:r>
            <a:endParaRPr dirty="0"/>
          </a:p>
        </p:txBody>
      </p:sp>
      <p:pic>
        <p:nvPicPr>
          <p:cNvPr id="127" name="image1.png" descr="Рисунок 8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7" cy="2874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994" y="2590683"/>
            <a:ext cx="7602011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304358"/>
      </p:ext>
    </p:extLst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image5.jpeg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 descr="Заголовок 1"/>
          <p:cNvSpPr>
            <a:spLocks noGrp="1"/>
          </p:cNvSpPr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Error handling best </a:t>
            </a:r>
            <a:r>
              <a:rPr lang="en-US" dirty="0" smtClean="0"/>
              <a:t>practice</a:t>
            </a:r>
            <a:r>
              <a:rPr lang="ru-RU" dirty="0" smtClean="0"/>
              <a:t> - </a:t>
            </a:r>
            <a:r>
              <a:rPr lang="en-US" dirty="0" smtClean="0"/>
              <a:t>Do not forget</a:t>
            </a:r>
            <a:endParaRPr dirty="0"/>
          </a:p>
        </p:txBody>
      </p:sp>
      <p:pic>
        <p:nvPicPr>
          <p:cNvPr id="127" name="image1.png" descr="Рисунок 8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7" cy="28749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443" y="2652604"/>
            <a:ext cx="5649114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57337"/>
      </p:ext>
    </p:extLst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image5.jpeg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Shape 231" descr="Заголовок 1"/>
          <p:cNvSpPr>
            <a:spLocks noGrp="1"/>
          </p:cNvSpPr>
          <p:nvPr>
            <p:ph type="ctrTitle"/>
          </p:nvPr>
        </p:nvSpPr>
        <p:spPr>
          <a:xfrm>
            <a:off x="650446" y="304800"/>
            <a:ext cx="10808129" cy="602011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Mocking the require</a:t>
            </a:r>
          </a:p>
        </p:txBody>
      </p:sp>
      <p:pic>
        <p:nvPicPr>
          <p:cNvPr id="232" name="image1.png" descr="Рисунок 8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7" cy="2874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image26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20054" y="-1341127"/>
            <a:ext cx="12232108" cy="95402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/>
        </p:nvSpPr>
        <p:spPr>
          <a:xfrm>
            <a:off x="-21796" y="-16305"/>
            <a:ext cx="12235592" cy="6890609"/>
          </a:xfrm>
          <a:prstGeom prst="rect">
            <a:avLst/>
          </a:prstGeom>
          <a:solidFill>
            <a:srgbClr val="DDDDDD">
              <a:alpha val="30109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236" name="Shape 236" descr="Заголовок 1"/>
          <p:cNvSpPr>
            <a:spLocks noGrp="1"/>
          </p:cNvSpPr>
          <p:nvPr>
            <p:ph type="ctrTitle"/>
          </p:nvPr>
        </p:nvSpPr>
        <p:spPr>
          <a:xfrm>
            <a:off x="684210" y="1871148"/>
            <a:ext cx="10546392" cy="1843011"/>
          </a:xfrm>
          <a:prstGeom prst="rect">
            <a:avLst/>
          </a:prstGeom>
        </p:spPr>
        <p:txBody>
          <a:bodyPr/>
          <a:lstStyle>
            <a:lvl1pPr algn="l">
              <a:defRPr sz="3600" cap="all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Thank you for attention</a:t>
            </a:r>
          </a:p>
        </p:txBody>
      </p:sp>
      <p:sp>
        <p:nvSpPr>
          <p:cNvPr id="237" name="Shape 237" descr="Прямая соединительная линия 6"/>
          <p:cNvSpPr/>
          <p:nvPr/>
        </p:nvSpPr>
        <p:spPr>
          <a:xfrm>
            <a:off x="811184" y="4025245"/>
            <a:ext cx="1451251" cy="3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38" name="image1.png" descr="Рисунок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4029" y="882590"/>
            <a:ext cx="1373566" cy="2874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image5.jpeg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 descr="Заголовок 1"/>
          <p:cNvSpPr>
            <a:spLocks noGrp="1"/>
          </p:cNvSpPr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Remember Duplex Stream?</a:t>
            </a:r>
            <a:endParaRPr dirty="0"/>
          </a:p>
        </p:txBody>
      </p:sp>
      <p:pic>
        <p:nvPicPr>
          <p:cNvPr id="127" name="image1.png" descr="Рисунок 8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7" cy="287493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2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33098" y="1447800"/>
            <a:ext cx="7525802" cy="506800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08213071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image5.jpeg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 descr="Заголовок 1"/>
          <p:cNvSpPr>
            <a:spLocks noGrp="1"/>
          </p:cNvSpPr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Socket is Duplex Stream!</a:t>
            </a:r>
            <a:endParaRPr dirty="0"/>
          </a:p>
        </p:txBody>
      </p:sp>
      <p:pic>
        <p:nvPicPr>
          <p:cNvPr id="127" name="image1.png" descr="Рисунок 8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7" cy="2874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968" y="1674259"/>
            <a:ext cx="7078063" cy="463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54727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image5.jpeg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 descr="Заголовок 1"/>
          <p:cNvSpPr>
            <a:spLocks noGrp="1"/>
          </p:cNvSpPr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Disconnected</a:t>
            </a:r>
            <a:endParaRPr dirty="0"/>
          </a:p>
        </p:txBody>
      </p:sp>
      <p:pic>
        <p:nvPicPr>
          <p:cNvPr id="127" name="image1.png" descr="Рисунок 8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7" cy="28749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864" y="1371600"/>
            <a:ext cx="6380272" cy="530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54950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image5.jpeg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 descr="Заголовок 1"/>
          <p:cNvSpPr>
            <a:spLocks noGrp="1"/>
          </p:cNvSpPr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And multiple sockets</a:t>
            </a:r>
            <a:endParaRPr dirty="0"/>
          </a:p>
        </p:txBody>
      </p:sp>
      <p:pic>
        <p:nvPicPr>
          <p:cNvPr id="127" name="image1.png" descr="Рисунок 8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7" cy="287493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831" y="1447800"/>
            <a:ext cx="5422337" cy="519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829142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image5.jpeg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 descr="Заголовок 1"/>
          <p:cNvSpPr>
            <a:spLocks noGrp="1"/>
          </p:cNvSpPr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DNS module</a:t>
            </a:r>
            <a:endParaRPr dirty="0"/>
          </a:p>
        </p:txBody>
      </p:sp>
      <p:pic>
        <p:nvPicPr>
          <p:cNvPr id="127" name="image1.png" descr="Рисунок 8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7" cy="287493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917" y="2676420"/>
            <a:ext cx="5668166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61426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image5.jpeg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 descr="Заголовок 1"/>
          <p:cNvSpPr>
            <a:spLocks noGrp="1"/>
          </p:cNvSpPr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DNS module</a:t>
            </a:r>
            <a:endParaRPr dirty="0"/>
          </a:p>
        </p:txBody>
      </p:sp>
      <p:pic>
        <p:nvPicPr>
          <p:cNvPr id="127" name="image1.png" descr="Рисунок 8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7" cy="2874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285" y="2438400"/>
            <a:ext cx="5401429" cy="215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719677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319</Words>
  <Application>Microsoft Office PowerPoint</Application>
  <PresentationFormat>Custom</PresentationFormat>
  <Paragraphs>66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Тема Office</vt:lpstr>
      <vt:lpstr>Dev-Pro Node.js Advanced Flow</vt:lpstr>
      <vt:lpstr>PowerPoint Presentation</vt:lpstr>
      <vt:lpstr>NET Module</vt:lpstr>
      <vt:lpstr>Remember Duplex Stream?</vt:lpstr>
      <vt:lpstr>Socket is Duplex Stream!</vt:lpstr>
      <vt:lpstr>Disconnected</vt:lpstr>
      <vt:lpstr>And multiple sockets</vt:lpstr>
      <vt:lpstr>DNS module</vt:lpstr>
      <vt:lpstr>DNS module</vt:lpstr>
      <vt:lpstr>DNS module</vt:lpstr>
      <vt:lpstr>UDP module</vt:lpstr>
      <vt:lpstr>HTTP module</vt:lpstr>
      <vt:lpstr>HTTPs module</vt:lpstr>
      <vt:lpstr>Error handling</vt:lpstr>
      <vt:lpstr>What about this?</vt:lpstr>
      <vt:lpstr>Error handling in callbacks?</vt:lpstr>
      <vt:lpstr>Promises?</vt:lpstr>
      <vt:lpstr>Promises?</vt:lpstr>
      <vt:lpstr>Async/Await?</vt:lpstr>
      <vt:lpstr>But, THE STORY IS:  “HOW TO DO THIS PROPERLY”</vt:lpstr>
      <vt:lpstr>process.on('uncaughtException')</vt:lpstr>
      <vt:lpstr>process.on('uncaughtException')</vt:lpstr>
      <vt:lpstr>Document API errors using Swagger</vt:lpstr>
      <vt:lpstr>Domain</vt:lpstr>
      <vt:lpstr>Domain</vt:lpstr>
      <vt:lpstr>Domain</vt:lpstr>
      <vt:lpstr>Domain</vt:lpstr>
      <vt:lpstr>Domain</vt:lpstr>
      <vt:lpstr>Domain</vt:lpstr>
      <vt:lpstr>Async Hooks</vt:lpstr>
      <vt:lpstr>Async Hooks</vt:lpstr>
      <vt:lpstr>Async Hooks</vt:lpstr>
      <vt:lpstr>Error handling best practice</vt:lpstr>
      <vt:lpstr>Error handling best practice</vt:lpstr>
      <vt:lpstr>Error handling best practice - Do not forget</vt:lpstr>
      <vt:lpstr>Error handling best practice - Do not forget</vt:lpstr>
      <vt:lpstr>Mocking the require</vt:lpstr>
      <vt:lpstr>Thank you for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Dev-Pro Node.js Advanced Flow</dc:title>
  <dc:creator>Nickolay Lototskiy</dc:creator>
  <cp:lastModifiedBy>Nickolay Lototskiy</cp:lastModifiedBy>
  <cp:revision>8</cp:revision>
  <dcterms:modified xsi:type="dcterms:W3CDTF">2017-11-01T16:45:22Z</dcterms:modified>
</cp:coreProperties>
</file>