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Титульный слайд">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Shape 12"/>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вертикальный текст">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Вертикальный заголовок и текст">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Title Text</a:t>
            </a:r>
          </a:p>
        </p:txBody>
      </p:sp>
      <p:sp>
        <p:nvSpPr>
          <p:cNvPr id="102" name="Shape 102"/>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Титульный слайд">
    <p:spTree>
      <p:nvGrpSpPr>
        <p:cNvPr id="1" name=""/>
        <p:cNvGrpSpPr/>
        <p:nvPr/>
      </p:nvGrpSpPr>
      <p:grpSpPr>
        <a:xfrm>
          <a:off x="0" y="0"/>
          <a:ext cx="0" cy="0"/>
          <a:chOff x="0" y="0"/>
          <a:chExt cx="0" cy="0"/>
        </a:xfrm>
      </p:grpSpPr>
      <p:sp>
        <p:nvSpPr>
          <p:cNvPr id="110" name="Shape 110"/>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11" name="Shape 11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12" name="Shape 112"/>
          <p:cNvSpPr/>
          <p:nvPr>
            <p:ph type="sldNum" sz="quarter" idx="2"/>
          </p:nvPr>
        </p:nvSpPr>
        <p:spPr>
          <a:xfrm>
            <a:off x="11089822" y="6404294"/>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объект">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раздела">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Shape 30"/>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Два объекта">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Сравнение">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Title Text</a:t>
            </a:r>
          </a:p>
        </p:txBody>
      </p:sp>
      <p:sp>
        <p:nvSpPr>
          <p:cNvPr id="48" name="Shape 48"/>
          <p:cNvSpPr/>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descr="Текст 4"/>
          <p:cNvSpPr/>
          <p:nvPr>
            <p:ph type="body" sz="quarter" idx="13"/>
          </p:nvPr>
        </p:nvSpPr>
        <p:spPr>
          <a:xfrm>
            <a:off x="6172200" y="1681163"/>
            <a:ext cx="5183188" cy="823914"/>
          </a:xfrm>
          <a:prstGeom prst="rect">
            <a:avLst/>
          </a:prstGeom>
        </p:spPr>
        <p:txBody>
          <a:bodyPr anchor="b"/>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Только заголовок">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Пустой слайд">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72" name="Shape 72"/>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Shape 73"/>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Shape 74" descr="Текст 3"/>
          <p:cNvSpPr/>
          <p:nvPr>
            <p:ph type="body" sz="quarter" idx="13"/>
          </p:nvPr>
        </p:nvSpPr>
        <p:spPr>
          <a:xfrm>
            <a:off x="839787" y="2057400"/>
            <a:ext cx="3932238" cy="3811588"/>
          </a:xfrm>
          <a:prstGeom prst="rect">
            <a:avLst/>
          </a:prstGeom>
        </p:spPr>
        <p:txBody>
          <a:bodyPr/>
          <a:lstStyle/>
          <a:p>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с подписью">
    <p:spTree>
      <p:nvGrpSpPr>
        <p:cNvPr id="1" name=""/>
        <p:cNvGrpSpPr/>
        <p:nvPr/>
      </p:nvGrpSpPr>
      <p:grpSpPr>
        <a:xfrm>
          <a:off x="0" y="0"/>
          <a:ext cx="0" cy="0"/>
          <a:chOff x="0" y="0"/>
          <a:chExt cx="0" cy="0"/>
        </a:xfrm>
      </p:grpSpPr>
      <p:sp>
        <p:nvSpPr>
          <p:cNvPr id="82" name="Shape 82"/>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Shape 83" descr="Рисунок 2"/>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84" name="Shape 84"/>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089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5.t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6.tif"/></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3.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7.tif"/></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8.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5.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9.tif"/></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6.jpe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descr="Заголовок 1"/>
          <p:cNvSpPr/>
          <p:nvPr>
            <p:ph type="ctrTitle"/>
          </p:nvPr>
        </p:nvSpPr>
        <p:spPr>
          <a:xfrm>
            <a:off x="684211" y="1871148"/>
            <a:ext cx="7215452" cy="1843011"/>
          </a:xfrm>
          <a:prstGeom prst="rect">
            <a:avLst/>
          </a:prstGeom>
        </p:spPr>
        <p:txBody>
          <a:bodyPr/>
          <a:lstStyle/>
          <a:p>
            <a:pPr algn="l">
              <a:defRPr sz="3600">
                <a:solidFill>
                  <a:srgbClr val="3B3838"/>
                </a:solidFill>
                <a:latin typeface="Open Sans"/>
                <a:ea typeface="Open Sans"/>
                <a:cs typeface="Open Sans"/>
                <a:sym typeface="Open Sans"/>
              </a:defRPr>
            </a:pPr>
            <a:r>
              <a:t>Dev-Pro Node.js</a:t>
            </a:r>
          </a:p>
          <a:p>
            <a:pPr algn="l">
              <a:defRPr sz="3600">
                <a:solidFill>
                  <a:srgbClr val="3B3838"/>
                </a:solidFill>
                <a:latin typeface="Open Sans"/>
                <a:ea typeface="Open Sans"/>
                <a:cs typeface="Open Sans"/>
                <a:sym typeface="Open Sans"/>
              </a:defRPr>
            </a:pPr>
            <a:r>
              <a:t>Advanced Flow</a:t>
            </a:r>
          </a:p>
        </p:txBody>
      </p:sp>
      <p:sp>
        <p:nvSpPr>
          <p:cNvPr id="122" name="Shape 122" descr="Подзаголовок 2"/>
          <p:cNvSpPr/>
          <p:nvPr>
            <p:ph type="subTitle" sz="quarter" idx="1"/>
          </p:nvPr>
        </p:nvSpPr>
        <p:spPr>
          <a:xfrm>
            <a:off x="684212" y="4681847"/>
            <a:ext cx="4516438" cy="1190866"/>
          </a:xfrm>
          <a:prstGeom prst="rect">
            <a:avLst/>
          </a:prstGeom>
        </p:spPr>
        <p:txBody>
          <a:bodyPr/>
          <a:lstStyle/>
          <a:p>
            <a:pPr algn="l">
              <a:lnSpc>
                <a:spcPct val="160000"/>
              </a:lnSpc>
              <a:defRPr sz="1300">
                <a:solidFill>
                  <a:srgbClr val="767171"/>
                </a:solidFill>
                <a:latin typeface="Arial"/>
                <a:ea typeface="Arial"/>
                <a:cs typeface="Arial"/>
                <a:sym typeface="Arial"/>
              </a:defRPr>
            </a:pPr>
            <a:r>
              <a:t>Lesson </a:t>
            </a:r>
            <a:r>
              <a:t>6</a:t>
            </a:r>
            <a:r>
              <a:t>. GC and Relational vs Document Oriented</a:t>
            </a:r>
            <a:r>
              <a:t>.</a:t>
            </a:r>
          </a:p>
        </p:txBody>
      </p:sp>
      <p:sp>
        <p:nvSpPr>
          <p:cNvPr id="123" name="Shape 123" descr="Прямая соединительная линия 6"/>
          <p:cNvSpPr/>
          <p:nvPr/>
        </p:nvSpPr>
        <p:spPr>
          <a:xfrm>
            <a:off x="811184" y="4025245"/>
            <a:ext cx="1451251" cy="3"/>
          </a:xfrm>
          <a:prstGeom prst="line">
            <a:avLst/>
          </a:prstGeom>
          <a:ln w="19050">
            <a:solidFill>
              <a:schemeClr val="accent3"/>
            </a:solidFill>
            <a:miter/>
          </a:ln>
        </p:spPr>
        <p:txBody>
          <a:bodyPr lIns="45718" tIns="45718" rIns="45718" bIns="45718"/>
          <a:lstStyle/>
          <a:p>
            <a:pPr/>
          </a:p>
        </p:txBody>
      </p:sp>
      <p:pic>
        <p:nvPicPr>
          <p:cNvPr id="124" name="image1.png" descr="Рисунок 8"/>
          <p:cNvPicPr>
            <a:picLocks noChangeAspect="1"/>
          </p:cNvPicPr>
          <p:nvPr/>
        </p:nvPicPr>
        <p:blipFill>
          <a:blip r:embed="rId2">
            <a:extLst/>
          </a:blip>
          <a:stretch>
            <a:fillRect/>
          </a:stretch>
        </p:blipFill>
        <p:spPr>
          <a:xfrm>
            <a:off x="804029" y="882590"/>
            <a:ext cx="1373566" cy="287493"/>
          </a:xfrm>
          <a:prstGeom prst="rect">
            <a:avLst/>
          </a:prstGeom>
          <a:ln w="12700">
            <a:miter lim="400000"/>
          </a:ln>
        </p:spPr>
      </p:pic>
      <p:pic>
        <p:nvPicPr>
          <p:cNvPr id="125" name="image2.png"/>
          <p:cNvPicPr>
            <a:picLocks noChangeAspect="1"/>
          </p:cNvPicPr>
          <p:nvPr/>
        </p:nvPicPr>
        <p:blipFill>
          <a:blip r:embed="rId3">
            <a:extLst/>
          </a:blip>
          <a:stretch>
            <a:fillRect/>
          </a:stretch>
        </p:blipFill>
        <p:spPr>
          <a:xfrm>
            <a:off x="4650697" y="1287372"/>
            <a:ext cx="7122231" cy="436236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167" name="Shape 16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Memory after GC</a:t>
            </a:r>
          </a:p>
        </p:txBody>
      </p:sp>
      <p:pic>
        <p:nvPicPr>
          <p:cNvPr id="16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169" name="01.png"/>
          <p:cNvPicPr>
            <a:picLocks noChangeAspect="1"/>
          </p:cNvPicPr>
          <p:nvPr/>
        </p:nvPicPr>
        <p:blipFill>
          <a:blip r:embed="rId4">
            <a:extLst/>
          </a:blip>
          <a:stretch>
            <a:fillRect/>
          </a:stretch>
        </p:blipFill>
        <p:spPr>
          <a:xfrm>
            <a:off x="3874418" y="1771650"/>
            <a:ext cx="4360185" cy="3969137"/>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image3.jpeg" descr="Рисунок 16"/>
          <p:cNvPicPr>
            <a:picLocks noChangeAspect="1"/>
          </p:cNvPicPr>
          <p:nvPr/>
        </p:nvPicPr>
        <p:blipFill>
          <a:blip r:embed="rId2">
            <a:extLst/>
          </a:blip>
          <a:srcRect l="0" t="0" r="0" b="75899"/>
          <a:stretch>
            <a:fillRect/>
          </a:stretch>
        </p:blipFill>
        <p:spPr>
          <a:xfrm>
            <a:off x="0" y="-15875"/>
            <a:ext cx="12192000" cy="1958976"/>
          </a:xfrm>
          <a:prstGeom prst="rect">
            <a:avLst/>
          </a:prstGeom>
          <a:ln w="12700">
            <a:miter lim="400000"/>
          </a:ln>
        </p:spPr>
      </p:pic>
      <p:sp>
        <p:nvSpPr>
          <p:cNvPr id="172" name="Shape 172" descr="Заголовок 1"/>
          <p:cNvSpPr/>
          <p:nvPr>
            <p:ph type="title"/>
          </p:nvPr>
        </p:nvSpPr>
        <p:spPr>
          <a:xfrm>
            <a:off x="650446" y="304801"/>
            <a:ext cx="10808129" cy="1323975"/>
          </a:xfrm>
          <a:prstGeom prst="rect">
            <a:avLst/>
          </a:prstGeom>
        </p:spPr>
        <p:txBody>
          <a:bodyPr/>
          <a:lstStyle>
            <a:lvl1pPr algn="l">
              <a:defRPr sz="3000">
                <a:solidFill>
                  <a:srgbClr val="3B3838"/>
                </a:solidFill>
                <a:latin typeface="Open Sans"/>
                <a:ea typeface="Open Sans"/>
                <a:cs typeface="Open Sans"/>
                <a:sym typeface="Open Sans"/>
              </a:defRPr>
            </a:lvl1pPr>
          </a:lstStyle>
          <a:p>
            <a:pPr/>
            <a:r>
              <a:t>ADVANTAGES OF USING GC</a:t>
            </a:r>
          </a:p>
        </p:txBody>
      </p:sp>
      <p:sp>
        <p:nvSpPr>
          <p:cNvPr id="173" name="Shape 173" descr="Подзаголовок 2"/>
          <p:cNvSpPr/>
          <p:nvPr/>
        </p:nvSpPr>
        <p:spPr>
          <a:xfrm>
            <a:off x="650446" y="3080496"/>
            <a:ext cx="3245280" cy="2888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defTabSz="914400">
              <a:lnSpc>
                <a:spcPct val="160000"/>
              </a:lnSpc>
              <a:spcBef>
                <a:spcPts val="1000"/>
              </a:spcBef>
              <a:defRPr spc="40" sz="1400">
                <a:solidFill>
                  <a:srgbClr val="767171"/>
                </a:solidFill>
                <a:latin typeface="Arial"/>
                <a:ea typeface="Arial"/>
                <a:cs typeface="Arial"/>
                <a:sym typeface="Arial"/>
              </a:defRPr>
            </a:lvl1pPr>
          </a:lstStyle>
          <a:p>
            <a:pPr/>
            <a:r>
              <a:t>Prevents wild/dangling pointers bugs</a:t>
            </a:r>
          </a:p>
        </p:txBody>
      </p:sp>
      <p:sp>
        <p:nvSpPr>
          <p:cNvPr id="174" name="Shape 174" descr="Подзаголовок 2"/>
          <p:cNvSpPr/>
          <p:nvPr/>
        </p:nvSpPr>
        <p:spPr>
          <a:xfrm>
            <a:off x="4346144" y="3080494"/>
            <a:ext cx="3245280" cy="61045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defTabSz="914400">
              <a:lnSpc>
                <a:spcPct val="160000"/>
              </a:lnSpc>
              <a:spcBef>
                <a:spcPts val="1000"/>
              </a:spcBef>
              <a:defRPr spc="40" sz="1400">
                <a:solidFill>
                  <a:srgbClr val="767171"/>
                </a:solidFill>
                <a:latin typeface="Arial"/>
                <a:ea typeface="Arial"/>
                <a:cs typeface="Arial"/>
                <a:sym typeface="Arial"/>
              </a:defRPr>
            </a:lvl1pPr>
          </a:lstStyle>
          <a:p>
            <a:pPr/>
            <a:r>
              <a:t>won't try to free up space that was already freed up</a:t>
            </a:r>
          </a:p>
        </p:txBody>
      </p:sp>
      <p:sp>
        <p:nvSpPr>
          <p:cNvPr id="175" name="Shape 175" descr="Подзаголовок 2"/>
          <p:cNvSpPr/>
          <p:nvPr/>
        </p:nvSpPr>
        <p:spPr>
          <a:xfrm>
            <a:off x="8089469" y="3077354"/>
            <a:ext cx="3245280" cy="6104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defTabSz="914400">
              <a:lnSpc>
                <a:spcPct val="160000"/>
              </a:lnSpc>
              <a:spcBef>
                <a:spcPts val="1000"/>
              </a:spcBef>
              <a:defRPr spc="40" sz="1400">
                <a:solidFill>
                  <a:srgbClr val="767171"/>
                </a:solidFill>
                <a:latin typeface="Arial"/>
                <a:ea typeface="Arial"/>
                <a:cs typeface="Arial"/>
                <a:sym typeface="Arial"/>
              </a:defRPr>
            </a:lvl1pPr>
          </a:lstStyle>
          <a:p>
            <a:pPr/>
            <a:r>
              <a:t>protect you from some types of memory leaks</a:t>
            </a:r>
          </a:p>
        </p:txBody>
      </p:sp>
      <p:pic>
        <p:nvPicPr>
          <p:cNvPr id="176" name="image1.png" descr="Рисунок 8"/>
          <p:cNvPicPr>
            <a:picLocks noChangeAspect="1"/>
          </p:cNvPicPr>
          <p:nvPr/>
        </p:nvPicPr>
        <p:blipFill>
          <a:blip r:embed="rId3">
            <a:alphaModFix amt="40312"/>
            <a:extLst/>
          </a:blip>
          <a:stretch>
            <a:fillRect/>
          </a:stretch>
        </p:blipFill>
        <p:spPr>
          <a:xfrm>
            <a:off x="10240129" y="6026089"/>
            <a:ext cx="1373565" cy="287491"/>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image3.jpeg" descr="Рисунок 16"/>
          <p:cNvPicPr>
            <a:picLocks noChangeAspect="1"/>
          </p:cNvPicPr>
          <p:nvPr/>
        </p:nvPicPr>
        <p:blipFill>
          <a:blip r:embed="rId2">
            <a:extLst/>
          </a:blip>
          <a:srcRect l="0" t="0" r="0" b="75899"/>
          <a:stretch>
            <a:fillRect/>
          </a:stretch>
        </p:blipFill>
        <p:spPr>
          <a:xfrm>
            <a:off x="0" y="-15875"/>
            <a:ext cx="12192000" cy="1958976"/>
          </a:xfrm>
          <a:prstGeom prst="rect">
            <a:avLst/>
          </a:prstGeom>
          <a:ln w="12700">
            <a:miter lim="400000"/>
          </a:ln>
        </p:spPr>
      </p:pic>
      <p:sp>
        <p:nvSpPr>
          <p:cNvPr id="179" name="Shape 179" descr="Заголовок 1"/>
          <p:cNvSpPr/>
          <p:nvPr>
            <p:ph type="title"/>
          </p:nvPr>
        </p:nvSpPr>
        <p:spPr>
          <a:xfrm>
            <a:off x="650446" y="304801"/>
            <a:ext cx="10808129" cy="1323975"/>
          </a:xfrm>
          <a:prstGeom prst="rect">
            <a:avLst/>
          </a:prstGeom>
        </p:spPr>
        <p:txBody>
          <a:bodyPr/>
          <a:lstStyle/>
          <a:p>
            <a:pPr algn="l">
              <a:defRPr sz="3000">
                <a:solidFill>
                  <a:srgbClr val="3B3838"/>
                </a:solidFill>
                <a:latin typeface="Open Sans"/>
                <a:ea typeface="Open Sans"/>
                <a:cs typeface="Open Sans"/>
                <a:sym typeface="Open Sans"/>
              </a:defRPr>
            </a:pPr>
            <a:r>
              <a:t>THINGS TO</a:t>
            </a:r>
          </a:p>
          <a:p>
            <a:pPr algn="l">
              <a:defRPr sz="3000">
                <a:solidFill>
                  <a:srgbClr val="3B3838"/>
                </a:solidFill>
                <a:latin typeface="Open Sans"/>
                <a:ea typeface="Open Sans"/>
                <a:cs typeface="Open Sans"/>
                <a:sym typeface="Open Sans"/>
              </a:defRPr>
            </a:pPr>
            <a:r>
              <a:t> KEEP IN MIND</a:t>
            </a:r>
          </a:p>
        </p:txBody>
      </p:sp>
      <p:sp>
        <p:nvSpPr>
          <p:cNvPr id="180" name="Shape 180" descr="Заголовок 1"/>
          <p:cNvSpPr/>
          <p:nvPr/>
        </p:nvSpPr>
        <p:spPr>
          <a:xfrm>
            <a:off x="2492477" y="2670488"/>
            <a:ext cx="3178604" cy="346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lvl1pPr algn="ctr" defTabSz="914400">
              <a:lnSpc>
                <a:spcPct val="90000"/>
              </a:lnSpc>
              <a:defRPr spc="600" sz="1400">
                <a:solidFill>
                  <a:srgbClr val="3B3838"/>
                </a:solidFill>
                <a:latin typeface="Open Sans"/>
                <a:ea typeface="Open Sans"/>
                <a:cs typeface="Open Sans"/>
                <a:sym typeface="Open Sans"/>
              </a:defRPr>
            </a:lvl1pPr>
          </a:lstStyle>
          <a:p>
            <a:pPr/>
            <a:r>
              <a:t>PERFORMANCE</a:t>
            </a:r>
          </a:p>
        </p:txBody>
      </p:sp>
      <p:sp>
        <p:nvSpPr>
          <p:cNvPr id="181" name="Shape 181" descr="Подзаголовок 2"/>
          <p:cNvSpPr/>
          <p:nvPr/>
        </p:nvSpPr>
        <p:spPr>
          <a:xfrm>
            <a:off x="2406751" y="3255432"/>
            <a:ext cx="3245280" cy="9320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defTabSz="914400">
              <a:lnSpc>
                <a:spcPct val="160000"/>
              </a:lnSpc>
              <a:spcBef>
                <a:spcPts val="1000"/>
              </a:spcBef>
              <a:defRPr spc="40" sz="1400">
                <a:solidFill>
                  <a:srgbClr val="767171"/>
                </a:solidFill>
                <a:latin typeface="Arial"/>
                <a:ea typeface="Arial"/>
                <a:cs typeface="Arial"/>
                <a:sym typeface="Arial"/>
              </a:defRPr>
            </a:lvl1pPr>
          </a:lstStyle>
          <a:p>
            <a:pPr/>
            <a:r>
              <a:t>in order to decide what can be freed up, the GC consumes computing power</a:t>
            </a:r>
          </a:p>
        </p:txBody>
      </p:sp>
      <p:sp>
        <p:nvSpPr>
          <p:cNvPr id="182" name="Shape 182" descr="Подзаголовок 2"/>
          <p:cNvSpPr/>
          <p:nvPr/>
        </p:nvSpPr>
        <p:spPr>
          <a:xfrm>
            <a:off x="6102449" y="3255431"/>
            <a:ext cx="3245280" cy="6104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defTabSz="914400">
              <a:lnSpc>
                <a:spcPct val="160000"/>
              </a:lnSpc>
              <a:spcBef>
                <a:spcPts val="1000"/>
              </a:spcBef>
              <a:defRPr spc="40" sz="1400">
                <a:solidFill>
                  <a:srgbClr val="767171"/>
                </a:solidFill>
                <a:latin typeface="Arial"/>
                <a:ea typeface="Arial"/>
                <a:cs typeface="Arial"/>
                <a:sym typeface="Arial"/>
              </a:defRPr>
            </a:lvl1pPr>
          </a:lstStyle>
          <a:p>
            <a:pPr/>
            <a:r>
              <a:t>modern GC implementations try to avoid "stop-the-world" collections</a:t>
            </a:r>
          </a:p>
        </p:txBody>
      </p:sp>
      <p:sp>
        <p:nvSpPr>
          <p:cNvPr id="183" name="Shape 183" descr="Заголовок 1"/>
          <p:cNvSpPr/>
          <p:nvPr/>
        </p:nvSpPr>
        <p:spPr>
          <a:xfrm>
            <a:off x="6002341" y="2689540"/>
            <a:ext cx="3699929" cy="346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lvl1pPr algn="ctr" defTabSz="905255">
              <a:lnSpc>
                <a:spcPct val="90000"/>
              </a:lnSpc>
              <a:defRPr spc="594" sz="1386">
                <a:solidFill>
                  <a:srgbClr val="3B3838"/>
                </a:solidFill>
                <a:latin typeface="Open Sans"/>
                <a:ea typeface="Open Sans"/>
                <a:cs typeface="Open Sans"/>
                <a:sym typeface="Open Sans"/>
              </a:defRPr>
            </a:lvl1pPr>
          </a:lstStyle>
          <a:p>
            <a:pPr/>
            <a:r>
              <a:t>UNPREDICTABLE STALLS</a:t>
            </a:r>
          </a:p>
        </p:txBody>
      </p:sp>
      <p:pic>
        <p:nvPicPr>
          <p:cNvPr id="184" name="image1.png" descr="Рисунок 8"/>
          <p:cNvPicPr>
            <a:picLocks noChangeAspect="1"/>
          </p:cNvPicPr>
          <p:nvPr/>
        </p:nvPicPr>
        <p:blipFill>
          <a:blip r:embed="rId3">
            <a:alphaModFix amt="40312"/>
            <a:extLst/>
          </a:blip>
          <a:stretch>
            <a:fillRect/>
          </a:stretch>
        </p:blipFill>
        <p:spPr>
          <a:xfrm>
            <a:off x="10240129" y="6026089"/>
            <a:ext cx="1373565" cy="287491"/>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187" name="Shape 18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THE STACK</a:t>
            </a:r>
          </a:p>
        </p:txBody>
      </p:sp>
      <p:pic>
        <p:nvPicPr>
          <p:cNvPr id="18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189" name="01.tiff"/>
          <p:cNvPicPr>
            <a:picLocks noChangeAspect="1"/>
          </p:cNvPicPr>
          <p:nvPr/>
        </p:nvPicPr>
        <p:blipFill>
          <a:blip r:embed="rId4">
            <a:extLst/>
          </a:blip>
          <a:stretch>
            <a:fillRect/>
          </a:stretch>
        </p:blipFill>
        <p:spPr>
          <a:xfrm>
            <a:off x="2133600" y="1714500"/>
            <a:ext cx="7924800" cy="342900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192" name="Shape 19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THE HEAP</a:t>
            </a:r>
          </a:p>
        </p:txBody>
      </p:sp>
      <p:pic>
        <p:nvPicPr>
          <p:cNvPr id="19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194" name="01.tiff"/>
          <p:cNvPicPr>
            <a:picLocks noChangeAspect="1"/>
          </p:cNvPicPr>
          <p:nvPr/>
        </p:nvPicPr>
        <p:blipFill>
          <a:blip r:embed="rId4">
            <a:extLst/>
          </a:blip>
          <a:stretch>
            <a:fillRect/>
          </a:stretch>
        </p:blipFill>
        <p:spPr>
          <a:xfrm>
            <a:off x="548177" y="2002029"/>
            <a:ext cx="11012667" cy="2853942"/>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197" name="Shape 19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THE HEAP</a:t>
            </a:r>
          </a:p>
        </p:txBody>
      </p:sp>
      <p:pic>
        <p:nvPicPr>
          <p:cNvPr id="19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199" name="01.png"/>
          <p:cNvPicPr>
            <a:picLocks noChangeAspect="1"/>
          </p:cNvPicPr>
          <p:nvPr/>
        </p:nvPicPr>
        <p:blipFill>
          <a:blip r:embed="rId4">
            <a:extLst/>
          </a:blip>
          <a:stretch>
            <a:fillRect/>
          </a:stretch>
        </p:blipFill>
        <p:spPr>
          <a:xfrm>
            <a:off x="4779625" y="1656079"/>
            <a:ext cx="2632750" cy="3545842"/>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02" name="Shape 20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THE HEAP</a:t>
            </a:r>
          </a:p>
        </p:txBody>
      </p:sp>
      <p:pic>
        <p:nvPicPr>
          <p:cNvPr id="20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04" name="01.tiff"/>
          <p:cNvPicPr>
            <a:picLocks noChangeAspect="1"/>
          </p:cNvPicPr>
          <p:nvPr/>
        </p:nvPicPr>
        <p:blipFill>
          <a:blip r:embed="rId4">
            <a:extLst/>
          </a:blip>
          <a:stretch>
            <a:fillRect/>
          </a:stretch>
        </p:blipFill>
        <p:spPr>
          <a:xfrm>
            <a:off x="756980" y="1930886"/>
            <a:ext cx="10678040" cy="2996228"/>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07" name="Shape 20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THE HEAP</a:t>
            </a:r>
          </a:p>
        </p:txBody>
      </p:sp>
      <p:pic>
        <p:nvPicPr>
          <p:cNvPr id="20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09" name="01.png"/>
          <p:cNvPicPr>
            <a:picLocks noChangeAspect="1"/>
          </p:cNvPicPr>
          <p:nvPr/>
        </p:nvPicPr>
        <p:blipFill>
          <a:blip r:embed="rId4">
            <a:extLst/>
          </a:blip>
          <a:stretch>
            <a:fillRect/>
          </a:stretch>
        </p:blipFill>
        <p:spPr>
          <a:xfrm>
            <a:off x="3817669" y="1683009"/>
            <a:ext cx="4556662" cy="403689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12" name="Shape 21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THE HEAP</a:t>
            </a:r>
          </a:p>
        </p:txBody>
      </p:sp>
      <p:pic>
        <p:nvPicPr>
          <p:cNvPr id="21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14" name="01.tiff"/>
          <p:cNvPicPr>
            <a:picLocks noChangeAspect="1"/>
          </p:cNvPicPr>
          <p:nvPr/>
        </p:nvPicPr>
        <p:blipFill>
          <a:blip r:embed="rId4">
            <a:extLst/>
          </a:blip>
          <a:stretch>
            <a:fillRect/>
          </a:stretch>
        </p:blipFill>
        <p:spPr>
          <a:xfrm>
            <a:off x="1310757" y="1328484"/>
            <a:ext cx="9270829" cy="458713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17" name="Shape 21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THE HEAP</a:t>
            </a:r>
          </a:p>
        </p:txBody>
      </p:sp>
      <p:pic>
        <p:nvPicPr>
          <p:cNvPr id="21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19" name="01.png"/>
          <p:cNvPicPr>
            <a:picLocks noChangeAspect="1"/>
          </p:cNvPicPr>
          <p:nvPr/>
        </p:nvPicPr>
        <p:blipFill>
          <a:blip r:embed="rId4">
            <a:extLst/>
          </a:blip>
          <a:stretch>
            <a:fillRect/>
          </a:stretch>
        </p:blipFill>
        <p:spPr>
          <a:xfrm>
            <a:off x="4425950" y="1517650"/>
            <a:ext cx="3340100" cy="4864100"/>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image1.png" descr="Рисунок 8"/>
          <p:cNvPicPr>
            <a:picLocks noChangeAspect="1"/>
          </p:cNvPicPr>
          <p:nvPr/>
        </p:nvPicPr>
        <p:blipFill>
          <a:blip r:embed="rId2">
            <a:alphaModFix amt="40312"/>
            <a:extLst/>
          </a:blip>
          <a:stretch>
            <a:fillRect/>
          </a:stretch>
        </p:blipFill>
        <p:spPr>
          <a:xfrm>
            <a:off x="10240129" y="6026089"/>
            <a:ext cx="1373567" cy="287493"/>
          </a:xfrm>
          <a:prstGeom prst="rect">
            <a:avLst/>
          </a:prstGeom>
          <a:ln w="12700">
            <a:miter lim="400000"/>
          </a:ln>
        </p:spPr>
      </p:pic>
      <p:sp>
        <p:nvSpPr>
          <p:cNvPr id="128" name="Shape 128"/>
          <p:cNvSpPr/>
          <p:nvPr/>
        </p:nvSpPr>
        <p:spPr>
          <a:xfrm>
            <a:off x="953675" y="1276224"/>
            <a:ext cx="9849637" cy="227199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defTabSz="914400">
              <a:lnSpc>
                <a:spcPct val="150000"/>
              </a:lnSpc>
              <a:defRPr sz="2400">
                <a:latin typeface="Bree Serif"/>
                <a:ea typeface="Bree Serif"/>
                <a:cs typeface="Bree Serif"/>
                <a:sym typeface="Bree Serif"/>
              </a:defRPr>
            </a:pPr>
            <a:r>
              <a:t>Agenda:</a:t>
            </a:r>
          </a:p>
          <a:p>
            <a:pPr marL="457200" indent="-342900" defTabSz="914400">
              <a:lnSpc>
                <a:spcPct val="150000"/>
              </a:lnSpc>
              <a:buSzPct val="100000"/>
              <a:buFont typeface="Helvetica"/>
              <a:buChar char="●"/>
              <a:defRPr>
                <a:latin typeface="Bree Serif"/>
                <a:ea typeface="Bree Serif"/>
                <a:cs typeface="Bree Serif"/>
                <a:sym typeface="Bree Serif"/>
              </a:defRPr>
            </a:pPr>
            <a:r>
              <a:t>Node GC Explanation</a:t>
            </a:r>
          </a:p>
          <a:p>
            <a:pPr marL="457200" indent="-342900" defTabSz="914400">
              <a:lnSpc>
                <a:spcPct val="150000"/>
              </a:lnSpc>
              <a:buSzPct val="100000"/>
              <a:buFont typeface="Helvetica"/>
              <a:buChar char="●"/>
              <a:defRPr>
                <a:latin typeface="Bree Serif"/>
                <a:ea typeface="Bree Serif"/>
                <a:cs typeface="Bree Serif"/>
                <a:sym typeface="Bree Serif"/>
              </a:defRPr>
            </a:pPr>
            <a:r>
              <a:t>Memory leaks in node</a:t>
            </a:r>
          </a:p>
          <a:p>
            <a:pPr marL="457200" indent="-342900" defTabSz="914400">
              <a:lnSpc>
                <a:spcPct val="150000"/>
              </a:lnSpc>
              <a:buSzPct val="100000"/>
              <a:buFont typeface="Helvetica"/>
              <a:buChar char="●"/>
              <a:defRPr>
                <a:latin typeface="Bree Serif"/>
                <a:ea typeface="Bree Serif"/>
                <a:cs typeface="Bree Serif"/>
                <a:sym typeface="Bree Serif"/>
              </a:defRPr>
            </a:pPr>
            <a:r>
              <a:t>Relational databases vs Document oriented</a:t>
            </a:r>
          </a:p>
          <a:p>
            <a:pPr marL="457200" indent="-342900" defTabSz="914400">
              <a:lnSpc>
                <a:spcPct val="150000"/>
              </a:lnSpc>
              <a:buSzPct val="100000"/>
              <a:buFont typeface="Helvetica"/>
              <a:buChar char="●"/>
              <a:defRPr>
                <a:latin typeface="Bree Serif"/>
                <a:ea typeface="Bree Serif"/>
                <a:cs typeface="Bree Serif"/>
                <a:sym typeface="Bree Serif"/>
              </a:defRPr>
            </a:pPr>
            <a:r>
              <a:t>Top 5 node ORM/ODM</a:t>
            </a:r>
          </a:p>
        </p:txBody>
      </p:sp>
      <p:pic>
        <p:nvPicPr>
          <p:cNvPr id="129" name="image3.png" descr="01.png"/>
          <p:cNvPicPr>
            <a:picLocks noChangeAspect="1"/>
          </p:cNvPicPr>
          <p:nvPr/>
        </p:nvPicPr>
        <p:blipFill>
          <a:blip r:embed="rId3">
            <a:extLst/>
          </a:blip>
          <a:stretch>
            <a:fillRect/>
          </a:stretch>
        </p:blipFill>
        <p:spPr>
          <a:xfrm>
            <a:off x="6443796" y="663108"/>
            <a:ext cx="4466125" cy="4305578"/>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22" name="Shape 22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THE HEAP</a:t>
            </a:r>
          </a:p>
        </p:txBody>
      </p:sp>
      <p:pic>
        <p:nvPicPr>
          <p:cNvPr id="22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24" name="01.png"/>
          <p:cNvPicPr>
            <a:picLocks noChangeAspect="1"/>
          </p:cNvPicPr>
          <p:nvPr/>
        </p:nvPicPr>
        <p:blipFill>
          <a:blip r:embed="rId4">
            <a:extLst/>
          </a:blip>
          <a:stretch>
            <a:fillRect/>
          </a:stretch>
        </p:blipFill>
        <p:spPr>
          <a:xfrm>
            <a:off x="4425950" y="1352550"/>
            <a:ext cx="3340100" cy="4864100"/>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27" name="Shape 22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THE HEAP</a:t>
            </a:r>
          </a:p>
        </p:txBody>
      </p:sp>
      <p:pic>
        <p:nvPicPr>
          <p:cNvPr id="22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29" name="01.png"/>
          <p:cNvPicPr>
            <a:picLocks noChangeAspect="1"/>
          </p:cNvPicPr>
          <p:nvPr/>
        </p:nvPicPr>
        <p:blipFill>
          <a:blip r:embed="rId4">
            <a:extLst/>
          </a:blip>
          <a:stretch>
            <a:fillRect/>
          </a:stretch>
        </p:blipFill>
        <p:spPr>
          <a:xfrm>
            <a:off x="4425950" y="1543050"/>
            <a:ext cx="3340100" cy="4864100"/>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32" name="Shape 23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New Space and Old Space</a:t>
            </a:r>
          </a:p>
        </p:txBody>
      </p:sp>
      <p:pic>
        <p:nvPicPr>
          <p:cNvPr id="23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sp>
        <p:nvSpPr>
          <p:cNvPr id="234" name="Shape 234"/>
          <p:cNvSpPr/>
          <p:nvPr/>
        </p:nvSpPr>
        <p:spPr>
          <a:xfrm>
            <a:off x="103457" y="2545081"/>
            <a:ext cx="11985086" cy="17678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The heap has two main segments, the New Space and the Old Space. The New Space is where new allocations are happening; it is fast to collect garbage here and has a size of ~1-8MBs. Objects living in the New Space are called Young Generation.</a:t>
            </a:r>
          </a:p>
          <a:p>
            <a:pPr/>
          </a:p>
          <a:p>
            <a:pPr/>
            <a:r>
              <a:t>The Old Space where the objects that survived the collector in the New Space are promoted into - they are called the Old Generation. Allocation in the Old Space is fast, however collection is expensive so it is infrequently performed .</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37" name="Shape 23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Young Generation</a:t>
            </a:r>
          </a:p>
        </p:txBody>
      </p:sp>
      <p:pic>
        <p:nvPicPr>
          <p:cNvPr id="23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sp>
        <p:nvSpPr>
          <p:cNvPr id="239" name="Shape 239"/>
          <p:cNvSpPr/>
          <p:nvPr/>
        </p:nvSpPr>
        <p:spPr>
          <a:xfrm>
            <a:off x="483303" y="3103881"/>
            <a:ext cx="11225394" cy="6502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Usually, ~20% of the Young Generation survives into the Old Generation. Collection in the Old Space will only commence once it is getting exhausted. To do so the V8 engine uses two different collection algorithms.</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42" name="Shape 24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Memory leaks</a:t>
            </a:r>
          </a:p>
        </p:txBody>
      </p:sp>
      <p:pic>
        <p:nvPicPr>
          <p:cNvPr id="24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44" name="01.tiff"/>
          <p:cNvPicPr>
            <a:picLocks noChangeAspect="1"/>
          </p:cNvPicPr>
          <p:nvPr/>
        </p:nvPicPr>
        <p:blipFill>
          <a:blip r:embed="rId4">
            <a:extLst/>
          </a:blip>
          <a:stretch>
            <a:fillRect/>
          </a:stretch>
        </p:blipFill>
        <p:spPr>
          <a:xfrm>
            <a:off x="2410313" y="1376395"/>
            <a:ext cx="7371374" cy="5037106"/>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47" name="Shape 24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Profiling</a:t>
            </a:r>
          </a:p>
        </p:txBody>
      </p:sp>
      <p:pic>
        <p:nvPicPr>
          <p:cNvPr id="24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49" name="01.png"/>
          <p:cNvPicPr>
            <a:picLocks noChangeAspect="1"/>
          </p:cNvPicPr>
          <p:nvPr/>
        </p:nvPicPr>
        <p:blipFill>
          <a:blip r:embed="rId4">
            <a:extLst/>
          </a:blip>
          <a:stretch>
            <a:fillRect/>
          </a:stretch>
        </p:blipFill>
        <p:spPr>
          <a:xfrm>
            <a:off x="1955812" y="1332748"/>
            <a:ext cx="8197397" cy="5017252"/>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52" name="Shape 25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Profiling</a:t>
            </a:r>
          </a:p>
        </p:txBody>
      </p:sp>
      <p:pic>
        <p:nvPicPr>
          <p:cNvPr id="25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54" name="01.png"/>
          <p:cNvPicPr>
            <a:picLocks noChangeAspect="1"/>
          </p:cNvPicPr>
          <p:nvPr/>
        </p:nvPicPr>
        <p:blipFill>
          <a:blip r:embed="rId4">
            <a:extLst/>
          </a:blip>
          <a:stretch>
            <a:fillRect/>
          </a:stretch>
        </p:blipFill>
        <p:spPr>
          <a:xfrm>
            <a:off x="1096102" y="1335745"/>
            <a:ext cx="9127398" cy="4960301"/>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57" name="Shape 25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Profiling</a:t>
            </a:r>
          </a:p>
        </p:txBody>
      </p:sp>
      <p:pic>
        <p:nvPicPr>
          <p:cNvPr id="25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59" name="01.png"/>
          <p:cNvPicPr>
            <a:picLocks noChangeAspect="1"/>
          </p:cNvPicPr>
          <p:nvPr/>
        </p:nvPicPr>
        <p:blipFill>
          <a:blip r:embed="rId4">
            <a:extLst/>
          </a:blip>
          <a:stretch>
            <a:fillRect/>
          </a:stretch>
        </p:blipFill>
        <p:spPr>
          <a:xfrm>
            <a:off x="376666" y="1288304"/>
            <a:ext cx="9745234" cy="5343636"/>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62" name="Shape 26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Node profiling</a:t>
            </a:r>
          </a:p>
        </p:txBody>
      </p:sp>
      <p:pic>
        <p:nvPicPr>
          <p:cNvPr id="26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64" name="01.tiff"/>
          <p:cNvPicPr>
            <a:picLocks noChangeAspect="1"/>
          </p:cNvPicPr>
          <p:nvPr/>
        </p:nvPicPr>
        <p:blipFill>
          <a:blip r:embed="rId4">
            <a:extLst/>
          </a:blip>
          <a:stretch>
            <a:fillRect/>
          </a:stretch>
        </p:blipFill>
        <p:spPr>
          <a:xfrm>
            <a:off x="0" y="2965893"/>
            <a:ext cx="12192000" cy="926214"/>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67" name="Shape 26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Node profiling</a:t>
            </a:r>
          </a:p>
        </p:txBody>
      </p:sp>
      <p:pic>
        <p:nvPicPr>
          <p:cNvPr id="26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69" name="01.tiff"/>
          <p:cNvPicPr>
            <a:picLocks noChangeAspect="1"/>
          </p:cNvPicPr>
          <p:nvPr/>
        </p:nvPicPr>
        <p:blipFill>
          <a:blip r:embed="rId4">
            <a:extLst/>
          </a:blip>
          <a:stretch>
            <a:fillRect/>
          </a:stretch>
        </p:blipFill>
        <p:spPr>
          <a:xfrm>
            <a:off x="740149" y="1873440"/>
            <a:ext cx="10711702" cy="311112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132" name="Shape 13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Garbage collector</a:t>
            </a:r>
          </a:p>
        </p:txBody>
      </p:sp>
      <p:pic>
        <p:nvPicPr>
          <p:cNvPr id="13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134" name="01.jpg"/>
          <p:cNvPicPr>
            <a:picLocks noChangeAspect="1"/>
          </p:cNvPicPr>
          <p:nvPr/>
        </p:nvPicPr>
        <p:blipFill>
          <a:blip r:embed="rId4">
            <a:extLst/>
          </a:blip>
          <a:stretch>
            <a:fillRect/>
          </a:stretch>
        </p:blipFill>
        <p:spPr>
          <a:xfrm>
            <a:off x="3006352" y="1429746"/>
            <a:ext cx="6096317" cy="5288554"/>
          </a:xfrm>
          <a:prstGeom prst="rect">
            <a:avLst/>
          </a:prstGeom>
          <a:ln w="12700">
            <a:miter lim="400000"/>
          </a:ln>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72" name="Shape 27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RDBMS vs Document Oriented</a:t>
            </a:r>
          </a:p>
        </p:txBody>
      </p:sp>
      <p:pic>
        <p:nvPicPr>
          <p:cNvPr id="27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74" name="image1.jpeg"/>
          <p:cNvPicPr>
            <a:picLocks noChangeAspect="1"/>
          </p:cNvPicPr>
          <p:nvPr/>
        </p:nvPicPr>
        <p:blipFill>
          <a:blip r:embed="rId4">
            <a:extLst/>
          </a:blip>
          <a:stretch>
            <a:fillRect/>
          </a:stretch>
        </p:blipFill>
        <p:spPr>
          <a:xfrm>
            <a:off x="2144963" y="1529464"/>
            <a:ext cx="7184234" cy="4789490"/>
          </a:xfrm>
          <a:prstGeom prst="rect">
            <a:avLst/>
          </a:prstGeom>
          <a:ln w="12700">
            <a:miter lim="400000"/>
          </a:ln>
        </p:spPr>
      </p:pic>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77" name="Shape 27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TOP-5 : Mongoose </a:t>
            </a:r>
          </a:p>
        </p:txBody>
      </p:sp>
      <p:pic>
        <p:nvPicPr>
          <p:cNvPr id="27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79" name="image2.jpeg"/>
          <p:cNvPicPr>
            <a:picLocks noChangeAspect="1"/>
          </p:cNvPicPr>
          <p:nvPr/>
        </p:nvPicPr>
        <p:blipFill>
          <a:blip r:embed="rId4">
            <a:extLst/>
          </a:blip>
          <a:stretch>
            <a:fillRect/>
          </a:stretch>
        </p:blipFill>
        <p:spPr>
          <a:xfrm>
            <a:off x="3048000" y="1460500"/>
            <a:ext cx="6096000" cy="4572000"/>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82" name="Shape 28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TOP-5 : Sequileze</a:t>
            </a:r>
          </a:p>
        </p:txBody>
      </p:sp>
      <p:pic>
        <p:nvPicPr>
          <p:cNvPr id="28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84" name="image7.png"/>
          <p:cNvPicPr>
            <a:picLocks noChangeAspect="1"/>
          </p:cNvPicPr>
          <p:nvPr/>
        </p:nvPicPr>
        <p:blipFill>
          <a:blip r:embed="rId4">
            <a:extLst/>
          </a:blip>
          <a:stretch>
            <a:fillRect/>
          </a:stretch>
        </p:blipFill>
        <p:spPr>
          <a:xfrm>
            <a:off x="1927010" y="2120900"/>
            <a:ext cx="8255001" cy="3429000"/>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87" name="Shape 28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TOP-5 : Bookshelf</a:t>
            </a:r>
          </a:p>
        </p:txBody>
      </p:sp>
      <p:pic>
        <p:nvPicPr>
          <p:cNvPr id="28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89" name="01.tiff"/>
          <p:cNvPicPr>
            <a:picLocks noChangeAspect="1"/>
          </p:cNvPicPr>
          <p:nvPr/>
        </p:nvPicPr>
        <p:blipFill>
          <a:blip r:embed="rId4">
            <a:extLst/>
          </a:blip>
          <a:stretch>
            <a:fillRect/>
          </a:stretch>
        </p:blipFill>
        <p:spPr>
          <a:xfrm>
            <a:off x="3819843" y="1651000"/>
            <a:ext cx="4552314" cy="4216237"/>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92" name="Shape 29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TOP-5 : Waterline</a:t>
            </a:r>
          </a:p>
        </p:txBody>
      </p:sp>
      <p:pic>
        <p:nvPicPr>
          <p:cNvPr id="29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94" name="01.png"/>
          <p:cNvPicPr>
            <a:picLocks noChangeAspect="1"/>
          </p:cNvPicPr>
          <p:nvPr/>
        </p:nvPicPr>
        <p:blipFill>
          <a:blip r:embed="rId4">
            <a:extLst/>
          </a:blip>
          <a:stretch>
            <a:fillRect/>
          </a:stretch>
        </p:blipFill>
        <p:spPr>
          <a:xfrm>
            <a:off x="1117600" y="2336150"/>
            <a:ext cx="10287000" cy="2260601"/>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6"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297" name="Shape 297"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TOP-5 : Type ORM</a:t>
            </a:r>
          </a:p>
        </p:txBody>
      </p:sp>
      <p:pic>
        <p:nvPicPr>
          <p:cNvPr id="298"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299" name="01.png"/>
          <p:cNvPicPr>
            <a:picLocks noChangeAspect="1"/>
          </p:cNvPicPr>
          <p:nvPr/>
        </p:nvPicPr>
        <p:blipFill>
          <a:blip r:embed="rId4">
            <a:extLst/>
          </a:blip>
          <a:stretch>
            <a:fillRect/>
          </a:stretch>
        </p:blipFill>
        <p:spPr>
          <a:xfrm>
            <a:off x="1403350" y="1450349"/>
            <a:ext cx="9385300" cy="4343401"/>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302" name="Shape 302" descr="Заголовок 1"/>
          <p:cNvSpPr/>
          <p:nvPr>
            <p:ph type="ctrTitle"/>
          </p:nvPr>
        </p:nvSpPr>
        <p:spPr>
          <a:xfrm>
            <a:off x="650446" y="304800"/>
            <a:ext cx="10808129" cy="602011"/>
          </a:xfrm>
          <a:prstGeom prst="rect">
            <a:avLst/>
          </a:prstGeom>
        </p:spPr>
        <p:txBody>
          <a:bodyPr/>
          <a:lstStyle>
            <a:lvl1pPr algn="l">
              <a:defRPr sz="3000">
                <a:solidFill>
                  <a:srgbClr val="3B3838"/>
                </a:solidFill>
                <a:latin typeface="Open Sans"/>
                <a:ea typeface="Open Sans"/>
                <a:cs typeface="Open Sans"/>
                <a:sym typeface="Open Sans"/>
              </a:defRPr>
            </a:lvl1pPr>
          </a:lstStyle>
          <a:p>
            <a:pPr/>
            <a:r>
              <a:t>Let’s Holly War Start! </a:t>
            </a:r>
          </a:p>
        </p:txBody>
      </p:sp>
      <p:pic>
        <p:nvPicPr>
          <p:cNvPr id="30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304" name="01.jpg"/>
          <p:cNvPicPr>
            <a:picLocks noChangeAspect="1"/>
          </p:cNvPicPr>
          <p:nvPr/>
        </p:nvPicPr>
        <p:blipFill>
          <a:blip r:embed="rId4">
            <a:extLst/>
          </a:blip>
          <a:stretch>
            <a:fillRect/>
          </a:stretch>
        </p:blipFill>
        <p:spPr>
          <a:xfrm>
            <a:off x="2525372" y="1495714"/>
            <a:ext cx="7141256" cy="4760838"/>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nvSpPr>
        <p:spPr>
          <a:xfrm>
            <a:off x="-21796" y="-16305"/>
            <a:ext cx="12235592" cy="6890609"/>
          </a:xfrm>
          <a:prstGeom prst="rect">
            <a:avLst/>
          </a:prstGeom>
          <a:solidFill>
            <a:srgbClr val="DDDDDD">
              <a:alpha val="30109"/>
            </a:srgbClr>
          </a:solidFill>
          <a:ln w="12700">
            <a:miter lim="400000"/>
          </a:ln>
        </p:spPr>
        <p:txBody>
          <a:bodyPr lIns="45718" tIns="45718" rIns="45718" bIns="45718" anchor="ctr"/>
          <a:lstStyle/>
          <a:p>
            <a:pPr>
              <a:defRPr>
                <a:latin typeface="+mj-lt"/>
                <a:ea typeface="+mj-ea"/>
                <a:cs typeface="+mj-cs"/>
                <a:sym typeface="Calibri"/>
              </a:defRPr>
            </a:pPr>
          </a:p>
        </p:txBody>
      </p:sp>
      <p:sp>
        <p:nvSpPr>
          <p:cNvPr id="307" name="Shape 307" descr="Заголовок 1"/>
          <p:cNvSpPr/>
          <p:nvPr>
            <p:ph type="ctrTitle"/>
          </p:nvPr>
        </p:nvSpPr>
        <p:spPr>
          <a:xfrm>
            <a:off x="684210" y="1871147"/>
            <a:ext cx="10546392" cy="1843012"/>
          </a:xfrm>
          <a:prstGeom prst="rect">
            <a:avLst/>
          </a:prstGeom>
        </p:spPr>
        <p:txBody>
          <a:bodyPr/>
          <a:lstStyle>
            <a:lvl1pPr algn="l">
              <a:defRPr cap="all" sz="3600">
                <a:solidFill>
                  <a:srgbClr val="3B3838"/>
                </a:solidFill>
                <a:latin typeface="Open Sans"/>
                <a:ea typeface="Open Sans"/>
                <a:cs typeface="Open Sans"/>
                <a:sym typeface="Open Sans"/>
              </a:defRPr>
            </a:lvl1pPr>
          </a:lstStyle>
          <a:p>
            <a:pPr/>
            <a:r>
              <a:t>Thank you for attention</a:t>
            </a:r>
          </a:p>
        </p:txBody>
      </p:sp>
      <p:sp>
        <p:nvSpPr>
          <p:cNvPr id="308" name="Shape 308" descr="Прямая соединительная линия 6"/>
          <p:cNvSpPr/>
          <p:nvPr/>
        </p:nvSpPr>
        <p:spPr>
          <a:xfrm>
            <a:off x="811184" y="4025245"/>
            <a:ext cx="1451251" cy="3"/>
          </a:xfrm>
          <a:prstGeom prst="line">
            <a:avLst/>
          </a:prstGeom>
          <a:ln w="19050">
            <a:solidFill>
              <a:schemeClr val="accent3"/>
            </a:solidFill>
            <a:miter/>
          </a:ln>
        </p:spPr>
        <p:txBody>
          <a:bodyPr lIns="45718" tIns="45718" rIns="45718" bIns="45718"/>
          <a:lstStyle/>
          <a:p>
            <a:pPr/>
          </a:p>
        </p:txBody>
      </p:sp>
      <p:pic>
        <p:nvPicPr>
          <p:cNvPr id="309" name="image1.png" descr="Рисунок 8"/>
          <p:cNvPicPr>
            <a:picLocks noChangeAspect="1"/>
          </p:cNvPicPr>
          <p:nvPr/>
        </p:nvPicPr>
        <p:blipFill>
          <a:blip r:embed="rId2">
            <a:extLst/>
          </a:blip>
          <a:stretch>
            <a:fillRect/>
          </a:stretch>
        </p:blipFill>
        <p:spPr>
          <a:xfrm>
            <a:off x="804029" y="882590"/>
            <a:ext cx="1373566" cy="287493"/>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nvSpPr>
        <p:spPr>
          <a:xfrm>
            <a:off x="-21796" y="-16305"/>
            <a:ext cx="12235592" cy="6890609"/>
          </a:xfrm>
          <a:prstGeom prst="rect">
            <a:avLst/>
          </a:prstGeom>
          <a:solidFill>
            <a:srgbClr val="DDDDDD">
              <a:alpha val="30109"/>
            </a:srgbClr>
          </a:solidFill>
          <a:ln w="12700">
            <a:miter lim="400000"/>
          </a:ln>
        </p:spPr>
        <p:txBody>
          <a:bodyPr lIns="45718" tIns="45718" rIns="45718" bIns="45718" anchor="ctr"/>
          <a:lstStyle/>
          <a:p>
            <a:pPr>
              <a:defRPr>
                <a:latin typeface="+mj-lt"/>
                <a:ea typeface="+mj-ea"/>
                <a:cs typeface="+mj-cs"/>
                <a:sym typeface="Calibri"/>
              </a:defRPr>
            </a:pPr>
          </a:p>
        </p:txBody>
      </p:sp>
      <p:sp>
        <p:nvSpPr>
          <p:cNvPr id="137" name="Shape 137" descr="Заголовок 1"/>
          <p:cNvSpPr/>
          <p:nvPr>
            <p:ph type="ctrTitle"/>
          </p:nvPr>
        </p:nvSpPr>
        <p:spPr>
          <a:xfrm>
            <a:off x="684210" y="1871148"/>
            <a:ext cx="10546392" cy="1843011"/>
          </a:xfrm>
          <a:prstGeom prst="rect">
            <a:avLst/>
          </a:prstGeom>
        </p:spPr>
        <p:txBody>
          <a:bodyPr/>
          <a:lstStyle/>
          <a:p>
            <a:pPr algn="l" defTabSz="640079">
              <a:defRPr cap="all" sz="2520">
                <a:solidFill>
                  <a:srgbClr val="3B3838"/>
                </a:solidFill>
                <a:latin typeface="Open Sans"/>
                <a:ea typeface="Open Sans"/>
                <a:cs typeface="Open Sans"/>
                <a:sym typeface="Open Sans"/>
              </a:defRPr>
            </a:pPr>
            <a:r>
              <a:t>Application-level memory management can be manual or automatic. </a:t>
            </a:r>
          </a:p>
          <a:p>
            <a:pPr algn="l" defTabSz="640079">
              <a:defRPr cap="all" sz="2520">
                <a:solidFill>
                  <a:srgbClr val="3B3838"/>
                </a:solidFill>
                <a:latin typeface="Open Sans"/>
                <a:ea typeface="Open Sans"/>
                <a:cs typeface="Open Sans"/>
                <a:sym typeface="Open Sans"/>
              </a:defRPr>
            </a:pPr>
          </a:p>
          <a:p>
            <a:pPr algn="l" defTabSz="640079">
              <a:defRPr cap="all" sz="2520">
                <a:solidFill>
                  <a:srgbClr val="3B3838"/>
                </a:solidFill>
                <a:latin typeface="Open Sans"/>
                <a:ea typeface="Open Sans"/>
                <a:cs typeface="Open Sans"/>
                <a:sym typeface="Open Sans"/>
              </a:defRPr>
            </a:pPr>
            <a:r>
              <a:t>The automatic memory management usually involves a garbage collector.</a:t>
            </a:r>
          </a:p>
        </p:txBody>
      </p:sp>
      <p:sp>
        <p:nvSpPr>
          <p:cNvPr id="138" name="Shape 138" descr="Прямая соединительная линия 6"/>
          <p:cNvSpPr/>
          <p:nvPr/>
        </p:nvSpPr>
        <p:spPr>
          <a:xfrm>
            <a:off x="811184" y="4025245"/>
            <a:ext cx="1451251" cy="3"/>
          </a:xfrm>
          <a:prstGeom prst="line">
            <a:avLst/>
          </a:prstGeom>
          <a:ln w="19050">
            <a:solidFill>
              <a:schemeClr val="accent3"/>
            </a:solidFill>
            <a:miter/>
          </a:ln>
        </p:spPr>
        <p:txBody>
          <a:bodyPr lIns="45718" tIns="45718" rIns="45718" bIns="45718"/>
          <a:lstStyle/>
          <a:p>
            <a:pPr/>
          </a:p>
        </p:txBody>
      </p:sp>
      <p:pic>
        <p:nvPicPr>
          <p:cNvPr id="139" name="image1.png" descr="Рисунок 8"/>
          <p:cNvPicPr>
            <a:picLocks noChangeAspect="1"/>
          </p:cNvPicPr>
          <p:nvPr/>
        </p:nvPicPr>
        <p:blipFill>
          <a:blip r:embed="rId2">
            <a:extLst/>
          </a:blip>
          <a:stretch>
            <a:fillRect/>
          </a:stretch>
        </p:blipFill>
        <p:spPr>
          <a:xfrm>
            <a:off x="804029" y="882590"/>
            <a:ext cx="1373566" cy="287493"/>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142" name="Shape 14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Memory Management in Node.js </a:t>
            </a:r>
          </a:p>
        </p:txBody>
      </p:sp>
      <p:pic>
        <p:nvPicPr>
          <p:cNvPr id="14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144" name="01.tiff"/>
          <p:cNvPicPr>
            <a:picLocks noChangeAspect="1"/>
          </p:cNvPicPr>
          <p:nvPr/>
        </p:nvPicPr>
        <p:blipFill>
          <a:blip r:embed="rId4">
            <a:extLst/>
          </a:blip>
          <a:stretch>
            <a:fillRect/>
          </a:stretch>
        </p:blipFill>
        <p:spPr>
          <a:xfrm>
            <a:off x="2591867" y="1486542"/>
            <a:ext cx="7008266" cy="5168258"/>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nvSpPr>
        <p:spPr>
          <a:xfrm>
            <a:off x="-21796" y="-16305"/>
            <a:ext cx="12235592" cy="6890609"/>
          </a:xfrm>
          <a:prstGeom prst="rect">
            <a:avLst/>
          </a:prstGeom>
          <a:solidFill>
            <a:srgbClr val="DDDDDD">
              <a:alpha val="30109"/>
            </a:srgbClr>
          </a:solidFill>
          <a:ln w="12700">
            <a:miter lim="400000"/>
          </a:ln>
        </p:spPr>
        <p:txBody>
          <a:bodyPr lIns="45718" tIns="45718" rIns="45718" bIns="45718" anchor="ctr"/>
          <a:lstStyle/>
          <a:p>
            <a:pPr>
              <a:defRPr>
                <a:latin typeface="+mj-lt"/>
                <a:ea typeface="+mj-ea"/>
                <a:cs typeface="+mj-cs"/>
                <a:sym typeface="Calibri"/>
              </a:defRPr>
            </a:pPr>
          </a:p>
        </p:txBody>
      </p:sp>
      <p:sp>
        <p:nvSpPr>
          <p:cNvPr id="147" name="Shape 147" descr="Заголовок 1"/>
          <p:cNvSpPr/>
          <p:nvPr>
            <p:ph type="ctrTitle"/>
          </p:nvPr>
        </p:nvSpPr>
        <p:spPr>
          <a:xfrm>
            <a:off x="684210" y="1871147"/>
            <a:ext cx="10546392" cy="1843012"/>
          </a:xfrm>
          <a:prstGeom prst="rect">
            <a:avLst/>
          </a:prstGeom>
        </p:spPr>
        <p:txBody>
          <a:bodyPr/>
          <a:lstStyle/>
          <a:p>
            <a:pPr algn="l" defTabSz="384047">
              <a:defRPr cap="all" sz="1512">
                <a:solidFill>
                  <a:srgbClr val="3B3838"/>
                </a:solidFill>
                <a:latin typeface="Open Sans"/>
                <a:ea typeface="Open Sans"/>
                <a:cs typeface="Open Sans"/>
                <a:sym typeface="Open Sans"/>
              </a:defRPr>
            </a:pPr>
            <a:r>
              <a:t>In manual memory management, it is the responsibility of the developer to free up the unused memory portions. Managing your memory this way can introduce several major bugs to your applications:</a:t>
            </a:r>
          </a:p>
          <a:p>
            <a:pPr algn="l" defTabSz="384047">
              <a:defRPr cap="all" sz="1512">
                <a:solidFill>
                  <a:srgbClr val="3B3838"/>
                </a:solidFill>
                <a:latin typeface="Open Sans"/>
                <a:ea typeface="Open Sans"/>
                <a:cs typeface="Open Sans"/>
                <a:sym typeface="Open Sans"/>
              </a:defRPr>
            </a:pPr>
          </a:p>
          <a:p>
            <a:pPr marL="96011" indent="-96011" algn="l" defTabSz="384047">
              <a:buSzPct val="100000"/>
              <a:defRPr cap="all" sz="1512">
                <a:solidFill>
                  <a:srgbClr val="3B3838"/>
                </a:solidFill>
                <a:latin typeface="Open Sans"/>
                <a:ea typeface="Open Sans"/>
                <a:cs typeface="Open Sans"/>
                <a:sym typeface="Open Sans"/>
              </a:defRPr>
            </a:pPr>
            <a:r>
              <a:t>Memory leaks when the used memory space is never freed up.</a:t>
            </a:r>
          </a:p>
          <a:p>
            <a:pPr marL="96011" indent="-96011" algn="l" defTabSz="384047">
              <a:buSzPct val="100000"/>
              <a:defRPr cap="all" sz="1512">
                <a:solidFill>
                  <a:srgbClr val="3B3838"/>
                </a:solidFill>
                <a:latin typeface="Open Sans"/>
                <a:ea typeface="Open Sans"/>
                <a:cs typeface="Open Sans"/>
                <a:sym typeface="Open Sans"/>
              </a:defRPr>
            </a:pPr>
            <a:r>
              <a:t>Wild/dangling pointers appear when an object is deleted, but the pointer is reused.</a:t>
            </a:r>
          </a:p>
          <a:p>
            <a:pPr marL="96011" indent="-96011" algn="l" defTabSz="384047">
              <a:buSzPct val="100000"/>
              <a:defRPr cap="all" sz="1512">
                <a:solidFill>
                  <a:srgbClr val="3B3838"/>
                </a:solidFill>
                <a:latin typeface="Open Sans"/>
                <a:ea typeface="Open Sans"/>
                <a:cs typeface="Open Sans"/>
                <a:sym typeface="Open Sans"/>
              </a:defRPr>
            </a:pPr>
            <a:r>
              <a:t>Serious security issues can be introduced when other data structures are overwritten or sensitive information is read.</a:t>
            </a:r>
          </a:p>
        </p:txBody>
      </p:sp>
      <p:sp>
        <p:nvSpPr>
          <p:cNvPr id="148" name="Shape 148" descr="Прямая соединительная линия 6"/>
          <p:cNvSpPr/>
          <p:nvPr/>
        </p:nvSpPr>
        <p:spPr>
          <a:xfrm>
            <a:off x="811184" y="4025245"/>
            <a:ext cx="1451251" cy="3"/>
          </a:xfrm>
          <a:prstGeom prst="line">
            <a:avLst/>
          </a:prstGeom>
          <a:ln w="19050">
            <a:solidFill>
              <a:schemeClr val="accent3"/>
            </a:solidFill>
            <a:miter/>
          </a:ln>
        </p:spPr>
        <p:txBody>
          <a:bodyPr lIns="45718" tIns="45718" rIns="45718" bIns="45718"/>
          <a:lstStyle/>
          <a:p>
            <a:pPr/>
          </a:p>
        </p:txBody>
      </p:sp>
      <p:pic>
        <p:nvPicPr>
          <p:cNvPr id="149" name="image1.png" descr="Рисунок 8"/>
          <p:cNvPicPr>
            <a:picLocks noChangeAspect="1"/>
          </p:cNvPicPr>
          <p:nvPr/>
        </p:nvPicPr>
        <p:blipFill>
          <a:blip r:embed="rId2">
            <a:extLst/>
          </a:blip>
          <a:stretch>
            <a:fillRect/>
          </a:stretch>
        </p:blipFill>
        <p:spPr>
          <a:xfrm>
            <a:off x="804029" y="882590"/>
            <a:ext cx="1373566" cy="287493"/>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nvSpPr>
        <p:spPr>
          <a:xfrm>
            <a:off x="-21796" y="-16305"/>
            <a:ext cx="12235592" cy="6890609"/>
          </a:xfrm>
          <a:prstGeom prst="rect">
            <a:avLst/>
          </a:prstGeom>
          <a:solidFill>
            <a:srgbClr val="DDDDDD">
              <a:alpha val="30109"/>
            </a:srgbClr>
          </a:solidFill>
          <a:ln w="12700">
            <a:miter lim="400000"/>
          </a:ln>
        </p:spPr>
        <p:txBody>
          <a:bodyPr lIns="45718" tIns="45718" rIns="45718" bIns="45718" anchor="ctr"/>
          <a:lstStyle/>
          <a:p>
            <a:pPr>
              <a:defRPr>
                <a:latin typeface="+mj-lt"/>
                <a:ea typeface="+mj-ea"/>
                <a:cs typeface="+mj-cs"/>
                <a:sym typeface="Calibri"/>
              </a:defRPr>
            </a:pPr>
          </a:p>
        </p:txBody>
      </p:sp>
      <p:sp>
        <p:nvSpPr>
          <p:cNvPr id="152" name="Shape 152" descr="Заголовок 1"/>
          <p:cNvSpPr/>
          <p:nvPr>
            <p:ph type="ctrTitle"/>
          </p:nvPr>
        </p:nvSpPr>
        <p:spPr>
          <a:xfrm>
            <a:off x="684210" y="1871147"/>
            <a:ext cx="10546392" cy="1843012"/>
          </a:xfrm>
          <a:prstGeom prst="rect">
            <a:avLst/>
          </a:prstGeom>
        </p:spPr>
        <p:txBody>
          <a:bodyPr/>
          <a:lstStyle>
            <a:lvl1pPr algn="l" defTabSz="905255">
              <a:defRPr cap="all" sz="3564">
                <a:solidFill>
                  <a:srgbClr val="3B3838"/>
                </a:solidFill>
                <a:latin typeface="Open Sans"/>
                <a:ea typeface="Open Sans"/>
                <a:cs typeface="Open Sans"/>
                <a:sym typeface="Open Sans"/>
              </a:defRPr>
            </a:lvl1pPr>
          </a:lstStyle>
          <a:p>
            <a:pPr/>
            <a:r>
              <a:t>Luckily for you, Node.js comes with a garbage collector, and you don't need to manually manage memory allocation.</a:t>
            </a:r>
          </a:p>
        </p:txBody>
      </p:sp>
      <p:sp>
        <p:nvSpPr>
          <p:cNvPr id="153" name="Shape 153" descr="Прямая соединительная линия 6"/>
          <p:cNvSpPr/>
          <p:nvPr/>
        </p:nvSpPr>
        <p:spPr>
          <a:xfrm>
            <a:off x="811184" y="4025245"/>
            <a:ext cx="1451251" cy="3"/>
          </a:xfrm>
          <a:prstGeom prst="line">
            <a:avLst/>
          </a:prstGeom>
          <a:ln w="19050">
            <a:solidFill>
              <a:schemeClr val="accent3"/>
            </a:solidFill>
            <a:miter/>
          </a:ln>
        </p:spPr>
        <p:txBody>
          <a:bodyPr lIns="45718" tIns="45718" rIns="45718" bIns="45718"/>
          <a:lstStyle/>
          <a:p>
            <a:pPr/>
          </a:p>
        </p:txBody>
      </p:sp>
      <p:pic>
        <p:nvPicPr>
          <p:cNvPr id="154" name="image1.png" descr="Рисунок 8"/>
          <p:cNvPicPr>
            <a:picLocks noChangeAspect="1"/>
          </p:cNvPicPr>
          <p:nvPr/>
        </p:nvPicPr>
        <p:blipFill>
          <a:blip r:embed="rId2">
            <a:extLst/>
          </a:blip>
          <a:stretch>
            <a:fillRect/>
          </a:stretch>
        </p:blipFill>
        <p:spPr>
          <a:xfrm>
            <a:off x="804029" y="882590"/>
            <a:ext cx="1373566" cy="287493"/>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a:off x="-21796" y="-16305"/>
            <a:ext cx="12235592" cy="6890609"/>
          </a:xfrm>
          <a:prstGeom prst="rect">
            <a:avLst/>
          </a:prstGeom>
          <a:solidFill>
            <a:srgbClr val="DDDDDD">
              <a:alpha val="30109"/>
            </a:srgbClr>
          </a:solidFill>
          <a:ln w="12700">
            <a:miter lim="400000"/>
          </a:ln>
        </p:spPr>
        <p:txBody>
          <a:bodyPr lIns="45718" tIns="45718" rIns="45718" bIns="45718" anchor="ctr"/>
          <a:lstStyle/>
          <a:p>
            <a:pPr>
              <a:defRPr>
                <a:latin typeface="+mj-lt"/>
                <a:ea typeface="+mj-ea"/>
                <a:cs typeface="+mj-cs"/>
                <a:sym typeface="Calibri"/>
              </a:defRPr>
            </a:pPr>
          </a:p>
        </p:txBody>
      </p:sp>
      <p:sp>
        <p:nvSpPr>
          <p:cNvPr id="157" name="Shape 157" descr="Заголовок 1"/>
          <p:cNvSpPr/>
          <p:nvPr>
            <p:ph type="ctrTitle"/>
          </p:nvPr>
        </p:nvSpPr>
        <p:spPr>
          <a:xfrm>
            <a:off x="684210" y="1871147"/>
            <a:ext cx="10546392" cy="1843012"/>
          </a:xfrm>
          <a:prstGeom prst="rect">
            <a:avLst/>
          </a:prstGeom>
        </p:spPr>
        <p:txBody>
          <a:bodyPr/>
          <a:lstStyle>
            <a:lvl1pPr algn="l">
              <a:defRPr cap="all" sz="3600">
                <a:solidFill>
                  <a:srgbClr val="3B3838"/>
                </a:solidFill>
                <a:latin typeface="Open Sans"/>
                <a:ea typeface="Open Sans"/>
                <a:cs typeface="Open Sans"/>
                <a:sym typeface="Open Sans"/>
              </a:defRPr>
            </a:lvl1pPr>
          </a:lstStyle>
          <a:p>
            <a:pPr/>
            <a:r>
              <a:t>The way how the GC knows that objects are no longer in use is that no other object has references to them.</a:t>
            </a:r>
          </a:p>
        </p:txBody>
      </p:sp>
      <p:sp>
        <p:nvSpPr>
          <p:cNvPr id="158" name="Shape 158" descr="Прямая соединительная линия 6"/>
          <p:cNvSpPr/>
          <p:nvPr/>
        </p:nvSpPr>
        <p:spPr>
          <a:xfrm>
            <a:off x="811184" y="4025245"/>
            <a:ext cx="1451251" cy="3"/>
          </a:xfrm>
          <a:prstGeom prst="line">
            <a:avLst/>
          </a:prstGeom>
          <a:ln w="19050">
            <a:solidFill>
              <a:schemeClr val="accent3"/>
            </a:solidFill>
            <a:miter/>
          </a:ln>
        </p:spPr>
        <p:txBody>
          <a:bodyPr lIns="45718" tIns="45718" rIns="45718" bIns="45718"/>
          <a:lstStyle/>
          <a:p>
            <a:pPr/>
          </a:p>
        </p:txBody>
      </p:sp>
      <p:pic>
        <p:nvPicPr>
          <p:cNvPr id="159" name="image1.png" descr="Рисунок 8"/>
          <p:cNvPicPr>
            <a:picLocks noChangeAspect="1"/>
          </p:cNvPicPr>
          <p:nvPr/>
        </p:nvPicPr>
        <p:blipFill>
          <a:blip r:embed="rId2">
            <a:extLst/>
          </a:blip>
          <a:stretch>
            <a:fillRect/>
          </a:stretch>
        </p:blipFill>
        <p:spPr>
          <a:xfrm>
            <a:off x="804029" y="882590"/>
            <a:ext cx="1373566" cy="287493"/>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1" name="image4.jpeg" descr="Рисунок 4"/>
          <p:cNvPicPr>
            <a:picLocks noChangeAspect="1"/>
          </p:cNvPicPr>
          <p:nvPr/>
        </p:nvPicPr>
        <p:blipFill>
          <a:blip r:embed="rId2">
            <a:extLst/>
          </a:blip>
          <a:srcRect l="0" t="0" r="0" b="75899"/>
          <a:stretch>
            <a:fillRect/>
          </a:stretch>
        </p:blipFill>
        <p:spPr>
          <a:xfrm>
            <a:off x="0" y="-6350"/>
            <a:ext cx="12192000" cy="1224278"/>
          </a:xfrm>
          <a:prstGeom prst="rect">
            <a:avLst/>
          </a:prstGeom>
          <a:ln w="12700">
            <a:miter lim="400000"/>
          </a:ln>
        </p:spPr>
      </p:pic>
      <p:sp>
        <p:nvSpPr>
          <p:cNvPr id="162" name="Shape 162" descr="Заголовок 1"/>
          <p:cNvSpPr/>
          <p:nvPr>
            <p:ph type="ctrTitle"/>
          </p:nvPr>
        </p:nvSpPr>
        <p:spPr>
          <a:xfrm>
            <a:off x="650446" y="304800"/>
            <a:ext cx="10808129" cy="602012"/>
          </a:xfrm>
          <a:prstGeom prst="rect">
            <a:avLst/>
          </a:prstGeom>
        </p:spPr>
        <p:txBody>
          <a:bodyPr/>
          <a:lstStyle>
            <a:lvl1pPr algn="l">
              <a:defRPr sz="3000">
                <a:solidFill>
                  <a:srgbClr val="3B3838"/>
                </a:solidFill>
                <a:latin typeface="Open Sans"/>
                <a:ea typeface="Open Sans"/>
                <a:cs typeface="Open Sans"/>
                <a:sym typeface="Open Sans"/>
              </a:defRPr>
            </a:lvl1pPr>
          </a:lstStyle>
          <a:p>
            <a:pPr/>
            <a:r>
              <a:t>Memory before GC</a:t>
            </a:r>
          </a:p>
        </p:txBody>
      </p:sp>
      <p:pic>
        <p:nvPicPr>
          <p:cNvPr id="163" name="image1.png" descr="Рисунок 8"/>
          <p:cNvPicPr>
            <a:picLocks noChangeAspect="1"/>
          </p:cNvPicPr>
          <p:nvPr/>
        </p:nvPicPr>
        <p:blipFill>
          <a:blip r:embed="rId3">
            <a:alphaModFix amt="40312"/>
            <a:extLst/>
          </a:blip>
          <a:stretch>
            <a:fillRect/>
          </a:stretch>
        </p:blipFill>
        <p:spPr>
          <a:xfrm>
            <a:off x="10240129" y="6026089"/>
            <a:ext cx="1373567" cy="287493"/>
          </a:xfrm>
          <a:prstGeom prst="rect">
            <a:avLst/>
          </a:prstGeom>
          <a:ln w="12700">
            <a:miter lim="400000"/>
          </a:ln>
        </p:spPr>
      </p:pic>
      <p:pic>
        <p:nvPicPr>
          <p:cNvPr id="164" name="01.png"/>
          <p:cNvPicPr>
            <a:picLocks noChangeAspect="1"/>
          </p:cNvPicPr>
          <p:nvPr/>
        </p:nvPicPr>
        <p:blipFill>
          <a:blip r:embed="rId4">
            <a:extLst/>
          </a:blip>
          <a:stretch>
            <a:fillRect/>
          </a:stretch>
        </p:blipFill>
        <p:spPr>
          <a:xfrm>
            <a:off x="3647312" y="1727200"/>
            <a:ext cx="4623365" cy="4538687"/>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