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16" r:id="rId5"/>
    <p:sldId id="311" r:id="rId6"/>
    <p:sldId id="312" r:id="rId7"/>
    <p:sldId id="269" r:id="rId8"/>
    <p:sldId id="313" r:id="rId9"/>
    <p:sldId id="272" r:id="rId10"/>
    <p:sldId id="273" r:id="rId11"/>
    <p:sldId id="314" r:id="rId12"/>
    <p:sldId id="315" r:id="rId13"/>
    <p:sldId id="274" r:id="rId14"/>
    <p:sldId id="289" r:id="rId15"/>
    <p:sldId id="290" r:id="rId16"/>
    <p:sldId id="291" r:id="rId17"/>
    <p:sldId id="292" r:id="rId18"/>
    <p:sldId id="259" r:id="rId19"/>
    <p:sldId id="293" r:id="rId20"/>
    <p:sldId id="294" r:id="rId21"/>
    <p:sldId id="295" r:id="rId22"/>
    <p:sldId id="296" r:id="rId23"/>
    <p:sldId id="297" r:id="rId24"/>
    <p:sldId id="271" r:id="rId25"/>
    <p:sldId id="275" r:id="rId26"/>
    <p:sldId id="276" r:id="rId27"/>
    <p:sldId id="268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52758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 descr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 descr="Текст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 descr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 descr="Заголовок 1"/>
          <p:cNvSpPr>
            <a:spLocks noGrp="1"/>
          </p:cNvSpPr>
          <p:nvPr>
            <p:ph type="ctrTitle"/>
          </p:nvPr>
        </p:nvSpPr>
        <p:spPr>
          <a:xfrm>
            <a:off x="684211" y="1871148"/>
            <a:ext cx="7215452" cy="1843012"/>
          </a:xfrm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Dev-Pro Node.js</a:t>
            </a:r>
          </a:p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Advanced Flow</a:t>
            </a:r>
          </a:p>
        </p:txBody>
      </p:sp>
      <p:sp>
        <p:nvSpPr>
          <p:cNvPr id="113" name="Shape 113" descr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684212" y="4681847"/>
            <a:ext cx="4516438" cy="1190865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Lesson </a:t>
            </a:r>
            <a:r>
              <a:rPr lang="en-US" dirty="0" smtClean="0"/>
              <a:t>7</a:t>
            </a:r>
            <a:r>
              <a:rPr dirty="0" smtClean="0"/>
              <a:t>. </a:t>
            </a:r>
            <a:r>
              <a:rPr lang="en-US" dirty="0" smtClean="0"/>
              <a:t>Monitoring. Prometheus</a:t>
            </a:r>
            <a:endParaRPr dirty="0"/>
          </a:p>
        </p:txBody>
      </p:sp>
      <p:sp>
        <p:nvSpPr>
          <p:cNvPr id="114" name="Shape 114" descr="Прямая соединительная линия 6"/>
          <p:cNvSpPr/>
          <p:nvPr/>
        </p:nvSpPr>
        <p:spPr>
          <a:xfrm>
            <a:off x="811184" y="4025245"/>
            <a:ext cx="1451251" cy="2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15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0697" y="1287372"/>
            <a:ext cx="7122230" cy="4362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Black-box </a:t>
            </a:r>
            <a:r>
              <a:rPr lang="en-US" dirty="0"/>
              <a:t>monitoring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43000" y="2057400"/>
            <a:ext cx="9601200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from the </a:t>
            </a:r>
            <a:r>
              <a:rPr lang="en-US" dirty="0" smtClean="0"/>
              <a:t>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knowledge of how the application works </a:t>
            </a:r>
            <a:r>
              <a:rPr lang="en-US" dirty="0" smtClean="0"/>
              <a:t>internally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 ping, HTTP request, inserting data and waiting for it to appear </a:t>
            </a:r>
            <a:r>
              <a:rPr lang="en-US" dirty="0" smtClean="0"/>
              <a:t>on dashboard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9925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Where to use </a:t>
            </a:r>
            <a:r>
              <a:rPr lang="en-US" dirty="0" smtClean="0"/>
              <a:t>Black-box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43000" y="2057400"/>
            <a:ext cx="96012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 smtClean="0"/>
              <a:t>Black-box </a:t>
            </a:r>
            <a:r>
              <a:rPr lang="en-US" dirty="0"/>
              <a:t>monitoring should be treated similarly to </a:t>
            </a:r>
            <a:r>
              <a:rPr lang="en-US" dirty="0" smtClean="0"/>
              <a:t>smoke tests.</a:t>
            </a:r>
          </a:p>
          <a:p>
            <a:endParaRPr lang="en-US" dirty="0"/>
          </a:p>
          <a:p>
            <a:r>
              <a:rPr lang="en-US" dirty="0"/>
              <a:t>It’s good for finding when things have badly broken in an obvious way, and </a:t>
            </a:r>
            <a:r>
              <a:rPr lang="en-US" dirty="0" smtClean="0"/>
              <a:t>testing from </a:t>
            </a:r>
            <a:r>
              <a:rPr lang="en-US" dirty="0"/>
              <a:t>outside your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Not so good for knowing what’s going on inside a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Nor should it be treated like regression testing and try to test every single feature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Tend to be flaky, as they either pass or fail.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50466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White-box </a:t>
            </a:r>
            <a:r>
              <a:rPr lang="en-US" dirty="0"/>
              <a:t>Monitoring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43000" y="2057400"/>
            <a:ext cx="9601200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Complementary to </a:t>
            </a:r>
            <a:r>
              <a:rPr lang="en-US" dirty="0" smtClean="0"/>
              <a:t>black-box </a:t>
            </a:r>
            <a:r>
              <a:rPr lang="en-US" dirty="0"/>
              <a:t>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Works with information from inside your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Can be simple things like CPU usage, down to the number of requests triggering a</a:t>
            </a:r>
          </a:p>
          <a:p>
            <a:r>
              <a:rPr lang="en-US" dirty="0"/>
              <a:t>particular obscure </a:t>
            </a:r>
            <a:r>
              <a:rPr lang="en-US" dirty="0" smtClean="0"/>
              <a:t>code path</a:t>
            </a:r>
            <a:r>
              <a:rPr lang="en-US" dirty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9446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Services have Internals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0058400" cy="37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8253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Monitor the Internals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10058400" cy="40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530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Monitor as a Service, not as Machines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10058400" cy="43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46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Prometheus architecture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586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What does Prometheus offer?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143000" y="1600200"/>
            <a:ext cx="9982200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Inclusive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Powerful </a:t>
            </a:r>
            <a:r>
              <a:rPr lang="en-US" dirty="0"/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Powerful </a:t>
            </a:r>
            <a:r>
              <a:rPr lang="en-US" dirty="0"/>
              <a:t>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Manageable </a:t>
            </a:r>
            <a:r>
              <a:rPr lang="en-US" dirty="0"/>
              <a:t>and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</a:t>
            </a:r>
            <a:r>
              <a:rPr lang="en-US" dirty="0"/>
              <a:t>to integrate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68040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Inclusive Monitoring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295400" y="1828800"/>
            <a:ext cx="10058400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Don’t monitor just at the edges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● Instrument client libraries</a:t>
            </a:r>
          </a:p>
          <a:p>
            <a:r>
              <a:rPr lang="fr-FR" dirty="0"/>
              <a:t>● Instrument server </a:t>
            </a:r>
            <a:r>
              <a:rPr lang="fr-FR" dirty="0" err="1"/>
              <a:t>libraries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. HTTP/RPC)</a:t>
            </a:r>
          </a:p>
          <a:p>
            <a:r>
              <a:rPr lang="en-US" dirty="0"/>
              <a:t>● Instrument business </a:t>
            </a:r>
            <a:r>
              <a:rPr lang="en-US" dirty="0" smtClean="0"/>
              <a:t>logic</a:t>
            </a:r>
          </a:p>
          <a:p>
            <a:endParaRPr lang="en-US" dirty="0"/>
          </a:p>
          <a:p>
            <a:r>
              <a:rPr lang="en-US" dirty="0"/>
              <a:t>Library authors get information about usage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Application developers get monitoring of common components for free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Dashboards and alerting can be provided out of the box, </a:t>
            </a:r>
            <a:r>
              <a:rPr lang="en-US" dirty="0" err="1"/>
              <a:t>customised</a:t>
            </a:r>
            <a:r>
              <a:rPr lang="en-US" dirty="0"/>
              <a:t> for your</a:t>
            </a:r>
          </a:p>
          <a:p>
            <a:r>
              <a:rPr lang="en-US" dirty="0" err="1"/>
              <a:t>organisation</a:t>
            </a:r>
            <a:r>
              <a:rPr lang="en-US" dirty="0"/>
              <a:t>!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How to instrument your code?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90600" y="1371600"/>
            <a:ext cx="9936312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Several common approaches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● Custom endpoint/interface to dump stats (usually JSON or CSV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● Use one mildly standard instrumentation system (e.g. JMX in Java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● For libraries, have some type of </a:t>
            </a:r>
            <a:r>
              <a:rPr lang="en-US" dirty="0" smtClean="0"/>
              <a:t>hooks</a:t>
            </a:r>
          </a:p>
          <a:p>
            <a:endParaRPr lang="en-US" dirty="0"/>
          </a:p>
          <a:p>
            <a:r>
              <a:rPr lang="en-US" dirty="0"/>
              <a:t>● Don’t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83450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.png" descr="Рисунок 8"/>
          <p:cNvPicPr>
            <a:picLocks noChangeAspect="1"/>
          </p:cNvPicPr>
          <p:nvPr/>
        </p:nvPicPr>
        <p:blipFill>
          <a:blip r:embed="rId2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953675" y="1276225"/>
            <a:ext cx="9849637" cy="323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rPr dirty="0"/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Micro services architecture approach</a:t>
            </a:r>
            <a:endParaRPr dirty="0"/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Monitoring problems</a:t>
            </a:r>
            <a:endParaRPr dirty="0"/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Prometheus architecture</a:t>
            </a:r>
            <a:endParaRPr dirty="0"/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Data model</a:t>
            </a:r>
            <a:endParaRPr dirty="0"/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Installing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rPr lang="en-US" dirty="0" smtClean="0"/>
              <a:t>Configuration</a:t>
            </a:r>
            <a:endParaRPr lang="en-US" dirty="0" smtClean="0"/>
          </a:p>
        </p:txBody>
      </p:sp>
      <p:pic>
        <p:nvPicPr>
          <p:cNvPr id="120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3797" y="663108"/>
            <a:ext cx="4466123" cy="4305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isn’t great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066800" y="1676400"/>
            <a:ext cx="9860112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Users run more than just your software project, with a variety of monitoring tools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 a user you’re left with a choice: Have N monitoring systems, or run extra</a:t>
            </a:r>
          </a:p>
          <a:p>
            <a:r>
              <a:rPr lang="en-US" dirty="0"/>
              <a:t>services to act as shims to translate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 a monitoring project, we have to write code and/or configuration for every</a:t>
            </a:r>
          </a:p>
          <a:p>
            <a:r>
              <a:rPr lang="en-US" dirty="0"/>
              <a:t>individual library/application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a sub-optimal for everyone.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26938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Open ecosystem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838200" y="1447800"/>
            <a:ext cx="101346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Prometheus client libraries don’t tie you into Prometheus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 the Python and Java clients can output to Graphite, with no need to</a:t>
            </a:r>
          </a:p>
          <a:p>
            <a:r>
              <a:rPr lang="en-US" dirty="0"/>
              <a:t>run any Prometheus components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means that you as a library author can instrument with Prometheus, and </a:t>
            </a:r>
            <a:r>
              <a:rPr lang="en-US" dirty="0" smtClean="0"/>
              <a:t>your users </a:t>
            </a:r>
            <a:r>
              <a:rPr lang="en-US" dirty="0"/>
              <a:t>with just a few lines of code can output to whatever monitoring system </a:t>
            </a:r>
            <a:r>
              <a:rPr lang="en-US" dirty="0" smtClean="0"/>
              <a:t>they want</a:t>
            </a:r>
            <a:r>
              <a:rPr lang="en-US" dirty="0"/>
              <a:t>. No need for users to worry about a new standard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can be done incrementally.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52480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It goes the other way too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904631" y="1676399"/>
            <a:ext cx="102870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It’s unlikely that everyone is going to switch to Prometheus all at once, so </a:t>
            </a:r>
            <a:r>
              <a:rPr lang="en-US" dirty="0" smtClean="0"/>
              <a:t>we’ve integrations </a:t>
            </a:r>
            <a:r>
              <a:rPr lang="en-US" dirty="0"/>
              <a:t>that can take in data from other monitoring systems and make </a:t>
            </a:r>
            <a:r>
              <a:rPr lang="en-US" dirty="0" smtClean="0"/>
              <a:t>it useful.</a:t>
            </a:r>
          </a:p>
          <a:p>
            <a:endParaRPr lang="en-US" dirty="0"/>
          </a:p>
          <a:p>
            <a:r>
              <a:rPr lang="en-US" dirty="0"/>
              <a:t>Graphite, </a:t>
            </a:r>
            <a:r>
              <a:rPr lang="en-US" dirty="0" err="1"/>
              <a:t>Collectd</a:t>
            </a:r>
            <a:r>
              <a:rPr lang="en-US" dirty="0"/>
              <a:t>, </a:t>
            </a:r>
            <a:r>
              <a:rPr lang="en-US" dirty="0" err="1"/>
              <a:t>Statsd</a:t>
            </a:r>
            <a:r>
              <a:rPr lang="en-US" dirty="0"/>
              <a:t>, SNMP, JMX, </a:t>
            </a:r>
            <a:r>
              <a:rPr lang="en-US" dirty="0" err="1"/>
              <a:t>Dropwizard</a:t>
            </a:r>
            <a:r>
              <a:rPr lang="en-US" dirty="0"/>
              <a:t>, AWS </a:t>
            </a:r>
            <a:r>
              <a:rPr lang="en-US" dirty="0" err="1"/>
              <a:t>Cloudwatch</a:t>
            </a:r>
            <a:r>
              <a:rPr lang="en-US" dirty="0"/>
              <a:t>, </a:t>
            </a:r>
            <a:r>
              <a:rPr lang="en-US" dirty="0" smtClean="0"/>
              <a:t>New Relic</a:t>
            </a:r>
            <a:r>
              <a:rPr lang="en-US" dirty="0"/>
              <a:t>, </a:t>
            </a:r>
            <a:r>
              <a:rPr lang="en-US" dirty="0" err="1"/>
              <a:t>Rsyslog</a:t>
            </a:r>
            <a:r>
              <a:rPr lang="en-US" dirty="0"/>
              <a:t> and </a:t>
            </a:r>
            <a:r>
              <a:rPr lang="en-US" dirty="0" err="1"/>
              <a:t>Scollector</a:t>
            </a:r>
            <a:r>
              <a:rPr lang="en-US" dirty="0"/>
              <a:t> (</a:t>
            </a:r>
            <a:r>
              <a:rPr lang="en-US" dirty="0" err="1"/>
              <a:t>Bosun</a:t>
            </a:r>
            <a:r>
              <a:rPr lang="en-US" dirty="0"/>
              <a:t>) are some examples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Prometheus and its client libraries can act a clearinghouse to convert </a:t>
            </a:r>
            <a:r>
              <a:rPr lang="en-US" dirty="0" smtClean="0"/>
              <a:t>between monitoring </a:t>
            </a:r>
            <a:r>
              <a:rPr lang="en-US" dirty="0"/>
              <a:t>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dirty="0" err="1"/>
              <a:t>Zalando’s</a:t>
            </a:r>
            <a:r>
              <a:rPr lang="en-US" dirty="0"/>
              <a:t> </a:t>
            </a:r>
            <a:r>
              <a:rPr lang="en-US" dirty="0" err="1"/>
              <a:t>Zmon</a:t>
            </a:r>
            <a:r>
              <a:rPr lang="en-US" dirty="0"/>
              <a:t> uses the Python client to parse Prometheus </a:t>
            </a:r>
            <a:r>
              <a:rPr lang="en-US" dirty="0" smtClean="0"/>
              <a:t>metrics from </a:t>
            </a:r>
            <a:r>
              <a:rPr lang="en-US" dirty="0"/>
              <a:t>directly instrumented binaries.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76895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Instrumentation made easy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762000" y="1447800"/>
            <a:ext cx="10058400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Prometheus clients don’t just </a:t>
            </a:r>
            <a:r>
              <a:rPr lang="en-US" dirty="0" err="1"/>
              <a:t>marshall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They take care of the nitty gritty details like concurrency and state </a:t>
            </a:r>
            <a:r>
              <a:rPr lang="en-US" dirty="0" smtClean="0"/>
              <a:t>tracking. We </a:t>
            </a:r>
            <a:r>
              <a:rPr lang="en-US" dirty="0"/>
              <a:t>take advantage of the strengths of each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Python for example that means context managers and decorators.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67720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model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066800" y="1828800"/>
            <a:ext cx="10439400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b="1" dirty="0"/>
              <a:t>счётчик</a:t>
            </a:r>
            <a:r>
              <a:rPr lang="ru-RU" dirty="0"/>
              <a:t> (counter) — хранит значения, которые увеличиваются с течением времени (например, количество запросов к серверу</a:t>
            </a:r>
            <a:r>
              <a:rPr lang="ru-RU" dirty="0" smtClean="0"/>
              <a:t>);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шкала</a:t>
            </a:r>
            <a:r>
              <a:rPr lang="ru-RU" dirty="0"/>
              <a:t> (gauge) — хранит значения, которые с течением времени могут как увеличиваться, так и уменьшаться (например, объём используемой оперативной памяти или количество операций ввода-вывода</a:t>
            </a:r>
            <a:r>
              <a:rPr lang="ru-RU" dirty="0" smtClean="0"/>
              <a:t>);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гистограмма</a:t>
            </a:r>
            <a:r>
              <a:rPr lang="ru-RU" dirty="0"/>
              <a:t> (histogram) — хранит информацию об изменении некоторого параметра в течение определённого промежутка (например, общее количество запросов к серверу в период с 11 до 12 часов и количество запросов к этому же серверов в период с 11.30 до 11.40</a:t>
            </a:r>
            <a:r>
              <a:rPr lang="ru-RU" dirty="0" smtClean="0"/>
              <a:t>);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сводка результатов</a:t>
            </a:r>
            <a:r>
              <a:rPr lang="ru-RU" dirty="0"/>
              <a:t> (summary) — как и гистограмма, хранит информацию об изменении значения некоторого параметра за временной интервал, но также позволяет рассчитывать квантили для скользящих временных интервалов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2043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Installation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40" y="1752600"/>
            <a:ext cx="7421011" cy="1352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40" y="3505200"/>
            <a:ext cx="7392432" cy="5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4436043"/>
            <a:ext cx="738290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233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Configuration</a:t>
            </a:r>
            <a:endParaRPr dirty="0"/>
          </a:p>
        </p:txBody>
      </p:sp>
      <p:pic>
        <p:nvPicPr>
          <p:cNvPr id="130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2" y="1524000"/>
            <a:ext cx="7363853" cy="1124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2" y="3135923"/>
            <a:ext cx="7306695" cy="147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2" y="5181600"/>
            <a:ext cx="7344801" cy="5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8861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3" name="Shape 173" descr="Заголовок 1"/>
          <p:cNvSpPr>
            <a:spLocks noGrp="1"/>
          </p:cNvSpPr>
          <p:nvPr>
            <p:ph type="ctrTitle"/>
          </p:nvPr>
        </p:nvSpPr>
        <p:spPr>
          <a:xfrm>
            <a:off x="684210" y="1871148"/>
            <a:ext cx="10546392" cy="1843012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Thank you for attention</a:t>
            </a:r>
          </a:p>
        </p:txBody>
      </p:sp>
      <p:sp>
        <p:nvSpPr>
          <p:cNvPr id="174" name="Shape 174" descr="Прямая соединительная линия 6"/>
          <p:cNvSpPr/>
          <p:nvPr/>
        </p:nvSpPr>
        <p:spPr>
          <a:xfrm>
            <a:off x="811184" y="4025245"/>
            <a:ext cx="1451251" cy="2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5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Micro services vs Monolith architecture approach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600200"/>
            <a:ext cx="7219950" cy="4229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Micro services vs Monolith architecture approach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17" y="1519237"/>
            <a:ext cx="8334020" cy="45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710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Micro services vs Monolith architecture approach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1700212"/>
            <a:ext cx="7410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153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Infrastructure </a:t>
            </a:r>
            <a:r>
              <a:rPr lang="en-US" dirty="0" err="1" smtClean="0"/>
              <a:t>authomatization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55" y="2286000"/>
            <a:ext cx="864031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660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fontAlgn="base"/>
            <a:r>
              <a:rPr lang="en-US" dirty="0" smtClean="0"/>
              <a:t>Micro services Pros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914400" y="1447800"/>
            <a:ext cx="10744200" cy="4524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Microservice</a:t>
            </a:r>
            <a:r>
              <a:rPr lang="en-US" dirty="0"/>
              <a:t> architecture gives developers the freedom to independently develop and deploy services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microservice</a:t>
            </a:r>
            <a:r>
              <a:rPr lang="en-US" dirty="0"/>
              <a:t> can be developed by a fairly small team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Code for different services can be written in different languages (though many practitioners discourage it)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Easy integration and automatic deployment (using open-source continuous integration tools such as Jenkins, Hudson, etc.)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Easy to understand and modify for developers, thus can help a new team member become productive quickly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developers can make use of the latest technologies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code is organized around business capabilities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Starts the web container more quickly, so the deployment is also faster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When change is required in a certain part of the application, only the related service can be modified and redeployed—no need to modify and redeploy the entire application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Better fault isolation: if one </a:t>
            </a:r>
            <a:r>
              <a:rPr lang="en-US" dirty="0" smtClean="0"/>
              <a:t>micro service </a:t>
            </a:r>
            <a:r>
              <a:rPr lang="en-US" dirty="0"/>
              <a:t>fails, the other will continue to work (although one problematic area of a monolith application can jeopardize the entire system)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Easy to scale and integrate with third-party services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No long-term commitment to technology stack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67865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fontAlgn="base"/>
            <a:r>
              <a:rPr lang="en-US" dirty="0" smtClean="0"/>
              <a:t>Micro services Cons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914400" y="1447800"/>
            <a:ext cx="10744200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Due to distributed deployment, testing can become complicated and tedious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Increasing number of services can result in information barriers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architecture brings additional complexity as the developers have to mitigate fault tolerance, network latency, and deal with a variety of message formats as well as load balancing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Being a distributed system, it can result in duplication of effort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When number of services increases, integration and managing whole products can become complicated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addition to several complexities of monolithic architecture, the developers have to deal with the additional complexity of a distributed system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Developers have to put additional effort into implementing the mechanism of communication between the services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Handling use cases that span more than one service without using distributed transactions is not only tough but also requires communication and cooperation between different teams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architecture usually results in increased memory consumption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Partitioning the application into </a:t>
            </a:r>
            <a:r>
              <a:rPr lang="en-US" dirty="0" smtClean="0"/>
              <a:t>micro services </a:t>
            </a:r>
            <a:r>
              <a:rPr lang="en-US" dirty="0"/>
              <a:t>is very much an </a:t>
            </a:r>
            <a:r>
              <a:rPr lang="en-US" dirty="0" smtClean="0"/>
              <a:t>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395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Many Approaches have Limited Visibility</a:t>
            </a:r>
            <a:endParaRPr dirty="0"/>
          </a:p>
        </p:txBody>
      </p:sp>
      <p:pic>
        <p:nvPicPr>
          <p:cNvPr id="124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6" cy="28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51891"/>
            <a:ext cx="10058400" cy="36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0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979</Words>
  <Application>Microsoft Office PowerPoint</Application>
  <PresentationFormat>Custom</PresentationFormat>
  <Paragraphs>144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Тема Office</vt:lpstr>
      <vt:lpstr>Dev-Pro Node.js Advanced Flow</vt:lpstr>
      <vt:lpstr>PowerPoint Presentation</vt:lpstr>
      <vt:lpstr>Micro services vs Monolith architecture approach</vt:lpstr>
      <vt:lpstr>Micro services vs Monolith architecture approach</vt:lpstr>
      <vt:lpstr>Micro services vs Monolith architecture approach</vt:lpstr>
      <vt:lpstr>Infrastructure authomatization</vt:lpstr>
      <vt:lpstr>Micro services Pros</vt:lpstr>
      <vt:lpstr>Micro services Cons</vt:lpstr>
      <vt:lpstr>Many Approaches have Limited Visibility</vt:lpstr>
      <vt:lpstr>Black-box monitoring</vt:lpstr>
      <vt:lpstr>Where to use Black-box</vt:lpstr>
      <vt:lpstr>White-box Monitoring</vt:lpstr>
      <vt:lpstr>Services have Internals</vt:lpstr>
      <vt:lpstr>Monitor the Internals</vt:lpstr>
      <vt:lpstr>Monitor as a Service, not as Machines</vt:lpstr>
      <vt:lpstr>Prometheus architecture</vt:lpstr>
      <vt:lpstr>What does Prometheus offer?</vt:lpstr>
      <vt:lpstr>Inclusive Monitoring</vt:lpstr>
      <vt:lpstr>How to instrument your code?</vt:lpstr>
      <vt:lpstr>This isn’t great</vt:lpstr>
      <vt:lpstr>Open ecosystem</vt:lpstr>
      <vt:lpstr>It goes the other way too</vt:lpstr>
      <vt:lpstr>Instrumentation made easy</vt:lpstr>
      <vt:lpstr>Data model</vt:lpstr>
      <vt:lpstr>Installation</vt:lpstr>
      <vt:lpstr>Configuration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Dev-Pro Node.js Advanced Flow</dc:title>
  <dc:creator>Nickolay Lototskiy</dc:creator>
  <cp:lastModifiedBy>Nickolay Lototskiy</cp:lastModifiedBy>
  <cp:revision>22</cp:revision>
  <dcterms:modified xsi:type="dcterms:W3CDTF">2017-11-08T14:43:24Z</dcterms:modified>
</cp:coreProperties>
</file>