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7104063" cy="10234613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62E"/>
    <a:srgbClr val="000000"/>
    <a:srgbClr val="D81C24"/>
    <a:srgbClr val="CC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32069-0075-4BE3-A048-BF89DF57F4A0}" v="13" dt="2020-08-06T09:03:44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95" autoAdjust="0"/>
  </p:normalViewPr>
  <p:slideViewPr>
    <p:cSldViewPr snapToGrid="0" snapToObject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Huijsen" userId="ebd506f1-b64d-401b-b5dc-e4bc6c5db72b" providerId="ADAL" clId="{8EE32069-0075-4BE3-A048-BF89DF57F4A0}"/>
    <pc:docChg chg="undo custSel addSld delSld modSld delSection modSection">
      <pc:chgData name="Sander Huijsen" userId="ebd506f1-b64d-401b-b5dc-e4bc6c5db72b" providerId="ADAL" clId="{8EE32069-0075-4BE3-A048-BF89DF57F4A0}" dt="2020-08-06T10:09:31.352" v="3591" actId="20577"/>
      <pc:docMkLst>
        <pc:docMk/>
      </pc:docMkLst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786166827" sldId="259"/>
        </pc:sldMkLst>
      </pc:sldChg>
      <pc:sldChg chg="del">
        <pc:chgData name="Sander Huijsen" userId="ebd506f1-b64d-401b-b5dc-e4bc6c5db72b" providerId="ADAL" clId="{8EE32069-0075-4BE3-A048-BF89DF57F4A0}" dt="2020-08-06T07:05:13.821" v="66" actId="47"/>
        <pc:sldMkLst>
          <pc:docMk/>
          <pc:sldMk cId="3479014816" sldId="262"/>
        </pc:sldMkLst>
      </pc:sldChg>
      <pc:sldChg chg="modSp mod">
        <pc:chgData name="Sander Huijsen" userId="ebd506f1-b64d-401b-b5dc-e4bc6c5db72b" providerId="ADAL" clId="{8EE32069-0075-4BE3-A048-BF89DF57F4A0}" dt="2020-08-06T10:09:31.352" v="359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8EE32069-0075-4BE3-A048-BF89DF57F4A0}" dt="2020-08-06T07:05:10.920" v="65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10:09:31.352" v="3591" actId="20577"/>
          <ac:spMkLst>
            <pc:docMk/>
            <pc:sldMk cId="1908322339" sldId="263"/>
            <ac:spMk id="5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07:04:58.372" v="16" actId="20577"/>
          <ac:spMkLst>
            <pc:docMk/>
            <pc:sldMk cId="1908322339" sldId="263"/>
            <ac:spMk id="40" creationId="{00000000-0000-0000-0000-000000000000}"/>
          </ac:spMkLst>
        </pc:spChg>
      </pc:sldChg>
      <pc:sldChg chg="modSp new mod">
        <pc:chgData name="Sander Huijsen" userId="ebd506f1-b64d-401b-b5dc-e4bc6c5db72b" providerId="ADAL" clId="{8EE32069-0075-4BE3-A048-BF89DF57F4A0}" dt="2020-08-06T08:14:45.539" v="279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8EE32069-0075-4BE3-A048-BF89DF57F4A0}" dt="2020-08-06T07:05:42.542" v="8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4:45.539" v="279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6:41.129" v="496" actId="20577"/>
        <pc:sldMkLst>
          <pc:docMk/>
          <pc:sldMk cId="890481101" sldId="265"/>
        </pc:sldMkLst>
        <pc:spChg chg="mod">
          <ac:chgData name="Sander Huijsen" userId="ebd506f1-b64d-401b-b5dc-e4bc6c5db72b" providerId="ADAL" clId="{8EE32069-0075-4BE3-A048-BF89DF57F4A0}" dt="2020-08-06T08:14:57.316" v="290" actId="20577"/>
          <ac:spMkLst>
            <pc:docMk/>
            <pc:sldMk cId="890481101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6:41.129" v="496" actId="20577"/>
          <ac:spMkLst>
            <pc:docMk/>
            <pc:sldMk cId="890481101" sldId="265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8:38.116" v="757" actId="20577"/>
        <pc:sldMkLst>
          <pc:docMk/>
          <pc:sldMk cId="3045424229" sldId="266"/>
        </pc:sldMkLst>
        <pc:spChg chg="mod">
          <ac:chgData name="Sander Huijsen" userId="ebd506f1-b64d-401b-b5dc-e4bc6c5db72b" providerId="ADAL" clId="{8EE32069-0075-4BE3-A048-BF89DF57F4A0}" dt="2020-08-06T08:18:38.116" v="757" actId="20577"/>
          <ac:spMkLst>
            <pc:docMk/>
            <pc:sldMk cId="3045424229" sldId="266"/>
            <ac:spMk id="3" creationId="{6838EB3B-E51C-4BDE-A966-2A491B3A09C3}"/>
          </ac:spMkLst>
        </pc:spChg>
      </pc:sldChg>
      <pc:sldChg chg="addSp delSp modSp add mod">
        <pc:chgData name="Sander Huijsen" userId="ebd506f1-b64d-401b-b5dc-e4bc6c5db72b" providerId="ADAL" clId="{8EE32069-0075-4BE3-A048-BF89DF57F4A0}" dt="2020-08-06T08:22:30.994" v="1155" actId="20577"/>
        <pc:sldMkLst>
          <pc:docMk/>
          <pc:sldMk cId="3043004097" sldId="267"/>
        </pc:sldMkLst>
        <pc:spChg chg="mod">
          <ac:chgData name="Sander Huijsen" userId="ebd506f1-b64d-401b-b5dc-e4bc6c5db72b" providerId="ADAL" clId="{8EE32069-0075-4BE3-A048-BF89DF57F4A0}" dt="2020-08-06T08:18:53.373" v="792" actId="20577"/>
          <ac:spMkLst>
            <pc:docMk/>
            <pc:sldMk cId="3043004097" sldId="267"/>
            <ac:spMk id="2" creationId="{111D2AB0-662C-4E7A-8F46-8AF290E850F0}"/>
          </ac:spMkLst>
        </pc:spChg>
        <pc:spChg chg="del">
          <ac:chgData name="Sander Huijsen" userId="ebd506f1-b64d-401b-b5dc-e4bc6c5db72b" providerId="ADAL" clId="{8EE32069-0075-4BE3-A048-BF89DF57F4A0}" dt="2020-08-06T08:19:03.137" v="793" actId="478"/>
          <ac:spMkLst>
            <pc:docMk/>
            <pc:sldMk cId="3043004097" sldId="267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8EE32069-0075-4BE3-A048-BF89DF57F4A0}" dt="2020-08-06T08:19:05.695" v="794" actId="478"/>
          <ac:spMkLst>
            <pc:docMk/>
            <pc:sldMk cId="3043004097" sldId="267"/>
            <ac:spMk id="5" creationId="{E2857FD6-9B26-4587-A1E1-F6A673FB1ADD}"/>
          </ac:spMkLst>
        </pc:spChg>
        <pc:graphicFrameChg chg="add del">
          <ac:chgData name="Sander Huijsen" userId="ebd506f1-b64d-401b-b5dc-e4bc6c5db72b" providerId="ADAL" clId="{8EE32069-0075-4BE3-A048-BF89DF57F4A0}" dt="2020-08-06T08:19:13.225" v="796" actId="3680"/>
          <ac:graphicFrameMkLst>
            <pc:docMk/>
            <pc:sldMk cId="3043004097" sldId="267"/>
            <ac:graphicFrameMk id="6" creationId="{C974A317-1462-4EE4-90F7-1447249AD31A}"/>
          </ac:graphicFrameMkLst>
        </pc:graphicFrameChg>
        <pc:graphicFrameChg chg="add mod modGraphic">
          <ac:chgData name="Sander Huijsen" userId="ebd506f1-b64d-401b-b5dc-e4bc6c5db72b" providerId="ADAL" clId="{8EE32069-0075-4BE3-A048-BF89DF57F4A0}" dt="2020-08-06T08:22:30.994" v="1155" actId="20577"/>
          <ac:graphicFrameMkLst>
            <pc:docMk/>
            <pc:sldMk cId="3043004097" sldId="267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4:55.982" v="1452" actId="2165"/>
        <pc:sldMkLst>
          <pc:docMk/>
          <pc:sldMk cId="4215045576" sldId="268"/>
        </pc:sldMkLst>
        <pc:graphicFrameChg chg="modGraphic">
          <ac:chgData name="Sander Huijsen" userId="ebd506f1-b64d-401b-b5dc-e4bc6c5db72b" providerId="ADAL" clId="{8EE32069-0075-4BE3-A048-BF89DF57F4A0}" dt="2020-08-06T08:24:55.982" v="1452" actId="2165"/>
          <ac:graphicFrameMkLst>
            <pc:docMk/>
            <pc:sldMk cId="4215045576" sldId="268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7:45.954" v="1891" actId="20577"/>
        <pc:sldMkLst>
          <pc:docMk/>
          <pc:sldMk cId="761270173" sldId="269"/>
        </pc:sldMkLst>
        <pc:graphicFrameChg chg="modGraphic">
          <ac:chgData name="Sander Huijsen" userId="ebd506f1-b64d-401b-b5dc-e4bc6c5db72b" providerId="ADAL" clId="{8EE32069-0075-4BE3-A048-BF89DF57F4A0}" dt="2020-08-06T08:27:45.954" v="1891" actId="20577"/>
          <ac:graphicFrameMkLst>
            <pc:docMk/>
            <pc:sldMk cId="761270173" sldId="269"/>
            <ac:graphicFrameMk id="7" creationId="{9274A86A-9F82-4FC8-AC2F-F5FA64774150}"/>
          </ac:graphicFrameMkLst>
        </pc:graphicFrameChg>
      </pc:sldChg>
      <pc:sldChg chg="addSp modSp add mod">
        <pc:chgData name="Sander Huijsen" userId="ebd506f1-b64d-401b-b5dc-e4bc6c5db72b" providerId="ADAL" clId="{8EE32069-0075-4BE3-A048-BF89DF57F4A0}" dt="2020-08-06T08:30:10.533" v="2124" actId="20577"/>
        <pc:sldMkLst>
          <pc:docMk/>
          <pc:sldMk cId="4272009351" sldId="270"/>
        </pc:sldMkLst>
        <pc:spChg chg="add mod">
          <ac:chgData name="Sander Huijsen" userId="ebd506f1-b64d-401b-b5dc-e4bc6c5db72b" providerId="ADAL" clId="{8EE32069-0075-4BE3-A048-BF89DF57F4A0}" dt="2020-08-06T08:30:10.533" v="2124" actId="20577"/>
          <ac:spMkLst>
            <pc:docMk/>
            <pc:sldMk cId="4272009351" sldId="270"/>
            <ac:spMk id="5" creationId="{2891527D-C597-4D00-ABED-7039BBB58BEC}"/>
          </ac:spMkLst>
        </pc:spChg>
        <pc:graphicFrameChg chg="modGraphic">
          <ac:chgData name="Sander Huijsen" userId="ebd506f1-b64d-401b-b5dc-e4bc6c5db72b" providerId="ADAL" clId="{8EE32069-0075-4BE3-A048-BF89DF57F4A0}" dt="2020-08-06T08:28:50.558" v="1980" actId="2165"/>
          <ac:graphicFrameMkLst>
            <pc:docMk/>
            <pc:sldMk cId="4272009351" sldId="270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33:58.039" v="2366" actId="2711"/>
        <pc:sldMkLst>
          <pc:docMk/>
          <pc:sldMk cId="1235786737" sldId="271"/>
        </pc:sldMkLst>
        <pc:spChg chg="mod">
          <ac:chgData name="Sander Huijsen" userId="ebd506f1-b64d-401b-b5dc-e4bc6c5db72b" providerId="ADAL" clId="{8EE32069-0075-4BE3-A048-BF89DF57F4A0}" dt="2020-08-06T08:30:23.798" v="2144" actId="20577"/>
          <ac:spMkLst>
            <pc:docMk/>
            <pc:sldMk cId="1235786737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3:58.039" v="2366" actId="2711"/>
          <ac:spMkLst>
            <pc:docMk/>
            <pc:sldMk cId="1235786737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38:46.954" v="2626" actId="33524"/>
        <pc:sldMkLst>
          <pc:docMk/>
          <pc:sldMk cId="3465792764" sldId="272"/>
        </pc:sldMkLst>
        <pc:spChg chg="mod">
          <ac:chgData name="Sander Huijsen" userId="ebd506f1-b64d-401b-b5dc-e4bc6c5db72b" providerId="ADAL" clId="{8EE32069-0075-4BE3-A048-BF89DF57F4A0}" dt="2020-08-06T08:36:32.152" v="2376" actId="20577"/>
          <ac:spMkLst>
            <pc:docMk/>
            <pc:sldMk cId="3465792764" sldId="272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8:46.954" v="2626" actId="33524"/>
          <ac:spMkLst>
            <pc:docMk/>
            <pc:sldMk cId="3465792764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42:14.614" v="2939" actId="20577"/>
        <pc:sldMkLst>
          <pc:docMk/>
          <pc:sldMk cId="1012732276" sldId="273"/>
        </pc:sldMkLst>
        <pc:spChg chg="mod">
          <ac:chgData name="Sander Huijsen" userId="ebd506f1-b64d-401b-b5dc-e4bc6c5db72b" providerId="ADAL" clId="{8EE32069-0075-4BE3-A048-BF89DF57F4A0}" dt="2020-08-06T08:40:27.234" v="2635" actId="20577"/>
          <ac:spMkLst>
            <pc:docMk/>
            <pc:sldMk cId="1012732276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42:14.614" v="2939" actId="20577"/>
          <ac:spMkLst>
            <pc:docMk/>
            <pc:sldMk cId="1012732276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2:19.526" v="3289" actId="20577"/>
        <pc:sldMkLst>
          <pc:docMk/>
          <pc:sldMk cId="1988800022" sldId="274"/>
        </pc:sldMkLst>
        <pc:spChg chg="mod">
          <ac:chgData name="Sander Huijsen" userId="ebd506f1-b64d-401b-b5dc-e4bc6c5db72b" providerId="ADAL" clId="{8EE32069-0075-4BE3-A048-BF89DF57F4A0}" dt="2020-08-06T09:02:19.526" v="3289" actId="20577"/>
          <ac:spMkLst>
            <pc:docMk/>
            <pc:sldMk cId="1988800022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3:29.289" v="3417" actId="33524"/>
        <pc:sldMkLst>
          <pc:docMk/>
          <pc:sldMk cId="1629590281" sldId="275"/>
        </pc:sldMkLst>
        <pc:spChg chg="mod">
          <ac:chgData name="Sander Huijsen" userId="ebd506f1-b64d-401b-b5dc-e4bc6c5db72b" providerId="ADAL" clId="{8EE32069-0075-4BE3-A048-BF89DF57F4A0}" dt="2020-08-06T09:02:42.081" v="3306" actId="20577"/>
          <ac:spMkLst>
            <pc:docMk/>
            <pc:sldMk cId="1629590281" sldId="27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3:29.289" v="3417" actId="33524"/>
          <ac:spMkLst>
            <pc:docMk/>
            <pc:sldMk cId="1629590281" sldId="27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753562907" sldId="275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912881254" sldId="276"/>
        </pc:sldMkLst>
      </pc:sldChg>
      <pc:sldChg chg="modSp add mod">
        <pc:chgData name="Sander Huijsen" userId="ebd506f1-b64d-401b-b5dc-e4bc6c5db72b" providerId="ADAL" clId="{8EE32069-0075-4BE3-A048-BF89DF57F4A0}" dt="2020-08-06T09:05:32.280" v="3580" actId="6549"/>
        <pc:sldMkLst>
          <pc:docMk/>
          <pc:sldMk cId="3016942023" sldId="276"/>
        </pc:sldMkLst>
        <pc:spChg chg="mod">
          <ac:chgData name="Sander Huijsen" userId="ebd506f1-b64d-401b-b5dc-e4bc6c5db72b" providerId="ADAL" clId="{8EE32069-0075-4BE3-A048-BF89DF57F4A0}" dt="2020-08-06T09:03:53.943" v="3440" actId="20577"/>
          <ac:spMkLst>
            <pc:docMk/>
            <pc:sldMk cId="3016942023" sldId="276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5:32.280" v="3580" actId="6549"/>
          <ac:spMkLst>
            <pc:docMk/>
            <pc:sldMk cId="3016942023" sldId="27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583286351" sldId="277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221580259" sldId="278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410325221" sldId="279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22241968" sldId="280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66317518" sldId="281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638355920" sldId="282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424542824" sldId="283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761211799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6/08/2020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6/08/2020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velopment.info/data/Programming/data_structures/overview/Data_Structures_Algorithms_Introduction.s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Intro to Data Structures and Algorithms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Adrian Gould / Sander Huijsen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ICT40518 Certificate IV in Programming</a:t>
            </a:r>
            <a:br>
              <a:rPr lang="en-AU" dirty="0"/>
            </a:br>
            <a:r>
              <a:rPr lang="en-AU" dirty="0"/>
              <a:t>ICT50718 Diploma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class can be considered a Data Type, as it consists of:</a:t>
            </a:r>
          </a:p>
          <a:p>
            <a:pPr lvl="1"/>
            <a:r>
              <a:rPr lang="en-US" dirty="0"/>
              <a:t>data (fields or members)</a:t>
            </a:r>
          </a:p>
          <a:p>
            <a:pPr lvl="1"/>
            <a:r>
              <a:rPr lang="en-US" dirty="0"/>
              <a:t>operations (methods)</a:t>
            </a:r>
          </a:p>
          <a:p>
            <a:pPr lvl="1"/>
            <a:endParaRPr lang="en-US" dirty="0"/>
          </a:p>
          <a:p>
            <a:r>
              <a:rPr lang="en-US" dirty="0"/>
              <a:t>Stacks and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are very different but are both defined as a certain arrangement of data and a set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46579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Considered apart from the detailed specifications or implementation</a:t>
            </a:r>
          </a:p>
          <a:p>
            <a:endParaRPr lang="en-US" dirty="0"/>
          </a:p>
          <a:p>
            <a:r>
              <a:rPr lang="en-US" dirty="0"/>
              <a:t>Abstract Data Type: class that is considered without regards to its implementation</a:t>
            </a:r>
          </a:p>
          <a:p>
            <a:endParaRPr lang="en-US" dirty="0"/>
          </a:p>
          <a:p>
            <a:r>
              <a:rPr lang="en-US" dirty="0"/>
              <a:t>A description of the data and list of operations that can be carried out on the data</a:t>
            </a:r>
          </a:p>
          <a:p>
            <a:pPr lvl="1"/>
            <a:r>
              <a:rPr lang="en-US" dirty="0"/>
              <a:t>Needs instructions on how to use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10127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fundamentals of how the data is stored should be invisible to the user: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Underlying data structures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Stack: has methods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push</a:t>
            </a:r>
            <a:r>
              <a:rPr lang="en-US" dirty="0"/>
              <a:t> and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pop</a:t>
            </a:r>
          </a:p>
          <a:p>
            <a:pPr lvl="1"/>
            <a:r>
              <a:rPr lang="en-US" dirty="0"/>
              <a:t>underlying data storage is unspecified (could be array)</a:t>
            </a:r>
          </a:p>
        </p:txBody>
      </p:sp>
    </p:spTree>
    <p:extLst>
      <p:ext uri="{BB962C8B-B14F-4D97-AF65-F5344CB8AC3E}">
        <p14:creationId xmlns:p14="http://schemas.microsoft.com/office/powerpoint/2010/main" val="198880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specification often called </a:t>
            </a:r>
            <a:r>
              <a:rPr lang="en-US" i="1" dirty="0"/>
              <a:t>interface</a:t>
            </a:r>
          </a:p>
          <a:p>
            <a:endParaRPr lang="en-US" dirty="0"/>
          </a:p>
          <a:p>
            <a:r>
              <a:rPr lang="en-US" dirty="0"/>
              <a:t>It is what the user sees, e.g., public methods</a:t>
            </a:r>
          </a:p>
        </p:txBody>
      </p:sp>
    </p:spTree>
    <p:extLst>
      <p:ext uri="{BB962C8B-B14F-4D97-AF65-F5344CB8AC3E}">
        <p14:creationId xmlns:p14="http://schemas.microsoft.com/office/powerpoint/2010/main" val="162959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based on an article written by</a:t>
            </a:r>
          </a:p>
          <a:p>
            <a:pPr lvl="1"/>
            <a:r>
              <a:rPr lang="en-US" dirty="0"/>
              <a:t>Jeff Hunter from Pittsburg, Pennsylvania, USA</a:t>
            </a:r>
          </a:p>
          <a:p>
            <a:pPr lvl="1"/>
            <a:endParaRPr lang="en-US" dirty="0"/>
          </a:p>
          <a:p>
            <a:r>
              <a:rPr lang="en-US" dirty="0"/>
              <a:t>Source: </a:t>
            </a:r>
            <a:r>
              <a:rPr lang="en-AU" sz="2400" dirty="0">
                <a:hlinkClick r:id="rId2"/>
              </a:rPr>
              <a:t>http://www.idevelopment.info/data/Programming/data_structures/overview/Data_Structures_Algorithms_Introduction.shtml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an arrangement of data in a computer’s memory or even disk storage</a:t>
            </a:r>
          </a:p>
          <a:p>
            <a:endParaRPr lang="en-US" dirty="0"/>
          </a:p>
          <a:p>
            <a:r>
              <a:rPr lang="en-US" dirty="0"/>
              <a:t>Common examples are arrays, linked lists, queues, stacks, binary trees, and hash tables.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15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are used to manipulate data contained in data structures.</a:t>
            </a:r>
          </a:p>
          <a:p>
            <a:endParaRPr lang="en-US" dirty="0"/>
          </a:p>
          <a:p>
            <a:r>
              <a:rPr lang="en-US" dirty="0"/>
              <a:t>Common examples are </a:t>
            </a:r>
            <a:r>
              <a:rPr lang="en-US" i="1" dirty="0"/>
              <a:t>searching</a:t>
            </a:r>
            <a:r>
              <a:rPr lang="en-US" dirty="0"/>
              <a:t> and </a:t>
            </a:r>
            <a:r>
              <a:rPr lang="en-US" i="1" dirty="0"/>
              <a:t>sorting.</a:t>
            </a:r>
          </a:p>
          <a:p>
            <a:endParaRPr lang="en-US" i="1" dirty="0"/>
          </a:p>
          <a:p>
            <a:r>
              <a:rPr lang="en-US" dirty="0"/>
              <a:t>Many algorithms apply to a specific data structure.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4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working on data structures:</a:t>
            </a:r>
          </a:p>
          <a:p>
            <a:pPr lvl="1"/>
            <a:r>
              <a:rPr lang="en-US" dirty="0"/>
              <a:t>searching for a particular data item or record</a:t>
            </a:r>
          </a:p>
          <a:p>
            <a:pPr lvl="1"/>
            <a:r>
              <a:rPr lang="en-US" dirty="0"/>
              <a:t>sorting data. </a:t>
            </a:r>
          </a:p>
          <a:p>
            <a:pPr lvl="1"/>
            <a:r>
              <a:rPr lang="en-US" dirty="0"/>
              <a:t>iterating over all items in a data structure. </a:t>
            </a:r>
          </a:p>
          <a:p>
            <a:pPr lvl="2"/>
            <a:r>
              <a:rPr lang="en-US" dirty="0"/>
              <a:t>Visiting each item to display it or to perform some other action with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42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structures</a:t>
            </a:r>
            <a:endParaRPr lang="en-A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A86A-9F82-4FC8-AC2F-F5FA6477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71765"/>
              </p:ext>
            </p:extLst>
          </p:nvPr>
        </p:nvGraphicFramePr>
        <p:xfrm>
          <a:off x="791028" y="1932646"/>
          <a:ext cx="10415037" cy="381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679">
                  <a:extLst>
                    <a:ext uri="{9D8B030D-6E8A-4147-A177-3AD203B41FA5}">
                      <a16:colId xmlns:a16="http://schemas.microsoft.com/office/drawing/2014/main" val="3055201663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68105384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1573466075"/>
                    </a:ext>
                  </a:extLst>
                </a:gridCol>
              </a:tblGrid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5864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inserts</a:t>
                      </a:r>
                    </a:p>
                    <a:p>
                      <a:r>
                        <a:rPr lang="en-US" dirty="0"/>
                        <a:t>Fast access if index known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search</a:t>
                      </a:r>
                    </a:p>
                    <a:p>
                      <a:r>
                        <a:rPr lang="en-US" dirty="0"/>
                        <a:t>Slow deletes</a:t>
                      </a:r>
                    </a:p>
                    <a:p>
                      <a:r>
                        <a:rPr lang="en-US" dirty="0"/>
                        <a:t>Fixed size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431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Ordered array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search than unsorted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inserts</a:t>
                      </a:r>
                    </a:p>
                    <a:p>
                      <a:r>
                        <a:rPr lang="en-US" dirty="0"/>
                        <a:t>Slow deletes</a:t>
                      </a:r>
                    </a:p>
                    <a:p>
                      <a:r>
                        <a:rPr lang="en-US" dirty="0"/>
                        <a:t>Fixed size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595549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in, first out access (LIFO)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access to other items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483565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in, first out access (FIFO)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access to other items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1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0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structures</a:t>
            </a:r>
            <a:endParaRPr lang="en-A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A86A-9F82-4FC8-AC2F-F5FA6477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4995"/>
              </p:ext>
            </p:extLst>
          </p:nvPr>
        </p:nvGraphicFramePr>
        <p:xfrm>
          <a:off x="791028" y="1932646"/>
          <a:ext cx="10415037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679">
                  <a:extLst>
                    <a:ext uri="{9D8B030D-6E8A-4147-A177-3AD203B41FA5}">
                      <a16:colId xmlns:a16="http://schemas.microsoft.com/office/drawing/2014/main" val="3055201663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68105384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1573466075"/>
                    </a:ext>
                  </a:extLst>
                </a:gridCol>
              </a:tblGrid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5864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inserts</a:t>
                      </a:r>
                    </a:p>
                    <a:p>
                      <a:r>
                        <a:rPr lang="en-US" dirty="0"/>
                        <a:t>Quick deletes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431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search</a:t>
                      </a:r>
                    </a:p>
                    <a:p>
                      <a:r>
                        <a:rPr lang="en-US" dirty="0"/>
                        <a:t>Quick inserts</a:t>
                      </a:r>
                    </a:p>
                    <a:p>
                      <a:r>
                        <a:rPr lang="en-US" dirty="0"/>
                        <a:t>Quick deletes</a:t>
                      </a:r>
                    </a:p>
                    <a:p>
                      <a:r>
                        <a:rPr lang="en-US" i="1" dirty="0"/>
                        <a:t>(if tree remains balanced)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Deletion algorithm is complex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595549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Red-Black Tree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search</a:t>
                      </a:r>
                    </a:p>
                    <a:p>
                      <a:r>
                        <a:rPr lang="en-US" dirty="0"/>
                        <a:t>Quick inserts</a:t>
                      </a:r>
                    </a:p>
                    <a:p>
                      <a:r>
                        <a:rPr lang="en-US" dirty="0"/>
                        <a:t>Quick deletes</a:t>
                      </a:r>
                    </a:p>
                    <a:p>
                      <a:r>
                        <a:rPr lang="en-US" i="1" dirty="0"/>
                        <a:t>(tree always remains balanced)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to implement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48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4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structures</a:t>
            </a:r>
            <a:endParaRPr lang="en-A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A86A-9F82-4FC8-AC2F-F5FA6477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92520"/>
              </p:ext>
            </p:extLst>
          </p:nvPr>
        </p:nvGraphicFramePr>
        <p:xfrm>
          <a:off x="791028" y="1932646"/>
          <a:ext cx="10415037" cy="422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679">
                  <a:extLst>
                    <a:ext uri="{9D8B030D-6E8A-4147-A177-3AD203B41FA5}">
                      <a16:colId xmlns:a16="http://schemas.microsoft.com/office/drawing/2014/main" val="3055201663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68105384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1573466075"/>
                    </a:ext>
                  </a:extLst>
                </a:gridCol>
              </a:tblGrid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5864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2-3-4 Table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search</a:t>
                      </a:r>
                    </a:p>
                    <a:p>
                      <a:r>
                        <a:rPr lang="en-US" dirty="0"/>
                        <a:t>Quick inserts</a:t>
                      </a:r>
                    </a:p>
                    <a:p>
                      <a:r>
                        <a:rPr lang="en-US" dirty="0"/>
                        <a:t>Quick deletes</a:t>
                      </a:r>
                    </a:p>
                    <a:p>
                      <a:r>
                        <a:rPr lang="en-US" i="1" dirty="0"/>
                        <a:t>(tree always remains balanced)</a:t>
                      </a:r>
                    </a:p>
                    <a:p>
                      <a:r>
                        <a:rPr lang="en-US" i="1" dirty="0"/>
                        <a:t>(similar trees good for disk storage)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to implement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431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Hash Table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fast access if key is known</a:t>
                      </a:r>
                    </a:p>
                    <a:p>
                      <a:r>
                        <a:rPr lang="en-US" i="0" dirty="0"/>
                        <a:t>Quick inserts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deletes</a:t>
                      </a:r>
                    </a:p>
                    <a:p>
                      <a:r>
                        <a:rPr lang="en-US" dirty="0"/>
                        <a:t>Access slow if key unknown</a:t>
                      </a:r>
                      <a:br>
                        <a:rPr lang="en-US" dirty="0"/>
                      </a:br>
                      <a:r>
                        <a:rPr lang="en-US" dirty="0"/>
                        <a:t>Inefficient memory usage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595549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Quick inserts</a:t>
                      </a:r>
                    </a:p>
                    <a:p>
                      <a:r>
                        <a:rPr lang="en-US" i="0" dirty="0"/>
                        <a:t>Quick deletes</a:t>
                      </a:r>
                    </a:p>
                    <a:p>
                      <a:r>
                        <a:rPr lang="en-US" i="0" dirty="0"/>
                        <a:t>Access to largest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access to other items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48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7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structures</a:t>
            </a:r>
            <a:endParaRPr lang="en-A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A86A-9F82-4FC8-AC2F-F5FA6477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43786"/>
              </p:ext>
            </p:extLst>
          </p:nvPr>
        </p:nvGraphicFramePr>
        <p:xfrm>
          <a:off x="791028" y="1932646"/>
          <a:ext cx="10415037" cy="132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679">
                  <a:extLst>
                    <a:ext uri="{9D8B030D-6E8A-4147-A177-3AD203B41FA5}">
                      <a16:colId xmlns:a16="http://schemas.microsoft.com/office/drawing/2014/main" val="3055201663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68105384"/>
                    </a:ext>
                  </a:extLst>
                </a:gridCol>
                <a:gridCol w="3471679">
                  <a:extLst>
                    <a:ext uri="{9D8B030D-6E8A-4147-A177-3AD203B41FA5}">
                      <a16:colId xmlns:a16="http://schemas.microsoft.com/office/drawing/2014/main" val="1573466075"/>
                    </a:ext>
                  </a:extLst>
                </a:gridCol>
              </a:tblGrid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586456"/>
                  </a:ext>
                </a:extLst>
              </a:tr>
              <a:tr h="661869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Best models real-world situations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algorithms are complex and very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431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91527D-C597-4D00-ABED-7039BBB58BEC}"/>
              </a:ext>
            </a:extLst>
          </p:cNvPr>
          <p:cNvSpPr txBox="1"/>
          <p:nvPr/>
        </p:nvSpPr>
        <p:spPr>
          <a:xfrm>
            <a:off x="781696" y="3244334"/>
            <a:ext cx="104150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 err="1">
              <a:solidFill>
                <a:schemeClr val="bg1"/>
              </a:solidFill>
              <a:latin typeface="-apple-system"/>
            </a:endParaRPr>
          </a:p>
          <a:p>
            <a:endParaRPr lang="en-AU" sz="2800" b="1" i="0" dirty="0" err="1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AU" sz="2800" b="1" dirty="0">
                <a:solidFill>
                  <a:schemeClr val="bg1"/>
                </a:solidFill>
                <a:latin typeface="-apple-system"/>
              </a:rPr>
              <a:t>The data structures in this table (with the exception of the array) can be thought of as Abstract Data Types (ADT).</a:t>
            </a:r>
            <a:endParaRPr lang="en-AU" sz="28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7200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 combination of the set of allowed </a:t>
            </a:r>
            <a:r>
              <a:rPr lang="en-US" i="1" dirty="0"/>
              <a:t>values </a:t>
            </a:r>
            <a:r>
              <a:rPr lang="en-US" dirty="0"/>
              <a:t>and the set of allowed </a:t>
            </a:r>
            <a:r>
              <a:rPr lang="en-US" i="1" dirty="0"/>
              <a:t>operations</a:t>
            </a:r>
          </a:p>
          <a:p>
            <a:endParaRPr lang="en-US" dirty="0"/>
          </a:p>
          <a:p>
            <a:r>
              <a:rPr lang="en-US" dirty="0"/>
              <a:t>For instance: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dirty="0"/>
              <a:t> type	(32-bits)</a:t>
            </a:r>
          </a:p>
          <a:p>
            <a:pPr lvl="1"/>
            <a:r>
              <a:rPr lang="en-US" dirty="0"/>
              <a:t>Values: whole numbers from  -2,147,483,648 to +2,147,483,647</a:t>
            </a:r>
          </a:p>
          <a:p>
            <a:pPr lvl="1"/>
            <a:r>
              <a:rPr lang="en-US" dirty="0"/>
              <a:t>Operations: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*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5786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openxmlformats.org/package/2006/metadata/core-properties"/>
    <ds:schemaRef ds:uri="3936cbe9-feea-4685-b03c-7f8d09c550f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2074</TotalTime>
  <Words>611</Words>
  <Application>Microsoft Office PowerPoint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Liberation Mono</vt:lpstr>
      <vt:lpstr>Office Theme</vt:lpstr>
      <vt:lpstr>Python: Intro to Data Structures and Algorithms</vt:lpstr>
      <vt:lpstr>Data Structure</vt:lpstr>
      <vt:lpstr>Algorithms</vt:lpstr>
      <vt:lpstr>Algorithms</vt:lpstr>
      <vt:lpstr>Characteristics of data structures</vt:lpstr>
      <vt:lpstr>Characteristics of data structures</vt:lpstr>
      <vt:lpstr>Characteristics of data structures</vt:lpstr>
      <vt:lpstr>Characteristics of data structures</vt:lpstr>
      <vt:lpstr>Abstract Data Types</vt:lpstr>
      <vt:lpstr>Classes</vt:lpstr>
      <vt:lpstr>Abstract</vt:lpstr>
      <vt:lpstr>Abstract</vt:lpstr>
      <vt:lpstr>Interface</vt:lpstr>
      <vt:lpstr>Acknowledgement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Sander Huijsen</cp:lastModifiedBy>
  <cp:revision>19</cp:revision>
  <cp:lastPrinted>2020-04-28T01:47:42Z</cp:lastPrinted>
  <dcterms:created xsi:type="dcterms:W3CDTF">2020-07-29T07:20:07Z</dcterms:created>
  <dcterms:modified xsi:type="dcterms:W3CDTF">2020-08-06T10:09:34Z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</Properties>
</file>