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1" r:id="rId6"/>
    <p:sldId id="267" r:id="rId7"/>
    <p:sldId id="269" r:id="rId8"/>
    <p:sldId id="268" r:id="rId9"/>
    <p:sldId id="262" r:id="rId10"/>
    <p:sldId id="263" r:id="rId11"/>
    <p:sldId id="264" r:id="rId12"/>
    <p:sldId id="265" r:id="rId13"/>
    <p:sldId id="273" r:id="rId14"/>
    <p:sldId id="274" r:id="rId15"/>
    <p:sldId id="266" r:id="rId16"/>
    <p:sldId id="270" r:id="rId17"/>
    <p:sldId id="271" r:id="rId18"/>
    <p:sldId id="272" r:id="rId19"/>
    <p:sldId id="260" r:id="rId20"/>
  </p:sldIdLst>
  <p:sldSz cx="12192000" cy="6858000"/>
  <p:notesSz cx="7104063" cy="10234613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</p14:sldIdLst>
        </p14:section>
        <p14:section name="Content" id="{06B1BE41-B91C-8742-B542-1FB457B947B9}">
          <p14:sldIdLst>
            <p14:sldId id="261"/>
            <p14:sldId id="267"/>
            <p14:sldId id="269"/>
            <p14:sldId id="268"/>
            <p14:sldId id="262"/>
            <p14:sldId id="263"/>
            <p14:sldId id="264"/>
            <p14:sldId id="265"/>
            <p14:sldId id="273"/>
            <p14:sldId id="274"/>
            <p14:sldId id="266"/>
            <p14:sldId id="270"/>
            <p14:sldId id="271"/>
            <p14:sldId id="272"/>
          </p14:sldIdLst>
        </p14:section>
        <p14:section name="End" id="{93331663-B8C4-402D-B508-DB1C8C4EB94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2E"/>
    <a:srgbClr val="000000"/>
    <a:srgbClr val="D81C24"/>
    <a:srgbClr val="CC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 autoAdjust="0"/>
    <p:restoredTop sz="82479" autoAdjust="0"/>
  </p:normalViewPr>
  <p:slideViewPr>
    <p:cSldViewPr snapToGrid="0" snapToObjects="1">
      <p:cViewPr varScale="1">
        <p:scale>
          <a:sx n="116" d="100"/>
          <a:sy n="116" d="100"/>
        </p:scale>
        <p:origin x="2608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36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IoT Week 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CFFF-A852-4B7A-992A-9744EBE872C2}" type="datetime1">
              <a:rPr lang="en-AU" smtClean="0"/>
              <a:t>11/8/2022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0BAA7-B135-4D62-84B8-9C605C8022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36913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arduino-millis-tutoria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letsstartcoding.com/concept-alternate-blinking-leds-with-millis#:~:text=Alternate%20blinking%20LEDs%20with%20millis%20%28%29%20function%20The,inside%20the%20loop.%20Otherwise%2C%20the%20code%20moves%20on." TargetMode="External"/><Relationship Id="rId4" Type="http://schemas.openxmlformats.org/officeDocument/2006/relationships/hyperlink" Target="https://www.baldengineer.com/pushbutton-and-flashing-led-tutorial-with-millis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on:</a:t>
            </a:r>
          </a:p>
          <a:p>
            <a:endParaRPr lang="en-AU" dirty="0"/>
          </a:p>
          <a:p>
            <a:r>
              <a:rPr lang="en-AU" dirty="0">
                <a:hlinkClick r:id="rId3"/>
              </a:rPr>
              <a:t>Arduino Millis Tutorial - Millis() the Delay Killer - using millis() for timing instead of Delay (electronicshub.org)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4"/>
              </a:rPr>
              <a:t>Pushbutton and Flashing LED with mills() tutorial (baldengineer.com)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5"/>
              </a:rPr>
              <a:t>Alternate Blinking LEDs with millis() | Let's Start Coding | Coding for Kids (letsstartcoding.com</a:t>
            </a:r>
            <a:r>
              <a:rPr lang="en-AU">
                <a:hlinkClick r:id="rId5"/>
              </a:rPr>
              <a:t>)</a:t>
            </a:r>
            <a:endParaRPr lang="en-AU"/>
          </a:p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07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6B1B025-7642-4C3E-AEDE-299B887BA0A0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7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1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4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8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1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11/8/2022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572000"/>
            <a:ext cx="10084039" cy="1610037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119576"/>
            <a:ext cx="10084038" cy="360698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939896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1715005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">
          <p15:clr>
            <a:srgbClr val="FBAE40"/>
          </p15:clr>
        </p15:guide>
        <p15:guide id="4" pos="7106">
          <p15:clr>
            <a:srgbClr val="FBAE40"/>
          </p15:clr>
        </p15:guide>
        <p15:guide id="5" orient="horz" pos="436">
          <p15:clr>
            <a:srgbClr val="FBAE40"/>
          </p15:clr>
        </p15:guide>
        <p15:guide id="6" orient="horz" pos="3974">
          <p15:clr>
            <a:srgbClr val="FBAE40"/>
          </p15:clr>
        </p15:guide>
        <p15:guide id="7" orient="horz" pos="17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B2B3-7505-5CD2-82E3-30A47420DE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5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63" r:id="rId9"/>
    <p:sldLayoutId id="2147483664" r:id="rId10"/>
    <p:sldLayoutId id="2147483660" r:id="rId11"/>
    <p:sldLayoutId id="2147483668" r:id="rId12"/>
    <p:sldLayoutId id="2147483655" r:id="rId13"/>
    <p:sldLayoutId id="2147483656" r:id="rId14"/>
    <p:sldLayoutId id="2147483657" r:id="rId15"/>
    <p:sldLayoutId id="21474836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– LED Blinker without delay()</a:t>
            </a:r>
            <a:endParaRPr lang="en-AU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0687" y="4615059"/>
            <a:ext cx="10084038" cy="360698"/>
          </a:xfrm>
        </p:spPr>
        <p:txBody>
          <a:bodyPr/>
          <a:lstStyle/>
          <a:p>
            <a:r>
              <a:rPr lang="en-AU" dirty="0"/>
              <a:t>Cluster Intermediate IOT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1371" y="3916294"/>
            <a:ext cx="10083800" cy="440205"/>
          </a:xfrm>
        </p:spPr>
        <p:txBody>
          <a:bodyPr/>
          <a:lstStyle/>
          <a:p>
            <a:r>
              <a:rPr lang="en-AU" sz="1800" dirty="0"/>
              <a:t>ICT50220 - Diploma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 Delay?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period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1000;</a:t>
            </a:r>
          </a:p>
          <a:p>
            <a:r>
              <a:rPr lang="en-US" dirty="0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unsigned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long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time_now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= 0;</a:t>
            </a:r>
          </a:p>
          <a:p>
            <a:endParaRPr lang="en-US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setup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{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Serial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begin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(9600);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  <a:p>
            <a:endParaRPr lang="en-US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loop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{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if(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&gt;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time_now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+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period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{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time_now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=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Serial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("Time: ");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Serial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time_now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/1000);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Serial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("s - ");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Serial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println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("Hello");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}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//Run other code</a:t>
            </a:r>
          </a:p>
          <a:p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0673F-F6A2-4F0F-BE80-92DFDF312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Create a new </a:t>
            </a:r>
            <a:r>
              <a:rPr lang="en-AU" dirty="0" err="1"/>
              <a:t>TinkerCAD</a:t>
            </a:r>
            <a:endParaRPr lang="en-AU" dirty="0"/>
          </a:p>
          <a:p>
            <a:r>
              <a:rPr lang="en-AU" dirty="0"/>
              <a:t>Name: </a:t>
            </a:r>
            <a:r>
              <a:rPr lang="en-AU" dirty="0" err="1"/>
              <a:t>InterRiot-NoDelay</a:t>
            </a:r>
            <a:endParaRPr lang="en-AU" dirty="0"/>
          </a:p>
          <a:p>
            <a:r>
              <a:rPr lang="en-AU" dirty="0"/>
              <a:t>Add the code shown</a:t>
            </a:r>
          </a:p>
          <a:p>
            <a:r>
              <a:rPr lang="en-AU" dirty="0"/>
              <a:t>Open the Serial Monitor at the bottom of the screen</a:t>
            </a:r>
          </a:p>
          <a:p>
            <a:r>
              <a:rPr lang="en-AU" dirty="0"/>
              <a:t>Run the simulation</a:t>
            </a:r>
          </a:p>
          <a:p>
            <a:endParaRPr lang="en-AU" dirty="0"/>
          </a:p>
          <a:p>
            <a:r>
              <a:rPr lang="en-AU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1927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no Delay!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previous example</a:t>
            </a:r>
          </a:p>
          <a:p>
            <a:endParaRPr lang="en-US" dirty="0"/>
          </a:p>
          <a:p>
            <a:r>
              <a:rPr lang="en-US" dirty="0"/>
              <a:t>Let’s write our blink without using delay()</a:t>
            </a:r>
          </a:p>
        </p:txBody>
      </p:sp>
    </p:spTree>
    <p:extLst>
      <p:ext uri="{BB962C8B-B14F-4D97-AF65-F5344CB8AC3E}">
        <p14:creationId xmlns:p14="http://schemas.microsoft.com/office/powerpoint/2010/main" val="21743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without delay()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43200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const int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3;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int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ledState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LOW;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unsigned long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previousMillis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const long interval = 1000;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setup()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pinMode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6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without delay()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43200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unsigned long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currentMillis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if (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currentMillis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-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previousMillis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&gt;= interval)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previousMillis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currentMillis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if (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ledState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== LOW)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ledState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HIGH;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397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without delay()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43200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Fira Code Retina" pitchFamily="49" charset="0"/>
                <a:cs typeface="Fira Code Retina" pitchFamily="49" charset="0"/>
              </a:rPr>
              <a:t>(continued from previous slide)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else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ledState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LOW;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digitalWrite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ledState</a:t>
            </a: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6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the “delay” version of blink…</a:t>
            </a:r>
          </a:p>
          <a:p>
            <a:pPr lvl="1"/>
            <a:r>
              <a:rPr lang="en-US" dirty="0"/>
              <a:t>Add a check for the button press</a:t>
            </a:r>
          </a:p>
          <a:p>
            <a:pPr lvl="1"/>
            <a:r>
              <a:rPr lang="en-US" dirty="0"/>
              <a:t>Blink LED for 1 second when pressed briefly</a:t>
            </a:r>
          </a:p>
          <a:p>
            <a:pPr lvl="1"/>
            <a:endParaRPr lang="en-US" dirty="0"/>
          </a:p>
          <a:p>
            <a:r>
              <a:rPr lang="en-US" dirty="0"/>
              <a:t>What happens when you press the button more than once quickly?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15653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TinkerCAD</a:t>
            </a:r>
            <a:r>
              <a:rPr lang="en-US" dirty="0"/>
              <a:t>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TinkerCAD</a:t>
            </a:r>
            <a:endParaRPr lang="en-US" dirty="0"/>
          </a:p>
          <a:p>
            <a:r>
              <a:rPr lang="en-US" dirty="0"/>
              <a:t>Create the circuit as described below:</a:t>
            </a:r>
          </a:p>
          <a:p>
            <a:pPr lvl="1"/>
            <a:r>
              <a:rPr lang="en-US" dirty="0"/>
              <a:t>Connect the ground rails together (black wire)</a:t>
            </a:r>
          </a:p>
          <a:p>
            <a:pPr lvl="1"/>
            <a:r>
              <a:rPr lang="en-US" dirty="0"/>
              <a:t>Connect the positive rails together (red wire)</a:t>
            </a:r>
          </a:p>
          <a:p>
            <a:pPr lvl="1"/>
            <a:r>
              <a:rPr lang="en-US" dirty="0"/>
              <a:t>Add one LED to a small breadboard</a:t>
            </a:r>
          </a:p>
          <a:p>
            <a:pPr lvl="1"/>
            <a:r>
              <a:rPr lang="en-US" dirty="0"/>
              <a:t>Add one 500 Ohm resistor to the cathode of the LED</a:t>
            </a:r>
          </a:p>
          <a:p>
            <a:pPr lvl="1"/>
            <a:r>
              <a:rPr lang="en-US" dirty="0"/>
              <a:t>Connect the other side of the resistor to a ground rail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TinkerCAD</a:t>
            </a:r>
            <a:r>
              <a:rPr lang="en-US" dirty="0"/>
              <a:t>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continued</a:t>
            </a:r>
          </a:p>
          <a:p>
            <a:pPr lvl="1"/>
            <a:r>
              <a:rPr lang="en-US" dirty="0"/>
              <a:t>Connect the anode of the LED to Pin 3 on the </a:t>
            </a:r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Add one pushbutton across the central channel</a:t>
            </a:r>
          </a:p>
          <a:p>
            <a:pPr lvl="1"/>
            <a:r>
              <a:rPr lang="en-US" dirty="0"/>
              <a:t>Connect one 1K Ohm resistor to bottom left of pushbutton</a:t>
            </a:r>
          </a:p>
          <a:p>
            <a:pPr lvl="1"/>
            <a:r>
              <a:rPr lang="en-US" dirty="0"/>
              <a:t>Connect the other end of the 1K resistor to the ground rail</a:t>
            </a:r>
          </a:p>
          <a:p>
            <a:pPr lvl="1"/>
            <a:r>
              <a:rPr lang="en-US" dirty="0"/>
              <a:t>Connect the bottom right of pushbutton to positive rail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4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TinkerCAD</a:t>
            </a:r>
            <a:r>
              <a:rPr lang="en-US" dirty="0"/>
              <a:t>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continued</a:t>
            </a:r>
          </a:p>
          <a:p>
            <a:pPr lvl="1"/>
            <a:r>
              <a:rPr lang="en-US" dirty="0"/>
              <a:t>Connect the top left of pushbutton to pin 8 on the Arduino</a:t>
            </a:r>
          </a:p>
          <a:p>
            <a:pPr lvl="1"/>
            <a:r>
              <a:rPr lang="en-US" dirty="0"/>
              <a:t>Connect the positive rail to the 5V on the Arduino</a:t>
            </a:r>
          </a:p>
          <a:p>
            <a:pPr lvl="1"/>
            <a:r>
              <a:rPr lang="en-US" dirty="0"/>
              <a:t>Connect the negative rail to a ground on the Arduino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TinkerCAD</a:t>
            </a:r>
            <a:r>
              <a:rPr lang="en-US" dirty="0"/>
              <a:t> 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D7C3FA6-A4DC-AE1D-B118-1B97BB52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107" t="13485" b="22177"/>
          <a:stretch/>
        </p:blipFill>
        <p:spPr>
          <a:xfrm>
            <a:off x="788178" y="1701401"/>
            <a:ext cx="10615644" cy="4368893"/>
          </a:xfrm>
        </p:spPr>
      </p:pic>
    </p:spTree>
    <p:extLst>
      <p:ext uri="{BB962C8B-B14F-4D97-AF65-F5344CB8AC3E}">
        <p14:creationId xmlns:p14="http://schemas.microsoft.com/office/powerpoint/2010/main" val="230002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Code to Blink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Blink the LED every second for one second: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F4EF6-C049-A48A-91E6-B1782F66FE07}"/>
              </a:ext>
            </a:extLst>
          </p:cNvPr>
          <p:cNvSpPr txBox="1"/>
          <p:nvPr/>
        </p:nvSpPr>
        <p:spPr>
          <a:xfrm>
            <a:off x="3341783" y="2695567"/>
            <a:ext cx="550843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const int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3;</a:t>
            </a:r>
          </a:p>
          <a:p>
            <a:endParaRPr lang="en-AU" sz="1600" dirty="0">
              <a:solidFill>
                <a:srgbClr val="92D05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setup() 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pinMode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OUTPUT);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  <a:p>
            <a:endParaRPr lang="en-AU" sz="1600" dirty="0">
              <a:solidFill>
                <a:srgbClr val="92D05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loop()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digitalWrite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HIGH);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delay(1000);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digitalWrite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ledPin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LOW);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delay(1000);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4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LED when Pushbutton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 code to blink the LED when pushbutton pressed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4F1CD-F32B-E961-33A7-DDC38C2D8B15}"/>
              </a:ext>
            </a:extLst>
          </p:cNvPr>
          <p:cNvSpPr txBox="1"/>
          <p:nvPr/>
        </p:nvSpPr>
        <p:spPr>
          <a:xfrm>
            <a:off x="609600" y="2626694"/>
            <a:ext cx="5486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#define SWITCH_PIN 8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#define LED_PIN 3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#define TIME_ON 1000</a:t>
            </a:r>
          </a:p>
          <a:p>
            <a:endParaRPr lang="en-AU" sz="1600" dirty="0">
              <a:solidFill>
                <a:srgbClr val="92D05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int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switchState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0;</a:t>
            </a:r>
          </a:p>
          <a:p>
            <a:endParaRPr lang="en-AU" sz="1600" dirty="0">
              <a:solidFill>
                <a:srgbClr val="92D05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setup()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pinMode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(LED_PIN, OUTPUT);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pinMode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(SWITCH_PIN, INPUT);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E4EAA-6AC5-1093-74C2-002E776435A5}"/>
              </a:ext>
            </a:extLst>
          </p:cNvPr>
          <p:cNvSpPr txBox="1"/>
          <p:nvPr/>
        </p:nvSpPr>
        <p:spPr>
          <a:xfrm>
            <a:off x="6096000" y="2626694"/>
            <a:ext cx="5486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void loop()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{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switchState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digitalRead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(SWITCH_PIN);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if (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switchState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== HIGH ) {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digitalWrite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(LED_PIN, HIGH);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delay( TIME_ON 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</a:t>
            </a:r>
            <a:r>
              <a:rPr lang="en-AU" sz="16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digitalWrite</a:t>
            </a:r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(LED_PIN, LOW);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  delay( TIME_ON );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}</a:t>
            </a:r>
          </a:p>
          <a:p>
            <a:r>
              <a:rPr lang="en-AU" sz="1600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83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you briefly press the button?</a:t>
            </a:r>
          </a:p>
          <a:p>
            <a:endParaRPr lang="en-US" dirty="0"/>
          </a:p>
          <a:p>
            <a:r>
              <a:rPr lang="en-US" dirty="0"/>
              <a:t>What happened when you press the button two or three times in one second?</a:t>
            </a:r>
          </a:p>
          <a:p>
            <a:endParaRPr lang="en-US" dirty="0"/>
          </a:p>
          <a:p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16918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5E4-A929-A64F-BF9A-B755AE4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 Delay?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3013-F04B-6648-9515-1E9A19D9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remove Delay?</a:t>
            </a:r>
          </a:p>
          <a:p>
            <a:r>
              <a:rPr lang="en-US" dirty="0"/>
              <a:t>We will use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dirty="0"/>
              <a:t> returns the number of milliseconds the code has been running</a:t>
            </a:r>
          </a:p>
          <a:p>
            <a:pPr lvl="1"/>
            <a:endParaRPr lang="en-US" dirty="0"/>
          </a:p>
          <a:p>
            <a:r>
              <a:rPr lang="en-US" dirty="0"/>
              <a:t>Time difference between calling ‘</a:t>
            </a:r>
            <a:r>
              <a:rPr lang="en-US" sz="2800" dirty="0" err="1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millis</a:t>
            </a:r>
            <a:r>
              <a:rPr lang="en-US" dirty="0"/>
              <a:t>’ twice will help: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Difference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Current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Previous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ms</a:t>
            </a:r>
            <a:endParaRPr lang="en-US" dirty="0">
              <a:solidFill>
                <a:srgbClr val="00B0F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03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652FE9C0E4A4BA617103343675622" ma:contentTypeVersion="14" ma:contentTypeDescription="Create a new document." ma:contentTypeScope="" ma:versionID="ad715848acff22061af62766aff301be">
  <xsd:schema xmlns:xsd="http://www.w3.org/2001/XMLSchema" xmlns:xs="http://www.w3.org/2001/XMLSchema" xmlns:p="http://schemas.microsoft.com/office/2006/metadata/properties" xmlns:ns3="ca795412-bebd-4315-bf48-ef2a3932babb" xmlns:ns4="15dc33cf-23e6-4c02-8146-51e815ffffa8" targetNamespace="http://schemas.microsoft.com/office/2006/metadata/properties" ma:root="true" ma:fieldsID="c12e525fc6fa98ea52acbf6866e6ce97" ns3:_="" ns4:_="">
    <xsd:import namespace="ca795412-bebd-4315-bf48-ef2a3932babb"/>
    <xsd:import namespace="15dc33cf-23e6-4c02-8146-51e815fff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95412-bebd-4315-bf48-ef2a3932b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c33cf-23e6-4c02-8146-51e815fff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schemas.microsoft.com/office/2006/metadata/properties"/>
    <ds:schemaRef ds:uri="15dc33cf-23e6-4c02-8146-51e815ffffa8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ca795412-bebd-4315-bf48-ef2a3932bab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EA9AED-3F34-49ED-92E5-62DD090C3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795412-bebd-4315-bf48-ef2a3932babb"/>
    <ds:schemaRef ds:uri="15dc33cf-23e6-4c02-8146-51e815fff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5875</TotalTime>
  <Words>863</Words>
  <Application>Microsoft Macintosh PowerPoint</Application>
  <PresentationFormat>Widescreen</PresentationFormat>
  <Paragraphs>205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Fira Code Retina</vt:lpstr>
      <vt:lpstr>Office Theme</vt:lpstr>
      <vt:lpstr>Arduino – LED Blinker without delay()</vt:lpstr>
      <vt:lpstr>Create TinkerCAD circuit</vt:lpstr>
      <vt:lpstr>Create TinkerCAD circuit</vt:lpstr>
      <vt:lpstr>Create TinkerCAD circuit</vt:lpstr>
      <vt:lpstr>Create TinkerCAD circuit</vt:lpstr>
      <vt:lpstr>Write the Code to Blink</vt:lpstr>
      <vt:lpstr>Blink LED when Pushbutton Down</vt:lpstr>
      <vt:lpstr>What’s the Problem?</vt:lpstr>
      <vt:lpstr>What no Delay?</vt:lpstr>
      <vt:lpstr>What no Delay?</vt:lpstr>
      <vt:lpstr>Blinking no Delay!</vt:lpstr>
      <vt:lpstr>Blinking without delay()</vt:lpstr>
      <vt:lpstr>Blinking without delay()</vt:lpstr>
      <vt:lpstr>Blinking without delay()</vt:lpstr>
      <vt:lpstr>Exercise</vt:lpstr>
      <vt:lpstr>END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Adrian Gould</cp:lastModifiedBy>
  <cp:revision>149</cp:revision>
  <cp:lastPrinted>2020-07-27T03:09:30Z</cp:lastPrinted>
  <dcterms:created xsi:type="dcterms:W3CDTF">2020-07-19T07:10:30Z</dcterms:created>
  <dcterms:modified xsi:type="dcterms:W3CDTF">2022-08-11T16:02:53Z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0x010100BFB652FE9C0E4A4BA617103343675622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2022-08-11T14:10:47Z</vt:lpwstr>
  </property>
  <property fmtid="{D5CDD505-2E9C-101B-9397-08002B2CF9AE}" pid="5" name="MSIP_Label_f3ac7e5b-5da2-46c7-8677-8a6b50f7d886_Method">
    <vt:lpwstr>Privileged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a84a2cca-5fe2-41cd-b83b-657fdc549b68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