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49"/>
  </p:notesMasterIdLst>
  <p:sldIdLst>
    <p:sldId id="270" r:id="rId15"/>
    <p:sldId id="381" r:id="rId16"/>
    <p:sldId id="423" r:id="rId17"/>
    <p:sldId id="427" r:id="rId18"/>
    <p:sldId id="412" r:id="rId19"/>
    <p:sldId id="424" r:id="rId20"/>
    <p:sldId id="426" r:id="rId21"/>
    <p:sldId id="443" r:id="rId22"/>
    <p:sldId id="444" r:id="rId23"/>
    <p:sldId id="445" r:id="rId24"/>
    <p:sldId id="425" r:id="rId25"/>
    <p:sldId id="428" r:id="rId26"/>
    <p:sldId id="429" r:id="rId27"/>
    <p:sldId id="421" r:id="rId28"/>
    <p:sldId id="430" r:id="rId29"/>
    <p:sldId id="405" r:id="rId30"/>
    <p:sldId id="442" r:id="rId31"/>
    <p:sldId id="446" r:id="rId32"/>
    <p:sldId id="447" r:id="rId33"/>
    <p:sldId id="448" r:id="rId34"/>
    <p:sldId id="439" r:id="rId35"/>
    <p:sldId id="449" r:id="rId36"/>
    <p:sldId id="440" r:id="rId37"/>
    <p:sldId id="450" r:id="rId38"/>
    <p:sldId id="451" r:id="rId39"/>
    <p:sldId id="452" r:id="rId40"/>
    <p:sldId id="441" r:id="rId41"/>
    <p:sldId id="489" r:id="rId42"/>
    <p:sldId id="453" r:id="rId43"/>
    <p:sldId id="488" r:id="rId44"/>
    <p:sldId id="431" r:id="rId45"/>
    <p:sldId id="419" r:id="rId46"/>
    <p:sldId id="490" r:id="rId47"/>
    <p:sldId id="3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Resources" id="{5F05014A-6482-48EF-91DC-B56C47F7BF86}">
          <p14:sldIdLst>
            <p14:sldId id="427"/>
            <p14:sldId id="412"/>
            <p14:sldId id="424"/>
            <p14:sldId id="426"/>
            <p14:sldId id="443"/>
            <p14:sldId id="444"/>
            <p14:sldId id="445"/>
            <p14:sldId id="425"/>
          </p14:sldIdLst>
        </p14:section>
        <p14:section name="Service Types" id="{81111776-8364-490A-8553-1A64B4C4C474}">
          <p14:sldIdLst>
            <p14:sldId id="428"/>
            <p14:sldId id="429"/>
            <p14:sldId id="421"/>
          </p14:sldIdLst>
        </p14:section>
        <p14:section name="General Terms" id="{45EC5D3E-1314-41FF-81F8-559CFF9C1C0A}">
          <p14:sldIdLst>
            <p14:sldId id="430"/>
            <p14:sldId id="405"/>
            <p14:sldId id="442"/>
            <p14:sldId id="446"/>
            <p14:sldId id="447"/>
            <p14:sldId id="448"/>
            <p14:sldId id="439"/>
            <p14:sldId id="449"/>
            <p14:sldId id="440"/>
            <p14:sldId id="450"/>
            <p14:sldId id="451"/>
            <p14:sldId id="452"/>
            <p14:sldId id="441"/>
            <p14:sldId id="489"/>
            <p14:sldId id="453"/>
            <p14:sldId id="488"/>
          </p14:sldIdLst>
        </p14:section>
        <p14:section name="Programming Terms" id="{EDDE72BF-A002-411F-8321-6B80EC08CAE1}">
          <p14:sldIdLst>
            <p14:sldId id="431"/>
            <p14:sldId id="419"/>
            <p14:sldId id="490"/>
          </p14:sldIdLst>
        </p14:section>
        <p14:section name="End" id="{A3265337-1805-427A-9E73-4130B6B8F334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3DBCF-BA81-4A49-90A8-89CB11DA3BF0}" v="84" dt="2024-01-30T12:56:46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microsoft.com/office/2018/10/relationships/authors" Target="authors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delSection modSection">
      <pc:chgData name="Adrian Gould" userId="0a44525a-5416-41c1-827b-f073cee28c70" providerId="ADAL" clId="{5DA3DBCF-BA81-4A49-90A8-89CB11DA3BF0}" dt="2024-02-06T03:25:45.572" v="3578" actId="17846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https://www.auvik.com/franklyit/blog/aas-as-a-service-list/</a:t>
            </a:r>
          </a:p>
          <a:p>
            <a:r>
              <a:rPr lang="en-AU" dirty="0"/>
              <a:t>https://www.sam-solutions.com/blog/everything-as-a-service-xaas-definition-and-examples/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31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https://titanworkspace.com/blog/intranet-vs-internet-vs-extranet.html</a:t>
            </a:r>
          </a:p>
          <a:p>
            <a:r>
              <a:rPr lang="en-AU" dirty="0"/>
              <a:t>https://www.unily.com/extranet-software/intranet-vs-extranet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2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https://titanworkspace.com/blog/intranet-vs-internet-vs-extranet.html</a:t>
            </a:r>
          </a:p>
          <a:p>
            <a:r>
              <a:rPr lang="en-AU" dirty="0"/>
              <a:t>https://www.unily.com/extranet-software/intranet-vs-extranet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6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https://www.ibm.com/docs/en/cics-ts/6.1?topic=programs-clientserver-model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73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https://www.cloudflare.com/en-gb/learning/serverless/glossary/client-side-vs-server-side/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69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https://www.nginx.com/resources/glossary/monolithic-application/</a:t>
            </a:r>
          </a:p>
          <a:p>
            <a:r>
              <a:rPr lang="en-AU" dirty="0"/>
              <a:t>https://www.talend.com/resources/monolithic-architecture/</a:t>
            </a:r>
          </a:p>
          <a:p>
            <a:r>
              <a:rPr lang="en-AU" dirty="0"/>
              <a:t>https://www.mulesoft.com/resources/api/microservices-vs-monolithic</a:t>
            </a:r>
          </a:p>
          <a:p>
            <a:r>
              <a:rPr lang="en-AU" dirty="0"/>
              <a:t>https://www.redhat.com/en/topics/devops/what-is-ci-cd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3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https://www.nginx.com/resources/glossary/monolithic-application/</a:t>
            </a:r>
          </a:p>
          <a:p>
            <a:r>
              <a:rPr lang="en-AU" dirty="0"/>
              <a:t>https://www.talend.com/resources/monolithic-architecture/</a:t>
            </a:r>
          </a:p>
          <a:p>
            <a:r>
              <a:rPr lang="en-AU" dirty="0"/>
              <a:t>https://www.mulesoft.com/resources/api/microservices-vs-monolithic</a:t>
            </a:r>
          </a:p>
          <a:p>
            <a:r>
              <a:rPr lang="en-AU" dirty="0"/>
              <a:t>https://www.redhat.com/en/topics/devops/what-is-ci-cd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99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https://www.nginx.com/resources/glossary/monolithic-application/</a:t>
            </a:r>
          </a:p>
          <a:p>
            <a:r>
              <a:rPr lang="en-AU" dirty="0"/>
              <a:t>https://www.talend.com/resources/monolithic-architecture/</a:t>
            </a:r>
          </a:p>
          <a:p>
            <a:r>
              <a:rPr lang="en-AU" dirty="0"/>
              <a:t>https://www.mulesoft.com/resources/api/microservices-vs-monolithic</a:t>
            </a:r>
          </a:p>
          <a:p>
            <a:r>
              <a:rPr lang="en-AU" dirty="0"/>
              <a:t>https://www.redhat.com/en/topics/devops/what-is-ci-cd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7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https://www.nginx.com/resources/glossary/monolithic-application/</a:t>
            </a:r>
          </a:p>
          <a:p>
            <a:r>
              <a:rPr lang="en-AU" dirty="0"/>
              <a:t>https://www.talend.com/resources/monolithic-architecture/</a:t>
            </a:r>
          </a:p>
          <a:p>
            <a:r>
              <a:rPr lang="en-AU" dirty="0"/>
              <a:t>https://www.mulesoft.com/resources/api/microservices-vs-monolithic</a:t>
            </a:r>
          </a:p>
          <a:p>
            <a:r>
              <a:rPr lang="en-AU" dirty="0"/>
              <a:t>https://www.redhat.com/en/topics/devops/what-is-ci-cd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3DF8C-A96D-4A8B-B35C-6AAF4116834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62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learning-domain-driven-design/9781098100124/" TargetMode="External"/><Relationship Id="rId2" Type="http://schemas.openxmlformats.org/officeDocument/2006/relationships/hyperlink" Target="https://learning.oreilly.com/library/view/what-is-domain-driven/9781492057802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ing.oreilly.com/library/view/php-8-basics/9781484280829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rsymedia.com/tailwind-css-course" TargetMode="External"/><Relationship Id="rId2" Type="http://schemas.openxmlformats.org/officeDocument/2006/relationships/hyperlink" Target="https://www.traversymedia.com/php-from-scratch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series/php-for-beginners-2023-edition" TargetMode="External"/><Relationship Id="rId2" Type="http://schemas.openxmlformats.org/officeDocument/2006/relationships/hyperlink" Target="https://diigo.com/profile/ady_gould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temporary-access/" TargetMode="External"/><Relationship Id="rId2" Type="http://schemas.openxmlformats.org/officeDocument/2006/relationships/hyperlink" Target="https://guides.dtwd.wa.gov.au/nmtafe-library/onlineresourc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orthmetrotafe.libanswers.com/faq/27104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building-real-time-marvels/9781484297896/" TargetMode="External"/><Relationship Id="rId2" Type="http://schemas.openxmlformats.org/officeDocument/2006/relationships/hyperlink" Target="https://learning.oreilly.com/library/view/laravel-up/9781098153250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01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 fontScale="85000" lnSpcReduction="20000"/>
          </a:bodyPr>
          <a:lstStyle/>
          <a:p>
            <a:r>
              <a:rPr lang="en-AU" dirty="0"/>
              <a:t>From O’Reilly these may assist:</a:t>
            </a:r>
          </a:p>
          <a:p>
            <a:pPr lvl="1"/>
            <a:r>
              <a:rPr lang="en-AU" dirty="0"/>
              <a:t>What is Domain-Driven Design?</a:t>
            </a:r>
          </a:p>
          <a:p>
            <a:pPr lvl="2"/>
            <a:r>
              <a:rPr lang="en-AU" dirty="0">
                <a:hlinkClick r:id="rId2"/>
              </a:rPr>
              <a:t>https://learning.oreilly.com/library/view/what-is-domain-driven/9781492057802/</a:t>
            </a:r>
            <a:endParaRPr lang="en-AU" dirty="0"/>
          </a:p>
          <a:p>
            <a:pPr lvl="1"/>
            <a:r>
              <a:rPr lang="en-AU" dirty="0"/>
              <a:t>Learning Domain-Driven Design</a:t>
            </a:r>
          </a:p>
          <a:p>
            <a:pPr lvl="2"/>
            <a:r>
              <a:rPr lang="en-AU" dirty="0">
                <a:hlinkClick r:id="rId3"/>
              </a:rPr>
              <a:t>https://learning.oreilly.com/library/view/learning-domain-driven-design/9781098100124/</a:t>
            </a:r>
            <a:endParaRPr lang="en-AU" dirty="0"/>
          </a:p>
          <a:p>
            <a:pPr lvl="1"/>
            <a:r>
              <a:rPr lang="en-AU" dirty="0"/>
              <a:t>PHP 8 Basics: For Programming and Web Development</a:t>
            </a:r>
          </a:p>
          <a:p>
            <a:pPr lvl="2"/>
            <a:r>
              <a:rPr lang="en-AU" dirty="0">
                <a:hlinkClick r:id="rId4"/>
              </a:rPr>
              <a:t>https://learning.oreilly.com/library/view/php-8-basics/9781484280829/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6575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n-AU" dirty="0"/>
              <a:t>Willingness to learn, participate and develop your skills.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18518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Terms &amp; Concepts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044774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Service Types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0992592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Service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numCol="1" rtlCol="0" anchor="t">
            <a:normAutofit fontScale="70000" lnSpcReduction="20000"/>
          </a:bodyPr>
          <a:lstStyle/>
          <a:p>
            <a:r>
              <a:rPr lang="en-AU" dirty="0"/>
              <a:t>SaaS</a:t>
            </a:r>
          </a:p>
          <a:p>
            <a:pPr lvl="1"/>
            <a:r>
              <a:rPr lang="en-AU" dirty="0"/>
              <a:t>Software as a Service</a:t>
            </a:r>
          </a:p>
          <a:p>
            <a:r>
              <a:rPr lang="en-AU" dirty="0"/>
              <a:t>PaaS</a:t>
            </a:r>
          </a:p>
          <a:p>
            <a:pPr lvl="1"/>
            <a:r>
              <a:rPr lang="en-AU" dirty="0"/>
              <a:t>Platform as a Service</a:t>
            </a:r>
          </a:p>
          <a:p>
            <a:r>
              <a:rPr lang="en-AU" dirty="0"/>
              <a:t>IaaS</a:t>
            </a:r>
          </a:p>
          <a:p>
            <a:pPr lvl="1"/>
            <a:r>
              <a:rPr lang="en-AU" dirty="0"/>
              <a:t>Infrastructure as a Service</a:t>
            </a:r>
          </a:p>
          <a:p>
            <a:r>
              <a:rPr lang="en-AU" dirty="0"/>
              <a:t>DBaaS</a:t>
            </a:r>
          </a:p>
          <a:p>
            <a:pPr lvl="1"/>
            <a:r>
              <a:rPr lang="en-AU" dirty="0"/>
              <a:t>Database as a Service</a:t>
            </a:r>
          </a:p>
          <a:p>
            <a:r>
              <a:rPr lang="en-AU" dirty="0"/>
              <a:t>BaaS</a:t>
            </a:r>
          </a:p>
          <a:p>
            <a:pPr lvl="1"/>
            <a:r>
              <a:rPr lang="en-AU" dirty="0"/>
              <a:t>Back-end as a Service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15C4-E706-9825-4558-A2088287D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Other *</a:t>
            </a:r>
            <a:r>
              <a:rPr lang="en-AU" dirty="0" err="1"/>
              <a:t>aaS</a:t>
            </a:r>
            <a:endParaRPr lang="en-AU" dirty="0"/>
          </a:p>
          <a:p>
            <a:pPr lvl="1"/>
            <a:r>
              <a:rPr lang="en-AU" dirty="0"/>
              <a:t>CaaS</a:t>
            </a:r>
          </a:p>
          <a:p>
            <a:pPr lvl="1"/>
            <a:r>
              <a:rPr lang="en-AU" dirty="0"/>
              <a:t>DaaS</a:t>
            </a:r>
          </a:p>
          <a:p>
            <a:pPr lvl="1"/>
            <a:r>
              <a:rPr lang="en-AU" dirty="0" err="1"/>
              <a:t>FaaS</a:t>
            </a:r>
            <a:endParaRPr lang="en-AU" dirty="0"/>
          </a:p>
          <a:p>
            <a:pPr lvl="1"/>
            <a:r>
              <a:rPr lang="en-AU" dirty="0" err="1"/>
              <a:t>KaaS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20569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General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79463020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lnSpcReduction="10000"/>
          </a:bodyPr>
          <a:lstStyle/>
          <a:p>
            <a:r>
              <a:rPr lang="en-AU" sz="3800" dirty="0">
                <a:cs typeface="Calibri" panose="020F0502020204030204"/>
              </a:rPr>
              <a:t>Business Domain</a:t>
            </a:r>
          </a:p>
          <a:p>
            <a:pPr lvl="1"/>
            <a:r>
              <a:rPr lang="en-AU" sz="3400" dirty="0">
                <a:cs typeface="Calibri" panose="020F0502020204030204"/>
              </a:rPr>
              <a:t>A business domain defines the company’s overall area of activity</a:t>
            </a:r>
          </a:p>
          <a:p>
            <a:pPr lvl="1"/>
            <a:r>
              <a:rPr lang="en-AU" sz="3400" dirty="0">
                <a:cs typeface="Calibri" panose="020F0502020204030204"/>
              </a:rPr>
              <a:t>Examples:</a:t>
            </a:r>
          </a:p>
          <a:p>
            <a:pPr lvl="2"/>
            <a:r>
              <a:rPr lang="en-AU" sz="3000" dirty="0">
                <a:cs typeface="Calibri" panose="020F0502020204030204"/>
              </a:rPr>
              <a:t>car manufacturing</a:t>
            </a:r>
          </a:p>
          <a:p>
            <a:pPr lvl="2"/>
            <a:r>
              <a:rPr lang="en-AU" sz="3000" dirty="0">
                <a:cs typeface="Calibri" panose="020F0502020204030204"/>
              </a:rPr>
              <a:t>human resources</a:t>
            </a:r>
          </a:p>
          <a:p>
            <a:pPr lvl="2"/>
            <a:r>
              <a:rPr lang="en-AU" sz="3000" dirty="0">
                <a:cs typeface="Calibri" panose="020F0502020204030204"/>
              </a:rPr>
              <a:t>property management </a:t>
            </a:r>
          </a:p>
          <a:p>
            <a:pPr lvl="2"/>
            <a:r>
              <a:rPr lang="en-AU" sz="3000" dirty="0">
                <a:cs typeface="Calibri" panose="020F0502020204030204"/>
              </a:rPr>
              <a:t>financial management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242075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Web Server</a:t>
            </a:r>
          </a:p>
          <a:p>
            <a:pPr lvl="1"/>
            <a:r>
              <a:rPr lang="en-AU" sz="3400" dirty="0">
                <a:cs typeface="Calibri" panose="020F0502020204030204"/>
              </a:rPr>
              <a:t>Application running on “a host”</a:t>
            </a:r>
          </a:p>
          <a:p>
            <a:pPr lvl="1"/>
            <a:r>
              <a:rPr lang="en-AU" sz="3400" dirty="0">
                <a:cs typeface="Calibri" panose="020F0502020204030204"/>
              </a:rPr>
              <a:t>Delivers data to browsers and applications</a:t>
            </a:r>
          </a:p>
          <a:p>
            <a:pPr lvl="1"/>
            <a:r>
              <a:rPr lang="en-AU" sz="3400" dirty="0">
                <a:cs typeface="Calibri" panose="020F0502020204030204"/>
              </a:rPr>
              <a:t>Data may HTML, CSS, JavaScript, Images, XML, JSON …et al</a:t>
            </a:r>
          </a:p>
          <a:p>
            <a:pPr lvl="1"/>
            <a:r>
              <a:rPr lang="en-AU" sz="3400" dirty="0">
                <a:cs typeface="Calibri" panose="020F0502020204030204"/>
              </a:rPr>
              <a:t>Responds to HTTP protocol requests</a:t>
            </a:r>
          </a:p>
          <a:p>
            <a:pPr lvl="1"/>
            <a:r>
              <a:rPr lang="en-AU" sz="3400" dirty="0">
                <a:cs typeface="Calibri" panose="020F0502020204030204"/>
              </a:rPr>
              <a:t>May respond to other protocols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523494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Database Server</a:t>
            </a:r>
          </a:p>
          <a:p>
            <a:pPr lvl="1"/>
            <a:r>
              <a:rPr lang="en-AU" sz="3400" dirty="0">
                <a:cs typeface="Calibri" panose="020F0502020204030204"/>
              </a:rPr>
              <a:t>Application running on “a host”</a:t>
            </a:r>
          </a:p>
          <a:p>
            <a:pPr lvl="1"/>
            <a:r>
              <a:rPr lang="en-AU" sz="3400" dirty="0">
                <a:cs typeface="Calibri" panose="020F0502020204030204"/>
              </a:rPr>
              <a:t>Stores data in an organised manner</a:t>
            </a:r>
          </a:p>
          <a:p>
            <a:pPr lvl="1"/>
            <a:r>
              <a:rPr lang="en-AU" sz="3400" dirty="0">
                <a:cs typeface="Calibri" panose="020F0502020204030204"/>
              </a:rPr>
              <a:t>Accessed via an “API”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513726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Database Server</a:t>
            </a:r>
          </a:p>
          <a:p>
            <a:pPr lvl="1"/>
            <a:r>
              <a:rPr lang="en-AU" sz="3400" dirty="0">
                <a:cs typeface="Calibri" panose="020F0502020204030204"/>
              </a:rPr>
              <a:t>Application running on “a host”</a:t>
            </a:r>
          </a:p>
          <a:p>
            <a:pPr lvl="1"/>
            <a:r>
              <a:rPr lang="en-AU" sz="3400" dirty="0">
                <a:cs typeface="Calibri" panose="020F0502020204030204"/>
              </a:rPr>
              <a:t>Stores data in an organised manner</a:t>
            </a:r>
          </a:p>
          <a:p>
            <a:pPr lvl="1"/>
            <a:r>
              <a:rPr lang="en-AU" sz="3400" dirty="0">
                <a:cs typeface="Calibri" panose="020F0502020204030204"/>
              </a:rPr>
              <a:t>Accessed via an “API”</a:t>
            </a:r>
          </a:p>
          <a:p>
            <a:pPr lvl="1"/>
            <a:r>
              <a:rPr lang="en-AU" sz="3400" dirty="0">
                <a:cs typeface="Calibri" panose="020F0502020204030204"/>
              </a:rPr>
              <a:t>Usually provide data access security</a:t>
            </a:r>
          </a:p>
          <a:p>
            <a:pPr lvl="1"/>
            <a:r>
              <a:rPr lang="en-AU" sz="3400" dirty="0">
                <a:cs typeface="Calibri" panose="020F0502020204030204"/>
              </a:rPr>
              <a:t>May be called a DBMS</a:t>
            </a:r>
          </a:p>
          <a:p>
            <a:endParaRPr lang="en-AU" sz="3800" dirty="0">
              <a:cs typeface="Calibri" panose="020F0502020204030204"/>
            </a:endParaRP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5578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01: Background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Router</a:t>
            </a:r>
          </a:p>
          <a:p>
            <a:pPr lvl="1"/>
            <a:r>
              <a:rPr lang="en-AU" sz="3400" dirty="0">
                <a:cs typeface="Calibri" panose="020F0502020204030204"/>
              </a:rPr>
              <a:t>A device that you would use to connect multiple computers together into a “network”</a:t>
            </a:r>
            <a:br>
              <a:rPr lang="en-AU" sz="3400" dirty="0">
                <a:cs typeface="Calibri" panose="020F0502020204030204"/>
              </a:rPr>
            </a:br>
            <a:endParaRPr lang="en-AU" sz="3400" dirty="0">
              <a:cs typeface="Calibri" panose="020F0502020204030204"/>
            </a:endParaRPr>
          </a:p>
          <a:p>
            <a:pPr lvl="1"/>
            <a:r>
              <a:rPr lang="en-AU" sz="3400" dirty="0">
                <a:cs typeface="Calibri" panose="020F0502020204030204"/>
              </a:rPr>
              <a:t>A component of an application that directs queries to the correct code that handles the query</a:t>
            </a:r>
          </a:p>
        </p:txBody>
      </p:sp>
    </p:spTree>
    <p:extLst>
      <p:ext uri="{BB962C8B-B14F-4D97-AF65-F5344CB8AC3E}">
        <p14:creationId xmlns:p14="http://schemas.microsoft.com/office/powerpoint/2010/main" val="369402658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85000" lnSpcReduction="20000"/>
          </a:bodyPr>
          <a:lstStyle/>
          <a:p>
            <a:r>
              <a:rPr lang="en-AU" sz="3800" dirty="0">
                <a:cs typeface="Calibri" panose="020F0502020204030204"/>
              </a:rPr>
              <a:t>The Internet</a:t>
            </a:r>
          </a:p>
          <a:p>
            <a:pPr lvl="1"/>
            <a:r>
              <a:rPr lang="en-AU" sz="3400" dirty="0">
                <a:cs typeface="Calibri" panose="020F0502020204030204"/>
              </a:rPr>
              <a:t>A global network of computers and servers that are connected to each other using standardized communication protocols. </a:t>
            </a:r>
          </a:p>
          <a:p>
            <a:pPr lvl="1"/>
            <a:r>
              <a:rPr lang="en-AU" sz="3400" dirty="0">
                <a:cs typeface="Calibri" panose="020F0502020204030204"/>
              </a:rPr>
              <a:t>Capital “I”</a:t>
            </a:r>
          </a:p>
          <a:p>
            <a:r>
              <a:rPr lang="en-AU" sz="3800" dirty="0">
                <a:cs typeface="Calibri" panose="020F0502020204030204"/>
              </a:rPr>
              <a:t>An internet</a:t>
            </a:r>
          </a:p>
          <a:p>
            <a:pPr lvl="1"/>
            <a:r>
              <a:rPr lang="en-AU" sz="3400" dirty="0">
                <a:cs typeface="Calibri" panose="020F0502020204030204"/>
              </a:rPr>
              <a:t>A private enterprise network for employees within an organization.</a:t>
            </a:r>
          </a:p>
          <a:p>
            <a:pPr lvl="1"/>
            <a:r>
              <a:rPr lang="en-AU" sz="3400" dirty="0">
                <a:cs typeface="Calibri" panose="020F0502020204030204"/>
              </a:rPr>
              <a:t>Centralize documents, tools, information, and capabilities through one unified platform.</a:t>
            </a:r>
          </a:p>
          <a:p>
            <a:pPr lvl="1"/>
            <a:r>
              <a:rPr lang="en-AU" sz="3400" dirty="0">
                <a:cs typeface="Calibri" panose="020F0502020204030204"/>
              </a:rPr>
              <a:t>Lower case “</a:t>
            </a:r>
            <a:r>
              <a:rPr lang="en-AU" sz="3400" dirty="0" err="1">
                <a:cs typeface="Calibri" panose="020F0502020204030204"/>
              </a:rPr>
              <a:t>i</a:t>
            </a:r>
            <a:r>
              <a:rPr lang="en-AU" sz="3400" dirty="0">
                <a:cs typeface="Calibri" panose="020F0502020204030204"/>
              </a:rPr>
              <a:t>”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723487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An intranet</a:t>
            </a:r>
          </a:p>
          <a:p>
            <a:pPr lvl="1"/>
            <a:r>
              <a:rPr lang="en-AU" sz="3400" dirty="0">
                <a:cs typeface="Calibri" panose="020F0502020204030204"/>
              </a:rPr>
              <a:t>A private network that is accessible only to authorized users within an organization</a:t>
            </a:r>
          </a:p>
          <a:p>
            <a:r>
              <a:rPr lang="en-AU" sz="3800" dirty="0">
                <a:cs typeface="Calibri" panose="020F0502020204030204"/>
              </a:rPr>
              <a:t>An extranet</a:t>
            </a:r>
          </a:p>
          <a:p>
            <a:pPr lvl="1"/>
            <a:r>
              <a:rPr lang="en-AU" sz="3400" dirty="0">
                <a:cs typeface="Calibri" panose="020F0502020204030204"/>
              </a:rPr>
              <a:t>A type of private network that allows external users, such as customers, suppliers, and partners, to access certain parts of an organization's intranet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859902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Client</a:t>
            </a:r>
          </a:p>
          <a:p>
            <a:pPr lvl="1"/>
            <a:r>
              <a:rPr lang="en-AU" sz="3400" dirty="0">
                <a:cs typeface="Calibri" panose="020F0502020204030204"/>
              </a:rPr>
              <a:t>An application that consumes data from a source</a:t>
            </a:r>
          </a:p>
          <a:p>
            <a:pPr lvl="1"/>
            <a:r>
              <a:rPr lang="en-AU" sz="3400" dirty="0">
                <a:cs typeface="Calibri" panose="020F0502020204030204"/>
              </a:rPr>
              <a:t>Web Browsers</a:t>
            </a:r>
          </a:p>
          <a:p>
            <a:pPr lvl="1"/>
            <a:r>
              <a:rPr lang="en-AU" sz="3400" dirty="0">
                <a:cs typeface="Calibri" panose="020F0502020204030204"/>
              </a:rPr>
              <a:t>Mobile Applications</a:t>
            </a:r>
          </a:p>
          <a:p>
            <a:pPr lvl="1"/>
            <a:r>
              <a:rPr lang="en-AU" sz="3400" dirty="0">
                <a:cs typeface="Calibri" panose="020F0502020204030204"/>
              </a:rPr>
              <a:t>Desktop Applications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68272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Server</a:t>
            </a:r>
          </a:p>
          <a:p>
            <a:pPr lvl="1"/>
            <a:r>
              <a:rPr lang="en-AU" sz="3400" dirty="0">
                <a:cs typeface="Calibri" panose="020F0502020204030204"/>
              </a:rPr>
              <a:t>A computer or system that provides resources, data, services, or programs to other computers, known as clients, over a network. </a:t>
            </a:r>
          </a:p>
          <a:p>
            <a:endParaRPr lang="en-AU" sz="3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629264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Client-Server Model</a:t>
            </a:r>
          </a:p>
          <a:p>
            <a:pPr lvl="1"/>
            <a:r>
              <a:rPr lang="en-AU" sz="3400" dirty="0">
                <a:cs typeface="Calibri" panose="020F0502020204030204"/>
              </a:rPr>
              <a:t>A model of interaction in which a program sends a request to another program and awaits a response</a:t>
            </a:r>
          </a:p>
          <a:p>
            <a:pPr lvl="1"/>
            <a:r>
              <a:rPr lang="en-AU" sz="3400" dirty="0">
                <a:cs typeface="Calibri" panose="020F0502020204030204"/>
              </a:rPr>
              <a:t>The requesting program is called a client</a:t>
            </a:r>
          </a:p>
          <a:p>
            <a:pPr lvl="1"/>
            <a:r>
              <a:rPr lang="en-AU" sz="3400" dirty="0">
                <a:cs typeface="Calibri" panose="020F0502020204030204"/>
              </a:rPr>
              <a:t>The answering program is called a server</a:t>
            </a:r>
          </a:p>
        </p:txBody>
      </p:sp>
    </p:spTree>
    <p:extLst>
      <p:ext uri="{BB962C8B-B14F-4D97-AF65-F5344CB8AC3E}">
        <p14:creationId xmlns:p14="http://schemas.microsoft.com/office/powerpoint/2010/main" val="4878425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Client-side</a:t>
            </a:r>
          </a:p>
          <a:p>
            <a:pPr lvl="1"/>
            <a:r>
              <a:rPr lang="en-AU" sz="3400" dirty="0">
                <a:cs typeface="Calibri" panose="020F0502020204030204"/>
              </a:rPr>
              <a:t>Everything in a web application that is displayed or takes place on the client (end user device)</a:t>
            </a:r>
          </a:p>
          <a:p>
            <a:pPr lvl="1"/>
            <a:r>
              <a:rPr lang="en-AU" sz="3400" dirty="0">
                <a:cs typeface="Calibri" panose="020F0502020204030204"/>
              </a:rPr>
              <a:t>Including: What the user sees / The UI / Actions performs within client</a:t>
            </a:r>
          </a:p>
          <a:p>
            <a:r>
              <a:rPr lang="en-AU" sz="3800" dirty="0">
                <a:cs typeface="Calibri" panose="020F0502020204030204"/>
              </a:rPr>
              <a:t>Server-side</a:t>
            </a:r>
          </a:p>
          <a:p>
            <a:pPr lvl="1"/>
            <a:r>
              <a:rPr lang="en-AU" sz="3000" dirty="0">
                <a:cs typeface="Calibri" panose="020F0502020204030204"/>
              </a:rPr>
              <a:t>Everything that happens on the server, instead of on the client</a:t>
            </a:r>
          </a:p>
          <a:p>
            <a:pPr lvl="1"/>
            <a:endParaRPr lang="en-AU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721061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Monolithic Application</a:t>
            </a:r>
          </a:p>
          <a:p>
            <a:pPr lvl="1"/>
            <a:r>
              <a:rPr lang="en-AU" sz="3400" dirty="0">
                <a:cs typeface="Calibri" panose="020F0502020204030204"/>
              </a:rPr>
              <a:t>Combines the user interface and data access layers for multiple features into one application</a:t>
            </a:r>
          </a:p>
          <a:p>
            <a:pPr lvl="1"/>
            <a:r>
              <a:rPr lang="en-AU" sz="3400" dirty="0">
                <a:cs typeface="Calibri" panose="020F0502020204030204"/>
              </a:rPr>
              <a:t>Usually, will exist as a single codebase </a:t>
            </a:r>
          </a:p>
          <a:p>
            <a:pPr lvl="1"/>
            <a:r>
              <a:rPr lang="en-AU" sz="3400" dirty="0">
                <a:cs typeface="Calibri" panose="020F0502020204030204"/>
              </a:rPr>
              <a:t>Codebase often modified by multiple teams</a:t>
            </a:r>
          </a:p>
          <a:p>
            <a:pPr lvl="1"/>
            <a:r>
              <a:rPr lang="en-AU" sz="3400" dirty="0">
                <a:cs typeface="Calibri" panose="020F0502020204030204"/>
              </a:rPr>
              <a:t>Deployed as a single unit containing all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5209440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Microservice</a:t>
            </a:r>
          </a:p>
          <a:p>
            <a:pPr lvl="1"/>
            <a:r>
              <a:rPr lang="en-AU" sz="3400" dirty="0">
                <a:cs typeface="Calibri" panose="020F0502020204030204"/>
              </a:rPr>
              <a:t>Microservices architecture involves smaller applications </a:t>
            </a:r>
          </a:p>
          <a:p>
            <a:pPr lvl="1"/>
            <a:r>
              <a:rPr lang="en-AU" sz="3400" dirty="0">
                <a:cs typeface="Calibri" panose="020F0502020204030204"/>
              </a:rPr>
              <a:t>Applications deployed independently as loosely coupled services</a:t>
            </a:r>
          </a:p>
          <a:p>
            <a:pPr lvl="1"/>
            <a:r>
              <a:rPr lang="en-AU" sz="3400" dirty="0">
                <a:cs typeface="Calibri" panose="020F0502020204030204"/>
              </a:rPr>
              <a:t>These services are tied together through application integration</a:t>
            </a:r>
          </a:p>
        </p:txBody>
      </p:sp>
    </p:spTree>
    <p:extLst>
      <p:ext uri="{BB962C8B-B14F-4D97-AF65-F5344CB8AC3E}">
        <p14:creationId xmlns:p14="http://schemas.microsoft.com/office/powerpoint/2010/main" val="166852214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CI/CD</a:t>
            </a:r>
          </a:p>
          <a:p>
            <a:pPr lvl="1"/>
            <a:r>
              <a:rPr lang="en-AU" sz="3400" dirty="0">
                <a:cs typeface="Calibri" panose="020F0502020204030204"/>
              </a:rPr>
              <a:t>Continuous integration (CI) </a:t>
            </a:r>
          </a:p>
          <a:p>
            <a:pPr lvl="2"/>
            <a:r>
              <a:rPr lang="en-AU" sz="3000" dirty="0">
                <a:cs typeface="Calibri" panose="020F0502020204030204"/>
              </a:rPr>
              <a:t>Automatically and frequently integrating code changes into a shared source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210972583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Resources </a:t>
            </a:r>
          </a:p>
          <a:p>
            <a:pPr lvl="1"/>
            <a:r>
              <a:rPr lang="en-AU" dirty="0"/>
              <a:t>What you’ll need for this cluster</a:t>
            </a:r>
          </a:p>
          <a:p>
            <a:r>
              <a:rPr lang="en-AU" dirty="0"/>
              <a:t>Terms &amp; Concepts</a:t>
            </a:r>
          </a:p>
          <a:p>
            <a:pPr lvl="1"/>
            <a:r>
              <a:rPr lang="en-AU" dirty="0"/>
              <a:t>Important background knowledge</a:t>
            </a:r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In class and out of class challenges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sz="3800" dirty="0">
                <a:cs typeface="Calibri" panose="020F0502020204030204"/>
              </a:rPr>
              <a:t>CI/CD</a:t>
            </a:r>
          </a:p>
          <a:p>
            <a:pPr lvl="1"/>
            <a:r>
              <a:rPr lang="en-AU" sz="3400" dirty="0">
                <a:cs typeface="Calibri" panose="020F0502020204030204"/>
              </a:rPr>
              <a:t>Continuous </a:t>
            </a:r>
            <a:r>
              <a:rPr lang="en-AU" sz="3400" dirty="0">
                <a:solidFill>
                  <a:srgbClr val="00B0F0"/>
                </a:solidFill>
                <a:cs typeface="Calibri" panose="020F0502020204030204"/>
              </a:rPr>
              <a:t>delivery</a:t>
            </a:r>
            <a:r>
              <a:rPr lang="en-AU" sz="3400" dirty="0">
                <a:cs typeface="Calibri" panose="020F0502020204030204"/>
              </a:rPr>
              <a:t> and/or </a:t>
            </a:r>
            <a:r>
              <a:rPr lang="en-AU" sz="3400" dirty="0">
                <a:solidFill>
                  <a:srgbClr val="FFC000"/>
                </a:solidFill>
                <a:cs typeface="Calibri" panose="020F0502020204030204"/>
              </a:rPr>
              <a:t>deployment</a:t>
            </a:r>
            <a:r>
              <a:rPr lang="en-AU" sz="3400" dirty="0">
                <a:cs typeface="Calibri" panose="020F0502020204030204"/>
              </a:rPr>
              <a:t> (CD)</a:t>
            </a:r>
          </a:p>
          <a:p>
            <a:pPr lvl="2"/>
            <a:r>
              <a:rPr lang="en-AU" sz="3000" dirty="0">
                <a:cs typeface="Calibri" panose="020F0502020204030204"/>
              </a:rPr>
              <a:t>2-part process that refers to the integration, testing, and delivery of code changes</a:t>
            </a:r>
          </a:p>
          <a:p>
            <a:pPr lvl="2"/>
            <a:r>
              <a:rPr lang="en-AU" sz="3000" dirty="0">
                <a:solidFill>
                  <a:srgbClr val="00B0F0"/>
                </a:solidFill>
                <a:cs typeface="Calibri" panose="020F0502020204030204"/>
              </a:rPr>
              <a:t>Continuous</a:t>
            </a:r>
            <a:r>
              <a:rPr lang="en-AU" sz="3000" dirty="0">
                <a:cs typeface="Calibri" panose="020F0502020204030204"/>
              </a:rPr>
              <a:t> </a:t>
            </a:r>
            <a:r>
              <a:rPr lang="en-AU" sz="3000" dirty="0">
                <a:solidFill>
                  <a:srgbClr val="00B0F0"/>
                </a:solidFill>
                <a:cs typeface="Calibri" panose="020F0502020204030204"/>
              </a:rPr>
              <a:t>delivery</a:t>
            </a:r>
            <a:r>
              <a:rPr lang="en-AU" sz="3000" dirty="0">
                <a:cs typeface="Calibri" panose="020F0502020204030204"/>
              </a:rPr>
              <a:t> stops short of automatic production deployment</a:t>
            </a:r>
          </a:p>
          <a:p>
            <a:pPr lvl="2"/>
            <a:r>
              <a:rPr lang="en-AU" sz="3000" dirty="0">
                <a:solidFill>
                  <a:srgbClr val="FFC000"/>
                </a:solidFill>
                <a:cs typeface="Calibri" panose="020F0502020204030204"/>
              </a:rPr>
              <a:t>Continuous deployment </a:t>
            </a:r>
            <a:r>
              <a:rPr lang="en-AU" sz="3000" dirty="0">
                <a:cs typeface="Calibri" panose="020F0502020204030204"/>
              </a:rPr>
              <a:t>automatically releases the updates into the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36318332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Programming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6270417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Stateless system</a:t>
            </a:r>
          </a:p>
          <a:p>
            <a:pPr lvl="1"/>
            <a:r>
              <a:rPr lang="en-AU" dirty="0">
                <a:cs typeface="Calibri" panose="020F0502020204030204"/>
              </a:rPr>
              <a:t>Do not store information about past interactions</a:t>
            </a:r>
          </a:p>
          <a:p>
            <a:pPr lvl="1"/>
            <a:r>
              <a:rPr lang="en-AU" dirty="0">
                <a:cs typeface="Calibri" panose="020F0502020204030204"/>
              </a:rPr>
              <a:t>Each interaction is like the first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Stateless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</a:t>
            </a:r>
            <a:r>
              <a:rPr lang="en-AU">
                <a:cs typeface="Calibri" panose="020F0502020204030204"/>
              </a:rPr>
              <a:t>of above</a:t>
            </a:r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70193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92500" lnSpcReduction="10000"/>
          </a:bodyPr>
          <a:lstStyle/>
          <a:p>
            <a:r>
              <a:rPr lang="en-AU" dirty="0">
                <a:cs typeface="Calibri" panose="020F0502020204030204"/>
              </a:rPr>
              <a:t>Stateful system</a:t>
            </a:r>
          </a:p>
          <a:p>
            <a:pPr lvl="1"/>
            <a:r>
              <a:rPr lang="en-AU" dirty="0">
                <a:cs typeface="Calibri" panose="020F0502020204030204"/>
              </a:rPr>
              <a:t>Remembers previous interactions </a:t>
            </a:r>
          </a:p>
          <a:p>
            <a:pPr lvl="1"/>
            <a:r>
              <a:rPr lang="en-AU" dirty="0">
                <a:cs typeface="Calibri" panose="020F0502020204030204"/>
              </a:rPr>
              <a:t>Stores information about those interactions</a:t>
            </a:r>
          </a:p>
          <a:p>
            <a:pPr lvl="1"/>
            <a:r>
              <a:rPr lang="en-AU" dirty="0">
                <a:cs typeface="Calibri" panose="020F0502020204030204"/>
              </a:rPr>
              <a:t>New interactions may produce different outputs to  previous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Stateful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of above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18338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Resources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8621834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 lnSpcReduction="10000"/>
          </a:bodyPr>
          <a:lstStyle/>
          <a:p>
            <a:pPr lvl="0"/>
            <a:r>
              <a:rPr lang="en-AU" dirty="0"/>
              <a:t>Notebook &amp; Pens</a:t>
            </a:r>
          </a:p>
          <a:p>
            <a:pPr lvl="1"/>
            <a:r>
              <a:rPr lang="en-AU" dirty="0"/>
              <a:t>At least two colours preferred</a:t>
            </a:r>
          </a:p>
          <a:p>
            <a:pPr lvl="0"/>
            <a:r>
              <a:rPr lang="en-AU" dirty="0"/>
              <a:t>Headphones</a:t>
            </a:r>
          </a:p>
          <a:p>
            <a:pPr lvl="1"/>
            <a:r>
              <a:rPr lang="en-AU" dirty="0"/>
              <a:t>Preferably USB or 3.5mm</a:t>
            </a:r>
          </a:p>
          <a:p>
            <a:pPr lvl="0"/>
            <a:r>
              <a:rPr lang="en-AU" dirty="0"/>
              <a:t>External Storage</a:t>
            </a:r>
          </a:p>
          <a:p>
            <a:pPr lvl="1"/>
            <a:r>
              <a:rPr lang="en-AU" dirty="0"/>
              <a:t>Backup purposes</a:t>
            </a:r>
          </a:p>
          <a:p>
            <a:pPr lvl="1"/>
            <a:r>
              <a:rPr lang="en-AU" dirty="0"/>
              <a:t>Supplement Cloud Storage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9712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 fontScale="85000" lnSpcReduction="20000"/>
          </a:bodyPr>
          <a:lstStyle/>
          <a:p>
            <a:r>
              <a:rPr lang="en-AU" dirty="0" err="1"/>
              <a:t>Traversy</a:t>
            </a:r>
            <a:r>
              <a:rPr lang="en-AU" dirty="0"/>
              <a:t> Media </a:t>
            </a:r>
          </a:p>
          <a:p>
            <a:pPr lvl="1">
              <a:tabLst>
                <a:tab pos="3590925" algn="l"/>
              </a:tabLst>
            </a:pPr>
            <a:r>
              <a:rPr lang="en-AU" dirty="0"/>
              <a:t>PHP from Scratch *</a:t>
            </a:r>
          </a:p>
          <a:p>
            <a:pPr lvl="2">
              <a:tabLst>
                <a:tab pos="3590925" algn="l"/>
              </a:tabLst>
            </a:pPr>
            <a:r>
              <a:rPr lang="en-AU" dirty="0">
                <a:hlinkClick r:id="rId2"/>
              </a:rPr>
              <a:t>https://www.traversymedia.com/php-from-scratch</a:t>
            </a:r>
            <a:endParaRPr lang="en-AU" dirty="0"/>
          </a:p>
          <a:p>
            <a:pPr lvl="1">
              <a:tabLst>
                <a:tab pos="3590925" algn="l"/>
              </a:tabLst>
            </a:pPr>
            <a:r>
              <a:rPr lang="en-AU" dirty="0"/>
              <a:t>TailwindCSS from Scratch</a:t>
            </a:r>
          </a:p>
          <a:p>
            <a:pPr lvl="2">
              <a:tabLst>
                <a:tab pos="3590925" algn="l"/>
              </a:tabLst>
            </a:pPr>
            <a:r>
              <a:rPr lang="en-AU" dirty="0">
                <a:hlinkClick r:id="rId3"/>
              </a:rPr>
              <a:t>https://www.traversymedia.com/tailwind-css-course</a:t>
            </a:r>
            <a:endParaRPr lang="en-AU" dirty="0"/>
          </a:p>
          <a:p>
            <a:pPr marL="457200" lvl="1" indent="0">
              <a:buNone/>
              <a:tabLst>
                <a:tab pos="3590925" algn="l"/>
              </a:tabLst>
            </a:pPr>
            <a:endParaRPr lang="en-AU" dirty="0"/>
          </a:p>
          <a:p>
            <a:pPr>
              <a:tabLst>
                <a:tab pos="3590925" algn="l"/>
              </a:tabLst>
            </a:pPr>
            <a:r>
              <a:rPr lang="en-AU" dirty="0"/>
              <a:t>Discount price organised for above</a:t>
            </a:r>
          </a:p>
          <a:p>
            <a:pPr lvl="1">
              <a:tabLst>
                <a:tab pos="3590925" algn="l"/>
              </a:tabLst>
            </a:pPr>
            <a:r>
              <a:rPr lang="en-AU" dirty="0"/>
              <a:t>Discount code:	</a:t>
            </a:r>
            <a:r>
              <a:rPr lang="en-AU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SPECIALDISCOUNT10</a:t>
            </a:r>
          </a:p>
          <a:p>
            <a:pPr lvl="1">
              <a:tabLst>
                <a:tab pos="3590925" algn="l"/>
              </a:tabLst>
            </a:pPr>
            <a:r>
              <a:rPr lang="en-AU" dirty="0"/>
              <a:t>Price:	</a:t>
            </a:r>
            <a:r>
              <a:rPr lang="en-AU" b="1" dirty="0"/>
              <a:t>US$10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28038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Adrian’s </a:t>
            </a:r>
            <a:r>
              <a:rPr lang="en-AU" dirty="0" err="1"/>
              <a:t>Diigo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Huge number of bookmarked resources</a:t>
            </a:r>
          </a:p>
          <a:p>
            <a:pPr lvl="2"/>
            <a:r>
              <a:rPr lang="en-AU" dirty="0">
                <a:hlinkClick r:id="rId2"/>
              </a:rPr>
              <a:t>https://diigo.com/profile/ady_gould</a:t>
            </a:r>
            <a:endParaRPr lang="en-AU" dirty="0"/>
          </a:p>
          <a:p>
            <a:r>
              <a:rPr lang="en-AU" dirty="0"/>
              <a:t>Laracasts</a:t>
            </a:r>
          </a:p>
          <a:p>
            <a:pPr lvl="1"/>
            <a:r>
              <a:rPr lang="en-AU" dirty="0"/>
              <a:t>PHP for Beginners</a:t>
            </a:r>
          </a:p>
          <a:p>
            <a:pPr lvl="2"/>
            <a:r>
              <a:rPr lang="en-AU" dirty="0">
                <a:hlinkClick r:id="rId3"/>
              </a:rPr>
              <a:t>https://laracasts.com/series/php-for-beginners-2023-edition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51940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 fontScale="92500" lnSpcReduction="10000"/>
          </a:bodyPr>
          <a:lstStyle/>
          <a:p>
            <a:r>
              <a:rPr lang="en-AU" dirty="0"/>
              <a:t>O’Reilly Online</a:t>
            </a:r>
          </a:p>
          <a:p>
            <a:pPr lvl="1"/>
            <a:r>
              <a:rPr lang="en-AU" dirty="0"/>
              <a:t>Via TAFE - Free!</a:t>
            </a:r>
          </a:p>
          <a:p>
            <a:pPr lvl="2"/>
            <a:r>
              <a:rPr lang="en-AU" dirty="0">
                <a:hlinkClick r:id="rId2"/>
              </a:rPr>
              <a:t>https://guides.dtwd.wa.gov.au/nmtafe-library/onlineresources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Or </a:t>
            </a:r>
            <a:r>
              <a:rPr lang="en-AU" dirty="0">
                <a:hlinkClick r:id="rId3"/>
              </a:rPr>
              <a:t>https://www.oreilly.com/library/view/temporary-access/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How to access:</a:t>
            </a:r>
          </a:p>
          <a:p>
            <a:pPr lvl="2"/>
            <a:r>
              <a:rPr lang="en-AU" dirty="0">
                <a:hlinkClick r:id="rId4"/>
              </a:rPr>
              <a:t>https://northmetrotafe.libanswers.com/faq/271042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52339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Resources: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 lnSpcReduction="10000"/>
          </a:bodyPr>
          <a:lstStyle/>
          <a:p>
            <a:r>
              <a:rPr lang="en-AU" dirty="0"/>
              <a:t>From O’Reilly these may assist:</a:t>
            </a:r>
          </a:p>
          <a:p>
            <a:pPr lvl="1"/>
            <a:r>
              <a:rPr lang="en-AU" dirty="0"/>
              <a:t>Laravel: Up &amp; Running, 3</a:t>
            </a:r>
            <a:r>
              <a:rPr lang="en-AU" baseline="30000" dirty="0"/>
              <a:t>rd</a:t>
            </a:r>
            <a:r>
              <a:rPr lang="en-AU" dirty="0"/>
              <a:t> Edition</a:t>
            </a:r>
          </a:p>
          <a:p>
            <a:pPr lvl="2"/>
            <a:r>
              <a:rPr lang="en-AU" dirty="0">
                <a:hlinkClick r:id="rId2"/>
              </a:rPr>
              <a:t>https://learning.oreilly.com/library/view/laravel-up/9781098153250/</a:t>
            </a:r>
            <a:endParaRPr lang="en-AU" dirty="0"/>
          </a:p>
          <a:p>
            <a:pPr lvl="1"/>
            <a:r>
              <a:rPr lang="en-AU" dirty="0"/>
              <a:t>Building Real-Time Marvels with Laravel: Create Dynamic and Interactive Web Applications</a:t>
            </a:r>
          </a:p>
          <a:p>
            <a:pPr lvl="2"/>
            <a:r>
              <a:rPr lang="en-AU" dirty="0">
                <a:hlinkClick r:id="rId3"/>
              </a:rPr>
              <a:t>https://learning.oreilly.com/library/view/building-real-time-marvels/9781484297896/</a:t>
            </a:r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186722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1387</TotalTime>
  <Words>1351</Words>
  <Application>Microsoft Office PowerPoint</Application>
  <PresentationFormat>Widescreen</PresentationFormat>
  <Paragraphs>228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34</vt:i4>
      </vt:variant>
    </vt:vector>
  </HeadingPairs>
  <TitlesOfParts>
    <vt:vector size="52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01</vt:lpstr>
      <vt:lpstr>Session 01: Background</vt:lpstr>
      <vt:lpstr>Background</vt:lpstr>
      <vt:lpstr>Resources</vt:lpstr>
      <vt:lpstr>Resources</vt:lpstr>
      <vt:lpstr>Resources: External</vt:lpstr>
      <vt:lpstr>Resources: External</vt:lpstr>
      <vt:lpstr>Resources: External</vt:lpstr>
      <vt:lpstr>Resources: External</vt:lpstr>
      <vt:lpstr>Resources: External</vt:lpstr>
      <vt:lpstr>Resources</vt:lpstr>
      <vt:lpstr>Terms &amp; Concepts</vt:lpstr>
      <vt:lpstr>Service Types</vt:lpstr>
      <vt:lpstr>Service Types</vt:lpstr>
      <vt:lpstr>General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General Terminology</vt:lpstr>
      <vt:lpstr>Programming</vt:lpstr>
      <vt:lpstr>Programming Terminology</vt:lpstr>
      <vt:lpstr>Programming Terminology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7</cp:revision>
  <dcterms:created xsi:type="dcterms:W3CDTF">2023-07-07T02:00:43Z</dcterms:created>
  <dcterms:modified xsi:type="dcterms:W3CDTF">2024-02-06T03:25:47Z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