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64" r:id="rId6"/>
    <p:sldId id="262" r:id="rId7"/>
    <p:sldId id="260" r:id="rId8"/>
    <p:sldId id="265" r:id="rId9"/>
    <p:sldId id="266" r:id="rId10"/>
    <p:sldId id="267" r:id="rId11"/>
    <p:sldId id="268" r:id="rId12"/>
    <p:sldId id="258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3D52-DE8E-4F11-B7CB-E83D3C8AC6E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DF0-D5B9-4D0D-B301-8DB979EC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3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3D52-DE8E-4F11-B7CB-E83D3C8AC6E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DF0-D5B9-4D0D-B301-8DB979EC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6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3D52-DE8E-4F11-B7CB-E83D3C8AC6E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DF0-D5B9-4D0D-B301-8DB979EC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7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3D52-DE8E-4F11-B7CB-E83D3C8AC6E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DF0-D5B9-4D0D-B301-8DB979EC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0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3D52-DE8E-4F11-B7CB-E83D3C8AC6E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DF0-D5B9-4D0D-B301-8DB979EC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3D52-DE8E-4F11-B7CB-E83D3C8AC6E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DF0-D5B9-4D0D-B301-8DB979EC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8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3D52-DE8E-4F11-B7CB-E83D3C8AC6E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DF0-D5B9-4D0D-B301-8DB979EC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3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3D52-DE8E-4F11-B7CB-E83D3C8AC6E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DF0-D5B9-4D0D-B301-8DB979EC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3D52-DE8E-4F11-B7CB-E83D3C8AC6E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DF0-D5B9-4D0D-B301-8DB979EC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3D52-DE8E-4F11-B7CB-E83D3C8AC6E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DF0-D5B9-4D0D-B301-8DB979EC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8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3D52-DE8E-4F11-B7CB-E83D3C8AC6E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DF0-D5B9-4D0D-B301-8DB979EC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1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3D52-DE8E-4F11-B7CB-E83D3C8AC6E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9DF0-D5B9-4D0D-B301-8DB979EC5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6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oseph Fourier is Still Transforming Science | CNRS N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4" r="7541"/>
          <a:stretch/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086" y="1959950"/>
            <a:ext cx="5429794" cy="1662408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Fast </a:t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086" y="5480708"/>
            <a:ext cx="1564640" cy="523240"/>
          </a:xfrm>
        </p:spPr>
        <p:txBody>
          <a:bodyPr>
            <a:normAutofit lnSpcReduction="10000"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施昱圻</a:t>
            </a:r>
            <a:endParaRPr 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699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HLS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43" y="2565778"/>
            <a:ext cx="7697274" cy="1000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43" y="4741845"/>
            <a:ext cx="8992855" cy="800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7683" y="1956734"/>
            <a:ext cx="221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64 pts 2D FFT: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97683" y="4050588"/>
            <a:ext cx="2368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128 pts 2D FFT: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68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HLS 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9" y="2595880"/>
            <a:ext cx="2444221" cy="244422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31241" y="5193792"/>
            <a:ext cx="1802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128 x 128 Input</a:t>
            </a:r>
            <a:endParaRPr lang="zh-TW" altLang="en-US" sz="2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3720462" y="2595880"/>
            <a:ext cx="3640458" cy="3305798"/>
            <a:chOff x="3720462" y="2595880"/>
            <a:chExt cx="3640458" cy="330579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520" y="2595880"/>
              <a:ext cx="2438400" cy="2438400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>
              <a:off x="3848100" y="3652520"/>
              <a:ext cx="680720" cy="32512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20462" y="3180080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2D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FFT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223328" y="5193792"/>
              <a:ext cx="17453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/>
                <a:t>Amplitude of the FFT output</a:t>
              </a:r>
              <a:endParaRPr lang="zh-TW" altLang="en-US" sz="2000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7647976" y="2595880"/>
            <a:ext cx="3619464" cy="2998022"/>
            <a:chOff x="7647976" y="2595880"/>
            <a:chExt cx="3619464" cy="299802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9040" y="2595880"/>
              <a:ext cx="2438400" cy="2438400"/>
            </a:xfrm>
            <a:prstGeom prst="rect">
              <a:avLst/>
            </a:prstGeom>
          </p:spPr>
        </p:pic>
        <p:sp>
          <p:nvSpPr>
            <p:cNvPr id="11" name="Right Arrow 10"/>
            <p:cNvSpPr/>
            <p:nvPr/>
          </p:nvSpPr>
          <p:spPr>
            <a:xfrm>
              <a:off x="7754620" y="3652520"/>
              <a:ext cx="680720" cy="32512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47976" y="3180080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2D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IFFT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959124" y="5193792"/>
              <a:ext cx="217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/>
                <a:t>IFFT Output Image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515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 Pts R2SDF FFT Architecture</a:t>
            </a:r>
            <a:endParaRPr lang="en-US" dirty="0"/>
          </a:p>
        </p:txBody>
      </p:sp>
      <p:sp>
        <p:nvSpPr>
          <p:cNvPr id="4" name="文字方塊 6"/>
          <p:cNvSpPr txBox="1"/>
          <p:nvPr/>
        </p:nvSpPr>
        <p:spPr>
          <a:xfrm>
            <a:off x="578838" y="3466917"/>
            <a:ext cx="153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Butterfly Logic</a:t>
            </a:r>
            <a:endParaRPr lang="zh-TW" altLang="en-US" dirty="0"/>
          </a:p>
        </p:txBody>
      </p:sp>
      <p:sp>
        <p:nvSpPr>
          <p:cNvPr id="5" name="文字方塊 7"/>
          <p:cNvSpPr txBox="1"/>
          <p:nvPr/>
        </p:nvSpPr>
        <p:spPr>
          <a:xfrm>
            <a:off x="1021940" y="528508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Ctrl Logic</a:t>
            </a:r>
            <a:endParaRPr lang="zh-TW" altLang="en-US" dirty="0"/>
          </a:p>
        </p:txBody>
      </p:sp>
      <p:pic>
        <p:nvPicPr>
          <p:cNvPr id="6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56" y="3552785"/>
            <a:ext cx="9499288" cy="29077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5098" t="6034" r="4552" b="55629"/>
          <a:stretch/>
        </p:blipFill>
        <p:spPr>
          <a:xfrm>
            <a:off x="6404141" y="1687528"/>
            <a:ext cx="4441503" cy="15474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1607130"/>
            <a:ext cx="4897238" cy="114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Radix-2 Single-path Delay Feedback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6-stage pipelined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44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 Between Designs</a:t>
            </a:r>
            <a:endParaRPr lang="en-US" dirty="0"/>
          </a:p>
        </p:txBody>
      </p:sp>
      <p:pic>
        <p:nvPicPr>
          <p:cNvPr id="4" name="Picture 2" descr="8-point radix-2 DIF FFT |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920" r="-2452" b="-920"/>
          <a:stretch/>
        </p:blipFill>
        <p:spPr bwMode="auto">
          <a:xfrm>
            <a:off x="431800" y="2346332"/>
            <a:ext cx="6405880" cy="341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7680" y="2458291"/>
                <a:ext cx="3562707" cy="3190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Fully Paralleled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 smtClean="0"/>
                  <a:t>Cycles: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 smtClean="0"/>
                  <a:t># of butterflies: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 smtClean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Fully Pipelined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 smtClean="0"/>
                  <a:t>Cycles: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 smtClean="0"/>
                  <a:t># of butterflies: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680" y="2458291"/>
                <a:ext cx="3562707" cy="3190040"/>
              </a:xfrm>
              <a:prstGeom prst="rect">
                <a:avLst/>
              </a:prstGeom>
              <a:blipFill>
                <a:blip r:embed="rId3"/>
                <a:stretch>
                  <a:fillRect l="-2397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5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oseph Fourier is Still Transforming Science | CNRS N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4" r="7541"/>
          <a:stretch/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086" y="1959950"/>
            <a:ext cx="4434114" cy="1662408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listening ~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406" y="5582308"/>
            <a:ext cx="40142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Joseph Fourier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March 1768 – 16 May 1830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4" y="3072392"/>
            <a:ext cx="11987931" cy="3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1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Algorithm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Implementation on Multicore Processor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HLS Results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Optimizations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2050" name="Picture 2" descr="2D fast Fourier transform based filtering algorithm. The block-diagrams... 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4" y="1690688"/>
            <a:ext cx="8711565" cy="450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1975" y="6459774"/>
            <a:ext cx="11508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Source: https://www.researchgate.net/figure/2D-fast-Fourier-transform-based-filtering-algorithm-The-block-diagrams-2D-FFT-and-2D_fig3_331848263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64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Fourier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26" y="2208644"/>
            <a:ext cx="5336747" cy="904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61116"/>
          <a:stretch/>
        </p:blipFill>
        <p:spPr>
          <a:xfrm>
            <a:off x="1122681" y="4309932"/>
            <a:ext cx="5556592" cy="778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586" r="341"/>
          <a:stretch/>
        </p:blipFill>
        <p:spPr>
          <a:xfrm>
            <a:off x="2407919" y="5342889"/>
            <a:ext cx="8727441" cy="7788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3594181"/>
            <a:ext cx="1941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 err="1" smtClean="0">
                <a:solidFill>
                  <a:srgbClr val="000000"/>
                </a:solidFill>
                <a:effectLst/>
              </a:rPr>
              <a:t>Separability</a:t>
            </a:r>
            <a:endParaRPr lang="en-US" sz="240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79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Fourier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31"/>
          <a:stretch/>
        </p:blipFill>
        <p:spPr>
          <a:xfrm>
            <a:off x="497080" y="3241040"/>
            <a:ext cx="2838722" cy="284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83" b="-1"/>
          <a:stretch/>
        </p:blipFill>
        <p:spPr>
          <a:xfrm>
            <a:off x="5024167" y="3241040"/>
            <a:ext cx="2862447" cy="284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473" y="3241040"/>
            <a:ext cx="2839921" cy="2844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01040" y="2529840"/>
            <a:ext cx="0" cy="6096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17600" y="2529840"/>
            <a:ext cx="0" cy="6096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03680" y="2529840"/>
            <a:ext cx="0" cy="6096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16441" y="2529840"/>
            <a:ext cx="0" cy="6096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12681" y="2529840"/>
            <a:ext cx="0" cy="6096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19081" y="2529840"/>
            <a:ext cx="0" cy="6096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15321" y="2529840"/>
            <a:ext cx="0" cy="6096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1447" y="2030096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1D FT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15360" y="4663440"/>
            <a:ext cx="51816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16200000">
            <a:off x="3424109" y="4358639"/>
            <a:ext cx="2414281" cy="609600"/>
            <a:chOff x="3810000" y="1755776"/>
            <a:chExt cx="2414281" cy="60960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3810000" y="1755776"/>
              <a:ext cx="0" cy="6096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26560" y="1755776"/>
              <a:ext cx="0" cy="6096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612640" y="1755776"/>
              <a:ext cx="0" cy="6096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025401" y="1755776"/>
              <a:ext cx="0" cy="6096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421641" y="1755776"/>
              <a:ext cx="0" cy="6096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828041" y="1755776"/>
              <a:ext cx="0" cy="6096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224281" y="1755776"/>
              <a:ext cx="0" cy="6096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134180" y="2840166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1D FT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188960" y="4663440"/>
            <a:ext cx="51816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Decimation In Frequency FFT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1459152"/>
                <a:ext cx="7254240" cy="1503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/>
                  <a:t>DFT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        , 0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nary>
                  </m:oMath>
                </a14:m>
                <a:endParaRPr lang="en-US" altLang="zh-TW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𝑛𝑘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𝑛𝑘</m:t>
                        </m:r>
                      </m:sup>
                    </m:sSup>
                  </m:oMath>
                </a14:m>
                <a:r>
                  <a:rPr lang="en-US" altLang="zh-TW" sz="2400" dirty="0"/>
                  <a:t>  (Twiddle factor)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152"/>
                <a:ext cx="7254240" cy="1503873"/>
              </a:xfrm>
              <a:prstGeom prst="rect">
                <a:avLst/>
              </a:prstGeom>
              <a:blipFill>
                <a:blip r:embed="rId2"/>
                <a:stretch>
                  <a:fillRect l="-1345" b="-8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3775841"/>
                <a:ext cx="6471920" cy="2010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DIF FFT: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000" dirty="0"/>
                  <a:t>	 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)−1</m:t>
                        </m:r>
                      </m:sup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box>
                              <m:box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b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+                      </m:t>
                    </m:r>
                    <m:nary>
                      <m:naryPr>
                        <m:chr m:val="∑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)−1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b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5841"/>
                <a:ext cx="6471920" cy="2010037"/>
              </a:xfrm>
              <a:prstGeom prst="rect">
                <a:avLst/>
              </a:prstGeom>
              <a:blipFill>
                <a:blip r:embed="rId3"/>
                <a:stretch>
                  <a:fillRect l="-1320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3"/>
              <p:cNvSpPr txBox="1"/>
              <p:nvPr/>
            </p:nvSpPr>
            <p:spPr>
              <a:xfrm>
                <a:off x="838200" y="3138600"/>
                <a:ext cx="3577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chemeClr val="tx1"/>
                    </a:solidFill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8600"/>
                <a:ext cx="3577171" cy="461665"/>
              </a:xfrm>
              <a:prstGeom prst="rect">
                <a:avLst/>
              </a:prstGeom>
              <a:blipFill>
                <a:blip r:embed="rId4"/>
                <a:stretch>
                  <a:fillRect l="-27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4"/>
              <p:cNvSpPr txBox="1"/>
              <p:nvPr/>
            </p:nvSpPr>
            <p:spPr>
              <a:xfrm>
                <a:off x="838200" y="5935812"/>
                <a:ext cx="40511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0" dirty="0" smtClean="0"/>
                  <a:t>Time complexity: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35812"/>
                <a:ext cx="4051109" cy="461665"/>
              </a:xfrm>
              <a:prstGeom prst="rect">
                <a:avLst/>
              </a:prstGeom>
              <a:blipFill>
                <a:blip r:embed="rId5"/>
                <a:stretch>
                  <a:fillRect l="-2410" t="-10667" r="-30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4"/>
          <p:cNvPicPr>
            <a:picLocks noChangeAspect="1"/>
          </p:cNvPicPr>
          <p:nvPr/>
        </p:nvPicPr>
        <p:blipFill rotWithShape="1">
          <a:blip r:embed="rId6"/>
          <a:srcRect l="55234" t="-1" b="-3230"/>
          <a:stretch/>
        </p:blipFill>
        <p:spPr>
          <a:xfrm>
            <a:off x="6772728" y="2590023"/>
            <a:ext cx="4509952" cy="3587257"/>
          </a:xfrm>
          <a:prstGeom prst="rect">
            <a:avLst/>
          </a:prstGeom>
        </p:spPr>
      </p:pic>
      <p:sp>
        <p:nvSpPr>
          <p:cNvPr id="10" name="圓角矩形 14"/>
          <p:cNvSpPr/>
          <p:nvPr/>
        </p:nvSpPr>
        <p:spPr>
          <a:xfrm>
            <a:off x="10823837" y="2833864"/>
            <a:ext cx="420624" cy="323118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373134" y="6124219"/>
            <a:ext cx="132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Bit-reversed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Butterfly Unit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14" y="2995603"/>
            <a:ext cx="2758395" cy="3506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299" y="2294564"/>
            <a:ext cx="4733815" cy="4207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46293"/>
            <a:ext cx="2372056" cy="261021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210256" y="4003040"/>
            <a:ext cx="490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00073" y="5648960"/>
            <a:ext cx="701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1686149"/>
            <a:ext cx="3689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16 bits fixed point fashion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Complex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82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on multicore processor</a:t>
            </a:r>
            <a:endParaRPr lang="en-US" dirty="0"/>
          </a:p>
        </p:txBody>
      </p:sp>
      <p:pic>
        <p:nvPicPr>
          <p:cNvPr id="3074" name="Picture 2" descr="Joseph Fourier (biography)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r="8046" b="1394"/>
          <a:stretch/>
        </p:blipFill>
        <p:spPr bwMode="auto">
          <a:xfrm>
            <a:off x="2181493" y="2915920"/>
            <a:ext cx="3235072" cy="29870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Joseph Fourier (biography)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r="55908" b="50476"/>
          <a:stretch/>
        </p:blipFill>
        <p:spPr bwMode="auto">
          <a:xfrm>
            <a:off x="7088215" y="2691702"/>
            <a:ext cx="1486825" cy="14918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Joseph Fourier (biography)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2" t="1" r="14775" b="50474"/>
          <a:stretch/>
        </p:blipFill>
        <p:spPr bwMode="auto">
          <a:xfrm>
            <a:off x="8979859" y="2691702"/>
            <a:ext cx="1486825" cy="14918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oseph Fourier (biography)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t="50360" r="55908" b="477"/>
          <a:stretch/>
        </p:blipFill>
        <p:spPr bwMode="auto">
          <a:xfrm>
            <a:off x="7088214" y="4493161"/>
            <a:ext cx="1486826" cy="14809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Joseph Fourier (biography)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2" t="50360" r="14775" b="477"/>
          <a:stretch/>
        </p:blipFill>
        <p:spPr bwMode="auto">
          <a:xfrm>
            <a:off x="8979859" y="4493160"/>
            <a:ext cx="1486826" cy="14809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864725" y="4246880"/>
            <a:ext cx="680720" cy="3251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40218" y="620558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128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128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25435" y="6205586"/>
            <a:ext cx="16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64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64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each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7483" y="1470224"/>
            <a:ext cx="2262735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4-core 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64 pts 2D FFT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9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HLS for the 2D FFT 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676401" y="2166256"/>
            <a:ext cx="8817428" cy="3897087"/>
          </a:xfrm>
          <a:custGeom>
            <a:avLst/>
            <a:gdLst>
              <a:gd name="connsiteX0" fmla="*/ 0 w 8817428"/>
              <a:gd name="connsiteY0" fmla="*/ 0 h 3673249"/>
              <a:gd name="connsiteX1" fmla="*/ 8817428 w 8817428"/>
              <a:gd name="connsiteY1" fmla="*/ 0 h 3673249"/>
              <a:gd name="connsiteX2" fmla="*/ 8817428 w 8817428"/>
              <a:gd name="connsiteY2" fmla="*/ 3673249 h 3673249"/>
              <a:gd name="connsiteX3" fmla="*/ 7434943 w 8817428"/>
              <a:gd name="connsiteY3" fmla="*/ 3673249 h 3673249"/>
              <a:gd name="connsiteX4" fmla="*/ 7434943 w 8817428"/>
              <a:gd name="connsiteY4" fmla="*/ 1066800 h 3673249"/>
              <a:gd name="connsiteX5" fmla="*/ 1382485 w 8817428"/>
              <a:gd name="connsiteY5" fmla="*/ 1066800 h 3673249"/>
              <a:gd name="connsiteX6" fmla="*/ 1382485 w 8817428"/>
              <a:gd name="connsiteY6" fmla="*/ 3673249 h 3673249"/>
              <a:gd name="connsiteX7" fmla="*/ 0 w 8817428"/>
              <a:gd name="connsiteY7" fmla="*/ 3673249 h 367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17428" h="3673249">
                <a:moveTo>
                  <a:pt x="0" y="0"/>
                </a:moveTo>
                <a:lnTo>
                  <a:pt x="8817428" y="0"/>
                </a:lnTo>
                <a:lnTo>
                  <a:pt x="8817428" y="3673249"/>
                </a:lnTo>
                <a:lnTo>
                  <a:pt x="7434943" y="3673249"/>
                </a:lnTo>
                <a:lnTo>
                  <a:pt x="7434943" y="1066800"/>
                </a:lnTo>
                <a:lnTo>
                  <a:pt x="1382485" y="1066800"/>
                </a:lnTo>
                <a:lnTo>
                  <a:pt x="1382485" y="3673249"/>
                </a:lnTo>
                <a:lnTo>
                  <a:pt x="0" y="367324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0195" y="2534193"/>
            <a:ext cx="1450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Testbench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132028" y="4055609"/>
            <a:ext cx="3863529" cy="2007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77816" y="3565440"/>
            <a:ext cx="321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64/128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pts 2D FFT / IFFT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588370" y="4319241"/>
            <a:ext cx="1077685" cy="62709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Read()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8370" y="5176909"/>
            <a:ext cx="1077685" cy="62709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66055" y="4482562"/>
            <a:ext cx="738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66055" y="4656734"/>
            <a:ext cx="738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66055" y="4841791"/>
            <a:ext cx="738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666055" y="5296652"/>
            <a:ext cx="738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666055" y="5470824"/>
            <a:ext cx="738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666055" y="5634109"/>
            <a:ext cx="738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95558" y="4954813"/>
            <a:ext cx="1077685" cy="10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17329" y="4565588"/>
            <a:ext cx="93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o_total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4345" y="4686805"/>
            <a:ext cx="10776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54345" y="5393459"/>
            <a:ext cx="10776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156" y="4286695"/>
            <a:ext cx="71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i_rgb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342530" y="4971403"/>
            <a:ext cx="485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ifft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6426762" y="4314252"/>
            <a:ext cx="1166066" cy="14804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do_fft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168</Words>
  <Application>Microsoft Office PowerPoint</Application>
  <PresentationFormat>寬螢幕</PresentationFormat>
  <Paragraphs>65</Paragraphs>
  <Slides>15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Office Theme</vt:lpstr>
      <vt:lpstr>2D Fast  Fourier Transform</vt:lpstr>
      <vt:lpstr>Outline</vt:lpstr>
      <vt:lpstr>Introduction</vt:lpstr>
      <vt:lpstr>2D Fourier Transform</vt:lpstr>
      <vt:lpstr>2D Fourier Transform</vt:lpstr>
      <vt:lpstr>1D Decimation In Frequency FFT</vt:lpstr>
      <vt:lpstr>Butterfly Unit</vt:lpstr>
      <vt:lpstr>Implementation on multicore processor</vt:lpstr>
      <vt:lpstr>HLS for the 2D FFT </vt:lpstr>
      <vt:lpstr>HLS Results</vt:lpstr>
      <vt:lpstr>HLS Results</vt:lpstr>
      <vt:lpstr>64 Pts R2SDF FFT Architecture</vt:lpstr>
      <vt:lpstr>Trade-off Between Designs</vt:lpstr>
      <vt:lpstr>Thanks  for listening ~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Fast  Fourier Transform</dc:title>
  <dc:creator>USER</dc:creator>
  <cp:lastModifiedBy>昱圻 施</cp:lastModifiedBy>
  <cp:revision>16</cp:revision>
  <dcterms:created xsi:type="dcterms:W3CDTF">2021-06-21T22:17:34Z</dcterms:created>
  <dcterms:modified xsi:type="dcterms:W3CDTF">2021-06-22T13:32:22Z</dcterms:modified>
</cp:coreProperties>
</file>