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57" r:id="rId4"/>
    <p:sldId id="262" r:id="rId5"/>
    <p:sldId id="263" r:id="rId6"/>
    <p:sldId id="264" r:id="rId7"/>
    <p:sldId id="265" r:id="rId8"/>
    <p:sldId id="259" r:id="rId9"/>
    <p:sldId id="269" r:id="rId10"/>
    <p:sldId id="270" r:id="rId11"/>
    <p:sldId id="271" r:id="rId12"/>
    <p:sldId id="258" r:id="rId13"/>
    <p:sldId id="26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47967-BEF8-4191-AC70-2AA1B9A848A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B5153-9E66-445D-BCBF-8A3E5E72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2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from the early voting period to the end of vote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5153-9E66-445D-BCBF-8A3E5E7279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1E85C14-3DEF-4E50-BBAB-F173DE94900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4A90FD-1D5C-4BE4-86DA-B9D9FD92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1DD0-8082-4D02-9981-568F8CF8C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and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4F639-616C-44FA-B7D2-1C203108C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Haoran Weng</a:t>
            </a:r>
          </a:p>
        </p:txBody>
      </p:sp>
    </p:spTree>
    <p:extLst>
      <p:ext uri="{BB962C8B-B14F-4D97-AF65-F5344CB8AC3E}">
        <p14:creationId xmlns:p14="http://schemas.microsoft.com/office/powerpoint/2010/main" val="238543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391-0BC0-4B68-A3A2-DCA7D519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DBF-D735-4BED-90AE-60B7F87A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515344" cy="4759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Lousy data means a lot of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the raw data is “bad”?</a:t>
            </a:r>
          </a:p>
          <a:p>
            <a:pPr marL="0" indent="0">
              <a:buNone/>
            </a:pPr>
            <a:r>
              <a:rPr lang="en-US" dirty="0"/>
              <a:t> - Problem of separation with signs (“,” “;” …)</a:t>
            </a:r>
          </a:p>
          <a:p>
            <a:pPr marL="0" indent="0">
              <a:buNone/>
            </a:pPr>
            <a:r>
              <a:rPr lang="en-US" dirty="0"/>
              <a:t>  (A single tweet could crash the whole dataset)</a:t>
            </a:r>
          </a:p>
          <a:p>
            <a:pPr marL="0" indent="0">
              <a:buNone/>
            </a:pPr>
            <a:r>
              <a:rPr lang="en-US" dirty="0"/>
              <a:t> - In many cases Tweets are not in English: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Hashtags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URL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Images and emotes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Retweets and @s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2E182-D854-40EA-9FBE-A97E5069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985" y="1801395"/>
            <a:ext cx="3734216" cy="25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D49F-ABCC-4844-AE30-A89AAD1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Twitter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11A-5C1D-4F24-89A9-852615B6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How to count “vote”?  </a:t>
            </a:r>
          </a:p>
          <a:p>
            <a:r>
              <a:rPr lang="en-US" dirty="0"/>
              <a:t> - People or tweets</a:t>
            </a:r>
          </a:p>
          <a:p>
            <a:r>
              <a:rPr lang="en-US" dirty="0"/>
              <a:t>2. Are tweets truth worthy?</a:t>
            </a:r>
          </a:p>
          <a:p>
            <a:r>
              <a:rPr lang="en-US" dirty="0"/>
              <a:t> - Spam, bots, disinformation</a:t>
            </a:r>
          </a:p>
          <a:p>
            <a:r>
              <a:rPr lang="en-US" dirty="0"/>
              <a:t>3. Who are the people?</a:t>
            </a:r>
          </a:p>
          <a:p>
            <a:r>
              <a:rPr lang="en-US" dirty="0"/>
              <a:t> - We don’t know about the demography</a:t>
            </a:r>
          </a:p>
          <a:p>
            <a:r>
              <a:rPr lang="en-US" dirty="0"/>
              <a:t>4. Self-selection bias </a:t>
            </a:r>
          </a:p>
          <a:p>
            <a:r>
              <a:rPr lang="en-US" dirty="0"/>
              <a:t>(</a:t>
            </a:r>
            <a:r>
              <a:rPr lang="en-US" dirty="0" err="1"/>
              <a:t>Gayo-Avello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186689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754-C080-45CD-AE4A-50A416B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applications of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7FA4-5EA1-4E1C-9FEC-D61E190C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8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Lexicon based approach </a:t>
            </a:r>
          </a:p>
          <a:p>
            <a:r>
              <a:rPr lang="en-US" dirty="0"/>
              <a:t>- Machine learning based approach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Sentence level sentiment analysis with Lexicon based approach:</a:t>
            </a:r>
          </a:p>
          <a:p>
            <a:pPr>
              <a:buFontTx/>
              <a:buChar char="-"/>
            </a:pPr>
            <a:r>
              <a:rPr lang="en-US" dirty="0"/>
              <a:t> Classify sentiment represented in individual tweet pieces </a:t>
            </a:r>
          </a:p>
          <a:p>
            <a:pPr>
              <a:buFontTx/>
              <a:buChar char="-"/>
            </a:pPr>
            <a:r>
              <a:rPr lang="en-US" dirty="0"/>
              <a:t> Classify overall sentiment represented in daily trends.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Document level sentiment analysis with Naïve Bayes ML approach:</a:t>
            </a:r>
          </a:p>
          <a:p>
            <a:pPr>
              <a:buFontTx/>
              <a:buChar char="-"/>
            </a:pPr>
            <a:r>
              <a:rPr lang="en-US" dirty="0"/>
              <a:t> Classify sentiment represented in the whole profile of tweets of a individual</a:t>
            </a:r>
          </a:p>
          <a:p>
            <a:pPr>
              <a:buFontTx/>
              <a:buChar char="-"/>
            </a:pPr>
            <a:r>
              <a:rPr lang="en-US" dirty="0"/>
              <a:t> Use hashtag as Prior to perform Naïve Bayes Classification of other individual.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72C68-839F-4297-B471-5FC16137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2" y="3429000"/>
            <a:ext cx="3430944" cy="10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9BA1-76F6-415B-9B9F-169AA28B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66172"/>
            <a:ext cx="10772775" cy="1658198"/>
          </a:xfrm>
        </p:spPr>
        <p:txBody>
          <a:bodyPr/>
          <a:lstStyle/>
          <a:p>
            <a:r>
              <a:rPr lang="en-US" dirty="0"/>
              <a:t>Application of sentiment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3068B-460B-4E44-BEB1-D4BC9BB4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1" y="2419049"/>
            <a:ext cx="4770751" cy="377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192BA3-0FEC-4DD3-93FE-B65C9DFF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049"/>
            <a:ext cx="4770750" cy="3779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35839-56E5-4281-A8A8-212005E1B570}"/>
              </a:ext>
            </a:extLst>
          </p:cNvPr>
          <p:cNvSpPr txBox="1"/>
          <p:nvPr/>
        </p:nvSpPr>
        <p:spPr>
          <a:xfrm>
            <a:off x="1782449" y="1724370"/>
            <a:ext cx="257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Beto</a:t>
            </a:r>
            <a:r>
              <a:rPr lang="en-US" sz="2400" dirty="0"/>
              <a:t> </a:t>
            </a:r>
            <a:r>
              <a:rPr lang="en-US" sz="2400" dirty="0" err="1"/>
              <a:t>O'rourke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FFC96-AFAD-4BA1-9A90-15B115886FB7}"/>
              </a:ext>
            </a:extLst>
          </p:cNvPr>
          <p:cNvSpPr txBox="1"/>
          <p:nvPr/>
        </p:nvSpPr>
        <p:spPr>
          <a:xfrm>
            <a:off x="7599819" y="1724369"/>
            <a:ext cx="176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Ted Cruz</a:t>
            </a:r>
          </a:p>
        </p:txBody>
      </p:sp>
    </p:spTree>
    <p:extLst>
      <p:ext uri="{BB962C8B-B14F-4D97-AF65-F5344CB8AC3E}">
        <p14:creationId xmlns:p14="http://schemas.microsoft.com/office/powerpoint/2010/main" val="67310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20E6-5A64-4F44-B272-BD324C0C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C2F5-23D7-4AAC-821D-20D82FAE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19F0-3B68-4C24-ABB4-8724C41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FC30-CE69-4073-AB59-3DFF9130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 err="1"/>
              <a:t>Diffen</a:t>
            </a:r>
            <a:r>
              <a:rPr lang="en-US" i="1" dirty="0"/>
              <a:t>, 2018, </a:t>
            </a:r>
            <a:r>
              <a:rPr lang="pt-BR" dirty="0"/>
              <a:t>Beto O'Rourke vs. Ted Cruz, Retrieved from https://www.diffen.com/difference/Beto_O%27Rourke_vs_Ted_Cruz</a:t>
            </a:r>
          </a:p>
          <a:p>
            <a:endParaRPr lang="en-US" dirty="0"/>
          </a:p>
          <a:p>
            <a:r>
              <a:rPr lang="en-US" dirty="0" err="1"/>
              <a:t>Gayo-Avello</a:t>
            </a:r>
            <a:r>
              <a:rPr lang="en-US" dirty="0"/>
              <a:t> D (2012). I wanted to predict elections with twitter and all </a:t>
            </a:r>
            <a:r>
              <a:rPr lang="en-US" dirty="0" err="1"/>
              <a:t>i</a:t>
            </a:r>
            <a:r>
              <a:rPr lang="en-US" dirty="0"/>
              <a:t> got was this lousy paper a balanced survey on election prediction using twitter data.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02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FC50-A499-4228-A68A-B547EA80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pic>
        <p:nvPicPr>
          <p:cNvPr id="4" name="Picture 2" descr="Image result for twitter image">
            <a:extLst>
              <a:ext uri="{FF2B5EF4-FFF2-40B4-BE49-F238E27FC236}">
                <a16:creationId xmlns:a16="http://schemas.microsoft.com/office/drawing/2014/main" id="{C91999B8-E081-46EE-9306-82E128D6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2872" b="2"/>
          <a:stretch/>
        </p:blipFill>
        <p:spPr bwMode="auto">
          <a:xfrm>
            <a:off x="20" y="-6418"/>
            <a:ext cx="4077443" cy="68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DE6-3F23-4CFF-9AC6-ED98CB38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dirty="0"/>
              <a:t>1. Project Overview</a:t>
            </a:r>
          </a:p>
          <a:p>
            <a:r>
              <a:rPr lang="en-US" dirty="0"/>
              <a:t>2. Back ground information</a:t>
            </a:r>
          </a:p>
          <a:p>
            <a:r>
              <a:rPr lang="en-US" dirty="0"/>
              <a:t>3. Data collection methods</a:t>
            </a:r>
          </a:p>
          <a:p>
            <a:r>
              <a:rPr lang="en-US" dirty="0"/>
              <a:t>4. Problems with data collection and cleansing</a:t>
            </a:r>
          </a:p>
          <a:p>
            <a:r>
              <a:rPr lang="en-US" dirty="0"/>
              <a:t>5. Two applications of Sentiment analysis</a:t>
            </a:r>
          </a:p>
          <a:p>
            <a:r>
              <a:rPr lang="en-US" dirty="0"/>
              <a:t>6. 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342D-1508-4070-A04C-161EBEE0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4003-F10A-425C-BDF0-0BA11D0F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 of project:</a:t>
            </a:r>
          </a:p>
          <a:p>
            <a:r>
              <a:rPr lang="en-US" dirty="0"/>
              <a:t>Use an recent twitter posts to perform </a:t>
            </a:r>
            <a:r>
              <a:rPr lang="en-US" i="1" dirty="0"/>
              <a:t>post-hoc</a:t>
            </a:r>
            <a:r>
              <a:rPr lang="en-US" dirty="0"/>
              <a:t> estimation of attitudes toward election candidates. </a:t>
            </a:r>
          </a:p>
          <a:p>
            <a:r>
              <a:rPr lang="en-US" b="1" dirty="0"/>
              <a:t>Two Levels of analysis:</a:t>
            </a:r>
          </a:p>
          <a:p>
            <a:r>
              <a:rPr lang="en-US" dirty="0"/>
              <a:t>1. Sentence level sentiment analysis of individual twitter pieces to show over all daily trend on Twitter</a:t>
            </a:r>
          </a:p>
          <a:p>
            <a:endParaRPr lang="en-US" dirty="0"/>
          </a:p>
          <a:p>
            <a:r>
              <a:rPr lang="en-US" dirty="0"/>
              <a:t>2. Document level analysis (see all posts of an individual user as a profile document) to predict personal preference.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575A69"/>
          </a:solidFill>
          <a:ln>
            <a:solidFill>
              <a:srgbClr val="57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5C429-9D3A-498B-B318-5C8D2EB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election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8541F-56FB-43CC-9C86-C21CFC70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7" y="634949"/>
            <a:ext cx="6157686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4BF9-634F-4F52-BFD7-1C724FEC0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1" y="2419773"/>
            <a:ext cx="3788496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Ted Cruz the Republican senator defeated </a:t>
            </a:r>
            <a:r>
              <a:rPr lang="en-US" dirty="0" err="1">
                <a:solidFill>
                  <a:schemeClr val="bg1"/>
                </a:solidFill>
              </a:rPr>
              <a:t>Beto</a:t>
            </a:r>
            <a:r>
              <a:rPr lang="en-US" dirty="0">
                <a:solidFill>
                  <a:schemeClr val="bg1"/>
                </a:solidFill>
              </a:rPr>
              <a:t> O’Rourke,  the Democratic challenger.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Enormous national attention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And “underdog” story?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Clear pattern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92B68-FE05-473A-96D3-16990BAE1A6F}"/>
              </a:ext>
            </a:extLst>
          </p:cNvPr>
          <p:cNvSpPr txBox="1"/>
          <p:nvPr/>
        </p:nvSpPr>
        <p:spPr>
          <a:xfrm>
            <a:off x="0" y="6627167"/>
            <a:ext cx="766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Source: “Beto O'Rourke vs. Ted Cruz” Retrieved from https://www.diffen.com/difference/Beto_O%27Rourke_vs_Ted_Cruz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21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861-F470-4608-BCE8-9F254F08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B664-1855-4812-A98E-3F8BFAC6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4FF-5C71-4DC0-AD76-3BF62F12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1" y="1835524"/>
            <a:ext cx="10134600" cy="301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D2DCA-EEFE-42B5-BDBF-9419E3C14827}"/>
              </a:ext>
            </a:extLst>
          </p:cNvPr>
          <p:cNvSpPr txBox="1"/>
          <p:nvPr/>
        </p:nvSpPr>
        <p:spPr>
          <a:xfrm>
            <a:off x="4528364" y="6627167"/>
            <a:ext cx="766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Source: “Beto O'Rourke vs. Ted Cruz” Retrieved from https://www.diffen.com/difference/Beto_O%27Rourke_vs_Ted_Cruz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460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5A0B-DD2B-40AA-B380-2A0955E0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AB85-4669-49F6-8339-83BDEE86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078D-6D5A-489D-AB4C-FB38E001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4" y="0"/>
            <a:ext cx="49211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1426F-8D8D-469B-AC39-35A0E005C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713" y="192685"/>
            <a:ext cx="5382016" cy="6269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C6A55-3B12-4C29-8C9D-14366734F3F8}"/>
              </a:ext>
            </a:extLst>
          </p:cNvPr>
          <p:cNvSpPr txBox="1"/>
          <p:nvPr/>
        </p:nvSpPr>
        <p:spPr>
          <a:xfrm>
            <a:off x="4666827" y="6627167"/>
            <a:ext cx="766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Source: “Beto O'Rourke vs. Ted Cruz” Retrieved from https://www.diffen.com/difference/Beto_O%27Rourke_vs_Ted_Cruz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79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67E1-4042-4068-A310-A893011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9505-B333-45F6-934B-38616D03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1.2 million + piece of tweets from 10-21-2018 to 11-06-2018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Early voting period to the end of vote counting (most heated-debate)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Keyword search with web scrawler (“</a:t>
            </a:r>
            <a:r>
              <a:rPr lang="en-US" dirty="0" err="1"/>
              <a:t>Getoldtweets</a:t>
            </a:r>
            <a:r>
              <a:rPr lang="en-US" dirty="0"/>
              <a:t>” package)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6D73-FEBD-4A49-9A66-FF24350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BE5D-B644-4DFE-9A6B-C3D5C983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API method: </a:t>
            </a:r>
          </a:p>
          <a:p>
            <a:pPr marL="0" indent="0">
              <a:buNone/>
            </a:pPr>
            <a:r>
              <a:rPr lang="en-US" dirty="0"/>
              <a:t> - Clean and Fast</a:t>
            </a:r>
          </a:p>
          <a:p>
            <a:pPr marL="0" indent="0">
              <a:buNone/>
            </a:pPr>
            <a:r>
              <a:rPr lang="en-US" dirty="0"/>
              <a:t> - Time and number restriction (only past 7 days/ limited amount of pieces)</a:t>
            </a:r>
          </a:p>
          <a:p>
            <a:pPr marL="0" indent="0">
              <a:buNone/>
            </a:pPr>
            <a:r>
              <a:rPr lang="en-US" dirty="0"/>
              <a:t> - We don’t really know which part we can get!!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scrawling method: </a:t>
            </a:r>
          </a:p>
          <a:p>
            <a:pPr marL="0" indent="0">
              <a:buNone/>
            </a:pPr>
            <a:r>
              <a:rPr lang="en-US" dirty="0"/>
              <a:t> - “Lousy” and slow (take days to scrawl through web pages)</a:t>
            </a:r>
          </a:p>
          <a:p>
            <a:pPr marL="0" indent="0">
              <a:buNone/>
            </a:pPr>
            <a:r>
              <a:rPr lang="en-US" dirty="0"/>
              <a:t> - No time or number restriction</a:t>
            </a:r>
          </a:p>
          <a:p>
            <a:pPr marL="0" indent="0">
              <a:buNone/>
            </a:pPr>
            <a:r>
              <a:rPr lang="en-US" dirty="0"/>
              <a:t> - We still don’t really know which part we can get!!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35EF-7A89-40A8-9632-A87AE8B1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832C-0FDF-475D-8E10-778DB10F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scrawling method: </a:t>
            </a:r>
          </a:p>
          <a:p>
            <a:pPr marL="0" indent="0">
              <a:buNone/>
            </a:pPr>
            <a:r>
              <a:rPr lang="en-US" dirty="0"/>
              <a:t> - “</a:t>
            </a:r>
            <a:r>
              <a:rPr lang="en-US" dirty="0" err="1"/>
              <a:t>Getoldtweets</a:t>
            </a:r>
            <a:r>
              <a:rPr lang="en-US" dirty="0"/>
              <a:t>” a non-official free packages from Jefferson Henrique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Problems of incompatibility and updates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No restriction ≠ Complete </a:t>
            </a:r>
          </a:p>
        </p:txBody>
      </p:sp>
    </p:spTree>
    <p:extLst>
      <p:ext uri="{BB962C8B-B14F-4D97-AF65-F5344CB8AC3E}">
        <p14:creationId xmlns:p14="http://schemas.microsoft.com/office/powerpoint/2010/main" val="19737876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659</Words>
  <Application>Microsoft Office PowerPoint</Application>
  <PresentationFormat>Widescreen</PresentationFormat>
  <Paragraphs>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Collection and analysis of Twitter Data</vt:lpstr>
      <vt:lpstr>Table of contents</vt:lpstr>
      <vt:lpstr>Project overview</vt:lpstr>
      <vt:lpstr>The election Result</vt:lpstr>
      <vt:lpstr>PowerPoint Presentation</vt:lpstr>
      <vt:lpstr>PowerPoint Presentation</vt:lpstr>
      <vt:lpstr>Data</vt:lpstr>
      <vt:lpstr>Data collection methods</vt:lpstr>
      <vt:lpstr>Data collection methods</vt:lpstr>
      <vt:lpstr>Data Cleansing</vt:lpstr>
      <vt:lpstr>Problems with Twitter Voting</vt:lpstr>
      <vt:lpstr>Two applications of Sentiment analysis</vt:lpstr>
      <vt:lpstr>Application of sentiment analysis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and analysis of Twitter Data</dc:title>
  <dc:creator> </dc:creator>
  <cp:lastModifiedBy> </cp:lastModifiedBy>
  <cp:revision>9</cp:revision>
  <dcterms:created xsi:type="dcterms:W3CDTF">2018-12-06T18:09:56Z</dcterms:created>
  <dcterms:modified xsi:type="dcterms:W3CDTF">2018-12-06T23:13:49Z</dcterms:modified>
</cp:coreProperties>
</file>