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4" r:id="rId3"/>
    <p:sldId id="258" r:id="rId4"/>
    <p:sldId id="269" r:id="rId5"/>
    <p:sldId id="271" r:id="rId6"/>
    <p:sldId id="266" r:id="rId7"/>
    <p:sldId id="264" r:id="rId8"/>
    <p:sldId id="277" r:id="rId9"/>
    <p:sldId id="282" r:id="rId10"/>
    <p:sldId id="273" r:id="rId11"/>
    <p:sldId id="283" r:id="rId12"/>
    <p:sldId id="280" r:id="rId13"/>
    <p:sldId id="272" r:id="rId14"/>
    <p:sldId id="270" r:id="rId15"/>
    <p:sldId id="284" r:id="rId16"/>
    <p:sldId id="285" r:id="rId17"/>
    <p:sldId id="260" r:id="rId18"/>
    <p:sldId id="276" r:id="rId19"/>
    <p:sldId id="278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77" autoAdjust="0"/>
  </p:normalViewPr>
  <p:slideViewPr>
    <p:cSldViewPr snapToGrid="0">
      <p:cViewPr varScale="1">
        <p:scale>
          <a:sx n="71" d="100"/>
          <a:sy n="71" d="100"/>
        </p:scale>
        <p:origin x="8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51529-26F0-43E2-9CB6-A62D0DB203B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AF2C1-1E5F-4827-86AC-DB9AC26E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you a introductory overview of the field of sentiment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F2C1-1E5F-4827-86AC-DB9AC26E8C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29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step</a:t>
            </a:r>
          </a:p>
          <a:p>
            <a:endParaRPr lang="en-US" dirty="0"/>
          </a:p>
          <a:p>
            <a:r>
              <a:rPr lang="en-US" dirty="0"/>
              <a:t>As we have learn in this class, we </a:t>
            </a:r>
          </a:p>
          <a:p>
            <a:endParaRPr lang="en-US" dirty="0"/>
          </a:p>
          <a:p>
            <a:r>
              <a:rPr lang="en-US" dirty="0"/>
              <a:t>And next, the core part of sentiment analysis is classification.</a:t>
            </a:r>
          </a:p>
          <a:p>
            <a:r>
              <a:rPr lang="en-US" dirty="0"/>
              <a:t>The purpose of many SA research is to build a </a:t>
            </a:r>
            <a:r>
              <a:rPr lang="en-US" dirty="0" err="1"/>
              <a:t>valide</a:t>
            </a:r>
            <a:r>
              <a:rPr lang="en-US" dirty="0"/>
              <a:t> </a:t>
            </a:r>
            <a:r>
              <a:rPr lang="en-US" dirty="0" err="1"/>
              <a:t>classifer</a:t>
            </a:r>
            <a:r>
              <a:rPr lang="en-US" dirty="0"/>
              <a:t> ()</a:t>
            </a:r>
          </a:p>
          <a:p>
            <a:r>
              <a:rPr lang="en-US" dirty="0"/>
              <a:t>This is a car, that runs fast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F2C1-1E5F-4827-86AC-DB9AC26E8C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00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main stem of sentiment analysis approaches</a:t>
            </a:r>
          </a:p>
          <a:p>
            <a:r>
              <a:rPr lang="en-US" dirty="0"/>
              <a:t>A and b</a:t>
            </a:r>
          </a:p>
          <a:p>
            <a:endParaRPr lang="en-US" dirty="0"/>
          </a:p>
          <a:p>
            <a:r>
              <a:rPr lang="en-US" dirty="0"/>
              <a:t>They are future divided into more specific categories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F2C1-1E5F-4827-86AC-DB9AC26E8C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71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F2C1-1E5F-4827-86AC-DB9AC26E8C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start with the define</a:t>
            </a:r>
          </a:p>
          <a:p>
            <a:endParaRPr lang="en-US" dirty="0"/>
          </a:p>
          <a:p>
            <a:r>
              <a:rPr lang="en-US" dirty="0"/>
              <a:t>Then talk about the recent growth of this field and what topics the researchers are interested in</a:t>
            </a:r>
          </a:p>
          <a:p>
            <a:endParaRPr lang="en-US" dirty="0"/>
          </a:p>
          <a:p>
            <a:r>
              <a:rPr lang="en-US" dirty="0"/>
              <a:t>After that, I will briefly discuss the main approaches</a:t>
            </a:r>
          </a:p>
          <a:p>
            <a:endParaRPr lang="en-US" dirty="0"/>
          </a:p>
          <a:p>
            <a:r>
              <a:rPr lang="en-US" dirty="0"/>
              <a:t>At last, I will talk about 2 examples, and some challenges for </a:t>
            </a:r>
            <a:r>
              <a:rPr lang="en-US" dirty="0" err="1"/>
              <a:t>sa</a:t>
            </a:r>
            <a:endParaRPr lang="en-US" dirty="0"/>
          </a:p>
          <a:p>
            <a:endParaRPr lang="en-US" dirty="0"/>
          </a:p>
          <a:p>
            <a:r>
              <a:rPr lang="en-US" dirty="0"/>
              <a:t>Bonus part (show some tools)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F2C1-1E5F-4827-86AC-DB9AC26E8C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</a:t>
            </a:r>
          </a:p>
          <a:p>
            <a:r>
              <a:rPr lang="en-US" dirty="0"/>
              <a:t>It has many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F2C1-1E5F-4827-86AC-DB9AC26E8C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0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F2C1-1E5F-4827-86AC-DB9AC26E8C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7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FOCUS ON STUDYING subject information from people, which commonly are opinions and attitudes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F2C1-1E5F-4827-86AC-DB9AC26E8C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3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F2C1-1E5F-4827-86AC-DB9AC26E8C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5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use cases, such as Product review, election prediction, and social media opinion.</a:t>
            </a:r>
          </a:p>
          <a:p>
            <a:endParaRPr lang="en-US" dirty="0"/>
          </a:p>
          <a:p>
            <a:r>
              <a:rPr lang="en-US" dirty="0"/>
              <a:t>Social -&gt; clearly associated with our social science, </a:t>
            </a:r>
          </a:p>
          <a:p>
            <a:r>
              <a:rPr lang="en-US" dirty="0" err="1"/>
              <a:t>Custormer</a:t>
            </a:r>
            <a:r>
              <a:rPr lang="en-US" dirty="0"/>
              <a:t>, prediction, twitter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F2C1-1E5F-4827-86AC-DB9AC26E8C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39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 research : put all</a:t>
            </a:r>
          </a:p>
          <a:p>
            <a:endParaRPr lang="en-US" dirty="0"/>
          </a:p>
          <a:p>
            <a:r>
              <a:rPr lang="en-US" dirty="0"/>
              <a:t>In fact the actual range of topics of interests are much wider</a:t>
            </a:r>
          </a:p>
          <a:p>
            <a:endParaRPr lang="en-US" dirty="0"/>
          </a:p>
          <a:p>
            <a:r>
              <a:rPr lang="en-US" dirty="0"/>
              <a:t>It’s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F2C1-1E5F-4827-86AC-DB9AC26E8C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9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we need to clarify our units of analysis.</a:t>
            </a:r>
          </a:p>
          <a:p>
            <a:r>
              <a:rPr lang="en-US" dirty="0"/>
              <a:t>There are three levels of analysis</a:t>
            </a:r>
          </a:p>
          <a:p>
            <a:endParaRPr lang="en-US" dirty="0"/>
          </a:p>
          <a:p>
            <a:r>
              <a:rPr lang="en-US" dirty="0"/>
              <a:t>Document level analysis is the simplest form.</a:t>
            </a:r>
          </a:p>
          <a:p>
            <a:r>
              <a:rPr lang="en-US" dirty="0"/>
              <a:t>It’s goal is to extract the overall sentiment presented in</a:t>
            </a:r>
          </a:p>
          <a:p>
            <a:endParaRPr lang="en-US" dirty="0"/>
          </a:p>
          <a:p>
            <a:r>
              <a:rPr lang="en-US" dirty="0" err="1"/>
              <a:t>Sentenc</a:t>
            </a:r>
            <a:endParaRPr lang="en-US" dirty="0"/>
          </a:p>
          <a:p>
            <a:endParaRPr lang="en-US" dirty="0"/>
          </a:p>
          <a:p>
            <a:r>
              <a:rPr lang="en-US" dirty="0"/>
              <a:t>Cohesive meaning</a:t>
            </a:r>
          </a:p>
          <a:p>
            <a:endParaRPr lang="en-US" dirty="0"/>
          </a:p>
          <a:p>
            <a:r>
              <a:rPr lang="en-US" dirty="0"/>
              <a:t>Different aspect: I like the plot, and the performance, but the </a:t>
            </a:r>
            <a:r>
              <a:rPr lang="en-US" dirty="0" err="1"/>
              <a:t>bgm</a:t>
            </a:r>
            <a:r>
              <a:rPr lang="en-US" dirty="0"/>
              <a:t> is too annoying.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F2C1-1E5F-4827-86AC-DB9AC26E8C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534EA6-A399-49B9-94DD-CC2433F7C0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627DA67-9CA0-4F85-BF01-46C2C91322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462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4EA6-A399-49B9-94DD-CC2433F7C0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A67-9CA0-4F85-BF01-46C2C913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4EA6-A399-49B9-94DD-CC2433F7C0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A67-9CA0-4F85-BF01-46C2C913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5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4EA6-A399-49B9-94DD-CC2433F7C0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A67-9CA0-4F85-BF01-46C2C913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5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4EA6-A399-49B9-94DD-CC2433F7C0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A67-9CA0-4F85-BF01-46C2C91322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788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4EA6-A399-49B9-94DD-CC2433F7C0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A67-9CA0-4F85-BF01-46C2C913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7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4EA6-A399-49B9-94DD-CC2433F7C0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A67-9CA0-4F85-BF01-46C2C913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4EA6-A399-49B9-94DD-CC2433F7C0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A67-9CA0-4F85-BF01-46C2C913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6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4EA6-A399-49B9-94DD-CC2433F7C0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A67-9CA0-4F85-BF01-46C2C913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2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4EA6-A399-49B9-94DD-CC2433F7C0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A67-9CA0-4F85-BF01-46C2C913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4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4EA6-A399-49B9-94DD-CC2433F7C0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A67-9CA0-4F85-BF01-46C2C913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34EA6-A399-49B9-94DD-CC2433F7C0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627DA67-9CA0-4F85-BF01-46C2C913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E67D-9320-4299-A72E-9D5BE0585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altLang="zh-CN" dirty="0"/>
              <a:t>overview of Sentiment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5679D-00CF-4886-AA09-18D46847A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Haoran Weng</a:t>
            </a:r>
          </a:p>
        </p:txBody>
      </p:sp>
    </p:spTree>
    <p:extLst>
      <p:ext uri="{BB962C8B-B14F-4D97-AF65-F5344CB8AC3E}">
        <p14:creationId xmlns:p14="http://schemas.microsoft.com/office/powerpoint/2010/main" val="258023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FCD-2E20-45FC-BB6A-E0805AED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steps of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0056-932B-4059-A9B0-D72D546F9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Data Collection and processing (the text mining part):</a:t>
            </a:r>
          </a:p>
          <a:p>
            <a:r>
              <a:rPr lang="en-US" sz="2400" dirty="0"/>
              <a:t>-&gt; Get raw text</a:t>
            </a:r>
          </a:p>
          <a:p>
            <a:r>
              <a:rPr lang="en-US" sz="2400" dirty="0"/>
              <a:t>-&gt; Tokenization</a:t>
            </a:r>
          </a:p>
          <a:p>
            <a:r>
              <a:rPr lang="en-US" sz="2400" dirty="0"/>
              <a:t>-&gt; Remove stop words</a:t>
            </a:r>
          </a:p>
          <a:p>
            <a:r>
              <a:rPr lang="en-US" sz="2400" dirty="0"/>
              <a:t>-&gt; Normalization(stemming)</a:t>
            </a:r>
          </a:p>
          <a:p>
            <a:pPr marL="0" indent="0">
              <a:buNone/>
            </a:pPr>
            <a:r>
              <a:rPr lang="en-US" sz="2400" dirty="0"/>
              <a:t>2. Classification (the sentiment analysis part):</a:t>
            </a:r>
          </a:p>
          <a:p>
            <a:r>
              <a:rPr lang="en-US" sz="2400" dirty="0"/>
              <a:t>Identify subject and object texts (Fact vs. opinion)</a:t>
            </a:r>
          </a:p>
          <a:p>
            <a:r>
              <a:rPr lang="en-US" sz="2400" dirty="0"/>
              <a:t>Classify positive and negative text (Polarized attitudes)</a:t>
            </a:r>
          </a:p>
        </p:txBody>
      </p:sp>
    </p:spTree>
    <p:extLst>
      <p:ext uri="{BB962C8B-B14F-4D97-AF65-F5344CB8AC3E}">
        <p14:creationId xmlns:p14="http://schemas.microsoft.com/office/powerpoint/2010/main" val="304075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EE29-EF50-42EF-8DFE-76761F80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5EB4B-228E-438D-A2B4-E7209B0B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ED271-34DD-43D9-8571-3A6F0E7EF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47" y="276214"/>
            <a:ext cx="8490809" cy="5657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31642D-DDF3-42E1-A917-91ED9691F701}"/>
              </a:ext>
            </a:extLst>
          </p:cNvPr>
          <p:cNvSpPr txBox="1"/>
          <p:nvPr/>
        </p:nvSpPr>
        <p:spPr>
          <a:xfrm>
            <a:off x="6096000" y="6488668"/>
            <a:ext cx="656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fi-FI" dirty="0"/>
              <a:t>Medhat, Hassan, &amp; Korasky, 2013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866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0D8A-2F83-4A2E-AEC8-FE94CC95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Methodological approaches of 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11A95-741C-42FC-8A3D-3FC6EFAA6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2000" dirty="0"/>
              <a:t>Lexicon Based Approach (Feldman, 2013)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Manual Approach (humans do the hard work)</a:t>
            </a:r>
          </a:p>
          <a:p>
            <a:pPr>
              <a:buFontTx/>
              <a:buChar char="-"/>
            </a:pPr>
            <a:r>
              <a:rPr lang="en-US" sz="2000" dirty="0"/>
              <a:t>Dictionary-based approach (Single dictionary)</a:t>
            </a:r>
          </a:p>
          <a:p>
            <a:pPr>
              <a:buFontTx/>
              <a:buChar char="-"/>
            </a:pPr>
            <a:r>
              <a:rPr lang="en-US" sz="2000" dirty="0"/>
              <a:t>Corpus-based approach  (Specific dictionary for a domain/field)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122" name="Picture 2" descr="Image result for dictionary">
            <a:extLst>
              <a:ext uri="{FF2B5EF4-FFF2-40B4-BE49-F238E27FC236}">
                <a16:creationId xmlns:a16="http://schemas.microsoft.com/office/drawing/2014/main" id="{2CCC950D-3487-4A8B-B1D8-15F62E57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69" y="457454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wordnet">
            <a:extLst>
              <a:ext uri="{FF2B5EF4-FFF2-40B4-BE49-F238E27FC236}">
                <a16:creationId xmlns:a16="http://schemas.microsoft.com/office/drawing/2014/main" id="{CEB1AB47-74A3-4EAE-B569-B926D95DE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179" y="4776755"/>
            <a:ext cx="35052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0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0D8A-2F83-4A2E-AEC8-FE94CC95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Methodological approaches of 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11A95-741C-42FC-8A3D-3FC6EFAA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Machine learning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Supervised learning</a:t>
            </a:r>
          </a:p>
          <a:p>
            <a:pPr>
              <a:buFontTx/>
              <a:buChar char="-"/>
            </a:pPr>
            <a:r>
              <a:rPr lang="en-US" dirty="0"/>
              <a:t>Support vector machines (Linear regression)</a:t>
            </a:r>
          </a:p>
          <a:p>
            <a:pPr>
              <a:buFontTx/>
              <a:buChar char="-"/>
            </a:pPr>
            <a:r>
              <a:rPr lang="en-US" dirty="0"/>
              <a:t>Naïve Bayes (Probabilistic)</a:t>
            </a:r>
          </a:p>
          <a:p>
            <a:pPr>
              <a:buFontTx/>
              <a:buChar char="-"/>
            </a:pPr>
            <a:r>
              <a:rPr lang="en-US" dirty="0"/>
              <a:t>Maximum Entropy (Probabilistic)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Unsupervised Learning</a:t>
            </a:r>
          </a:p>
          <a:p>
            <a:r>
              <a:rPr lang="en-US" dirty="0"/>
              <a:t>Require pre-existing information for classification (Labeled training set)</a:t>
            </a:r>
          </a:p>
          <a:p>
            <a:r>
              <a:rPr lang="en-US" dirty="0"/>
              <a:t>Clustering analysis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Image result for image machine learning">
            <a:extLst>
              <a:ext uri="{FF2B5EF4-FFF2-40B4-BE49-F238E27FC236}">
                <a16:creationId xmlns:a16="http://schemas.microsoft.com/office/drawing/2014/main" id="{FAF40A3E-A000-4F0E-8ED1-9E6471267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067" y="218460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53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59EC-781F-4A19-997E-C0998BC6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7CB8-6799-41B2-9307-6781E145F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“Mining and Summarizing Customer Reviews” by Hu, &amp; Liu (2004)</a:t>
            </a:r>
          </a:p>
          <a:p>
            <a:r>
              <a:rPr lang="en-US" sz="2000" dirty="0"/>
              <a:t> Early work of Bing Liu, the most cited researcher in this field.</a:t>
            </a:r>
          </a:p>
          <a:p>
            <a:endParaRPr lang="en-US" sz="2000" dirty="0"/>
          </a:p>
          <a:p>
            <a:r>
              <a:rPr lang="en-US" sz="2000" dirty="0"/>
              <a:t>Feature based lexicon approach</a:t>
            </a:r>
          </a:p>
          <a:p>
            <a:r>
              <a:rPr lang="en-US" sz="2000" dirty="0"/>
              <a:t>Study the customer feedback on a </a:t>
            </a:r>
          </a:p>
          <a:p>
            <a:pPr marL="0" indent="0">
              <a:buNone/>
            </a:pPr>
            <a:r>
              <a:rPr lang="en-US" sz="2000" dirty="0"/>
              <a:t>   set of electronic products sold online.</a:t>
            </a:r>
          </a:p>
          <a:p>
            <a:r>
              <a:rPr lang="en-US" sz="2000" dirty="0"/>
              <a:t>WordNet (lexicon)</a:t>
            </a:r>
          </a:p>
          <a:p>
            <a:r>
              <a:rPr lang="en-US" sz="2000" dirty="0"/>
              <a:t>Accuracy 73% - 95% for different </a:t>
            </a:r>
          </a:p>
          <a:p>
            <a:pPr marL="0" indent="0">
              <a:buNone/>
            </a:pPr>
            <a:r>
              <a:rPr lang="en-US" sz="2000" dirty="0"/>
              <a:t>   products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67955-2C16-4760-9014-15365E956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86" y="2936732"/>
            <a:ext cx="2889924" cy="35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4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0F4C-5839-4026-BFED-7F27B0A1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CEBAC-6D0C-44B7-95E9-2764D493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System for Real-time Twitter Sentiment Analysis of 2012 U.S. Presidential Election Cycle” by Wang, et al. (2012)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Naïve Bayes classifier (human rated tweets as priors)</a:t>
            </a:r>
          </a:p>
          <a:p>
            <a:r>
              <a:rPr lang="en-US" dirty="0"/>
              <a:t>Real time evaluation of tweets related to election candidates.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6197B-C106-4422-ACBF-30CC40A81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6" y="2545859"/>
            <a:ext cx="10247112" cy="2525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965F51-19AB-4253-957B-0B1B21D60597}"/>
              </a:ext>
            </a:extLst>
          </p:cNvPr>
          <p:cNvSpPr txBox="1"/>
          <p:nvPr/>
        </p:nvSpPr>
        <p:spPr>
          <a:xfrm>
            <a:off x="6096000" y="6488668"/>
            <a:ext cx="656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(</a:t>
            </a:r>
            <a:r>
              <a:rPr lang="fi-FI" dirty="0"/>
              <a:t>Wang, et al, 2013)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276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0149-BDA2-441A-A7F9-6C35879C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D2A0E-3784-427C-8438-B61CB7742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815C7-6007-44DC-A9DD-CF2382A8A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44"/>
            <a:ext cx="12192000" cy="67833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4148A3-4201-49C9-BAD4-2452A78FAE95}"/>
              </a:ext>
            </a:extLst>
          </p:cNvPr>
          <p:cNvSpPr txBox="1"/>
          <p:nvPr/>
        </p:nvSpPr>
        <p:spPr>
          <a:xfrm>
            <a:off x="9135035" y="6427708"/>
            <a:ext cx="656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(</a:t>
            </a:r>
            <a:r>
              <a:rPr lang="fi-FI" dirty="0"/>
              <a:t>Wang, et al, 2013)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531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C578-2B03-4F1E-9373-427A0C55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9F74-A9F5-4610-A1CB-9DFDA957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Subjectivity of emotional words </a:t>
            </a:r>
          </a:p>
          <a:p>
            <a:pPr marL="0" indent="0">
              <a:buNone/>
            </a:pPr>
            <a:r>
              <a:rPr lang="en-US" dirty="0"/>
              <a:t>   (20%-30% discrepancy in human </a:t>
            </a:r>
            <a:r>
              <a:rPr lang="en-US" dirty="0" err="1"/>
              <a:t>interperation</a:t>
            </a:r>
            <a:r>
              <a:rPr lang="en-US" dirty="0"/>
              <a:t>)</a:t>
            </a:r>
          </a:p>
          <a:p>
            <a:r>
              <a:rPr lang="en-US" dirty="0"/>
              <a:t>Interrogative sentence (Can it be good?)</a:t>
            </a:r>
          </a:p>
          <a:p>
            <a:r>
              <a:rPr lang="en-US" dirty="0"/>
              <a:t>Sarcastic Sentences</a:t>
            </a:r>
          </a:p>
          <a:p>
            <a:r>
              <a:rPr lang="en-US" dirty="0"/>
              <a:t>Expression without sentiment word</a:t>
            </a:r>
          </a:p>
          <a:p>
            <a:r>
              <a:rPr lang="en-US" dirty="0"/>
              <a:t>Conditional sentence (E.g. The vacuum cleaner sucks.)</a:t>
            </a:r>
          </a:p>
          <a:p>
            <a:r>
              <a:rPr lang="en-US" dirty="0"/>
              <a:t>Problem of understanding point. (International oil price increases.)</a:t>
            </a:r>
          </a:p>
          <a:p>
            <a:r>
              <a:rPr lang="en-US" dirty="0"/>
              <a:t>Spam and robot posts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(Pradhan, </a:t>
            </a:r>
            <a:r>
              <a:rPr lang="en-US" dirty="0" err="1"/>
              <a:t>Vala</a:t>
            </a:r>
            <a:r>
              <a:rPr lang="en-US" dirty="0"/>
              <a:t>, &amp; </a:t>
            </a:r>
            <a:r>
              <a:rPr lang="en-US" dirty="0" err="1"/>
              <a:t>Balani</a:t>
            </a:r>
            <a:r>
              <a:rPr lang="en-US" dirty="0"/>
              <a:t>, 2016)</a:t>
            </a:r>
          </a:p>
        </p:txBody>
      </p:sp>
    </p:spTree>
    <p:extLst>
      <p:ext uri="{BB962C8B-B14F-4D97-AF65-F5344CB8AC3E}">
        <p14:creationId xmlns:p14="http://schemas.microsoft.com/office/powerpoint/2010/main" val="12833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1B1C-A1BA-4E4D-829B-5A866BA6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28F6-50A3-49EC-8304-03471D90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2800" b="1" dirty="0"/>
              <a:t>For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API for social media/ Customer Review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Web scraping </a:t>
            </a:r>
          </a:p>
          <a:p>
            <a:pPr>
              <a:buFontTx/>
              <a:buChar char="-"/>
            </a:pPr>
            <a:r>
              <a:rPr lang="en-US" sz="2800" dirty="0"/>
              <a:t>Web crawlers </a:t>
            </a:r>
          </a:p>
          <a:p>
            <a:pPr marL="0" indent="0">
              <a:buNone/>
            </a:pPr>
            <a:r>
              <a:rPr lang="en-US" sz="2800" dirty="0"/>
              <a:t>  (R/Python programming, </a:t>
            </a:r>
            <a:r>
              <a:rPr lang="en-US" sz="2800" dirty="0" err="1"/>
              <a:t>TwitteR</a:t>
            </a:r>
            <a:r>
              <a:rPr lang="en-US" sz="2800" dirty="0"/>
              <a:t> </a:t>
            </a:r>
            <a:r>
              <a:rPr lang="en-US" sz="2800" dirty="0" err="1"/>
              <a:t>Getoldtweets</a:t>
            </a:r>
            <a:r>
              <a:rPr lang="en-US" sz="2800" dirty="0"/>
              <a:t>)</a:t>
            </a:r>
          </a:p>
          <a:p>
            <a:pPr>
              <a:buFontTx/>
              <a:buChar char="-"/>
            </a:pPr>
            <a:endParaRPr lang="en-US" sz="2800" dirty="0"/>
          </a:p>
        </p:txBody>
      </p:sp>
      <p:pic>
        <p:nvPicPr>
          <p:cNvPr id="3074" name="Picture 2" descr="Image result for twitter api">
            <a:extLst>
              <a:ext uri="{FF2B5EF4-FFF2-40B4-BE49-F238E27FC236}">
                <a16:creationId xmlns:a16="http://schemas.microsoft.com/office/drawing/2014/main" id="{A7A09D30-8F9C-4B10-93F9-7ADED021E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818" y="3598508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424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1B1C-A1BA-4E4D-829B-5A866BA6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28F6-50A3-49EC-8304-03471D90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For analysis: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For customized in-depth research</a:t>
            </a:r>
          </a:p>
          <a:p>
            <a:pPr>
              <a:buFontTx/>
              <a:buChar char="-"/>
            </a:pPr>
            <a:r>
              <a:rPr lang="en-US" sz="2400" dirty="0"/>
              <a:t>R or Python Programming </a:t>
            </a:r>
          </a:p>
          <a:p>
            <a:pPr marL="0" indent="0">
              <a:buNone/>
            </a:pPr>
            <a:r>
              <a:rPr lang="en-US" sz="2400" dirty="0"/>
              <a:t>(Natural language toolkits)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For exploratory easy study:</a:t>
            </a:r>
          </a:p>
          <a:p>
            <a:pPr marL="0" indent="0">
              <a:buNone/>
            </a:pPr>
            <a:r>
              <a:rPr lang="en-US" sz="2400" dirty="0"/>
              <a:t>- Sentiment Viz (online Tweet Sentiment Visualization)</a:t>
            </a:r>
          </a:p>
          <a:p>
            <a:pPr marL="0" indent="0">
              <a:buNone/>
            </a:pPr>
            <a:r>
              <a:rPr lang="en-US" sz="2400" dirty="0"/>
              <a:t>- Socialmention.com (online topic-level sentiment analysis of social media posts)</a:t>
            </a:r>
          </a:p>
        </p:txBody>
      </p:sp>
      <p:pic>
        <p:nvPicPr>
          <p:cNvPr id="2050" name="Picture 2" descr="Image result for R program">
            <a:extLst>
              <a:ext uri="{FF2B5EF4-FFF2-40B4-BE49-F238E27FC236}">
                <a16:creationId xmlns:a16="http://schemas.microsoft.com/office/drawing/2014/main" id="{E7B9B852-9372-4D99-8438-EEE57162E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262" y="2134563"/>
            <a:ext cx="1461856" cy="113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29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8444-C9E2-42E7-9FC9-A5AB31F5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57DD-C54D-4C01-A74A-D56B59CE2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Defining Sentiment analysis (SA)</a:t>
            </a:r>
          </a:p>
          <a:p>
            <a:pPr marL="0" indent="0">
              <a:buNone/>
            </a:pPr>
            <a:r>
              <a:rPr lang="en-US" sz="2000" dirty="0"/>
              <a:t>2. The growth and topics of interest of SA</a:t>
            </a:r>
          </a:p>
          <a:p>
            <a:pPr marL="0" indent="0">
              <a:buNone/>
            </a:pPr>
            <a:r>
              <a:rPr lang="en-US" sz="2000" dirty="0"/>
              <a:t>3. Main approaches of Sentiment analysis</a:t>
            </a:r>
          </a:p>
          <a:p>
            <a:pPr marL="0" indent="0">
              <a:buNone/>
            </a:pPr>
            <a:r>
              <a:rPr lang="en-US" sz="2000" dirty="0"/>
              <a:t>4. Research Examples and</a:t>
            </a:r>
            <a:r>
              <a:rPr lang="en-US" altLang="zh-CN" sz="2000" dirty="0"/>
              <a:t> </a:t>
            </a:r>
            <a:r>
              <a:rPr lang="en-US" sz="2000" dirty="0"/>
              <a:t>Challenges for SA</a:t>
            </a:r>
          </a:p>
          <a:p>
            <a:pPr marL="0" indent="0">
              <a:buNone/>
            </a:pPr>
            <a:r>
              <a:rPr lang="en-US" altLang="zh-CN" sz="2000" dirty="0"/>
              <a:t>5.</a:t>
            </a:r>
            <a:r>
              <a:rPr lang="en-US" sz="2000" dirty="0"/>
              <a:t> Some</a:t>
            </a:r>
            <a:r>
              <a:rPr lang="zh-CN" altLang="en-US" sz="2000" dirty="0"/>
              <a:t> </a:t>
            </a:r>
            <a:r>
              <a:rPr lang="en-US" sz="2000" dirty="0"/>
              <a:t>Tools</a:t>
            </a:r>
          </a:p>
          <a:p>
            <a:pPr marL="0" indent="0">
              <a:buNone/>
            </a:pPr>
            <a:r>
              <a:rPr lang="en-US" sz="2000" dirty="0"/>
              <a:t>6. Q&amp;A</a:t>
            </a:r>
          </a:p>
        </p:txBody>
      </p:sp>
    </p:spTree>
    <p:extLst>
      <p:ext uri="{BB962C8B-B14F-4D97-AF65-F5344CB8AC3E}">
        <p14:creationId xmlns:p14="http://schemas.microsoft.com/office/powerpoint/2010/main" val="2214767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054C-B39D-4824-BCEF-B579CD52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718B2-CB71-4970-8717-1AD0A340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10870"/>
            <a:ext cx="8595360" cy="43513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Fieldman, Ronen, 2013, Technique and Applications for Sentiment analysis, Communications of the ACM, Volume 56 Issue 4, April 2013, Pages 82-89 </a:t>
            </a:r>
          </a:p>
          <a:p>
            <a:r>
              <a:rPr lang="en-US" dirty="0"/>
              <a:t>Hao Wang , Dogan Can , Abe </a:t>
            </a:r>
            <a:r>
              <a:rPr lang="en-US" dirty="0" err="1"/>
              <a:t>Kazemzadeh</a:t>
            </a:r>
            <a:r>
              <a:rPr lang="en-US" dirty="0"/>
              <a:t> , François Bar , </a:t>
            </a:r>
            <a:r>
              <a:rPr lang="en-US" dirty="0" err="1"/>
              <a:t>Shrikanth</a:t>
            </a:r>
            <a:r>
              <a:rPr lang="en-US" dirty="0"/>
              <a:t> Narayanan, A system for real-time Twitter sentiment analysis of 2012 U.S. presidential election cycle, Proceedings of the ACL 2012 System Demonstrations, p.115-120, July 10-10, 2012, </a:t>
            </a:r>
            <a:r>
              <a:rPr lang="en-US" dirty="0" err="1"/>
              <a:t>Jeju</a:t>
            </a:r>
            <a:r>
              <a:rPr lang="en-US" dirty="0"/>
              <a:t> Island, Korea</a:t>
            </a:r>
          </a:p>
          <a:p>
            <a:r>
              <a:rPr lang="en-US" dirty="0" err="1"/>
              <a:t>Mäntylä</a:t>
            </a:r>
            <a:r>
              <a:rPr lang="en-US" dirty="0"/>
              <a:t>, </a:t>
            </a:r>
            <a:r>
              <a:rPr lang="en-US" dirty="0" err="1"/>
              <a:t>Graziotin</a:t>
            </a:r>
            <a:r>
              <a:rPr lang="en-US" dirty="0"/>
              <a:t>, &amp; </a:t>
            </a:r>
            <a:r>
              <a:rPr lang="en-US" dirty="0" err="1"/>
              <a:t>Kuutila</a:t>
            </a:r>
            <a:r>
              <a:rPr lang="en-US" dirty="0"/>
              <a:t>, 2017, The evolution of sentiment analysis—A review of research topics, venues, and top cited papers, </a:t>
            </a:r>
            <a:r>
              <a:rPr lang="en-US" i="1" dirty="0"/>
              <a:t>Computer Science Review</a:t>
            </a:r>
            <a:r>
              <a:rPr lang="en-US" dirty="0"/>
              <a:t> 27 (2018) 16–32.</a:t>
            </a:r>
          </a:p>
          <a:p>
            <a:r>
              <a:rPr lang="en-US" dirty="0"/>
              <a:t>M. Hu and B. Liu. Mining and summarizing customer reviews. In KDD ’04, pages 168–177</a:t>
            </a:r>
          </a:p>
          <a:p>
            <a:r>
              <a:rPr lang="en-US" dirty="0"/>
              <a:t>Medhat et al., 2014 W. Medhat, H. Hassan, H. </a:t>
            </a:r>
            <a:r>
              <a:rPr lang="en-US" dirty="0" err="1"/>
              <a:t>Korashy</a:t>
            </a:r>
            <a:r>
              <a:rPr lang="en-US" dirty="0"/>
              <a:t>, Sentiment analysis algorithms and applications: a survey, Ain Shams Engineering Journal, 5 (4) pp. 1093-1113</a:t>
            </a:r>
          </a:p>
          <a:p>
            <a:r>
              <a:rPr lang="en-US" dirty="0"/>
              <a:t>Pradhan, </a:t>
            </a:r>
            <a:r>
              <a:rPr lang="en-US" dirty="0" err="1"/>
              <a:t>Vala</a:t>
            </a:r>
            <a:r>
              <a:rPr lang="en-US" dirty="0"/>
              <a:t>, &amp; </a:t>
            </a:r>
            <a:r>
              <a:rPr lang="en-US" dirty="0" err="1"/>
              <a:t>Balani</a:t>
            </a:r>
            <a:r>
              <a:rPr lang="en-US" dirty="0"/>
              <a:t>, 2016 A Survey on Sentiment Analysis Algorithms for Opinion Mining, Mining, International Journal of Computer Applications, Volume 133 – No.9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6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10E3-DEF7-4345-8AFF-C91D2796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14041-D715-4702-9322-BA38BFD8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Opinion extraction </a:t>
            </a:r>
          </a:p>
          <a:p>
            <a:r>
              <a:rPr lang="en-US" sz="2800" dirty="0"/>
              <a:t>Opinion mining</a:t>
            </a:r>
          </a:p>
          <a:p>
            <a:r>
              <a:rPr lang="en-US" sz="2800" dirty="0"/>
              <a:t>Subjectivity analysis</a:t>
            </a:r>
          </a:p>
          <a:p>
            <a:r>
              <a:rPr lang="en-US" sz="2800" dirty="0"/>
              <a:t>Consumer Feedback analysis</a:t>
            </a:r>
          </a:p>
        </p:txBody>
      </p:sp>
      <p:pic>
        <p:nvPicPr>
          <p:cNvPr id="1026" name="Picture 2" descr="Image result for names">
            <a:extLst>
              <a:ext uri="{FF2B5EF4-FFF2-40B4-BE49-F238E27FC236}">
                <a16:creationId xmlns:a16="http://schemas.microsoft.com/office/drawing/2014/main" id="{5A589673-CEF3-498B-915B-96C9E31DC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728" y="4004468"/>
            <a:ext cx="2167466" cy="162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61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1812BD-1154-4021-800B-8531CDCF9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25" y="330787"/>
            <a:ext cx="9993002" cy="4272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9C9D2-B3E2-4707-885B-CCF231C832CE}"/>
              </a:ext>
            </a:extLst>
          </p:cNvPr>
          <p:cNvSpPr txBox="1"/>
          <p:nvPr/>
        </p:nvSpPr>
        <p:spPr>
          <a:xfrm>
            <a:off x="7722802" y="6496325"/>
            <a:ext cx="479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B6433-A561-4EA4-906D-AAF9E39C1308}"/>
              </a:ext>
            </a:extLst>
          </p:cNvPr>
          <p:cNvSpPr txBox="1"/>
          <p:nvPr/>
        </p:nvSpPr>
        <p:spPr>
          <a:xfrm>
            <a:off x="1954750" y="4718562"/>
            <a:ext cx="714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altLang="zh-CN" sz="2400" dirty="0"/>
              <a:t>igure N: Google Trend Comparison between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Customer Feedback </a:t>
            </a:r>
            <a:r>
              <a:rPr lang="en-US" altLang="zh-CN" sz="2400" dirty="0"/>
              <a:t>vs. </a:t>
            </a:r>
            <a:r>
              <a:rPr lang="en-US" altLang="zh-CN" sz="2400" dirty="0">
                <a:solidFill>
                  <a:srgbClr val="0070C0"/>
                </a:solidFill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53227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10E3-DEF7-4345-8AFF-C91D2796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Sentiment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14041-D715-4702-9322-BA38BFD8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branch of Text analysis</a:t>
            </a:r>
          </a:p>
          <a:p>
            <a:r>
              <a:rPr lang="en-US" sz="2000" dirty="0"/>
              <a:t> Study subjective information from people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Opinions &amp; Attitude</a:t>
            </a:r>
            <a:r>
              <a:rPr lang="en-US" altLang="zh-CN" sz="2000" dirty="0"/>
              <a:t>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</a:t>
            </a:r>
            <a:r>
              <a:rPr lang="en-US" altLang="zh-CN" sz="2000" dirty="0"/>
              <a:t>apid development since 2004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99% of its academic articles published after 2004 (</a:t>
            </a:r>
            <a:r>
              <a:rPr lang="fi-FI" sz="2000" dirty="0"/>
              <a:t>Mäntylä, Graziotin, and Kuutila, 2017)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904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F9DDDA-71C0-478C-B906-85F2391B3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4" y="776655"/>
            <a:ext cx="5004748" cy="3312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CB79-1499-4AE3-B40B-F7A7F2438847}"/>
              </a:ext>
            </a:extLst>
          </p:cNvPr>
          <p:cNvSpPr txBox="1"/>
          <p:nvPr/>
        </p:nvSpPr>
        <p:spPr>
          <a:xfrm>
            <a:off x="451177" y="4135168"/>
            <a:ext cx="5251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altLang="zh-CN" sz="2400" dirty="0"/>
              <a:t>igure N: Number of papers published per year on Sentiment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C9C11-D79B-4027-840A-7E0DC1A20A1A}"/>
              </a:ext>
            </a:extLst>
          </p:cNvPr>
          <p:cNvSpPr txBox="1"/>
          <p:nvPr/>
        </p:nvSpPr>
        <p:spPr>
          <a:xfrm>
            <a:off x="6096000" y="6488668"/>
            <a:ext cx="656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fi-FI" dirty="0"/>
              <a:t>Mäntylä, Graziotin, and Kuutila, 2017</a:t>
            </a: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A0EB4-7E66-4BBF-B0EC-595B7BDA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954" y="776655"/>
            <a:ext cx="5877411" cy="3392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7709B6-BB00-416C-B422-FB839A161902}"/>
              </a:ext>
            </a:extLst>
          </p:cNvPr>
          <p:cNvSpPr txBox="1"/>
          <p:nvPr/>
        </p:nvSpPr>
        <p:spPr>
          <a:xfrm>
            <a:off x="5855271" y="4169653"/>
            <a:ext cx="525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altLang="zh-CN" sz="2400" dirty="0"/>
              <a:t>igure N: Cumulative Number of papers and citation since 2000.</a:t>
            </a:r>
          </a:p>
        </p:txBody>
      </p:sp>
    </p:spTree>
    <p:extLst>
      <p:ext uri="{BB962C8B-B14F-4D97-AF65-F5344CB8AC3E}">
        <p14:creationId xmlns:p14="http://schemas.microsoft.com/office/powerpoint/2010/main" val="148285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5439-5091-4A45-B31C-D9E30563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CF73-B4D8-4932-93D3-8B0BEF6A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Product review</a:t>
            </a:r>
          </a:p>
          <a:p>
            <a:r>
              <a:rPr lang="en-US" sz="2800" dirty="0"/>
              <a:t>Prediction:</a:t>
            </a:r>
          </a:p>
          <a:p>
            <a:r>
              <a:rPr lang="en-US" sz="2800" dirty="0"/>
              <a:t>Social media opinion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And more?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FC2CB-EC47-46AD-B4D5-7968CC15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52" y="739928"/>
            <a:ext cx="5341495" cy="537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A25960-C6F8-4017-8DFF-ADFFE9770DB6}"/>
              </a:ext>
            </a:extLst>
          </p:cNvPr>
          <p:cNvSpPr txBox="1"/>
          <p:nvPr/>
        </p:nvSpPr>
        <p:spPr>
          <a:xfrm>
            <a:off x="6096000" y="6488668"/>
            <a:ext cx="656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fi-FI" dirty="0"/>
              <a:t>Mäntylä, Graziotin, and Kuutila, 2017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777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B6C8-9346-4152-AB30-561D86A4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of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C335-A6E7-4572-A8BD-E795242C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Topic of interests </a:t>
            </a:r>
          </a:p>
          <a:p>
            <a:pPr marL="0" indent="0">
              <a:buNone/>
            </a:pPr>
            <a:r>
              <a:rPr lang="en-US" sz="2000" dirty="0"/>
              <a:t>A text analysis of the literatures of sentiment analysis (</a:t>
            </a:r>
            <a:r>
              <a:rPr lang="fi-FI" sz="2000" dirty="0"/>
              <a:t>Mäntylä, Graziotin, and Kuutila, 2017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altLang="zh-CN" sz="2000" dirty="0"/>
              <a:t>Social (Election, policy, school …)</a:t>
            </a:r>
          </a:p>
          <a:p>
            <a:pPr>
              <a:buFontTx/>
              <a:buChar char="-"/>
            </a:pPr>
            <a:r>
              <a:rPr lang="en-US" sz="2000" dirty="0"/>
              <a:t>Security (terrorism, crime, crisis …)</a:t>
            </a:r>
          </a:p>
          <a:p>
            <a:pPr>
              <a:buFontTx/>
              <a:buChar char="-"/>
            </a:pPr>
            <a:r>
              <a:rPr lang="en-US" sz="2000" dirty="0"/>
              <a:t>Finance (sale, business forecast, stock prices …)</a:t>
            </a:r>
          </a:p>
          <a:p>
            <a:pPr>
              <a:buFontTx/>
              <a:buChar char="-"/>
            </a:pPr>
            <a:r>
              <a:rPr lang="en-US" sz="2000" dirty="0"/>
              <a:t>Entertainments (books, movies, games, news …)</a:t>
            </a:r>
          </a:p>
          <a:p>
            <a:pPr>
              <a:buFontTx/>
              <a:buChar char="-"/>
            </a:pPr>
            <a:r>
              <a:rPr lang="en-US" sz="2000" dirty="0"/>
              <a:t>Medical (health,</a:t>
            </a:r>
            <a:r>
              <a:rPr lang="zh-CN" altLang="en-US" sz="2000" dirty="0"/>
              <a:t> </a:t>
            </a:r>
            <a:r>
              <a:rPr lang="en-US" altLang="zh-CN" sz="2000" dirty="0"/>
              <a:t>suicide,</a:t>
            </a:r>
            <a:r>
              <a:rPr lang="zh-CN" altLang="en-US" sz="2000" dirty="0"/>
              <a:t> </a:t>
            </a:r>
            <a:r>
              <a:rPr lang="en-US" altLang="zh-CN" sz="2000" dirty="0"/>
              <a:t>healthcare …)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Etc. </a:t>
            </a:r>
          </a:p>
          <a:p>
            <a:pPr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723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ACE1-85E8-465B-B17D-4C8BE8D0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SA?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A4B11-F1FE-406B-BA2F-D49AE4EA8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Three levels of unit of analysis (Fieldman, 2013)</a:t>
            </a:r>
          </a:p>
          <a:p>
            <a:r>
              <a:rPr lang="en-US" sz="2000" b="1" dirty="0"/>
              <a:t>Document level (the simplest form)</a:t>
            </a:r>
          </a:p>
          <a:p>
            <a:pPr>
              <a:buFontTx/>
              <a:buChar char="-"/>
            </a:pPr>
            <a:r>
              <a:rPr lang="en-US" sz="2000" dirty="0"/>
              <a:t>The overall sentiment presented in article/ paper</a:t>
            </a:r>
          </a:p>
          <a:p>
            <a:r>
              <a:rPr lang="en-US" sz="2000" b="1" dirty="0"/>
              <a:t>Sentence level (the common form)</a:t>
            </a:r>
          </a:p>
          <a:p>
            <a:pPr>
              <a:buFontTx/>
              <a:buChar char="-"/>
            </a:pPr>
            <a:r>
              <a:rPr lang="en-US" sz="2000" dirty="0"/>
              <a:t>Classify a single sentence into negative/positive</a:t>
            </a:r>
          </a:p>
          <a:p>
            <a:r>
              <a:rPr lang="en-US" sz="2000" b="1" dirty="0"/>
              <a:t>Feature-based level (the complicated form)</a:t>
            </a:r>
          </a:p>
          <a:p>
            <a:pPr>
              <a:buFontTx/>
              <a:buChar char="-"/>
            </a:pPr>
            <a:r>
              <a:rPr lang="en-US" sz="2000" dirty="0"/>
              <a:t>Classify sentences connected with each other</a:t>
            </a:r>
          </a:p>
          <a:p>
            <a:pPr>
              <a:buFontTx/>
              <a:buChar char="-"/>
            </a:pPr>
            <a:r>
              <a:rPr lang="en-US" sz="2000" dirty="0"/>
              <a:t>Differentiate different aspects/feature of the opinion</a:t>
            </a:r>
          </a:p>
          <a:p>
            <a:pPr>
              <a:buFontTx/>
              <a:buChar char="-"/>
            </a:pPr>
            <a:r>
              <a:rPr lang="en-US" sz="2000" dirty="0"/>
              <a:t>E.g. A paragraph of movie review: “I like the plot. The performance is great. But the BGM is too annoying.”</a:t>
            </a:r>
          </a:p>
        </p:txBody>
      </p:sp>
    </p:spTree>
    <p:extLst>
      <p:ext uri="{BB962C8B-B14F-4D97-AF65-F5344CB8AC3E}">
        <p14:creationId xmlns:p14="http://schemas.microsoft.com/office/powerpoint/2010/main" val="41427452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440</TotalTime>
  <Words>1067</Words>
  <Application>Microsoft Office PowerPoint</Application>
  <PresentationFormat>Widescreen</PresentationFormat>
  <Paragraphs>197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Schoolbook</vt:lpstr>
      <vt:lpstr>Wingdings</vt:lpstr>
      <vt:lpstr>Wingdings 2</vt:lpstr>
      <vt:lpstr>View</vt:lpstr>
      <vt:lpstr>A overview of Sentiment Analysis</vt:lpstr>
      <vt:lpstr>Table of contents </vt:lpstr>
      <vt:lpstr>What is Sentiment Analysis?</vt:lpstr>
      <vt:lpstr>PowerPoint Presentation</vt:lpstr>
      <vt:lpstr>What is Sentiment Analysis:</vt:lpstr>
      <vt:lpstr>PowerPoint Presentation</vt:lpstr>
      <vt:lpstr>Use cases</vt:lpstr>
      <vt:lpstr>Topic of interests</vt:lpstr>
      <vt:lpstr>How to do SA?</vt:lpstr>
      <vt:lpstr>Two steps of Sentiment analysis</vt:lpstr>
      <vt:lpstr>PowerPoint Presentation</vt:lpstr>
      <vt:lpstr>Methodological approaches of SA</vt:lpstr>
      <vt:lpstr>Methodological approaches of SA</vt:lpstr>
      <vt:lpstr>Research Examples</vt:lpstr>
      <vt:lpstr>Research Examples</vt:lpstr>
      <vt:lpstr>PowerPoint Presentation</vt:lpstr>
      <vt:lpstr>Challenges</vt:lpstr>
      <vt:lpstr>Tools for Sentiment Analysis</vt:lpstr>
      <vt:lpstr>Tools for Sentiment Analysis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overview of Sentiment Analysis of Social data</dc:title>
  <dc:creator> </dc:creator>
  <cp:lastModifiedBy> </cp:lastModifiedBy>
  <cp:revision>31</cp:revision>
  <dcterms:created xsi:type="dcterms:W3CDTF">2018-12-04T04:45:33Z</dcterms:created>
  <dcterms:modified xsi:type="dcterms:W3CDTF">2018-12-04T20:35:33Z</dcterms:modified>
</cp:coreProperties>
</file>