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7"/>
  </p:notesMasterIdLst>
  <p:sldIdLst>
    <p:sldId id="256" r:id="rId2"/>
    <p:sldId id="261" r:id="rId3"/>
    <p:sldId id="262" r:id="rId4"/>
    <p:sldId id="306" r:id="rId5"/>
    <p:sldId id="276" r:id="rId6"/>
    <p:sldId id="277" r:id="rId7"/>
    <p:sldId id="278" r:id="rId8"/>
    <p:sldId id="279" r:id="rId9"/>
    <p:sldId id="280" r:id="rId10"/>
    <p:sldId id="281" r:id="rId11"/>
    <p:sldId id="283" r:id="rId12"/>
    <p:sldId id="284" r:id="rId13"/>
    <p:sldId id="285" r:id="rId14"/>
    <p:sldId id="308" r:id="rId15"/>
    <p:sldId id="309" r:id="rId16"/>
    <p:sldId id="286" r:id="rId17"/>
    <p:sldId id="302" r:id="rId18"/>
    <p:sldId id="294" r:id="rId19"/>
    <p:sldId id="297" r:id="rId20"/>
    <p:sldId id="275" r:id="rId21"/>
    <p:sldId id="296" r:id="rId22"/>
    <p:sldId id="298" r:id="rId23"/>
    <p:sldId id="299" r:id="rId24"/>
    <p:sldId id="300" r:id="rId25"/>
    <p:sldId id="305"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85"/>
    <p:restoredTop sz="74359"/>
  </p:normalViewPr>
  <p:slideViewPr>
    <p:cSldViewPr snapToGrid="0" snapToObjects="1">
      <p:cViewPr varScale="1">
        <p:scale>
          <a:sx n="81" d="100"/>
          <a:sy n="81" d="100"/>
        </p:scale>
        <p:origin x="246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EA64F-48CA-6044-9303-A15754386620}" type="datetimeFigureOut">
              <a:rPr lang="en-US" smtClean="0"/>
              <a:t>7/18/17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2C7AC7-6EB8-0444-B537-C59A44D4A7C0}" type="slidenum">
              <a:rPr lang="en-US" smtClean="0"/>
              <a:t>‹#›</a:t>
            </a:fld>
            <a:endParaRPr lang="en-US"/>
          </a:p>
        </p:txBody>
      </p:sp>
    </p:spTree>
    <p:extLst>
      <p:ext uri="{BB962C8B-B14F-4D97-AF65-F5344CB8AC3E}">
        <p14:creationId xmlns:p14="http://schemas.microsoft.com/office/powerpoint/2010/main" val="1000959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150B88-702E-5B42-B2AB-6FB6E0688395}" type="slidenum">
              <a:rPr lang="en-US" altLang="x-none" smtClean="0"/>
              <a:pPr/>
              <a:t>4</a:t>
            </a:fld>
            <a:endParaRPr lang="en-US" altLang="x-none"/>
          </a:p>
        </p:txBody>
      </p:sp>
    </p:spTree>
    <p:extLst>
      <p:ext uri="{BB962C8B-B14F-4D97-AF65-F5344CB8AC3E}">
        <p14:creationId xmlns:p14="http://schemas.microsoft.com/office/powerpoint/2010/main" val="7463118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try to use this parameter to make our </a:t>
            </a:r>
            <a:r>
              <a:rPr lang="en-US" sz="1200" kern="1200" dirty="0" err="1" smtClean="0">
                <a:solidFill>
                  <a:schemeClr val="tx1"/>
                </a:solidFill>
                <a:effectLst/>
                <a:latin typeface="+mn-lt"/>
                <a:ea typeface="+mn-ea"/>
                <a:cs typeface="+mn-cs"/>
              </a:rPr>
              <a:t>ClickForFace</a:t>
            </a:r>
            <a:r>
              <a:rPr lang="en-US" sz="1200" kern="1200" dirty="0" smtClean="0">
                <a:solidFill>
                  <a:schemeClr val="tx1"/>
                </a:solidFill>
                <a:effectLst/>
                <a:latin typeface="+mn-lt"/>
                <a:ea typeface="+mn-ea"/>
                <a:cs typeface="+mn-cs"/>
              </a:rPr>
              <a:t> program better </a:t>
            </a:r>
            <a:r>
              <a:rPr lang="mr-IN" sz="1200"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let’s add a face wherever the user clicks the </a:t>
            </a:r>
            <a:r>
              <a:rPr lang="en-US" sz="1200" kern="1200" smtClean="0">
                <a:solidFill>
                  <a:schemeClr val="tx1"/>
                </a:solidFill>
                <a:effectLst/>
                <a:latin typeface="+mn-lt"/>
                <a:ea typeface="+mn-ea"/>
                <a:cs typeface="+mn-cs"/>
              </a:rPr>
              <a:t>mouse!</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52C7AC7-6EB8-0444-B537-C59A44D4A7C0}" type="slidenum">
              <a:rPr lang="en-US" smtClean="0"/>
              <a:t>13</a:t>
            </a:fld>
            <a:endParaRPr lang="en-US"/>
          </a:p>
        </p:txBody>
      </p:sp>
    </p:spTree>
    <p:extLst>
      <p:ext uri="{BB962C8B-B14F-4D97-AF65-F5344CB8AC3E}">
        <p14:creationId xmlns:p14="http://schemas.microsoft.com/office/powerpoint/2010/main" val="4186247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52C7AC7-6EB8-0444-B537-C59A44D4A7C0}" type="slidenum">
              <a:rPr lang="en-US" smtClean="0"/>
              <a:t>14</a:t>
            </a:fld>
            <a:endParaRPr lang="en-US"/>
          </a:p>
        </p:txBody>
      </p:sp>
    </p:spTree>
    <p:extLst>
      <p:ext uri="{BB962C8B-B14F-4D97-AF65-F5344CB8AC3E}">
        <p14:creationId xmlns:p14="http://schemas.microsoft.com/office/powerpoint/2010/main" val="1067355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52C7AC7-6EB8-0444-B537-C59A44D4A7C0}" type="slidenum">
              <a:rPr lang="en-US" smtClean="0"/>
              <a:t>15</a:t>
            </a:fld>
            <a:endParaRPr lang="en-US"/>
          </a:p>
        </p:txBody>
      </p:sp>
    </p:spTree>
    <p:extLst>
      <p:ext uri="{BB962C8B-B14F-4D97-AF65-F5344CB8AC3E}">
        <p14:creationId xmlns:p14="http://schemas.microsoft.com/office/powerpoint/2010/main" val="14021992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We’ve just talked about </a:t>
            </a:r>
            <a:r>
              <a:rPr lang="en-US" dirty="0" err="1" smtClean="0"/>
              <a:t>mouseClicked</a:t>
            </a:r>
            <a:r>
              <a:rPr lang="en-US" baseline="0" dirty="0" smtClean="0"/>
              <a:t> </a:t>
            </a:r>
            <a:r>
              <a:rPr lang="mr-IN" baseline="0" dirty="0" smtClean="0"/>
              <a:t>–</a:t>
            </a:r>
            <a:r>
              <a:rPr lang="en-US" baseline="0" dirty="0" smtClean="0"/>
              <a:t> there are many other types of mouse events you can react to!</a:t>
            </a:r>
          </a:p>
          <a:p>
            <a:endParaRPr lang="en-US" baseline="0" dirty="0" smtClean="0"/>
          </a:p>
          <a:p>
            <a:r>
              <a:rPr lang="en-US" dirty="0" smtClean="0"/>
              <a:t>mouse dragged called</a:t>
            </a:r>
            <a:r>
              <a:rPr lang="en-US" baseline="0" dirty="0" smtClean="0"/>
              <a:t> many times while mouse is dragged</a:t>
            </a:r>
            <a:endParaRPr lang="en-US" dirty="0"/>
          </a:p>
        </p:txBody>
      </p:sp>
      <p:sp>
        <p:nvSpPr>
          <p:cNvPr id="4" name="Slide Number Placeholder 3"/>
          <p:cNvSpPr>
            <a:spLocks noGrp="1"/>
          </p:cNvSpPr>
          <p:nvPr>
            <p:ph type="sldNum" sz="quarter" idx="10"/>
          </p:nvPr>
        </p:nvSpPr>
        <p:spPr/>
        <p:txBody>
          <a:bodyPr/>
          <a:lstStyle/>
          <a:p>
            <a:fld id="{152C7AC7-6EB8-0444-B537-C59A44D4A7C0}" type="slidenum">
              <a:rPr lang="en-US" smtClean="0"/>
              <a:t>16</a:t>
            </a:fld>
            <a:endParaRPr lang="en-US"/>
          </a:p>
        </p:txBody>
      </p:sp>
    </p:spTree>
    <p:extLst>
      <p:ext uri="{BB962C8B-B14F-4D97-AF65-F5344CB8AC3E}">
        <p14:creationId xmlns:p14="http://schemas.microsoft.com/office/powerpoint/2010/main" val="15655817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look</a:t>
            </a:r>
            <a:r>
              <a:rPr lang="en-US" sz="1200" kern="1200" baseline="0" dirty="0" smtClean="0">
                <a:solidFill>
                  <a:schemeClr val="tx1"/>
                </a:solidFill>
                <a:effectLst/>
                <a:latin typeface="+mn-lt"/>
                <a:ea typeface="+mn-ea"/>
                <a:cs typeface="+mn-cs"/>
              </a:rPr>
              <a:t> at an example with </a:t>
            </a:r>
            <a:r>
              <a:rPr lang="en-US" sz="1200" kern="1200" baseline="0" dirty="0" err="1" smtClean="0">
                <a:solidFill>
                  <a:schemeClr val="tx1"/>
                </a:solidFill>
                <a:effectLst/>
                <a:latin typeface="+mn-lt"/>
                <a:ea typeface="+mn-ea"/>
                <a:cs typeface="+mn-cs"/>
              </a:rPr>
              <a:t>mouseDragged</a:t>
            </a:r>
            <a:r>
              <a:rPr lang="en-US" sz="1200" kern="1200" baseline="0" dirty="0" smtClean="0">
                <a:solidFill>
                  <a:schemeClr val="tx1"/>
                </a:solidFill>
                <a:effectLst/>
                <a:latin typeface="+mn-lt"/>
                <a:ea typeface="+mn-ea"/>
                <a:cs typeface="+mn-cs"/>
              </a:rPr>
              <a:t> </a:t>
            </a:r>
            <a:r>
              <a:rPr lang="mr-IN" sz="1200" kern="1200" baseline="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let’s write a program that lets the user drag the mouse and draw</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Live code</a:t>
            </a:r>
          </a:p>
        </p:txBody>
      </p:sp>
      <p:sp>
        <p:nvSpPr>
          <p:cNvPr id="4" name="Slide Number Placeholder 3"/>
          <p:cNvSpPr>
            <a:spLocks noGrp="1"/>
          </p:cNvSpPr>
          <p:nvPr>
            <p:ph type="sldNum" sz="quarter" idx="10"/>
          </p:nvPr>
        </p:nvSpPr>
        <p:spPr/>
        <p:txBody>
          <a:bodyPr/>
          <a:lstStyle/>
          <a:p>
            <a:fld id="{152C7AC7-6EB8-0444-B537-C59A44D4A7C0}" type="slidenum">
              <a:rPr lang="en-US" smtClean="0"/>
              <a:t>17</a:t>
            </a:fld>
            <a:endParaRPr lang="en-US"/>
          </a:p>
        </p:txBody>
      </p:sp>
    </p:spTree>
    <p:extLst>
      <p:ext uri="{BB962C8B-B14F-4D97-AF65-F5344CB8AC3E}">
        <p14:creationId xmlns:p14="http://schemas.microsoft.com/office/powerpoint/2010/main" val="19530207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whole concept is called event-driven programming, and is a common way to write Graphics programs, since users can interact with them and you want to do things when they interact with them.</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is different from how we have programmed so far, because</a:t>
            </a:r>
            <a:r>
              <a:rPr lang="en-US" sz="1200" kern="1200" baseline="0" dirty="0" smtClean="0">
                <a:solidFill>
                  <a:schemeClr val="tx1"/>
                </a:solidFill>
                <a:effectLst/>
                <a:latin typeface="+mn-lt"/>
                <a:ea typeface="+mn-ea"/>
                <a:cs typeface="+mn-cs"/>
              </a:rPr>
              <a:t> unlike with run() we don’t know when our code will execute!  It could be in any order.</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52C7AC7-6EB8-0444-B537-C59A44D4A7C0}" type="slidenum">
              <a:rPr lang="en-US" smtClean="0"/>
              <a:t>18</a:t>
            </a:fld>
            <a:endParaRPr lang="en-US"/>
          </a:p>
        </p:txBody>
      </p:sp>
    </p:spTree>
    <p:extLst>
      <p:ext uri="{BB962C8B-B14F-4D97-AF65-F5344CB8AC3E}">
        <p14:creationId xmlns:p14="http://schemas.microsoft.com/office/powerpoint/2010/main" val="14628155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 way to do this!  We can’t pass parameters since we don’t call mouse</a:t>
            </a:r>
            <a:r>
              <a:rPr lang="en-US" sz="1200" kern="1200" baseline="0" dirty="0" smtClean="0">
                <a:solidFill>
                  <a:schemeClr val="tx1"/>
                </a:solidFill>
                <a:effectLst/>
                <a:latin typeface="+mn-lt"/>
                <a:ea typeface="+mn-ea"/>
                <a:cs typeface="+mn-cs"/>
              </a:rPr>
              <a:t> event methods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52C7AC7-6EB8-0444-B537-C59A44D4A7C0}" type="slidenum">
              <a:rPr lang="en-US" smtClean="0"/>
              <a:t>19</a:t>
            </a:fld>
            <a:endParaRPr lang="en-US"/>
          </a:p>
        </p:txBody>
      </p:sp>
    </p:spTree>
    <p:extLst>
      <p:ext uri="{BB962C8B-B14F-4D97-AF65-F5344CB8AC3E}">
        <p14:creationId xmlns:p14="http://schemas.microsoft.com/office/powerpoint/2010/main" val="16696455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want the same rectangle to track the mouse around the screen</a:t>
            </a:r>
            <a:endParaRPr lang="en-US" dirty="0"/>
          </a:p>
        </p:txBody>
      </p:sp>
      <p:sp>
        <p:nvSpPr>
          <p:cNvPr id="4" name="Slide Number Placeholder 3"/>
          <p:cNvSpPr>
            <a:spLocks noGrp="1"/>
          </p:cNvSpPr>
          <p:nvPr>
            <p:ph type="sldNum" sz="quarter" idx="10"/>
          </p:nvPr>
        </p:nvSpPr>
        <p:spPr/>
        <p:txBody>
          <a:bodyPr/>
          <a:lstStyle/>
          <a:p>
            <a:fld id="{152C7AC7-6EB8-0444-B537-C59A44D4A7C0}" type="slidenum">
              <a:rPr lang="en-US" smtClean="0"/>
              <a:t>20</a:t>
            </a:fld>
            <a:endParaRPr lang="en-US"/>
          </a:p>
        </p:txBody>
      </p:sp>
    </p:spTree>
    <p:extLst>
      <p:ext uri="{BB962C8B-B14F-4D97-AF65-F5344CB8AC3E}">
        <p14:creationId xmlns:p14="http://schemas.microsoft.com/office/powerpoint/2010/main" val="796851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Write</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mouseTracker</a:t>
            </a:r>
            <a:r>
              <a:rPr lang="en-US" sz="1200" kern="1200" baseline="0" dirty="0" smtClean="0">
                <a:solidFill>
                  <a:schemeClr val="tx1"/>
                </a:solidFill>
                <a:effectLst/>
                <a:latin typeface="+mn-lt"/>
                <a:ea typeface="+mn-ea"/>
                <a:cs typeface="+mn-cs"/>
              </a:rPr>
              <a:t> with creating </a:t>
            </a:r>
            <a:r>
              <a:rPr lang="en-US" sz="1200" kern="1200" baseline="0" dirty="0" err="1" smtClean="0">
                <a:solidFill>
                  <a:schemeClr val="tx1"/>
                </a:solidFill>
                <a:effectLst/>
                <a:latin typeface="+mn-lt"/>
                <a:ea typeface="+mn-ea"/>
                <a:cs typeface="+mn-cs"/>
              </a:rPr>
              <a:t>Grect</a:t>
            </a:r>
            <a:r>
              <a:rPr lang="en-US" sz="1200" kern="1200" baseline="0" dirty="0" smtClean="0">
                <a:solidFill>
                  <a:schemeClr val="tx1"/>
                </a:solidFill>
                <a:effectLst/>
                <a:latin typeface="+mn-lt"/>
                <a:ea typeface="+mn-ea"/>
                <a:cs typeface="+mn-cs"/>
              </a:rPr>
              <a:t> in run, moving </a:t>
            </a:r>
            <a:r>
              <a:rPr lang="en-US" sz="1200" kern="1200" baseline="0" dirty="0" err="1" smtClean="0">
                <a:solidFill>
                  <a:schemeClr val="tx1"/>
                </a:solidFill>
                <a:effectLst/>
                <a:latin typeface="+mn-lt"/>
                <a:ea typeface="+mn-ea"/>
                <a:cs typeface="+mn-cs"/>
              </a:rPr>
              <a:t>grect</a:t>
            </a:r>
            <a:r>
              <a:rPr lang="en-US" sz="1200" kern="1200" baseline="0" dirty="0" smtClean="0">
                <a:solidFill>
                  <a:schemeClr val="tx1"/>
                </a:solidFill>
                <a:effectLst/>
                <a:latin typeface="+mn-lt"/>
                <a:ea typeface="+mn-ea"/>
                <a:cs typeface="+mn-cs"/>
              </a:rPr>
              <a:t> in mouse moved.  Then, show that we can’t access </a:t>
            </a:r>
            <a:r>
              <a:rPr lang="en-US" sz="1200" kern="1200" baseline="0" dirty="0" err="1" smtClean="0">
                <a:solidFill>
                  <a:schemeClr val="tx1"/>
                </a:solidFill>
                <a:effectLst/>
                <a:latin typeface="+mn-lt"/>
                <a:ea typeface="+mn-ea"/>
                <a:cs typeface="+mn-cs"/>
              </a:rPr>
              <a:t>Grect</a:t>
            </a:r>
            <a:r>
              <a:rPr lang="en-US" sz="1200" kern="1200" baseline="0" dirty="0" smtClean="0">
                <a:solidFill>
                  <a:schemeClr val="tx1"/>
                </a:solidFill>
                <a:effectLst/>
                <a:latin typeface="+mn-lt"/>
                <a:ea typeface="+mn-ea"/>
                <a:cs typeface="+mn-cs"/>
              </a:rPr>
              <a:t> in mouse moved.  We need a field!  Show code, add field.</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52C7AC7-6EB8-0444-B537-C59A44D4A7C0}" type="slidenum">
              <a:rPr lang="en-US" smtClean="0"/>
              <a:t>22</a:t>
            </a:fld>
            <a:endParaRPr lang="en-US"/>
          </a:p>
        </p:txBody>
      </p:sp>
    </p:spTree>
    <p:extLst>
      <p:ext uri="{BB962C8B-B14F-4D97-AF65-F5344CB8AC3E}">
        <p14:creationId xmlns:p14="http://schemas.microsoft.com/office/powerpoint/2010/main" val="16581630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52C7AC7-6EB8-0444-B537-C59A44D4A7C0}" type="slidenum">
              <a:rPr lang="en-US" smtClean="0"/>
              <a:t>23</a:t>
            </a:fld>
            <a:endParaRPr lang="en-US"/>
          </a:p>
        </p:txBody>
      </p:sp>
    </p:spTree>
    <p:extLst>
      <p:ext uri="{BB962C8B-B14F-4D97-AF65-F5344CB8AC3E}">
        <p14:creationId xmlns:p14="http://schemas.microsoft.com/office/powerpoint/2010/main" val="1090616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that event happens, Java looks for a method in your program called public void run and executes the code there.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Today, we’re going to learn about other types of events besides your program launching.   There are lots of them!  And it turns out you can also have Java run certain code when those things happen, too.</a:t>
            </a:r>
          </a:p>
          <a:p>
            <a:endParaRPr lang="en-US" sz="1200" kern="1200" dirty="0" smtClean="0">
              <a:solidFill>
                <a:schemeClr val="tx1"/>
              </a:solidFill>
              <a:effectLst/>
              <a:latin typeface="+mn-lt"/>
              <a:ea typeface="+mn-ea"/>
              <a:cs typeface="+mn-cs"/>
            </a:endParaRPr>
          </a:p>
          <a:p>
            <a:r>
              <a:rPr lang="en-US" dirty="0" smtClean="0"/>
              <a:t> </a:t>
            </a:r>
            <a:endParaRPr lang="en-US" dirty="0"/>
          </a:p>
        </p:txBody>
      </p:sp>
      <p:sp>
        <p:nvSpPr>
          <p:cNvPr id="4" name="Slide Number Placeholder 3"/>
          <p:cNvSpPr>
            <a:spLocks noGrp="1"/>
          </p:cNvSpPr>
          <p:nvPr>
            <p:ph type="sldNum" sz="quarter" idx="10"/>
          </p:nvPr>
        </p:nvSpPr>
        <p:spPr/>
        <p:txBody>
          <a:bodyPr/>
          <a:lstStyle/>
          <a:p>
            <a:fld id="{152C7AC7-6EB8-0444-B537-C59A44D4A7C0}" type="slidenum">
              <a:rPr lang="en-US" smtClean="0"/>
              <a:t>5</a:t>
            </a:fld>
            <a:endParaRPr lang="en-US"/>
          </a:p>
        </p:txBody>
      </p:sp>
    </p:spTree>
    <p:extLst>
      <p:ext uri="{BB962C8B-B14F-4D97-AF65-F5344CB8AC3E}">
        <p14:creationId xmlns:p14="http://schemas.microsoft.com/office/powerpoint/2010/main" val="502222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to interpret</a:t>
            </a:r>
            <a:r>
              <a:rPr lang="en-US" baseline="0" dirty="0" smtClean="0"/>
              <a:t> crash messages</a:t>
            </a:r>
            <a:endParaRPr lang="en-US" dirty="0"/>
          </a:p>
        </p:txBody>
      </p:sp>
      <p:sp>
        <p:nvSpPr>
          <p:cNvPr id="4" name="Slide Number Placeholder 3"/>
          <p:cNvSpPr>
            <a:spLocks noGrp="1"/>
          </p:cNvSpPr>
          <p:nvPr>
            <p:ph type="sldNum" sz="quarter" idx="10"/>
          </p:nvPr>
        </p:nvSpPr>
        <p:spPr/>
        <p:txBody>
          <a:bodyPr/>
          <a:lstStyle/>
          <a:p>
            <a:fld id="{F1150B88-702E-5B42-B2AB-6FB6E0688395}" type="slidenum">
              <a:rPr lang="en-US" altLang="x-none" smtClean="0"/>
              <a:pPr/>
              <a:t>25</a:t>
            </a:fld>
            <a:endParaRPr lang="en-US" altLang="x-none"/>
          </a:p>
        </p:txBody>
      </p:sp>
    </p:spTree>
    <p:extLst>
      <p:ext uri="{BB962C8B-B14F-4D97-AF65-F5344CB8AC3E}">
        <p14:creationId xmlns:p14="http://schemas.microsoft.com/office/powerpoint/2010/main" val="1441437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These are events triggered by the user – like mouse clicks, or mouse drags.  On</a:t>
            </a:r>
            <a:r>
              <a:rPr lang="en-US" sz="1200" kern="1200" baseline="0" dirty="0" smtClean="0">
                <a:solidFill>
                  <a:schemeClr val="tx1"/>
                </a:solidFill>
                <a:effectLst/>
                <a:latin typeface="+mn-lt"/>
                <a:ea typeface="+mn-ea"/>
                <a:cs typeface="+mn-cs"/>
              </a:rPr>
              <a:t> mobile devices, there are even more.</a:t>
            </a:r>
            <a:endParaRPr lang="en-US" dirty="0"/>
          </a:p>
        </p:txBody>
      </p:sp>
      <p:sp>
        <p:nvSpPr>
          <p:cNvPr id="4" name="Slide Number Placeholder 3"/>
          <p:cNvSpPr>
            <a:spLocks noGrp="1"/>
          </p:cNvSpPr>
          <p:nvPr>
            <p:ph type="sldNum" sz="quarter" idx="10"/>
          </p:nvPr>
        </p:nvSpPr>
        <p:spPr/>
        <p:txBody>
          <a:bodyPr/>
          <a:lstStyle/>
          <a:p>
            <a:fld id="{152C7AC7-6EB8-0444-B537-C59A44D4A7C0}" type="slidenum">
              <a:rPr lang="en-US" smtClean="0"/>
              <a:t>6</a:t>
            </a:fld>
            <a:endParaRPr lang="en-US"/>
          </a:p>
        </p:txBody>
      </p:sp>
    </p:spTree>
    <p:extLst>
      <p:ext uri="{BB962C8B-B14F-4D97-AF65-F5344CB8AC3E}">
        <p14:creationId xmlns:p14="http://schemas.microsoft.com/office/powerpoint/2010/main" val="1432574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We’re just going to focus on the mouse today.</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These can happen in any order </a:t>
            </a:r>
            <a:r>
              <a:rPr lang="mr-IN" sz="1200"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mouse events even after run finishes!</a:t>
            </a:r>
          </a:p>
        </p:txBody>
      </p:sp>
      <p:sp>
        <p:nvSpPr>
          <p:cNvPr id="4" name="Slide Number Placeholder 3"/>
          <p:cNvSpPr>
            <a:spLocks noGrp="1"/>
          </p:cNvSpPr>
          <p:nvPr>
            <p:ph type="sldNum" sz="quarter" idx="10"/>
          </p:nvPr>
        </p:nvSpPr>
        <p:spPr/>
        <p:txBody>
          <a:bodyPr/>
          <a:lstStyle/>
          <a:p>
            <a:fld id="{152C7AC7-6EB8-0444-B537-C59A44D4A7C0}" type="slidenum">
              <a:rPr lang="en-US" smtClean="0"/>
              <a:t>7</a:t>
            </a:fld>
            <a:endParaRPr lang="en-US"/>
          </a:p>
        </p:txBody>
      </p:sp>
    </p:spTree>
    <p:extLst>
      <p:ext uri="{BB962C8B-B14F-4D97-AF65-F5344CB8AC3E}">
        <p14:creationId xmlns:p14="http://schemas.microsoft.com/office/powerpoint/2010/main" val="12187262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rule in Java though is that the code for each event needs to go in its own method.  That way Java knows what to execute for each event.  They also have</a:t>
            </a:r>
            <a:r>
              <a:rPr lang="en-US" sz="1200" kern="1200" baseline="0" dirty="0" smtClean="0">
                <a:solidFill>
                  <a:schemeClr val="tx1"/>
                </a:solidFill>
                <a:effectLst/>
                <a:latin typeface="+mn-lt"/>
                <a:ea typeface="+mn-ea"/>
                <a:cs typeface="+mn-cs"/>
              </a:rPr>
              <a:t> to be named exactly how Java wants, so it knows where to look.  </a:t>
            </a:r>
            <a:r>
              <a:rPr lang="en-US" sz="1200" kern="1200" dirty="0" smtClean="0">
                <a:solidFill>
                  <a:schemeClr val="tx1"/>
                </a:solidFill>
                <a:effectLst/>
                <a:latin typeface="+mn-lt"/>
                <a:ea typeface="+mn-ea"/>
                <a:cs typeface="+mn-cs"/>
              </a:rPr>
              <a:t>So we have a method for the code that should be run when the program launches (public void run()). And we also will have a method for the code that should run when the user clicks the mouse, and a method that should run when the user drags the mouse, etc.</a:t>
            </a:r>
          </a:p>
        </p:txBody>
      </p:sp>
      <p:sp>
        <p:nvSpPr>
          <p:cNvPr id="4" name="Slide Number Placeholder 3"/>
          <p:cNvSpPr>
            <a:spLocks noGrp="1"/>
          </p:cNvSpPr>
          <p:nvPr>
            <p:ph type="sldNum" sz="quarter" idx="10"/>
          </p:nvPr>
        </p:nvSpPr>
        <p:spPr/>
        <p:txBody>
          <a:bodyPr/>
          <a:lstStyle/>
          <a:p>
            <a:fld id="{152C7AC7-6EB8-0444-B537-C59A44D4A7C0}" type="slidenum">
              <a:rPr lang="en-US" smtClean="0"/>
              <a:t>8</a:t>
            </a:fld>
            <a:endParaRPr lang="en-US"/>
          </a:p>
        </p:txBody>
      </p:sp>
    </p:spTree>
    <p:extLst>
      <p:ext uri="{BB962C8B-B14F-4D97-AF65-F5344CB8AC3E}">
        <p14:creationId xmlns:p14="http://schemas.microsoft.com/office/powerpoint/2010/main" val="5403395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these new methods also have to be specifically named.</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52C7AC7-6EB8-0444-B537-C59A44D4A7C0}" type="slidenum">
              <a:rPr lang="en-US" smtClean="0"/>
              <a:t>9</a:t>
            </a:fld>
            <a:endParaRPr lang="en-US"/>
          </a:p>
        </p:txBody>
      </p:sp>
    </p:spTree>
    <p:extLst>
      <p:ext uri="{BB962C8B-B14F-4D97-AF65-F5344CB8AC3E}">
        <p14:creationId xmlns:p14="http://schemas.microsoft.com/office/powerpoint/2010/main" val="1672450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these new methods also have to be specifically named.</a:t>
            </a:r>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52C7AC7-6EB8-0444-B537-C59A44D4A7C0}" type="slidenum">
              <a:rPr lang="en-US" smtClean="0"/>
              <a:t>10</a:t>
            </a:fld>
            <a:endParaRPr lang="en-US"/>
          </a:p>
        </p:txBody>
      </p:sp>
    </p:spTree>
    <p:extLst>
      <p:ext uri="{BB962C8B-B14F-4D97-AF65-F5344CB8AC3E}">
        <p14:creationId xmlns:p14="http://schemas.microsoft.com/office/powerpoint/2010/main" val="859673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 run method!</a:t>
            </a:r>
          </a:p>
          <a:p>
            <a:r>
              <a:rPr lang="en-US" sz="1200" kern="1200" dirty="0" smtClean="0">
                <a:solidFill>
                  <a:schemeClr val="tx1"/>
                </a:solidFill>
                <a:effectLst/>
                <a:latin typeface="+mn-lt"/>
                <a:ea typeface="+mn-ea"/>
                <a:cs typeface="+mn-cs"/>
              </a:rPr>
              <a:t>Make sure prototype is exact!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a:t>
            </a:r>
            <a:r>
              <a:rPr lang="en-US" baseline="0" dirty="0" smtClean="0"/>
              <a:t> is nice, but not very exciting if we can only add a face at one location.  It would be cool if we could get information about the event that just happened.  Luckily, we can!  </a:t>
            </a:r>
            <a:r>
              <a:rPr lang="en-US" sz="1200" kern="1200" dirty="0" smtClean="0">
                <a:solidFill>
                  <a:schemeClr val="tx1"/>
                </a:solidFill>
                <a:effectLst/>
                <a:latin typeface="+mn-lt"/>
                <a:ea typeface="+mn-ea"/>
                <a:cs typeface="+mn-cs"/>
              </a:rPr>
              <a:t>You’ll notice something different here from run() – it takes a parameter!  This is because when an event happens, Java will call our method and pass us some information about the event in this parameter.</a:t>
            </a:r>
            <a:endParaRPr lang="en-US" dirty="0" smtClean="0"/>
          </a:p>
        </p:txBody>
      </p:sp>
      <p:sp>
        <p:nvSpPr>
          <p:cNvPr id="4" name="Slide Number Placeholder 3"/>
          <p:cNvSpPr>
            <a:spLocks noGrp="1"/>
          </p:cNvSpPr>
          <p:nvPr>
            <p:ph type="sldNum" sz="quarter" idx="10"/>
          </p:nvPr>
        </p:nvSpPr>
        <p:spPr/>
        <p:txBody>
          <a:bodyPr/>
          <a:lstStyle/>
          <a:p>
            <a:fld id="{152C7AC7-6EB8-0444-B537-C59A44D4A7C0}" type="slidenum">
              <a:rPr lang="en-US" smtClean="0"/>
              <a:t>11</a:t>
            </a:fld>
            <a:endParaRPr lang="en-US"/>
          </a:p>
        </p:txBody>
      </p:sp>
    </p:spTree>
    <p:extLst>
      <p:ext uri="{BB962C8B-B14F-4D97-AF65-F5344CB8AC3E}">
        <p14:creationId xmlns:p14="http://schemas.microsoft.com/office/powerpoint/2010/main" val="13058516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52C7AC7-6EB8-0444-B537-C59A44D4A7C0}" type="slidenum">
              <a:rPr lang="en-US" smtClean="0"/>
              <a:t>12</a:t>
            </a:fld>
            <a:endParaRPr lang="en-US"/>
          </a:p>
        </p:txBody>
      </p:sp>
    </p:spTree>
    <p:extLst>
      <p:ext uri="{BB962C8B-B14F-4D97-AF65-F5344CB8AC3E}">
        <p14:creationId xmlns:p14="http://schemas.microsoft.com/office/powerpoint/2010/main" val="253741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435" name="Rectangle 3"/>
          <p:cNvSpPr>
            <a:spLocks noGrp="1" noChangeArrowheads="1"/>
          </p:cNvSpPr>
          <p:nvPr>
            <p:ph type="ctrTitle"/>
          </p:nvPr>
        </p:nvSpPr>
        <p:spPr>
          <a:xfrm>
            <a:off x="685800" y="1600200"/>
            <a:ext cx="7772400" cy="2057400"/>
          </a:xfrm>
        </p:spPr>
        <p:txBody>
          <a:bodyPr/>
          <a:lstStyle>
            <a:lvl1pPr>
              <a:defRPr>
                <a:solidFill>
                  <a:schemeClr val="tx1"/>
                </a:solidFill>
                <a:latin typeface="Calibri" charset="0"/>
              </a:defRPr>
            </a:lvl1pPr>
          </a:lstStyle>
          <a:p>
            <a:pPr lvl="0"/>
            <a:r>
              <a:rPr lang="en-US" altLang="x-none" noProof="0" smtClean="0"/>
              <a:t>Click to edit Master title style</a:t>
            </a:r>
            <a:endParaRPr lang="x-none" altLang="x-none" noProof="0" smtClean="0"/>
          </a:p>
        </p:txBody>
      </p:sp>
      <p:sp>
        <p:nvSpPr>
          <p:cNvPr id="18436" name="Rectangle 4"/>
          <p:cNvSpPr>
            <a:spLocks noGrp="1" noChangeArrowheads="1"/>
          </p:cNvSpPr>
          <p:nvPr>
            <p:ph type="subTitle" idx="1"/>
          </p:nvPr>
        </p:nvSpPr>
        <p:spPr>
          <a:xfrm>
            <a:off x="1371600" y="4419600"/>
            <a:ext cx="6400800" cy="1524000"/>
          </a:xfrm>
        </p:spPr>
        <p:txBody>
          <a:bodyPr/>
          <a:lstStyle>
            <a:lvl1pPr marL="0" indent="0" algn="ctr">
              <a:buFontTx/>
              <a:buNone/>
              <a:defRPr/>
            </a:lvl1pPr>
          </a:lstStyle>
          <a:p>
            <a:pPr lvl="0"/>
            <a:r>
              <a:rPr lang="en-US" altLang="x-none" noProof="0" smtClean="0"/>
              <a:t>Click to edit Master subtitle style</a:t>
            </a:r>
          </a:p>
        </p:txBody>
      </p:sp>
      <p:sp>
        <p:nvSpPr>
          <p:cNvPr id="18440" name="AutoShape 3"/>
          <p:cNvSpPr>
            <a:spLocks noChangeArrowheads="1"/>
          </p:cNvSpPr>
          <p:nvPr/>
        </p:nvSpPr>
        <p:spPr bwMode="auto">
          <a:xfrm>
            <a:off x="0" y="0"/>
            <a:ext cx="9144000" cy="1143000"/>
          </a:xfrm>
          <a:prstGeom prst="roundRect">
            <a:avLst>
              <a:gd name="adj" fmla="val 111"/>
            </a:avLst>
          </a:prstGeom>
          <a:solidFill>
            <a:srgbClr val="8C1515"/>
          </a:solidFill>
          <a:ln w="9398">
            <a:solidFill>
              <a:srgbClr val="000000"/>
            </a:solidFill>
            <a:miter lim="800000"/>
            <a:headEnd/>
            <a:tailEnd/>
          </a:ln>
        </p:spPr>
        <p:txBody>
          <a:bodyPr wrap="none" lIns="91432" tIns="45716" rIns="91432" bIns="45716" anchor="ctr"/>
          <a:lstStyle>
            <a:lvl1pPr defTabSz="457200">
              <a:defRPr>
                <a:solidFill>
                  <a:schemeClr val="tx1"/>
                </a:solidFill>
                <a:latin typeface="Arial" charset="0"/>
              </a:defRPr>
            </a:lvl1pPr>
            <a:lvl2pPr marL="742950" indent="-285750" defTabSz="457200">
              <a:defRPr>
                <a:solidFill>
                  <a:schemeClr val="tx1"/>
                </a:solidFill>
                <a:latin typeface="Arial" charset="0"/>
              </a:defRPr>
            </a:lvl2pPr>
            <a:lvl3pPr marL="1143000" indent="-228600" defTabSz="457200">
              <a:defRPr>
                <a:solidFill>
                  <a:schemeClr val="tx1"/>
                </a:solidFill>
                <a:latin typeface="Arial" charset="0"/>
              </a:defRPr>
            </a:lvl3pPr>
            <a:lvl4pPr marL="1598613" indent="-227013" defTabSz="457200">
              <a:defRPr>
                <a:solidFill>
                  <a:schemeClr val="tx1"/>
                </a:solidFill>
                <a:latin typeface="Arial" charset="0"/>
              </a:defRPr>
            </a:lvl4pPr>
            <a:lvl5pPr marL="2057400" indent="-228600" defTabSz="4572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a:lnSpc>
                <a:spcPct val="93000"/>
              </a:lnSpc>
              <a:buClr>
                <a:srgbClr val="000000"/>
              </a:buClr>
              <a:buSzPct val="100000"/>
              <a:buFont typeface="Andale Mono" charset="0"/>
              <a:buNone/>
            </a:pPr>
            <a:endParaRPr lang="x-none" altLang="x-none" sz="1800">
              <a:latin typeface="Calibri" charset="0"/>
              <a:ea typeface="Arial" charset="0"/>
              <a:cs typeface="Arial" charset="0"/>
            </a:endParaRPr>
          </a:p>
        </p:txBody>
      </p:sp>
      <p:sp>
        <p:nvSpPr>
          <p:cNvPr id="18443" name="Text Box 11"/>
          <p:cNvSpPr txBox="1">
            <a:spLocks noChangeArrowheads="1"/>
          </p:cNvSpPr>
          <p:nvPr/>
        </p:nvSpPr>
        <p:spPr bwMode="auto">
          <a:xfrm>
            <a:off x="685800" y="6400800"/>
            <a:ext cx="7772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20000"/>
              </a:spcBef>
            </a:pPr>
            <a:r>
              <a:rPr lang="en-US" altLang="x-none" sz="800"/>
              <a:t>This document is copyright (C) Stanford Computer Science and Marty Stepp, licensed under Creative Commons Attribution 2.5 License.  All rights reserved.</a:t>
            </a:r>
            <a:br>
              <a:rPr lang="en-US" altLang="x-none" sz="800"/>
            </a:br>
            <a:r>
              <a:rPr lang="en-US" altLang="x-none" sz="800"/>
              <a:t>Based on slides created by Keith Schwarz, Mehran Sahami, Eric Roberts, Stuart Reges, and others.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0"/>
            <a:ext cx="2209800" cy="6477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0"/>
            <a:ext cx="6477000" cy="6477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295400"/>
            <a:ext cx="43434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95400"/>
            <a:ext cx="43434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x-none"/>
              <a:t>Click to edit title style</a:t>
            </a:r>
          </a:p>
        </p:txBody>
      </p:sp>
      <p:sp>
        <p:nvSpPr>
          <p:cNvPr id="1027" name="Rectangle 3"/>
          <p:cNvSpPr>
            <a:spLocks noGrp="1" noChangeArrowheads="1"/>
          </p:cNvSpPr>
          <p:nvPr>
            <p:ph type="body" idx="1"/>
          </p:nvPr>
        </p:nvSpPr>
        <p:spPr bwMode="auto">
          <a:xfrm>
            <a:off x="152400" y="1295400"/>
            <a:ext cx="8839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x-none" smtClean="0"/>
              <a:t>Click to edit Master text styles</a:t>
            </a:r>
          </a:p>
          <a:p>
            <a:pPr lvl="1"/>
            <a:r>
              <a:rPr lang="en-US" altLang="x-none" smtClean="0"/>
              <a:t>Second level</a:t>
            </a:r>
          </a:p>
          <a:p>
            <a:pPr lvl="2"/>
            <a:r>
              <a:rPr lang="en-US" altLang="x-none" smtClean="0"/>
              <a:t>Third level</a:t>
            </a:r>
          </a:p>
          <a:p>
            <a:pPr lvl="3"/>
            <a:r>
              <a:rPr lang="en-US" altLang="x-none" smtClean="0"/>
              <a:t>Fourth level</a:t>
            </a:r>
          </a:p>
          <a:p>
            <a:pPr lvl="4"/>
            <a:r>
              <a:rPr lang="en-US" altLang="x-none" smtClean="0"/>
              <a:t>Fifth level</a:t>
            </a:r>
            <a:endParaRPr lang="en-US" altLang="x-none"/>
          </a:p>
        </p:txBody>
      </p:sp>
      <p:sp>
        <p:nvSpPr>
          <p:cNvPr id="4" name="Slide Number Placeholder 3"/>
          <p:cNvSpPr txBox="1">
            <a:spLocks noGrp="1"/>
          </p:cNvSpPr>
          <p:nvPr/>
        </p:nvSpPr>
        <p:spPr>
          <a:xfrm>
            <a:off x="8229600" y="6356350"/>
            <a:ext cx="762000" cy="365125"/>
          </a:xfrm>
          <a:prstGeom prst="rect">
            <a:avLst/>
          </a:prstGeom>
          <a:noFill/>
        </p:spPr>
        <p:txBody>
          <a:bodyPr lIns="0" tIns="0" rIns="0" bIns="0" anchor="b"/>
          <a:lstStyle/>
          <a:p>
            <a:pPr algn="r">
              <a:spcBef>
                <a:spcPts val="500"/>
              </a:spcBef>
            </a:pPr>
            <a:fld id="{08267DFD-02E1-ED47-A842-BD1D585199FF}" type="slidenum">
              <a:rPr lang="en-US" altLang="x-none" sz="1200">
                <a:solidFill>
                  <a:srgbClr val="424242"/>
                </a:solidFill>
                <a:latin typeface="Verdana" charset="0"/>
              </a:rPr>
              <a:pPr algn="r">
                <a:spcBef>
                  <a:spcPts val="500"/>
                </a:spcBef>
              </a:pPr>
              <a:t>‹#›</a:t>
            </a:fld>
            <a:endParaRPr lang="en-US" altLang="x-none" sz="1800">
              <a:latin typeface="Arial" charset="0"/>
            </a:endParaRPr>
          </a:p>
        </p:txBody>
      </p:sp>
      <p:sp>
        <p:nvSpPr>
          <p:cNvPr id="1039" name="AutoShape 3"/>
          <p:cNvSpPr>
            <a:spLocks noChangeArrowheads="1"/>
          </p:cNvSpPr>
          <p:nvPr/>
        </p:nvSpPr>
        <p:spPr bwMode="auto">
          <a:xfrm>
            <a:off x="0" y="0"/>
            <a:ext cx="9144000" cy="1143000"/>
          </a:xfrm>
          <a:prstGeom prst="roundRect">
            <a:avLst>
              <a:gd name="adj" fmla="val 111"/>
            </a:avLst>
          </a:prstGeom>
          <a:solidFill>
            <a:srgbClr val="8C1515"/>
          </a:solidFill>
          <a:ln w="9398">
            <a:solidFill>
              <a:srgbClr val="000000"/>
            </a:solidFill>
            <a:miter lim="800000"/>
            <a:headEnd/>
            <a:tailEnd/>
          </a:ln>
        </p:spPr>
        <p:txBody>
          <a:bodyPr wrap="none" lIns="91432" tIns="45716" rIns="91432" bIns="45716" anchor="ctr"/>
          <a:lstStyle>
            <a:lvl1pPr defTabSz="457200">
              <a:defRPr>
                <a:solidFill>
                  <a:schemeClr val="tx1"/>
                </a:solidFill>
                <a:latin typeface="Arial" charset="0"/>
              </a:defRPr>
            </a:lvl1pPr>
            <a:lvl2pPr marL="742950" indent="-285750" defTabSz="457200">
              <a:defRPr>
                <a:solidFill>
                  <a:schemeClr val="tx1"/>
                </a:solidFill>
                <a:latin typeface="Arial" charset="0"/>
              </a:defRPr>
            </a:lvl2pPr>
            <a:lvl3pPr marL="1143000" indent="-228600" defTabSz="457200">
              <a:defRPr>
                <a:solidFill>
                  <a:schemeClr val="tx1"/>
                </a:solidFill>
                <a:latin typeface="Arial" charset="0"/>
              </a:defRPr>
            </a:lvl3pPr>
            <a:lvl4pPr marL="1598613" indent="-227013" defTabSz="457200">
              <a:defRPr>
                <a:solidFill>
                  <a:schemeClr val="tx1"/>
                </a:solidFill>
                <a:latin typeface="Arial" charset="0"/>
              </a:defRPr>
            </a:lvl4pPr>
            <a:lvl5pPr marL="2057400" indent="-228600" defTabSz="4572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a:lnSpc>
                <a:spcPct val="93000"/>
              </a:lnSpc>
              <a:buClr>
                <a:srgbClr val="000000"/>
              </a:buClr>
              <a:buSzPct val="100000"/>
              <a:buFont typeface="Andale Mono" charset="0"/>
              <a:buNone/>
            </a:pPr>
            <a:endParaRPr lang="x-none" altLang="x-none" sz="1800">
              <a:latin typeface="Tahoma" charset="0"/>
              <a:ea typeface="Arial" charset="0"/>
              <a:cs typeface="Arial" charset="0"/>
            </a:endParaRPr>
          </a:p>
        </p:txBody>
      </p:sp>
    </p:spTree>
    <p:extLst>
      <p:ext uri="{BB962C8B-B14F-4D97-AF65-F5344CB8AC3E}">
        <p14:creationId xmlns:p14="http://schemas.microsoft.com/office/powerpoint/2010/main" val="19489302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fontAlgn="base" hangingPunct="1">
        <a:spcBef>
          <a:spcPct val="0"/>
        </a:spcBef>
        <a:spcAft>
          <a:spcPct val="0"/>
        </a:spcAft>
        <a:defRPr sz="4400" b="1" kern="1200">
          <a:solidFill>
            <a:schemeClr val="bg1"/>
          </a:solidFill>
          <a:latin typeface="+mj-lt"/>
          <a:ea typeface="+mj-ea"/>
          <a:cs typeface="+mj-cs"/>
        </a:defRPr>
      </a:lvl1pPr>
      <a:lvl2pPr algn="ctr" rtl="0" eaLnBrk="1" fontAlgn="base" hangingPunct="1">
        <a:spcBef>
          <a:spcPct val="0"/>
        </a:spcBef>
        <a:spcAft>
          <a:spcPct val="0"/>
        </a:spcAft>
        <a:defRPr sz="4400" b="1">
          <a:solidFill>
            <a:schemeClr val="bg1"/>
          </a:solidFill>
          <a:latin typeface="Tahoma" charset="0"/>
        </a:defRPr>
      </a:lvl2pPr>
      <a:lvl3pPr algn="ctr" rtl="0" eaLnBrk="1" fontAlgn="base" hangingPunct="1">
        <a:spcBef>
          <a:spcPct val="0"/>
        </a:spcBef>
        <a:spcAft>
          <a:spcPct val="0"/>
        </a:spcAft>
        <a:defRPr sz="4400" b="1">
          <a:solidFill>
            <a:schemeClr val="bg1"/>
          </a:solidFill>
          <a:latin typeface="Tahoma" charset="0"/>
        </a:defRPr>
      </a:lvl3pPr>
      <a:lvl4pPr algn="ctr" rtl="0" eaLnBrk="1" fontAlgn="base" hangingPunct="1">
        <a:spcBef>
          <a:spcPct val="0"/>
        </a:spcBef>
        <a:spcAft>
          <a:spcPct val="0"/>
        </a:spcAft>
        <a:defRPr sz="4400" b="1">
          <a:solidFill>
            <a:schemeClr val="bg1"/>
          </a:solidFill>
          <a:latin typeface="Tahoma" charset="0"/>
        </a:defRPr>
      </a:lvl4pPr>
      <a:lvl5pPr algn="ctr" rtl="0" eaLnBrk="1" fontAlgn="base" hangingPunct="1">
        <a:spcBef>
          <a:spcPct val="0"/>
        </a:spcBef>
        <a:spcAft>
          <a:spcPct val="0"/>
        </a:spcAft>
        <a:defRPr sz="4400" b="1">
          <a:solidFill>
            <a:schemeClr val="bg1"/>
          </a:solidFill>
          <a:latin typeface="Tahoma" charset="0"/>
        </a:defRPr>
      </a:lvl5pPr>
      <a:lvl6pPr marL="457200" algn="ctr" rtl="0" eaLnBrk="1" fontAlgn="base" hangingPunct="1">
        <a:spcBef>
          <a:spcPct val="0"/>
        </a:spcBef>
        <a:spcAft>
          <a:spcPct val="0"/>
        </a:spcAft>
        <a:defRPr sz="4400" b="1">
          <a:solidFill>
            <a:schemeClr val="bg1"/>
          </a:solidFill>
          <a:latin typeface="Tahoma" charset="0"/>
        </a:defRPr>
      </a:lvl6pPr>
      <a:lvl7pPr marL="914400" algn="ctr" rtl="0" eaLnBrk="1" fontAlgn="base" hangingPunct="1">
        <a:spcBef>
          <a:spcPct val="0"/>
        </a:spcBef>
        <a:spcAft>
          <a:spcPct val="0"/>
        </a:spcAft>
        <a:defRPr sz="4400" b="1">
          <a:solidFill>
            <a:schemeClr val="bg1"/>
          </a:solidFill>
          <a:latin typeface="Tahoma" charset="0"/>
        </a:defRPr>
      </a:lvl7pPr>
      <a:lvl8pPr marL="1371600" algn="ctr" rtl="0" eaLnBrk="1" fontAlgn="base" hangingPunct="1">
        <a:spcBef>
          <a:spcPct val="0"/>
        </a:spcBef>
        <a:spcAft>
          <a:spcPct val="0"/>
        </a:spcAft>
        <a:defRPr sz="4400" b="1">
          <a:solidFill>
            <a:schemeClr val="bg1"/>
          </a:solidFill>
          <a:latin typeface="Tahoma" charset="0"/>
        </a:defRPr>
      </a:lvl8pPr>
      <a:lvl9pPr marL="1828800" algn="ctr" rtl="0" eaLnBrk="1" fontAlgn="base" hangingPunct="1">
        <a:spcBef>
          <a:spcPct val="0"/>
        </a:spcBef>
        <a:spcAft>
          <a:spcPct val="0"/>
        </a:spcAft>
        <a:defRPr sz="4400" b="1">
          <a:solidFill>
            <a:schemeClr val="bg1"/>
          </a:solidFill>
          <a:latin typeface="Tahoma" charset="0"/>
        </a:defRPr>
      </a:lvl9pPr>
    </p:titleStyle>
    <p:bodyStyle>
      <a:lvl1pPr marL="230188" indent="-230188" algn="l" rtl="0" eaLnBrk="1" fontAlgn="base" hangingPunct="1">
        <a:spcBef>
          <a:spcPct val="20000"/>
        </a:spcBef>
        <a:spcAft>
          <a:spcPct val="0"/>
        </a:spcAft>
        <a:buChar char="•"/>
        <a:defRPr sz="2400" kern="1200">
          <a:solidFill>
            <a:schemeClr val="tx1"/>
          </a:solidFill>
          <a:latin typeface="+mn-lt"/>
          <a:ea typeface="+mn-ea"/>
          <a:cs typeface="+mn-cs"/>
        </a:defRPr>
      </a:lvl1pPr>
      <a:lvl2pPr marL="571500" indent="-227013" algn="l" rtl="0" eaLnBrk="1" fontAlgn="base" hangingPunct="1">
        <a:spcBef>
          <a:spcPct val="20000"/>
        </a:spcBef>
        <a:spcAft>
          <a:spcPct val="0"/>
        </a:spcAft>
        <a:buChar char="–"/>
        <a:defRPr sz="2200" kern="1200">
          <a:solidFill>
            <a:schemeClr val="tx1"/>
          </a:solidFill>
          <a:latin typeface="+mn-lt"/>
          <a:ea typeface="+mn-ea"/>
          <a:cs typeface="+mn-cs"/>
        </a:defRPr>
      </a:lvl2pPr>
      <a:lvl3pPr marL="855663" indent="-169863" algn="l" rtl="0" eaLnBrk="1" fontAlgn="base" hangingPunct="1">
        <a:spcBef>
          <a:spcPct val="20000"/>
        </a:spcBef>
        <a:spcAft>
          <a:spcPct val="0"/>
        </a:spcAft>
        <a:buChar char="•"/>
        <a:defRPr sz="2000" kern="1200">
          <a:solidFill>
            <a:schemeClr val="tx1"/>
          </a:solidFill>
          <a:latin typeface="+mn-lt"/>
          <a:ea typeface="+mn-ea"/>
          <a:cs typeface="+mn-cs"/>
        </a:defRPr>
      </a:lvl3pPr>
      <a:lvl4pPr marL="1144588" indent="-174625" algn="l" rtl="0" eaLnBrk="1" fontAlgn="base" hangingPunct="1">
        <a:spcBef>
          <a:spcPct val="20000"/>
        </a:spcBef>
        <a:spcAft>
          <a:spcPct val="0"/>
        </a:spcAft>
        <a:buChar char="–"/>
        <a:defRPr kern="1200">
          <a:solidFill>
            <a:schemeClr val="tx1"/>
          </a:solidFill>
          <a:latin typeface="+mn-lt"/>
          <a:ea typeface="+mn-ea"/>
          <a:cs typeface="+mn-cs"/>
        </a:defRPr>
      </a:lvl4pPr>
      <a:lvl5pPr marL="1487488" indent="-228600" algn="l" rtl="0" eaLnBrk="1" fontAlgn="base" hangingPunct="1">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Instance Variables and Interactive Graphics Programs</a:t>
            </a:r>
            <a:endParaRPr lang="en-US" dirty="0"/>
          </a:p>
        </p:txBody>
      </p:sp>
      <p:sp>
        <p:nvSpPr>
          <p:cNvPr id="3" name="Subtitle 2"/>
          <p:cNvSpPr>
            <a:spLocks noGrp="1"/>
          </p:cNvSpPr>
          <p:nvPr>
            <p:ph type="subTitle" idx="1"/>
          </p:nvPr>
        </p:nvSpPr>
        <p:spPr/>
        <p:txBody>
          <a:bodyPr/>
          <a:lstStyle/>
          <a:p>
            <a:endParaRPr lang="en-US" sz="1500" dirty="0" smtClean="0"/>
          </a:p>
          <a:p>
            <a:endParaRPr lang="en-US" sz="1500" dirty="0" smtClean="0"/>
          </a:p>
          <a:p>
            <a:r>
              <a:rPr lang="en-US" sz="1500" dirty="0" smtClean="0"/>
              <a:t>Reading:</a:t>
            </a:r>
          </a:p>
          <a:p>
            <a:r>
              <a:rPr lang="en-US" sz="1500" i="1" dirty="0" smtClean="0"/>
              <a:t>Art &amp; Science of Java</a:t>
            </a:r>
            <a:r>
              <a:rPr lang="en-US" sz="1500" dirty="0" smtClean="0"/>
              <a:t>, Ch. </a:t>
            </a:r>
            <a:r>
              <a:rPr lang="en-US" sz="1500" dirty="0" smtClean="0"/>
              <a:t>10.1-10.4</a:t>
            </a:r>
            <a:endParaRPr lang="en-US" sz="1500" i="1" dirty="0"/>
          </a:p>
        </p:txBody>
      </p:sp>
    </p:spTree>
    <p:extLst>
      <p:ext uri="{BB962C8B-B14F-4D97-AF65-F5344CB8AC3E}">
        <p14:creationId xmlns:p14="http://schemas.microsoft.com/office/powerpoint/2010/main" val="15643574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9346" name="Rectangle 2"/>
          <p:cNvSpPr>
            <a:spLocks noGrp="1" noChangeArrowheads="1"/>
          </p:cNvSpPr>
          <p:nvPr>
            <p:ph type="title"/>
          </p:nvPr>
        </p:nvSpPr>
        <p:spPr/>
        <p:txBody>
          <a:bodyPr/>
          <a:lstStyle/>
          <a:p>
            <a:r>
              <a:rPr lang="en-US" altLang="x-none" dirty="0" smtClean="0"/>
              <a:t>Events</a:t>
            </a:r>
            <a:endParaRPr lang="en-US" altLang="x-none" dirty="0"/>
          </a:p>
        </p:txBody>
      </p:sp>
      <p:sp>
        <p:nvSpPr>
          <p:cNvPr id="1209347" name="Rectangle 3"/>
          <p:cNvSpPr>
            <a:spLocks noGrp="1" noChangeArrowheads="1"/>
          </p:cNvSpPr>
          <p:nvPr>
            <p:ph type="body" idx="1"/>
          </p:nvPr>
        </p:nvSpPr>
        <p:spPr/>
        <p:txBody>
          <a:bodyPr/>
          <a:lstStyle/>
          <a:p>
            <a:pPr>
              <a:lnSpc>
                <a:spcPct val="80000"/>
              </a:lnSpc>
              <a:buFontTx/>
              <a:buNone/>
            </a:pPr>
            <a:endParaRPr lang="en-US" altLang="x-none" sz="2800" dirty="0" smtClean="0">
              <a:solidFill>
                <a:srgbClr val="00B050"/>
              </a:solidFill>
              <a:latin typeface="Consolas" charset="0"/>
            </a:endParaRPr>
          </a:p>
          <a:p>
            <a:pPr>
              <a:lnSpc>
                <a:spcPct val="80000"/>
              </a:lnSpc>
              <a:buFontTx/>
              <a:buNone/>
            </a:pPr>
            <a:r>
              <a:rPr lang="en-US" altLang="x-none" sz="2800" b="1" dirty="0" smtClean="0">
                <a:solidFill>
                  <a:srgbClr val="7030A0"/>
                </a:solidFill>
                <a:latin typeface="Consolas" charset="0"/>
              </a:rPr>
              <a:t>public</a:t>
            </a:r>
            <a:r>
              <a:rPr lang="en-US" altLang="x-none" sz="2800" dirty="0" smtClean="0">
                <a:latin typeface="Consolas" charset="0"/>
              </a:rPr>
              <a:t> </a:t>
            </a:r>
            <a:r>
              <a:rPr lang="en-US" altLang="x-none" sz="2800" b="1" dirty="0" smtClean="0">
                <a:solidFill>
                  <a:srgbClr val="7030A0"/>
                </a:solidFill>
                <a:latin typeface="Consolas" charset="0"/>
              </a:rPr>
              <a:t>void</a:t>
            </a:r>
            <a:r>
              <a:rPr lang="en-US" altLang="x-none" sz="2800" dirty="0" smtClean="0">
                <a:latin typeface="Consolas" charset="0"/>
              </a:rPr>
              <a:t> run() {</a:t>
            </a:r>
          </a:p>
          <a:p>
            <a:pPr>
              <a:lnSpc>
                <a:spcPct val="80000"/>
              </a:lnSpc>
              <a:buFontTx/>
              <a:buNone/>
            </a:pPr>
            <a:r>
              <a:rPr lang="en-US" altLang="x-none" sz="2800" dirty="0">
                <a:latin typeface="Consolas" charset="0"/>
              </a:rPr>
              <a:t> </a:t>
            </a:r>
            <a:r>
              <a:rPr lang="en-US" altLang="x-none" sz="2800" dirty="0" smtClean="0">
                <a:latin typeface="Consolas" charset="0"/>
              </a:rPr>
              <a:t>   </a:t>
            </a:r>
            <a:r>
              <a:rPr lang="en-US" altLang="x-none" sz="2800" dirty="0" smtClean="0">
                <a:solidFill>
                  <a:srgbClr val="00B050"/>
                </a:solidFill>
                <a:latin typeface="Consolas" charset="0"/>
              </a:rPr>
              <a:t>// Java runs this when program launches</a:t>
            </a:r>
            <a:endParaRPr lang="en-US" altLang="x-none" sz="2800" dirty="0">
              <a:solidFill>
                <a:srgbClr val="00B050"/>
              </a:solidFill>
              <a:latin typeface="Consolas" charset="0"/>
            </a:endParaRPr>
          </a:p>
          <a:p>
            <a:pPr>
              <a:lnSpc>
                <a:spcPct val="80000"/>
              </a:lnSpc>
              <a:buFontTx/>
              <a:buNone/>
            </a:pPr>
            <a:r>
              <a:rPr lang="en-US" altLang="x-none" sz="2800" dirty="0" smtClean="0">
                <a:latin typeface="Consolas" charset="0"/>
              </a:rPr>
              <a:t>}</a:t>
            </a:r>
          </a:p>
          <a:p>
            <a:pPr>
              <a:lnSpc>
                <a:spcPct val="80000"/>
              </a:lnSpc>
              <a:buFontTx/>
              <a:buNone/>
            </a:pPr>
            <a:endParaRPr lang="en-US" altLang="x-none" sz="2800" dirty="0">
              <a:latin typeface="Consolas" charset="0"/>
            </a:endParaRPr>
          </a:p>
          <a:p>
            <a:pPr>
              <a:lnSpc>
                <a:spcPct val="80000"/>
              </a:lnSpc>
              <a:buFontTx/>
              <a:buNone/>
            </a:pPr>
            <a:r>
              <a:rPr lang="en-US" altLang="x-none" sz="2800" b="1" dirty="0">
                <a:solidFill>
                  <a:srgbClr val="7030A0"/>
                </a:solidFill>
                <a:latin typeface="Consolas" charset="0"/>
              </a:rPr>
              <a:t>p</a:t>
            </a:r>
            <a:r>
              <a:rPr lang="en-US" altLang="x-none" sz="2800" b="1" dirty="0" smtClean="0">
                <a:solidFill>
                  <a:srgbClr val="7030A0"/>
                </a:solidFill>
                <a:latin typeface="Consolas" charset="0"/>
              </a:rPr>
              <a:t>ublic</a:t>
            </a:r>
            <a:r>
              <a:rPr lang="en-US" altLang="x-none" sz="2800" dirty="0" smtClean="0">
                <a:latin typeface="Consolas" charset="0"/>
              </a:rPr>
              <a:t> </a:t>
            </a:r>
            <a:r>
              <a:rPr lang="en-US" altLang="x-none" sz="2800" b="1" dirty="0" smtClean="0">
                <a:solidFill>
                  <a:srgbClr val="7030A0"/>
                </a:solidFill>
                <a:latin typeface="Consolas" charset="0"/>
              </a:rPr>
              <a:t>void</a:t>
            </a:r>
            <a:r>
              <a:rPr lang="en-US" altLang="x-none" sz="2800" dirty="0" smtClean="0">
                <a:latin typeface="Consolas" charset="0"/>
              </a:rPr>
              <a:t> </a:t>
            </a:r>
            <a:r>
              <a:rPr lang="en-US" altLang="x-none" sz="2800" dirty="0" err="1" smtClean="0">
                <a:latin typeface="Consolas" charset="0"/>
              </a:rPr>
              <a:t>mouseClicked</a:t>
            </a:r>
            <a:r>
              <a:rPr lang="en-US" altLang="x-none" sz="2800" dirty="0" smtClean="0">
                <a:latin typeface="Consolas" charset="0"/>
              </a:rPr>
              <a:t>(</a:t>
            </a:r>
            <a:r>
              <a:rPr lang="en-US" altLang="x-none" sz="2800" dirty="0" err="1" smtClean="0">
                <a:latin typeface="Consolas" charset="0"/>
              </a:rPr>
              <a:t>MouseEvent</a:t>
            </a:r>
            <a:r>
              <a:rPr lang="en-US" altLang="x-none" sz="2800" dirty="0" smtClean="0">
                <a:latin typeface="Consolas" charset="0"/>
              </a:rPr>
              <a:t> event) {</a:t>
            </a:r>
          </a:p>
          <a:p>
            <a:pPr>
              <a:lnSpc>
                <a:spcPct val="80000"/>
              </a:lnSpc>
              <a:buFontTx/>
              <a:buNone/>
            </a:pPr>
            <a:r>
              <a:rPr lang="en-US" altLang="x-none" sz="2800" dirty="0">
                <a:latin typeface="Consolas" charset="0"/>
              </a:rPr>
              <a:t> </a:t>
            </a:r>
            <a:r>
              <a:rPr lang="en-US" altLang="x-none" sz="2800" dirty="0" smtClean="0">
                <a:latin typeface="Consolas" charset="0"/>
              </a:rPr>
              <a:t>   </a:t>
            </a:r>
            <a:r>
              <a:rPr lang="en-US" altLang="x-none" sz="2800" dirty="0" smtClean="0">
                <a:solidFill>
                  <a:srgbClr val="00B050"/>
                </a:solidFill>
                <a:latin typeface="Consolas" charset="0"/>
              </a:rPr>
              <a:t>// Java runs this when mouse is clicked</a:t>
            </a:r>
            <a:endParaRPr lang="en-US" altLang="x-none" sz="2800" dirty="0">
              <a:solidFill>
                <a:srgbClr val="00B050"/>
              </a:solidFill>
              <a:latin typeface="Consolas" charset="0"/>
            </a:endParaRPr>
          </a:p>
          <a:p>
            <a:pPr>
              <a:lnSpc>
                <a:spcPct val="80000"/>
              </a:lnSpc>
              <a:buFontTx/>
              <a:buNone/>
            </a:pPr>
            <a:r>
              <a:rPr lang="en-US" altLang="x-none" sz="2800" dirty="0" smtClean="0">
                <a:latin typeface="Consolas" charset="0"/>
              </a:rPr>
              <a:t>}</a:t>
            </a:r>
          </a:p>
          <a:p>
            <a:pPr>
              <a:lnSpc>
                <a:spcPct val="80000"/>
              </a:lnSpc>
              <a:buFontTx/>
              <a:buNone/>
            </a:pPr>
            <a:endParaRPr lang="en-US" altLang="x-none" sz="2800" dirty="0">
              <a:latin typeface="Consolas" charset="0"/>
            </a:endParaRPr>
          </a:p>
          <a:p>
            <a:pPr>
              <a:lnSpc>
                <a:spcPct val="80000"/>
              </a:lnSpc>
              <a:buFontTx/>
              <a:buNone/>
            </a:pPr>
            <a:r>
              <a:rPr lang="en-US" altLang="x-none" sz="2800" b="1" dirty="0">
                <a:solidFill>
                  <a:srgbClr val="7030A0"/>
                </a:solidFill>
                <a:latin typeface="Consolas" charset="0"/>
              </a:rPr>
              <a:t>public</a:t>
            </a:r>
            <a:r>
              <a:rPr lang="en-US" altLang="x-none" sz="2800" dirty="0">
                <a:latin typeface="Consolas" charset="0"/>
              </a:rPr>
              <a:t> </a:t>
            </a:r>
            <a:r>
              <a:rPr lang="en-US" altLang="x-none" sz="2800" b="1" dirty="0">
                <a:solidFill>
                  <a:srgbClr val="7030A0"/>
                </a:solidFill>
                <a:latin typeface="Consolas" charset="0"/>
              </a:rPr>
              <a:t>void</a:t>
            </a:r>
            <a:r>
              <a:rPr lang="en-US" altLang="x-none" sz="2800" dirty="0">
                <a:latin typeface="Consolas" charset="0"/>
              </a:rPr>
              <a:t> </a:t>
            </a:r>
            <a:r>
              <a:rPr lang="en-US" altLang="x-none" sz="2800" dirty="0" err="1" smtClean="0">
                <a:latin typeface="Consolas" charset="0"/>
              </a:rPr>
              <a:t>mouseMoved</a:t>
            </a:r>
            <a:r>
              <a:rPr lang="en-US" altLang="x-none" sz="2800" dirty="0" smtClean="0">
                <a:latin typeface="Consolas" charset="0"/>
              </a:rPr>
              <a:t>(</a:t>
            </a:r>
            <a:r>
              <a:rPr lang="en-US" altLang="x-none" sz="2800" dirty="0" err="1" smtClean="0">
                <a:latin typeface="Consolas" charset="0"/>
              </a:rPr>
              <a:t>MouseEvent</a:t>
            </a:r>
            <a:r>
              <a:rPr lang="en-US" altLang="x-none" sz="2800" dirty="0" smtClean="0">
                <a:latin typeface="Consolas" charset="0"/>
              </a:rPr>
              <a:t> </a:t>
            </a:r>
            <a:r>
              <a:rPr lang="en-US" altLang="x-none" sz="2800" dirty="0">
                <a:latin typeface="Consolas" charset="0"/>
              </a:rPr>
              <a:t>event) {</a:t>
            </a:r>
          </a:p>
          <a:p>
            <a:pPr>
              <a:lnSpc>
                <a:spcPct val="80000"/>
              </a:lnSpc>
              <a:buFontTx/>
              <a:buNone/>
            </a:pPr>
            <a:r>
              <a:rPr lang="en-US" altLang="x-none" sz="2800" dirty="0">
                <a:latin typeface="Consolas" charset="0"/>
              </a:rPr>
              <a:t>    </a:t>
            </a:r>
            <a:r>
              <a:rPr lang="en-US" altLang="x-none" sz="2800" dirty="0">
                <a:solidFill>
                  <a:srgbClr val="00B050"/>
                </a:solidFill>
                <a:latin typeface="Consolas" charset="0"/>
              </a:rPr>
              <a:t>// Java runs this when mouse is </a:t>
            </a:r>
            <a:r>
              <a:rPr lang="en-US" altLang="x-none" sz="2800" dirty="0" smtClean="0">
                <a:solidFill>
                  <a:srgbClr val="00B050"/>
                </a:solidFill>
                <a:latin typeface="Consolas" charset="0"/>
              </a:rPr>
              <a:t>moved</a:t>
            </a:r>
            <a:endParaRPr lang="en-US" altLang="x-none" sz="2800" dirty="0">
              <a:solidFill>
                <a:srgbClr val="00B050"/>
              </a:solidFill>
              <a:latin typeface="Consolas" charset="0"/>
            </a:endParaRPr>
          </a:p>
          <a:p>
            <a:pPr>
              <a:lnSpc>
                <a:spcPct val="80000"/>
              </a:lnSpc>
              <a:buFontTx/>
              <a:buNone/>
            </a:pPr>
            <a:r>
              <a:rPr lang="en-US" altLang="x-none" sz="2800" dirty="0">
                <a:latin typeface="Consolas" charset="0"/>
              </a:rPr>
              <a:t>}</a:t>
            </a:r>
          </a:p>
          <a:p>
            <a:pPr>
              <a:lnSpc>
                <a:spcPct val="80000"/>
              </a:lnSpc>
              <a:buFontTx/>
              <a:buNone/>
            </a:pPr>
            <a:endParaRPr lang="en-US" altLang="x-none" sz="2800" dirty="0" smtClean="0">
              <a:latin typeface="Consolas" charset="0"/>
            </a:endParaRPr>
          </a:p>
        </p:txBody>
      </p:sp>
    </p:spTree>
    <p:extLst>
      <p:ext uri="{BB962C8B-B14F-4D97-AF65-F5344CB8AC3E}">
        <p14:creationId xmlns:p14="http://schemas.microsoft.com/office/powerpoint/2010/main" val="7779342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9346" name="Rectangle 2"/>
          <p:cNvSpPr>
            <a:spLocks noGrp="1" noChangeArrowheads="1"/>
          </p:cNvSpPr>
          <p:nvPr>
            <p:ph type="title"/>
          </p:nvPr>
        </p:nvSpPr>
        <p:spPr/>
        <p:txBody>
          <a:bodyPr/>
          <a:lstStyle/>
          <a:p>
            <a:r>
              <a:rPr lang="en-US" altLang="x-none" dirty="0" smtClean="0"/>
              <a:t>Example: </a:t>
            </a:r>
            <a:r>
              <a:rPr lang="en-US" altLang="x-none" dirty="0" err="1" smtClean="0"/>
              <a:t>ClickForFace</a:t>
            </a:r>
            <a:endParaRPr lang="en-US" altLang="x-none" dirty="0"/>
          </a:p>
        </p:txBody>
      </p:sp>
      <p:sp>
        <p:nvSpPr>
          <p:cNvPr id="1209347" name="Rectangle 3"/>
          <p:cNvSpPr>
            <a:spLocks noGrp="1" noChangeArrowheads="1"/>
          </p:cNvSpPr>
          <p:nvPr>
            <p:ph type="body" idx="1"/>
          </p:nvPr>
        </p:nvSpPr>
        <p:spPr>
          <a:xfrm>
            <a:off x="0" y="1295400"/>
            <a:ext cx="9144000" cy="5181600"/>
          </a:xfrm>
        </p:spPr>
        <p:txBody>
          <a:bodyPr/>
          <a:lstStyle/>
          <a:p>
            <a:pPr>
              <a:lnSpc>
                <a:spcPct val="80000"/>
              </a:lnSpc>
              <a:buFontTx/>
              <a:buNone/>
            </a:pPr>
            <a:r>
              <a:rPr lang="en-US" altLang="x-none" dirty="0" smtClean="0">
                <a:latin typeface="Consolas" charset="0"/>
              </a:rPr>
              <a:t>import </a:t>
            </a:r>
            <a:r>
              <a:rPr lang="en-US" altLang="x-none" dirty="0" err="1" smtClean="0">
                <a:latin typeface="Consolas" charset="0"/>
              </a:rPr>
              <a:t>acm.program</a:t>
            </a:r>
            <a:r>
              <a:rPr lang="en-US" altLang="x-none" dirty="0" smtClean="0">
                <a:latin typeface="Consolas" charset="0"/>
              </a:rPr>
              <a:t>.*;</a:t>
            </a:r>
          </a:p>
          <a:p>
            <a:pPr>
              <a:lnSpc>
                <a:spcPct val="80000"/>
              </a:lnSpc>
              <a:buFontTx/>
              <a:buNone/>
            </a:pPr>
            <a:r>
              <a:rPr lang="en-US" altLang="x-none" dirty="0" smtClean="0">
                <a:latin typeface="Consolas" charset="0"/>
              </a:rPr>
              <a:t>import </a:t>
            </a:r>
            <a:r>
              <a:rPr lang="en-US" altLang="x-none" dirty="0" err="1" smtClean="0">
                <a:latin typeface="Consolas" charset="0"/>
              </a:rPr>
              <a:t>acm.graphics</a:t>
            </a:r>
            <a:r>
              <a:rPr lang="en-US" altLang="x-none" dirty="0" smtClean="0">
                <a:latin typeface="Consolas" charset="0"/>
              </a:rPr>
              <a:t>.*;</a:t>
            </a:r>
          </a:p>
          <a:p>
            <a:pPr>
              <a:lnSpc>
                <a:spcPct val="80000"/>
              </a:lnSpc>
              <a:buFontTx/>
              <a:buNone/>
            </a:pPr>
            <a:r>
              <a:rPr lang="en-US" altLang="x-none" dirty="0" smtClean="0">
                <a:latin typeface="Consolas" charset="0"/>
              </a:rPr>
              <a:t>import </a:t>
            </a:r>
            <a:r>
              <a:rPr lang="en-US" altLang="x-none" dirty="0" err="1" smtClean="0">
                <a:latin typeface="Consolas" charset="0"/>
              </a:rPr>
              <a:t>java.awt</a:t>
            </a:r>
            <a:r>
              <a:rPr lang="en-US" altLang="x-none" dirty="0" smtClean="0">
                <a:latin typeface="Consolas" charset="0"/>
              </a:rPr>
              <a:t>.*;</a:t>
            </a:r>
          </a:p>
          <a:p>
            <a:pPr>
              <a:lnSpc>
                <a:spcPct val="80000"/>
              </a:lnSpc>
              <a:buFontTx/>
              <a:buNone/>
            </a:pPr>
            <a:r>
              <a:rPr lang="en-US" altLang="x-none" dirty="0" smtClean="0">
                <a:latin typeface="Consolas" charset="0"/>
              </a:rPr>
              <a:t>import </a:t>
            </a:r>
            <a:r>
              <a:rPr lang="en-US" altLang="x-none" dirty="0" err="1" smtClean="0">
                <a:latin typeface="Consolas" charset="0"/>
              </a:rPr>
              <a:t>java.awt.event</a:t>
            </a:r>
            <a:r>
              <a:rPr lang="en-US" altLang="x-none" dirty="0" smtClean="0">
                <a:latin typeface="Consolas" charset="0"/>
              </a:rPr>
              <a:t>.*;	</a:t>
            </a:r>
            <a:r>
              <a:rPr lang="en-US" altLang="x-none" dirty="0" smtClean="0">
                <a:solidFill>
                  <a:srgbClr val="00B050"/>
                </a:solidFill>
                <a:latin typeface="Consolas" charset="0"/>
              </a:rPr>
              <a:t>// NEW</a:t>
            </a:r>
            <a:endParaRPr lang="en-US" altLang="x-none" b="1" dirty="0">
              <a:solidFill>
                <a:srgbClr val="00B050"/>
              </a:solidFill>
              <a:latin typeface="Consolas" charset="0"/>
            </a:endParaRPr>
          </a:p>
          <a:p>
            <a:pPr>
              <a:lnSpc>
                <a:spcPct val="80000"/>
              </a:lnSpc>
              <a:buFontTx/>
              <a:buNone/>
            </a:pPr>
            <a:endParaRPr lang="en-US" altLang="x-none" b="1" dirty="0" smtClean="0">
              <a:solidFill>
                <a:srgbClr val="7030A0"/>
              </a:solidFill>
              <a:latin typeface="Consolas" charset="0"/>
            </a:endParaRPr>
          </a:p>
          <a:p>
            <a:pPr>
              <a:lnSpc>
                <a:spcPct val="80000"/>
              </a:lnSpc>
              <a:buFontTx/>
              <a:buNone/>
            </a:pPr>
            <a:r>
              <a:rPr lang="en-US" altLang="x-none" b="1" dirty="0" smtClean="0">
                <a:solidFill>
                  <a:srgbClr val="7030A0"/>
                </a:solidFill>
                <a:latin typeface="Consolas" charset="0"/>
              </a:rPr>
              <a:t>public</a:t>
            </a:r>
            <a:r>
              <a:rPr lang="en-US" altLang="x-none" dirty="0" smtClean="0">
                <a:solidFill>
                  <a:srgbClr val="7030A0"/>
                </a:solidFill>
                <a:latin typeface="Consolas" charset="0"/>
              </a:rPr>
              <a:t> </a:t>
            </a:r>
            <a:r>
              <a:rPr lang="en-US" altLang="x-none" b="1" dirty="0" smtClean="0">
                <a:solidFill>
                  <a:srgbClr val="7030A0"/>
                </a:solidFill>
                <a:latin typeface="Consolas" charset="0"/>
              </a:rPr>
              <a:t>class</a:t>
            </a:r>
            <a:r>
              <a:rPr lang="en-US" altLang="x-none" dirty="0" smtClean="0">
                <a:solidFill>
                  <a:srgbClr val="7030A0"/>
                </a:solidFill>
                <a:latin typeface="Consolas" charset="0"/>
              </a:rPr>
              <a:t> </a:t>
            </a:r>
            <a:r>
              <a:rPr lang="en-US" altLang="x-none" dirty="0" err="1" smtClean="0">
                <a:latin typeface="Consolas" charset="0"/>
              </a:rPr>
              <a:t>ClickForFace</a:t>
            </a:r>
            <a:r>
              <a:rPr lang="en-US" altLang="x-none" dirty="0" smtClean="0">
                <a:latin typeface="Consolas" charset="0"/>
              </a:rPr>
              <a:t> </a:t>
            </a:r>
            <a:r>
              <a:rPr lang="en-US" altLang="x-none" b="1" dirty="0" smtClean="0">
                <a:solidFill>
                  <a:srgbClr val="7030A0"/>
                </a:solidFill>
                <a:latin typeface="Consolas" charset="0"/>
              </a:rPr>
              <a:t>extends</a:t>
            </a:r>
            <a:r>
              <a:rPr lang="en-US" altLang="x-none" dirty="0" smtClean="0">
                <a:solidFill>
                  <a:srgbClr val="7030A0"/>
                </a:solidFill>
                <a:latin typeface="Consolas" charset="0"/>
              </a:rPr>
              <a:t> </a:t>
            </a:r>
            <a:r>
              <a:rPr lang="en-US" altLang="x-none" dirty="0" err="1" smtClean="0">
                <a:latin typeface="Consolas" charset="0"/>
              </a:rPr>
              <a:t>GraphicsProgram</a:t>
            </a:r>
            <a:r>
              <a:rPr lang="en-US" altLang="x-none" dirty="0" smtClean="0">
                <a:latin typeface="Consolas" charset="0"/>
              </a:rPr>
              <a:t> {</a:t>
            </a:r>
            <a:endParaRPr lang="en-US" altLang="x-none" dirty="0" smtClean="0">
              <a:solidFill>
                <a:srgbClr val="00B050"/>
              </a:solidFill>
              <a:latin typeface="Consolas" charset="0"/>
            </a:endParaRPr>
          </a:p>
          <a:p>
            <a:pPr>
              <a:lnSpc>
                <a:spcPct val="80000"/>
              </a:lnSpc>
              <a:buFontTx/>
              <a:buNone/>
            </a:pPr>
            <a:r>
              <a:rPr lang="en-US" altLang="x-none" dirty="0" smtClean="0">
                <a:solidFill>
                  <a:srgbClr val="00B050"/>
                </a:solidFill>
                <a:latin typeface="Consolas" charset="0"/>
              </a:rPr>
              <a:t>    </a:t>
            </a:r>
            <a:br>
              <a:rPr lang="en-US" altLang="x-none" dirty="0" smtClean="0">
                <a:solidFill>
                  <a:srgbClr val="00B050"/>
                </a:solidFill>
                <a:latin typeface="Consolas" charset="0"/>
              </a:rPr>
            </a:br>
            <a:r>
              <a:rPr lang="en-US" altLang="x-none" dirty="0" smtClean="0">
                <a:solidFill>
                  <a:srgbClr val="00B050"/>
                </a:solidFill>
                <a:latin typeface="Consolas" charset="0"/>
              </a:rPr>
              <a:t>   // Add a face at 50, 50 on mouse click</a:t>
            </a:r>
          </a:p>
          <a:p>
            <a:pPr>
              <a:lnSpc>
                <a:spcPct val="80000"/>
              </a:lnSpc>
              <a:buFontTx/>
              <a:buNone/>
            </a:pPr>
            <a:r>
              <a:rPr lang="en-US" altLang="x-none" b="1" dirty="0" smtClean="0">
                <a:solidFill>
                  <a:srgbClr val="7030A0"/>
                </a:solidFill>
                <a:latin typeface="Consolas" charset="0"/>
              </a:rPr>
              <a:t>    public</a:t>
            </a:r>
            <a:r>
              <a:rPr lang="en-US" altLang="x-none" dirty="0" smtClean="0">
                <a:latin typeface="Consolas" charset="0"/>
              </a:rPr>
              <a:t> </a:t>
            </a:r>
            <a:r>
              <a:rPr lang="en-US" altLang="x-none" b="1" dirty="0" smtClean="0">
                <a:solidFill>
                  <a:srgbClr val="7030A0"/>
                </a:solidFill>
                <a:latin typeface="Consolas" charset="0"/>
              </a:rPr>
              <a:t>void</a:t>
            </a:r>
            <a:r>
              <a:rPr lang="en-US" altLang="x-none" dirty="0" smtClean="0">
                <a:latin typeface="Consolas" charset="0"/>
              </a:rPr>
              <a:t> </a:t>
            </a:r>
            <a:r>
              <a:rPr lang="en-US" altLang="x-none" dirty="0" err="1" smtClean="0">
                <a:latin typeface="Consolas" charset="0"/>
              </a:rPr>
              <a:t>mouseClicked</a:t>
            </a:r>
            <a:r>
              <a:rPr lang="en-US" altLang="x-none" dirty="0" smtClean="0">
                <a:latin typeface="Consolas" charset="0"/>
              </a:rPr>
              <a:t>(</a:t>
            </a:r>
            <a:r>
              <a:rPr lang="en-US" altLang="x-none" dirty="0" err="1" smtClean="0">
                <a:latin typeface="Consolas" charset="0"/>
              </a:rPr>
              <a:t>MouseEvent</a:t>
            </a:r>
            <a:r>
              <a:rPr lang="en-US" altLang="x-none" dirty="0" smtClean="0">
                <a:latin typeface="Consolas" charset="0"/>
              </a:rPr>
              <a:t> event) {</a:t>
            </a:r>
          </a:p>
          <a:p>
            <a:pPr>
              <a:lnSpc>
                <a:spcPct val="80000"/>
              </a:lnSpc>
              <a:buFontTx/>
              <a:buNone/>
            </a:pPr>
            <a:r>
              <a:rPr lang="en-US" altLang="x-none" dirty="0" smtClean="0">
                <a:solidFill>
                  <a:srgbClr val="00B050"/>
                </a:solidFill>
                <a:latin typeface="Consolas" charset="0"/>
              </a:rPr>
              <a:t>        </a:t>
            </a:r>
            <a:r>
              <a:rPr lang="en-US" altLang="x-none" dirty="0" err="1" smtClean="0">
                <a:latin typeface="Consolas" charset="0"/>
              </a:rPr>
              <a:t>GImage</a:t>
            </a:r>
            <a:r>
              <a:rPr lang="en-US" altLang="x-none" dirty="0" smtClean="0">
                <a:latin typeface="Consolas" charset="0"/>
              </a:rPr>
              <a:t> face = </a:t>
            </a:r>
            <a:r>
              <a:rPr lang="en-US" altLang="x-none" b="1" dirty="0" smtClean="0">
                <a:solidFill>
                  <a:srgbClr val="7030A0"/>
                </a:solidFill>
                <a:latin typeface="Consolas" charset="0"/>
              </a:rPr>
              <a:t>new</a:t>
            </a:r>
            <a:r>
              <a:rPr lang="en-US" altLang="x-none" dirty="0" smtClean="0">
                <a:latin typeface="Consolas" charset="0"/>
              </a:rPr>
              <a:t> </a:t>
            </a:r>
            <a:r>
              <a:rPr lang="en-US" altLang="x-none" dirty="0" err="1" smtClean="0">
                <a:latin typeface="Consolas" charset="0"/>
              </a:rPr>
              <a:t>GImage</a:t>
            </a:r>
            <a:r>
              <a:rPr lang="en-US" altLang="x-none" dirty="0" smtClean="0">
                <a:latin typeface="Consolas" charset="0"/>
              </a:rPr>
              <a:t>(</a:t>
            </a:r>
            <a:r>
              <a:rPr lang="en-US" altLang="x-none" dirty="0" smtClean="0">
                <a:solidFill>
                  <a:srgbClr val="0070C0"/>
                </a:solidFill>
                <a:latin typeface="Consolas" charset="0"/>
              </a:rPr>
              <a:t>"res/</a:t>
            </a:r>
            <a:r>
              <a:rPr lang="en-US" altLang="x-none" dirty="0" err="1" smtClean="0">
                <a:solidFill>
                  <a:srgbClr val="0070C0"/>
                </a:solidFill>
                <a:latin typeface="Consolas" charset="0"/>
              </a:rPr>
              <a:t>martyFace.png</a:t>
            </a:r>
            <a:r>
              <a:rPr lang="en-US" altLang="x-none" dirty="0" smtClean="0">
                <a:solidFill>
                  <a:srgbClr val="0070C0"/>
                </a:solidFill>
                <a:latin typeface="Consolas" charset="0"/>
              </a:rPr>
              <a:t>"</a:t>
            </a:r>
            <a:r>
              <a:rPr lang="en-US" altLang="x-none" dirty="0" smtClean="0">
                <a:latin typeface="Consolas" charset="0"/>
              </a:rPr>
              <a:t>,</a:t>
            </a:r>
          </a:p>
          <a:p>
            <a:pPr>
              <a:lnSpc>
                <a:spcPct val="80000"/>
              </a:lnSpc>
              <a:buFontTx/>
              <a:buNone/>
            </a:pPr>
            <a:r>
              <a:rPr lang="en-US" altLang="x-none" dirty="0" smtClean="0">
                <a:latin typeface="Consolas" charset="0"/>
              </a:rPr>
              <a:t>            50, 50);</a:t>
            </a:r>
          </a:p>
          <a:p>
            <a:pPr>
              <a:lnSpc>
                <a:spcPct val="80000"/>
              </a:lnSpc>
              <a:buFontTx/>
              <a:buNone/>
            </a:pPr>
            <a:r>
              <a:rPr lang="en-US" altLang="x-none" dirty="0">
                <a:solidFill>
                  <a:srgbClr val="00B050"/>
                </a:solidFill>
                <a:latin typeface="Consolas" charset="0"/>
              </a:rPr>
              <a:t> </a:t>
            </a:r>
            <a:r>
              <a:rPr lang="en-US" altLang="x-none" dirty="0" smtClean="0">
                <a:solidFill>
                  <a:srgbClr val="00B050"/>
                </a:solidFill>
                <a:latin typeface="Consolas" charset="0"/>
              </a:rPr>
              <a:t>       </a:t>
            </a:r>
            <a:r>
              <a:rPr lang="en-US" altLang="x-none" dirty="0" smtClean="0">
                <a:latin typeface="Consolas" charset="0"/>
              </a:rPr>
              <a:t>add(face);</a:t>
            </a:r>
          </a:p>
          <a:p>
            <a:pPr>
              <a:lnSpc>
                <a:spcPct val="80000"/>
              </a:lnSpc>
              <a:buFontTx/>
              <a:buNone/>
            </a:pPr>
            <a:r>
              <a:rPr lang="en-US" altLang="x-none" dirty="0">
                <a:latin typeface="Consolas" charset="0"/>
              </a:rPr>
              <a:t> </a:t>
            </a:r>
            <a:r>
              <a:rPr lang="en-US" altLang="x-none" dirty="0" smtClean="0">
                <a:latin typeface="Consolas" charset="0"/>
              </a:rPr>
              <a:t>   }</a:t>
            </a:r>
            <a:endParaRPr lang="en-US" altLang="x-none" dirty="0">
              <a:latin typeface="Consolas" charset="0"/>
            </a:endParaRPr>
          </a:p>
          <a:p>
            <a:pPr>
              <a:lnSpc>
                <a:spcPct val="80000"/>
              </a:lnSpc>
              <a:buFontTx/>
              <a:buNone/>
            </a:pPr>
            <a:r>
              <a:rPr lang="en-US" altLang="x-none" dirty="0" smtClean="0">
                <a:latin typeface="Consolas" charset="0"/>
              </a:rPr>
              <a:t>}</a:t>
            </a:r>
          </a:p>
        </p:txBody>
      </p:sp>
    </p:spTree>
    <p:extLst>
      <p:ext uri="{BB962C8B-B14F-4D97-AF65-F5344CB8AC3E}">
        <p14:creationId xmlns:p14="http://schemas.microsoft.com/office/powerpoint/2010/main" val="4484337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2898" name="Rectangle 2"/>
          <p:cNvSpPr>
            <a:spLocks noGrp="1" noChangeArrowheads="1"/>
          </p:cNvSpPr>
          <p:nvPr>
            <p:ph type="title"/>
          </p:nvPr>
        </p:nvSpPr>
        <p:spPr/>
        <p:txBody>
          <a:bodyPr/>
          <a:lstStyle/>
          <a:p>
            <a:r>
              <a:rPr lang="en-US" altLang="x-none" dirty="0" err="1" smtClean="0"/>
              <a:t>MouseEvent</a:t>
            </a:r>
            <a:r>
              <a:rPr lang="en-US" altLang="x-none" dirty="0" smtClean="0"/>
              <a:t> </a:t>
            </a:r>
            <a:r>
              <a:rPr lang="en-US" altLang="x-none" dirty="0"/>
              <a:t>objects</a:t>
            </a:r>
          </a:p>
        </p:txBody>
      </p:sp>
      <p:sp>
        <p:nvSpPr>
          <p:cNvPr id="1232899" name="Rectangle 3"/>
          <p:cNvSpPr>
            <a:spLocks noGrp="1" noChangeArrowheads="1"/>
          </p:cNvSpPr>
          <p:nvPr>
            <p:ph type="body" idx="1"/>
          </p:nvPr>
        </p:nvSpPr>
        <p:spPr/>
        <p:txBody>
          <a:bodyPr/>
          <a:lstStyle/>
          <a:p>
            <a:endParaRPr lang="en-US" altLang="x-none" sz="2800" dirty="0" smtClean="0"/>
          </a:p>
          <a:p>
            <a:r>
              <a:rPr lang="en-US" altLang="x-none" sz="2800" dirty="0" smtClean="0"/>
              <a:t>A </a:t>
            </a:r>
            <a:r>
              <a:rPr lang="en-US" altLang="x-none" sz="2800" dirty="0" err="1" smtClean="0">
                <a:latin typeface="Consolas" charset="0"/>
              </a:rPr>
              <a:t>MouseEvent</a:t>
            </a:r>
            <a:r>
              <a:rPr lang="en-US" altLang="x-none" sz="2800" dirty="0" smtClean="0"/>
              <a:t> contains information </a:t>
            </a:r>
            <a:r>
              <a:rPr lang="en-US" altLang="x-none" sz="2800" dirty="0"/>
              <a:t>about the event that just occurred:</a:t>
            </a:r>
          </a:p>
          <a:p>
            <a:pPr lvl="1">
              <a:buFontTx/>
              <a:buNone/>
            </a:pPr>
            <a:endParaRPr lang="en-US" altLang="x-none" sz="2800" dirty="0"/>
          </a:p>
          <a:p>
            <a:pPr lvl="1">
              <a:buFontTx/>
              <a:buNone/>
            </a:pPr>
            <a:endParaRPr lang="en-US" altLang="x-none" sz="2800" dirty="0"/>
          </a:p>
          <a:p>
            <a:pPr lvl="1">
              <a:buFontTx/>
              <a:buNone/>
            </a:pPr>
            <a:endParaRPr lang="en-US" altLang="x-none" sz="2800" dirty="0"/>
          </a:p>
          <a:p>
            <a:pPr lvl="1">
              <a:buFontTx/>
              <a:buNone/>
            </a:pPr>
            <a:endParaRPr lang="en-US" altLang="x-none" sz="2800" dirty="0"/>
          </a:p>
        </p:txBody>
      </p:sp>
      <p:graphicFrame>
        <p:nvGraphicFramePr>
          <p:cNvPr id="1232929" name="Group 33"/>
          <p:cNvGraphicFramePr>
            <a:graphicFrameLocks noGrp="1"/>
          </p:cNvGraphicFramePr>
          <p:nvPr>
            <p:extLst>
              <p:ext uri="{D42A27DB-BD31-4B8C-83A1-F6EECF244321}">
                <p14:modId xmlns:p14="http://schemas.microsoft.com/office/powerpoint/2010/main" val="2122735671"/>
              </p:ext>
            </p:extLst>
          </p:nvPr>
        </p:nvGraphicFramePr>
        <p:xfrm>
          <a:off x="533400" y="3337560"/>
          <a:ext cx="8077200" cy="1097280"/>
        </p:xfrm>
        <a:graphic>
          <a:graphicData uri="http://schemas.openxmlformats.org/drawingml/2006/table">
            <a:tbl>
              <a:tblPr/>
              <a:tblGrid>
                <a:gridCol w="2362200"/>
                <a:gridCol w="5715000"/>
              </a:tblGrid>
              <a:tr h="217488">
                <a:tc>
                  <a:txBody>
                    <a:bodyPr/>
                    <a:lstStyle>
                      <a:lvl1pPr>
                        <a:spcBef>
                          <a:spcPct val="20000"/>
                        </a:spcBef>
                        <a:defRPr sz="2000">
                          <a:solidFill>
                            <a:schemeClr val="tx1"/>
                          </a:solidFill>
                          <a:latin typeface="Calibri" charset="0"/>
                        </a:defRPr>
                      </a:lvl1pPr>
                      <a:lvl2pPr>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fontAlgn="base">
                        <a:spcBef>
                          <a:spcPct val="20000"/>
                        </a:spcBef>
                        <a:spcAft>
                          <a:spcPct val="0"/>
                        </a:spcAft>
                        <a:defRPr sz="1600">
                          <a:solidFill>
                            <a:schemeClr val="tx1"/>
                          </a:solidFill>
                          <a:latin typeface="Calibri" charset="0"/>
                        </a:defRPr>
                      </a:lvl6pPr>
                      <a:lvl7pPr fontAlgn="base">
                        <a:spcBef>
                          <a:spcPct val="20000"/>
                        </a:spcBef>
                        <a:spcAft>
                          <a:spcPct val="0"/>
                        </a:spcAft>
                        <a:defRPr sz="1600">
                          <a:solidFill>
                            <a:schemeClr val="tx1"/>
                          </a:solidFill>
                          <a:latin typeface="Calibri" charset="0"/>
                        </a:defRPr>
                      </a:lvl7pPr>
                      <a:lvl8pPr fontAlgn="base">
                        <a:spcBef>
                          <a:spcPct val="20000"/>
                        </a:spcBef>
                        <a:spcAft>
                          <a:spcPct val="0"/>
                        </a:spcAft>
                        <a:defRPr sz="1600">
                          <a:solidFill>
                            <a:schemeClr val="tx1"/>
                          </a:solidFill>
                          <a:latin typeface="Calibri" charset="0"/>
                        </a:defRPr>
                      </a:lvl8pPr>
                      <a:lvl9pPr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altLang="x-none" sz="2000" b="1" i="0" u="none" strike="noStrike" cap="none" normalizeH="0" baseline="0">
                          <a:ln>
                            <a:noFill/>
                          </a:ln>
                          <a:solidFill>
                            <a:schemeClr val="tx1"/>
                          </a:solidFill>
                          <a:effectLst/>
                          <a:latin typeface="Calibri" charset="0"/>
                        </a:rPr>
                        <a:t>Method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fontAlgn="base">
                        <a:spcBef>
                          <a:spcPct val="20000"/>
                        </a:spcBef>
                        <a:spcAft>
                          <a:spcPct val="0"/>
                        </a:spcAft>
                        <a:defRPr sz="1600">
                          <a:solidFill>
                            <a:schemeClr val="tx1"/>
                          </a:solidFill>
                          <a:latin typeface="Calibri" charset="0"/>
                        </a:defRPr>
                      </a:lvl6pPr>
                      <a:lvl7pPr fontAlgn="base">
                        <a:spcBef>
                          <a:spcPct val="20000"/>
                        </a:spcBef>
                        <a:spcAft>
                          <a:spcPct val="0"/>
                        </a:spcAft>
                        <a:defRPr sz="1600">
                          <a:solidFill>
                            <a:schemeClr val="tx1"/>
                          </a:solidFill>
                          <a:latin typeface="Calibri" charset="0"/>
                        </a:defRPr>
                      </a:lvl7pPr>
                      <a:lvl8pPr fontAlgn="base">
                        <a:spcBef>
                          <a:spcPct val="20000"/>
                        </a:spcBef>
                        <a:spcAft>
                          <a:spcPct val="0"/>
                        </a:spcAft>
                        <a:defRPr sz="1600">
                          <a:solidFill>
                            <a:schemeClr val="tx1"/>
                          </a:solidFill>
                          <a:latin typeface="Calibri" charset="0"/>
                        </a:defRPr>
                      </a:lvl8pPr>
                      <a:lvl9pPr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altLang="x-none" sz="2000" b="1" i="0" u="none" strike="noStrike" cap="none" normalizeH="0" baseline="0">
                          <a:ln>
                            <a:noFill/>
                          </a:ln>
                          <a:solidFill>
                            <a:schemeClr val="tx1"/>
                          </a:solidFill>
                          <a:effectLst/>
                          <a:latin typeface="Calibri" charset="0"/>
                        </a:rPr>
                        <a:t>Description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54000">
                <a:tc>
                  <a:txBody>
                    <a:bodyPr/>
                    <a:lstStyle>
                      <a:lvl1pPr>
                        <a:spcBef>
                          <a:spcPct val="20000"/>
                        </a:spcBef>
                        <a:defRPr sz="2000">
                          <a:solidFill>
                            <a:schemeClr val="tx1"/>
                          </a:solidFill>
                          <a:latin typeface="Calibri" charset="0"/>
                        </a:defRPr>
                      </a:lvl1pPr>
                      <a:lvl2pPr>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fontAlgn="base">
                        <a:spcBef>
                          <a:spcPct val="20000"/>
                        </a:spcBef>
                        <a:spcAft>
                          <a:spcPct val="0"/>
                        </a:spcAft>
                        <a:defRPr sz="1600">
                          <a:solidFill>
                            <a:schemeClr val="tx1"/>
                          </a:solidFill>
                          <a:latin typeface="Calibri" charset="0"/>
                        </a:defRPr>
                      </a:lvl6pPr>
                      <a:lvl7pPr fontAlgn="base">
                        <a:spcBef>
                          <a:spcPct val="20000"/>
                        </a:spcBef>
                        <a:spcAft>
                          <a:spcPct val="0"/>
                        </a:spcAft>
                        <a:defRPr sz="1600">
                          <a:solidFill>
                            <a:schemeClr val="tx1"/>
                          </a:solidFill>
                          <a:latin typeface="Calibri" charset="0"/>
                        </a:defRPr>
                      </a:lvl7pPr>
                      <a:lvl8pPr fontAlgn="base">
                        <a:spcBef>
                          <a:spcPct val="20000"/>
                        </a:spcBef>
                        <a:spcAft>
                          <a:spcPct val="0"/>
                        </a:spcAft>
                        <a:defRPr sz="1600">
                          <a:solidFill>
                            <a:schemeClr val="tx1"/>
                          </a:solidFill>
                          <a:latin typeface="Calibri" charset="0"/>
                        </a:defRPr>
                      </a:lvl8pPr>
                      <a:lvl9pPr fontAlgn="base">
                        <a:spcBef>
                          <a:spcPct val="20000"/>
                        </a:spcBef>
                        <a:spcAft>
                          <a:spcPct val="0"/>
                        </a:spcAft>
                        <a:defRPr sz="1600">
                          <a:solidFill>
                            <a:schemeClr val="tx1"/>
                          </a:solidFill>
                          <a:latin typeface="Calibri"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x-none" sz="2000" b="1" i="1" u="none" strike="noStrike" cap="none" normalizeH="0" baseline="0" dirty="0" err="1">
                          <a:ln>
                            <a:noFill/>
                          </a:ln>
                          <a:solidFill>
                            <a:schemeClr val="tx1"/>
                          </a:solidFill>
                          <a:effectLst/>
                          <a:latin typeface="Consolas" charset="0"/>
                        </a:rPr>
                        <a:t>e</a:t>
                      </a:r>
                      <a:r>
                        <a:rPr kumimoji="0" lang="en-US" altLang="x-none" sz="2000" b="0" i="0" u="none" strike="noStrike" cap="none" normalizeH="0" baseline="0" dirty="0" err="1">
                          <a:ln>
                            <a:noFill/>
                          </a:ln>
                          <a:solidFill>
                            <a:schemeClr val="tx1"/>
                          </a:solidFill>
                          <a:effectLst/>
                          <a:latin typeface="Consolas" charset="0"/>
                        </a:rPr>
                        <a:t>.getX</a:t>
                      </a:r>
                      <a:r>
                        <a:rPr kumimoji="0" lang="en-US" altLang="x-none" sz="2000" b="0" i="0" u="none" strike="noStrike" cap="none" normalizeH="0" baseline="0" dirty="0">
                          <a:ln>
                            <a:noFill/>
                          </a:ln>
                          <a:solidFill>
                            <a:schemeClr val="tx1"/>
                          </a:solidFill>
                          <a:effectLst/>
                          <a:latin typeface="Consolas"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fontAlgn="base">
                        <a:spcBef>
                          <a:spcPct val="20000"/>
                        </a:spcBef>
                        <a:spcAft>
                          <a:spcPct val="0"/>
                        </a:spcAft>
                        <a:defRPr sz="1600">
                          <a:solidFill>
                            <a:schemeClr val="tx1"/>
                          </a:solidFill>
                          <a:latin typeface="Calibri" charset="0"/>
                        </a:defRPr>
                      </a:lvl6pPr>
                      <a:lvl7pPr fontAlgn="base">
                        <a:spcBef>
                          <a:spcPct val="20000"/>
                        </a:spcBef>
                        <a:spcAft>
                          <a:spcPct val="0"/>
                        </a:spcAft>
                        <a:defRPr sz="1600">
                          <a:solidFill>
                            <a:schemeClr val="tx1"/>
                          </a:solidFill>
                          <a:latin typeface="Calibri" charset="0"/>
                        </a:defRPr>
                      </a:lvl7pPr>
                      <a:lvl8pPr fontAlgn="base">
                        <a:spcBef>
                          <a:spcPct val="20000"/>
                        </a:spcBef>
                        <a:spcAft>
                          <a:spcPct val="0"/>
                        </a:spcAft>
                        <a:defRPr sz="1600">
                          <a:solidFill>
                            <a:schemeClr val="tx1"/>
                          </a:solidFill>
                          <a:latin typeface="Calibri" charset="0"/>
                        </a:defRPr>
                      </a:lvl8pPr>
                      <a:lvl9pPr fontAlgn="base">
                        <a:spcBef>
                          <a:spcPct val="20000"/>
                        </a:spcBef>
                        <a:spcAft>
                          <a:spcPct val="0"/>
                        </a:spcAft>
                        <a:defRPr sz="1600">
                          <a:solidFill>
                            <a:schemeClr val="tx1"/>
                          </a:solidFill>
                          <a:latin typeface="Calibri"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x-none" sz="2000" b="0" i="0" u="none" strike="noStrike" cap="none" normalizeH="0" baseline="0">
                          <a:ln>
                            <a:noFill/>
                          </a:ln>
                          <a:solidFill>
                            <a:schemeClr val="tx1"/>
                          </a:solidFill>
                          <a:effectLst/>
                          <a:latin typeface="Calibri" charset="0"/>
                        </a:rPr>
                        <a:t>the </a:t>
                      </a:r>
                      <a:r>
                        <a:rPr kumimoji="0" lang="en-US" altLang="x-none" sz="2000" b="0" i="1" u="none" strike="noStrike" cap="none" normalizeH="0" baseline="0">
                          <a:ln>
                            <a:noFill/>
                          </a:ln>
                          <a:solidFill>
                            <a:schemeClr val="tx1"/>
                          </a:solidFill>
                          <a:effectLst/>
                          <a:latin typeface="Calibri" charset="0"/>
                        </a:rPr>
                        <a:t>x</a:t>
                      </a:r>
                      <a:r>
                        <a:rPr kumimoji="0" lang="en-US" altLang="x-none" sz="2000" b="0" i="0" u="none" strike="noStrike" cap="none" normalizeH="0" baseline="0">
                          <a:ln>
                            <a:noFill/>
                          </a:ln>
                          <a:solidFill>
                            <a:schemeClr val="tx1"/>
                          </a:solidFill>
                          <a:effectLst/>
                          <a:latin typeface="Calibri" charset="0"/>
                        </a:rPr>
                        <a:t>-coordinate of mouse cursor in the window</a:t>
                      </a:r>
                      <a:endParaRPr kumimoji="0" lang="en-US" altLang="x-none" sz="2000" b="0" i="1" u="none" strike="noStrike" cap="none" normalizeH="0" baseline="0">
                        <a:ln>
                          <a:noFill/>
                        </a:ln>
                        <a:solidFill>
                          <a:schemeClr val="tx1"/>
                        </a:solidFill>
                        <a:effectLst/>
                        <a:latin typeface="Calibri"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lvl1pPr>
                        <a:spcBef>
                          <a:spcPct val="20000"/>
                        </a:spcBef>
                        <a:defRPr sz="2000">
                          <a:solidFill>
                            <a:schemeClr val="tx1"/>
                          </a:solidFill>
                          <a:latin typeface="Calibri" charset="0"/>
                        </a:defRPr>
                      </a:lvl1pPr>
                      <a:lvl2pPr>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fontAlgn="base">
                        <a:spcBef>
                          <a:spcPct val="20000"/>
                        </a:spcBef>
                        <a:spcAft>
                          <a:spcPct val="0"/>
                        </a:spcAft>
                        <a:defRPr sz="1600">
                          <a:solidFill>
                            <a:schemeClr val="tx1"/>
                          </a:solidFill>
                          <a:latin typeface="Calibri" charset="0"/>
                        </a:defRPr>
                      </a:lvl6pPr>
                      <a:lvl7pPr fontAlgn="base">
                        <a:spcBef>
                          <a:spcPct val="20000"/>
                        </a:spcBef>
                        <a:spcAft>
                          <a:spcPct val="0"/>
                        </a:spcAft>
                        <a:defRPr sz="1600">
                          <a:solidFill>
                            <a:schemeClr val="tx1"/>
                          </a:solidFill>
                          <a:latin typeface="Calibri" charset="0"/>
                        </a:defRPr>
                      </a:lvl7pPr>
                      <a:lvl8pPr fontAlgn="base">
                        <a:spcBef>
                          <a:spcPct val="20000"/>
                        </a:spcBef>
                        <a:spcAft>
                          <a:spcPct val="0"/>
                        </a:spcAft>
                        <a:defRPr sz="1600">
                          <a:solidFill>
                            <a:schemeClr val="tx1"/>
                          </a:solidFill>
                          <a:latin typeface="Calibri" charset="0"/>
                        </a:defRPr>
                      </a:lvl8pPr>
                      <a:lvl9pPr fontAlgn="base">
                        <a:spcBef>
                          <a:spcPct val="20000"/>
                        </a:spcBef>
                        <a:spcAft>
                          <a:spcPct val="0"/>
                        </a:spcAft>
                        <a:defRPr sz="1600">
                          <a:solidFill>
                            <a:schemeClr val="tx1"/>
                          </a:solidFill>
                          <a:latin typeface="Calibri"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x-none" sz="2000" b="1" i="1" u="none" strike="noStrike" cap="none" normalizeH="0" baseline="0" dirty="0" err="1">
                          <a:ln>
                            <a:noFill/>
                          </a:ln>
                          <a:solidFill>
                            <a:schemeClr val="tx1"/>
                          </a:solidFill>
                          <a:effectLst/>
                          <a:latin typeface="Consolas" charset="0"/>
                        </a:rPr>
                        <a:t>e</a:t>
                      </a:r>
                      <a:r>
                        <a:rPr kumimoji="0" lang="en-US" altLang="x-none" sz="2000" b="0" i="0" u="none" strike="noStrike" cap="none" normalizeH="0" baseline="0" dirty="0" err="1">
                          <a:ln>
                            <a:noFill/>
                          </a:ln>
                          <a:solidFill>
                            <a:schemeClr val="tx1"/>
                          </a:solidFill>
                          <a:effectLst/>
                          <a:latin typeface="Consolas" charset="0"/>
                        </a:rPr>
                        <a:t>.getY</a:t>
                      </a:r>
                      <a:r>
                        <a:rPr kumimoji="0" lang="en-US" altLang="x-none" sz="2000" b="0" i="0" u="none" strike="noStrike" cap="none" normalizeH="0" baseline="0" dirty="0">
                          <a:ln>
                            <a:noFill/>
                          </a:ln>
                          <a:solidFill>
                            <a:schemeClr val="tx1"/>
                          </a:solidFill>
                          <a:effectLst/>
                          <a:latin typeface="Consolas"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fontAlgn="base">
                        <a:spcBef>
                          <a:spcPct val="20000"/>
                        </a:spcBef>
                        <a:spcAft>
                          <a:spcPct val="0"/>
                        </a:spcAft>
                        <a:defRPr sz="1600">
                          <a:solidFill>
                            <a:schemeClr val="tx1"/>
                          </a:solidFill>
                          <a:latin typeface="Calibri" charset="0"/>
                        </a:defRPr>
                      </a:lvl6pPr>
                      <a:lvl7pPr fontAlgn="base">
                        <a:spcBef>
                          <a:spcPct val="20000"/>
                        </a:spcBef>
                        <a:spcAft>
                          <a:spcPct val="0"/>
                        </a:spcAft>
                        <a:defRPr sz="1600">
                          <a:solidFill>
                            <a:schemeClr val="tx1"/>
                          </a:solidFill>
                          <a:latin typeface="Calibri" charset="0"/>
                        </a:defRPr>
                      </a:lvl7pPr>
                      <a:lvl8pPr fontAlgn="base">
                        <a:spcBef>
                          <a:spcPct val="20000"/>
                        </a:spcBef>
                        <a:spcAft>
                          <a:spcPct val="0"/>
                        </a:spcAft>
                        <a:defRPr sz="1600">
                          <a:solidFill>
                            <a:schemeClr val="tx1"/>
                          </a:solidFill>
                          <a:latin typeface="Calibri" charset="0"/>
                        </a:defRPr>
                      </a:lvl8pPr>
                      <a:lvl9pPr fontAlgn="base">
                        <a:spcBef>
                          <a:spcPct val="20000"/>
                        </a:spcBef>
                        <a:spcAft>
                          <a:spcPct val="0"/>
                        </a:spcAft>
                        <a:defRPr sz="1600">
                          <a:solidFill>
                            <a:schemeClr val="tx1"/>
                          </a:solidFill>
                          <a:latin typeface="Calibri"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x-none" sz="2000" b="0" i="0" u="none" strike="noStrike" cap="none" normalizeH="0" baseline="0" dirty="0">
                          <a:ln>
                            <a:noFill/>
                          </a:ln>
                          <a:solidFill>
                            <a:schemeClr val="tx1"/>
                          </a:solidFill>
                          <a:effectLst/>
                          <a:latin typeface="Calibri" charset="0"/>
                        </a:rPr>
                        <a:t>the </a:t>
                      </a:r>
                      <a:r>
                        <a:rPr kumimoji="0" lang="en-US" altLang="x-none" sz="2000" b="0" i="1" u="none" strike="noStrike" cap="none" normalizeH="0" baseline="0" dirty="0">
                          <a:ln>
                            <a:noFill/>
                          </a:ln>
                          <a:solidFill>
                            <a:schemeClr val="tx1"/>
                          </a:solidFill>
                          <a:effectLst/>
                          <a:latin typeface="Calibri" charset="0"/>
                        </a:rPr>
                        <a:t>y</a:t>
                      </a:r>
                      <a:r>
                        <a:rPr kumimoji="0" lang="en-US" altLang="x-none" sz="2000" b="0" i="0" u="none" strike="noStrike" cap="none" normalizeH="0" baseline="0" dirty="0">
                          <a:ln>
                            <a:noFill/>
                          </a:ln>
                          <a:solidFill>
                            <a:schemeClr val="tx1"/>
                          </a:solidFill>
                          <a:effectLst/>
                          <a:latin typeface="Calibri" charset="0"/>
                        </a:rPr>
                        <a:t>-coordinate of mouse cursor in the window</a:t>
                      </a:r>
                      <a:endParaRPr kumimoji="0" lang="en-US" altLang="x-none" sz="2000" b="0" i="1" u="none" strike="noStrike" cap="none" normalizeH="0" baseline="0" dirty="0">
                        <a:ln>
                          <a:noFill/>
                        </a:ln>
                        <a:solidFill>
                          <a:schemeClr val="tx1"/>
                        </a:solidFill>
                        <a:effectLst/>
                        <a:latin typeface="Calibri"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4923759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9346" name="Rectangle 2"/>
          <p:cNvSpPr>
            <a:spLocks noGrp="1" noChangeArrowheads="1"/>
          </p:cNvSpPr>
          <p:nvPr>
            <p:ph type="title"/>
          </p:nvPr>
        </p:nvSpPr>
        <p:spPr/>
        <p:txBody>
          <a:bodyPr/>
          <a:lstStyle/>
          <a:p>
            <a:r>
              <a:rPr lang="en-US" altLang="x-none" dirty="0" smtClean="0"/>
              <a:t>Example: </a:t>
            </a:r>
            <a:r>
              <a:rPr lang="en-US" altLang="x-none" dirty="0" err="1" smtClean="0"/>
              <a:t>ClickForFaces</a:t>
            </a:r>
            <a:endParaRPr lang="en-US" altLang="x-none"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7922" y="1295400"/>
            <a:ext cx="7168155" cy="5181600"/>
          </a:xfrm>
        </p:spPr>
      </p:pic>
    </p:spTree>
    <p:extLst>
      <p:ext uri="{BB962C8B-B14F-4D97-AF65-F5344CB8AC3E}">
        <p14:creationId xmlns:p14="http://schemas.microsoft.com/office/powerpoint/2010/main" val="11655717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9346" name="Rectangle 2"/>
          <p:cNvSpPr>
            <a:spLocks noGrp="1" noChangeArrowheads="1"/>
          </p:cNvSpPr>
          <p:nvPr>
            <p:ph type="title"/>
          </p:nvPr>
        </p:nvSpPr>
        <p:spPr/>
        <p:txBody>
          <a:bodyPr/>
          <a:lstStyle/>
          <a:p>
            <a:r>
              <a:rPr lang="en-US" altLang="x-none" dirty="0" smtClean="0"/>
              <a:t>Example: </a:t>
            </a:r>
            <a:r>
              <a:rPr lang="en-US" altLang="x-none" dirty="0" err="1" smtClean="0"/>
              <a:t>ClickForFaces</a:t>
            </a:r>
            <a:endParaRPr lang="en-US" altLang="x-none" dirty="0"/>
          </a:p>
        </p:txBody>
      </p:sp>
      <p:sp>
        <p:nvSpPr>
          <p:cNvPr id="1209347" name="Rectangle 3"/>
          <p:cNvSpPr>
            <a:spLocks noGrp="1" noChangeArrowheads="1"/>
          </p:cNvSpPr>
          <p:nvPr>
            <p:ph type="body" idx="1"/>
          </p:nvPr>
        </p:nvSpPr>
        <p:spPr>
          <a:xfrm>
            <a:off x="0" y="1295400"/>
            <a:ext cx="9144000" cy="5181600"/>
          </a:xfrm>
        </p:spPr>
        <p:txBody>
          <a:bodyPr/>
          <a:lstStyle/>
          <a:p>
            <a:pPr>
              <a:lnSpc>
                <a:spcPct val="80000"/>
              </a:lnSpc>
              <a:buFontTx/>
              <a:buNone/>
            </a:pPr>
            <a:r>
              <a:rPr lang="en-US" altLang="x-none" b="1" dirty="0" smtClean="0">
                <a:solidFill>
                  <a:srgbClr val="7030A0"/>
                </a:solidFill>
                <a:latin typeface="Consolas" charset="0"/>
              </a:rPr>
              <a:t>public</a:t>
            </a:r>
            <a:r>
              <a:rPr lang="en-US" altLang="x-none" dirty="0" smtClean="0">
                <a:solidFill>
                  <a:srgbClr val="7030A0"/>
                </a:solidFill>
                <a:latin typeface="Consolas" charset="0"/>
              </a:rPr>
              <a:t> </a:t>
            </a:r>
            <a:r>
              <a:rPr lang="en-US" altLang="x-none" b="1" dirty="0" smtClean="0">
                <a:solidFill>
                  <a:srgbClr val="7030A0"/>
                </a:solidFill>
                <a:latin typeface="Consolas" charset="0"/>
              </a:rPr>
              <a:t>class</a:t>
            </a:r>
            <a:r>
              <a:rPr lang="en-US" altLang="x-none" dirty="0" smtClean="0">
                <a:solidFill>
                  <a:srgbClr val="7030A0"/>
                </a:solidFill>
                <a:latin typeface="Consolas" charset="0"/>
              </a:rPr>
              <a:t> </a:t>
            </a:r>
            <a:r>
              <a:rPr lang="en-US" altLang="x-none" dirty="0" err="1" smtClean="0">
                <a:latin typeface="Consolas" charset="0"/>
              </a:rPr>
              <a:t>ClickForFaces</a:t>
            </a:r>
            <a:r>
              <a:rPr lang="en-US" altLang="x-none" dirty="0" smtClean="0">
                <a:latin typeface="Consolas" charset="0"/>
              </a:rPr>
              <a:t> </a:t>
            </a:r>
            <a:r>
              <a:rPr lang="en-US" altLang="x-none" b="1" dirty="0" smtClean="0">
                <a:solidFill>
                  <a:srgbClr val="7030A0"/>
                </a:solidFill>
                <a:latin typeface="Consolas" charset="0"/>
              </a:rPr>
              <a:t>extends</a:t>
            </a:r>
            <a:r>
              <a:rPr lang="en-US" altLang="x-none" dirty="0" smtClean="0">
                <a:solidFill>
                  <a:srgbClr val="7030A0"/>
                </a:solidFill>
                <a:latin typeface="Consolas" charset="0"/>
              </a:rPr>
              <a:t> </a:t>
            </a:r>
            <a:r>
              <a:rPr lang="en-US" altLang="x-none" dirty="0" err="1" smtClean="0">
                <a:latin typeface="Consolas" charset="0"/>
              </a:rPr>
              <a:t>GraphicsProgram</a:t>
            </a:r>
            <a:r>
              <a:rPr lang="en-US" altLang="x-none" dirty="0" smtClean="0">
                <a:latin typeface="Consolas" charset="0"/>
              </a:rPr>
              <a:t> {</a:t>
            </a:r>
            <a:endParaRPr lang="en-US" altLang="x-none" dirty="0" smtClean="0">
              <a:solidFill>
                <a:srgbClr val="00B050"/>
              </a:solidFill>
              <a:latin typeface="Consolas" charset="0"/>
            </a:endParaRPr>
          </a:p>
          <a:p>
            <a:pPr>
              <a:lnSpc>
                <a:spcPct val="80000"/>
              </a:lnSpc>
              <a:buFontTx/>
              <a:buNone/>
            </a:pPr>
            <a:r>
              <a:rPr lang="en-US" altLang="x-none" dirty="0" smtClean="0">
                <a:solidFill>
                  <a:srgbClr val="00B050"/>
                </a:solidFill>
                <a:latin typeface="Consolas" charset="0"/>
              </a:rPr>
              <a:t>    </a:t>
            </a:r>
            <a:br>
              <a:rPr lang="en-US" altLang="x-none" dirty="0" smtClean="0">
                <a:solidFill>
                  <a:srgbClr val="00B050"/>
                </a:solidFill>
                <a:latin typeface="Consolas" charset="0"/>
              </a:rPr>
            </a:br>
            <a:r>
              <a:rPr lang="en-US" altLang="x-none" dirty="0" smtClean="0">
                <a:solidFill>
                  <a:srgbClr val="00B050"/>
                </a:solidFill>
                <a:latin typeface="Consolas" charset="0"/>
              </a:rPr>
              <a:t>   // Add a face at where the user clicks</a:t>
            </a:r>
          </a:p>
          <a:p>
            <a:pPr>
              <a:lnSpc>
                <a:spcPct val="80000"/>
              </a:lnSpc>
              <a:buFontTx/>
              <a:buNone/>
            </a:pPr>
            <a:r>
              <a:rPr lang="en-US" altLang="x-none" b="1" dirty="0" smtClean="0">
                <a:solidFill>
                  <a:srgbClr val="7030A0"/>
                </a:solidFill>
                <a:latin typeface="Consolas" charset="0"/>
              </a:rPr>
              <a:t>    public</a:t>
            </a:r>
            <a:r>
              <a:rPr lang="en-US" altLang="x-none" dirty="0" smtClean="0">
                <a:latin typeface="Consolas" charset="0"/>
              </a:rPr>
              <a:t> </a:t>
            </a:r>
            <a:r>
              <a:rPr lang="en-US" altLang="x-none" b="1" dirty="0" smtClean="0">
                <a:solidFill>
                  <a:srgbClr val="7030A0"/>
                </a:solidFill>
                <a:latin typeface="Consolas" charset="0"/>
              </a:rPr>
              <a:t>void</a:t>
            </a:r>
            <a:r>
              <a:rPr lang="en-US" altLang="x-none" dirty="0" smtClean="0">
                <a:latin typeface="Consolas" charset="0"/>
              </a:rPr>
              <a:t> </a:t>
            </a:r>
            <a:r>
              <a:rPr lang="en-US" altLang="x-none" dirty="0" err="1" smtClean="0">
                <a:latin typeface="Consolas" charset="0"/>
              </a:rPr>
              <a:t>mouseClicked</a:t>
            </a:r>
            <a:r>
              <a:rPr lang="en-US" altLang="x-none" dirty="0" smtClean="0">
                <a:latin typeface="Consolas" charset="0"/>
              </a:rPr>
              <a:t>(</a:t>
            </a:r>
            <a:r>
              <a:rPr lang="en-US" altLang="x-none" dirty="0" err="1" smtClean="0">
                <a:latin typeface="Consolas" charset="0"/>
              </a:rPr>
              <a:t>MouseEvent</a:t>
            </a:r>
            <a:r>
              <a:rPr lang="en-US" altLang="x-none" dirty="0" smtClean="0">
                <a:latin typeface="Consolas" charset="0"/>
              </a:rPr>
              <a:t> event) {</a:t>
            </a:r>
          </a:p>
          <a:p>
            <a:pPr>
              <a:lnSpc>
                <a:spcPct val="80000"/>
              </a:lnSpc>
              <a:buFontTx/>
              <a:buNone/>
            </a:pPr>
            <a:r>
              <a:rPr lang="en-US" altLang="x-none" dirty="0">
                <a:solidFill>
                  <a:srgbClr val="00B050"/>
                </a:solidFill>
                <a:latin typeface="Consolas" charset="0"/>
              </a:rPr>
              <a:t> </a:t>
            </a:r>
            <a:r>
              <a:rPr lang="en-US" altLang="x-none" dirty="0" smtClean="0">
                <a:solidFill>
                  <a:srgbClr val="00B050"/>
                </a:solidFill>
                <a:latin typeface="Consolas" charset="0"/>
              </a:rPr>
              <a:t>       // Get information about the event</a:t>
            </a:r>
          </a:p>
          <a:p>
            <a:pPr>
              <a:lnSpc>
                <a:spcPct val="80000"/>
              </a:lnSpc>
              <a:buFontTx/>
              <a:buNone/>
            </a:pPr>
            <a:r>
              <a:rPr lang="en-US" altLang="x-none" dirty="0">
                <a:latin typeface="Consolas" charset="0"/>
              </a:rPr>
              <a:t> </a:t>
            </a:r>
            <a:r>
              <a:rPr lang="en-US" altLang="x-none" dirty="0" smtClean="0">
                <a:latin typeface="Consolas" charset="0"/>
              </a:rPr>
              <a:t>       double </a:t>
            </a:r>
            <a:r>
              <a:rPr lang="en-US" altLang="x-none" dirty="0" err="1" smtClean="0">
                <a:latin typeface="Consolas" charset="0"/>
              </a:rPr>
              <a:t>mouseX</a:t>
            </a:r>
            <a:r>
              <a:rPr lang="en-US" altLang="x-none" dirty="0" smtClean="0">
                <a:latin typeface="Consolas" charset="0"/>
              </a:rPr>
              <a:t> = </a:t>
            </a:r>
            <a:r>
              <a:rPr lang="en-US" altLang="x-none" dirty="0" err="1" smtClean="0">
                <a:latin typeface="Consolas" charset="0"/>
              </a:rPr>
              <a:t>event.getX</a:t>
            </a:r>
            <a:r>
              <a:rPr lang="en-US" altLang="x-none" dirty="0" smtClean="0">
                <a:latin typeface="Consolas" charset="0"/>
              </a:rPr>
              <a:t>();</a:t>
            </a:r>
          </a:p>
          <a:p>
            <a:pPr>
              <a:lnSpc>
                <a:spcPct val="80000"/>
              </a:lnSpc>
              <a:buFontTx/>
              <a:buNone/>
            </a:pPr>
            <a:r>
              <a:rPr lang="en-US" altLang="x-none" dirty="0">
                <a:latin typeface="Consolas" charset="0"/>
              </a:rPr>
              <a:t> </a:t>
            </a:r>
            <a:r>
              <a:rPr lang="en-US" altLang="x-none" dirty="0" smtClean="0">
                <a:latin typeface="Consolas" charset="0"/>
              </a:rPr>
              <a:t>       double </a:t>
            </a:r>
            <a:r>
              <a:rPr lang="en-US" altLang="x-none" dirty="0" err="1" smtClean="0">
                <a:latin typeface="Consolas" charset="0"/>
              </a:rPr>
              <a:t>mouseY</a:t>
            </a:r>
            <a:r>
              <a:rPr lang="en-US" altLang="x-none" dirty="0" smtClean="0">
                <a:latin typeface="Consolas" charset="0"/>
              </a:rPr>
              <a:t> = </a:t>
            </a:r>
            <a:r>
              <a:rPr lang="en-US" altLang="x-none" dirty="0" err="1" smtClean="0">
                <a:latin typeface="Consolas" charset="0"/>
              </a:rPr>
              <a:t>event.getY</a:t>
            </a:r>
            <a:r>
              <a:rPr lang="en-US" altLang="x-none" dirty="0" smtClean="0">
                <a:latin typeface="Consolas" charset="0"/>
              </a:rPr>
              <a:t>();</a:t>
            </a:r>
          </a:p>
          <a:p>
            <a:pPr>
              <a:lnSpc>
                <a:spcPct val="80000"/>
              </a:lnSpc>
              <a:buFontTx/>
              <a:buNone/>
            </a:pPr>
            <a:endParaRPr lang="en-US" altLang="x-none" dirty="0" smtClean="0">
              <a:latin typeface="Consolas" charset="0"/>
            </a:endParaRPr>
          </a:p>
          <a:p>
            <a:pPr>
              <a:lnSpc>
                <a:spcPct val="80000"/>
              </a:lnSpc>
              <a:buFontTx/>
              <a:buNone/>
            </a:pPr>
            <a:r>
              <a:rPr lang="en-US" altLang="x-none" dirty="0">
                <a:solidFill>
                  <a:srgbClr val="00B050"/>
                </a:solidFill>
                <a:latin typeface="Consolas" charset="0"/>
              </a:rPr>
              <a:t> </a:t>
            </a:r>
            <a:r>
              <a:rPr lang="en-US" altLang="x-none" dirty="0" smtClean="0">
                <a:solidFill>
                  <a:srgbClr val="00B050"/>
                </a:solidFill>
                <a:latin typeface="Consolas" charset="0"/>
              </a:rPr>
              <a:t>       // Add a face at the mouse location</a:t>
            </a:r>
          </a:p>
          <a:p>
            <a:pPr>
              <a:lnSpc>
                <a:spcPct val="80000"/>
              </a:lnSpc>
              <a:buFontTx/>
              <a:buNone/>
            </a:pPr>
            <a:r>
              <a:rPr lang="en-US" altLang="x-none" dirty="0" smtClean="0">
                <a:solidFill>
                  <a:srgbClr val="00B050"/>
                </a:solidFill>
                <a:latin typeface="Consolas" charset="0"/>
              </a:rPr>
              <a:t>        </a:t>
            </a:r>
            <a:r>
              <a:rPr lang="en-US" altLang="x-none" dirty="0" err="1" smtClean="0">
                <a:latin typeface="Consolas" charset="0"/>
              </a:rPr>
              <a:t>GImage</a:t>
            </a:r>
            <a:r>
              <a:rPr lang="en-US" altLang="x-none" dirty="0" smtClean="0">
                <a:latin typeface="Consolas" charset="0"/>
              </a:rPr>
              <a:t> face = </a:t>
            </a:r>
            <a:r>
              <a:rPr lang="en-US" altLang="x-none" b="1" dirty="0" smtClean="0">
                <a:solidFill>
                  <a:srgbClr val="7030A0"/>
                </a:solidFill>
                <a:latin typeface="Consolas" charset="0"/>
              </a:rPr>
              <a:t>new</a:t>
            </a:r>
            <a:r>
              <a:rPr lang="en-US" altLang="x-none" dirty="0" smtClean="0">
                <a:latin typeface="Consolas" charset="0"/>
              </a:rPr>
              <a:t> </a:t>
            </a:r>
            <a:r>
              <a:rPr lang="en-US" altLang="x-none" dirty="0" err="1" smtClean="0">
                <a:latin typeface="Consolas" charset="0"/>
              </a:rPr>
              <a:t>GImage</a:t>
            </a:r>
            <a:r>
              <a:rPr lang="en-US" altLang="x-none" dirty="0" smtClean="0">
                <a:latin typeface="Consolas" charset="0"/>
              </a:rPr>
              <a:t>(</a:t>
            </a:r>
            <a:r>
              <a:rPr lang="en-US" altLang="x-none" dirty="0" smtClean="0">
                <a:solidFill>
                  <a:srgbClr val="0070C0"/>
                </a:solidFill>
                <a:latin typeface="Consolas" charset="0"/>
              </a:rPr>
              <a:t>"res/</a:t>
            </a:r>
            <a:r>
              <a:rPr lang="en-US" altLang="x-none" dirty="0" err="1" smtClean="0">
                <a:solidFill>
                  <a:srgbClr val="0070C0"/>
                </a:solidFill>
                <a:latin typeface="Consolas" charset="0"/>
              </a:rPr>
              <a:t>martyFace.png</a:t>
            </a:r>
            <a:r>
              <a:rPr lang="en-US" altLang="x-none" dirty="0" smtClean="0">
                <a:solidFill>
                  <a:srgbClr val="0070C0"/>
                </a:solidFill>
                <a:latin typeface="Consolas" charset="0"/>
              </a:rPr>
              <a:t>"</a:t>
            </a:r>
            <a:r>
              <a:rPr lang="en-US" altLang="x-none" dirty="0" smtClean="0">
                <a:latin typeface="Consolas" charset="0"/>
              </a:rPr>
              <a:t>,</a:t>
            </a:r>
          </a:p>
          <a:p>
            <a:pPr>
              <a:lnSpc>
                <a:spcPct val="80000"/>
              </a:lnSpc>
              <a:buFontTx/>
              <a:buNone/>
            </a:pPr>
            <a:r>
              <a:rPr lang="en-US" altLang="x-none" dirty="0" smtClean="0">
                <a:latin typeface="Consolas" charset="0"/>
              </a:rPr>
              <a:t>            </a:t>
            </a:r>
            <a:r>
              <a:rPr lang="en-US" altLang="x-none" dirty="0" err="1" smtClean="0">
                <a:latin typeface="Consolas" charset="0"/>
              </a:rPr>
              <a:t>mouseX</a:t>
            </a:r>
            <a:r>
              <a:rPr lang="en-US" altLang="x-none" dirty="0" smtClean="0">
                <a:latin typeface="Consolas" charset="0"/>
              </a:rPr>
              <a:t>, </a:t>
            </a:r>
            <a:r>
              <a:rPr lang="en-US" altLang="x-none" dirty="0" err="1" smtClean="0">
                <a:latin typeface="Consolas" charset="0"/>
              </a:rPr>
              <a:t>mouseY</a:t>
            </a:r>
            <a:r>
              <a:rPr lang="en-US" altLang="x-none" dirty="0" smtClean="0">
                <a:latin typeface="Consolas" charset="0"/>
              </a:rPr>
              <a:t>);</a:t>
            </a:r>
          </a:p>
          <a:p>
            <a:pPr>
              <a:lnSpc>
                <a:spcPct val="80000"/>
              </a:lnSpc>
              <a:buFontTx/>
              <a:buNone/>
            </a:pPr>
            <a:r>
              <a:rPr lang="en-US" altLang="x-none" dirty="0">
                <a:solidFill>
                  <a:srgbClr val="00B050"/>
                </a:solidFill>
                <a:latin typeface="Consolas" charset="0"/>
              </a:rPr>
              <a:t> </a:t>
            </a:r>
            <a:r>
              <a:rPr lang="en-US" altLang="x-none" dirty="0" smtClean="0">
                <a:solidFill>
                  <a:srgbClr val="00B050"/>
                </a:solidFill>
                <a:latin typeface="Consolas" charset="0"/>
              </a:rPr>
              <a:t>       </a:t>
            </a:r>
            <a:r>
              <a:rPr lang="en-US" altLang="x-none" dirty="0" smtClean="0">
                <a:latin typeface="Consolas" charset="0"/>
              </a:rPr>
              <a:t>add(face);</a:t>
            </a:r>
          </a:p>
          <a:p>
            <a:pPr>
              <a:lnSpc>
                <a:spcPct val="80000"/>
              </a:lnSpc>
              <a:buFontTx/>
              <a:buNone/>
            </a:pPr>
            <a:r>
              <a:rPr lang="en-US" altLang="x-none" dirty="0">
                <a:latin typeface="Consolas" charset="0"/>
              </a:rPr>
              <a:t> </a:t>
            </a:r>
            <a:r>
              <a:rPr lang="en-US" altLang="x-none" dirty="0" smtClean="0">
                <a:latin typeface="Consolas" charset="0"/>
              </a:rPr>
              <a:t>   }</a:t>
            </a:r>
            <a:endParaRPr lang="en-US" altLang="x-none" dirty="0">
              <a:latin typeface="Consolas" charset="0"/>
            </a:endParaRPr>
          </a:p>
          <a:p>
            <a:pPr>
              <a:lnSpc>
                <a:spcPct val="80000"/>
              </a:lnSpc>
              <a:buFontTx/>
              <a:buNone/>
            </a:pPr>
            <a:r>
              <a:rPr lang="en-US" altLang="x-none" dirty="0" smtClean="0">
                <a:latin typeface="Consolas" charset="0"/>
              </a:rPr>
              <a:t>}</a:t>
            </a:r>
          </a:p>
        </p:txBody>
      </p:sp>
    </p:spTree>
    <p:extLst>
      <p:ext uri="{BB962C8B-B14F-4D97-AF65-F5344CB8AC3E}">
        <p14:creationId xmlns:p14="http://schemas.microsoft.com/office/powerpoint/2010/main" val="21115151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9346" name="Rectangle 2"/>
          <p:cNvSpPr>
            <a:spLocks noGrp="1" noChangeArrowheads="1"/>
          </p:cNvSpPr>
          <p:nvPr>
            <p:ph type="title"/>
          </p:nvPr>
        </p:nvSpPr>
        <p:spPr/>
        <p:txBody>
          <a:bodyPr/>
          <a:lstStyle/>
          <a:p>
            <a:r>
              <a:rPr lang="en-US" altLang="x-none" dirty="0" smtClean="0"/>
              <a:t>Example: </a:t>
            </a:r>
            <a:r>
              <a:rPr lang="en-US" altLang="x-none" dirty="0" err="1" smtClean="0"/>
              <a:t>ClickForFaces</a:t>
            </a:r>
            <a:endParaRPr lang="en-US" altLang="x-none" dirty="0"/>
          </a:p>
        </p:txBody>
      </p:sp>
      <p:sp>
        <p:nvSpPr>
          <p:cNvPr id="1209347" name="Rectangle 3"/>
          <p:cNvSpPr>
            <a:spLocks noGrp="1" noChangeArrowheads="1"/>
          </p:cNvSpPr>
          <p:nvPr>
            <p:ph type="body" idx="1"/>
          </p:nvPr>
        </p:nvSpPr>
        <p:spPr>
          <a:xfrm>
            <a:off x="0" y="1295400"/>
            <a:ext cx="9144000" cy="5181600"/>
          </a:xfrm>
        </p:spPr>
        <p:txBody>
          <a:bodyPr/>
          <a:lstStyle/>
          <a:p>
            <a:pPr>
              <a:lnSpc>
                <a:spcPct val="80000"/>
              </a:lnSpc>
              <a:buFontTx/>
              <a:buNone/>
            </a:pPr>
            <a:r>
              <a:rPr lang="en-US" altLang="x-none" b="1" dirty="0" smtClean="0">
                <a:solidFill>
                  <a:schemeClr val="bg2">
                    <a:lumMod val="60000"/>
                    <a:lumOff val="40000"/>
                  </a:schemeClr>
                </a:solidFill>
                <a:latin typeface="Consolas" charset="0"/>
              </a:rPr>
              <a:t>public</a:t>
            </a:r>
            <a:r>
              <a:rPr lang="en-US" altLang="x-none" dirty="0" smtClean="0">
                <a:solidFill>
                  <a:schemeClr val="bg2">
                    <a:lumMod val="60000"/>
                    <a:lumOff val="40000"/>
                  </a:schemeClr>
                </a:solidFill>
                <a:latin typeface="Consolas" charset="0"/>
              </a:rPr>
              <a:t> </a:t>
            </a:r>
            <a:r>
              <a:rPr lang="en-US" altLang="x-none" b="1" dirty="0" smtClean="0">
                <a:solidFill>
                  <a:schemeClr val="bg2">
                    <a:lumMod val="60000"/>
                    <a:lumOff val="40000"/>
                  </a:schemeClr>
                </a:solidFill>
                <a:latin typeface="Consolas" charset="0"/>
              </a:rPr>
              <a:t>class</a:t>
            </a:r>
            <a:r>
              <a:rPr lang="en-US" altLang="x-none" dirty="0" smtClean="0">
                <a:solidFill>
                  <a:schemeClr val="bg2">
                    <a:lumMod val="60000"/>
                    <a:lumOff val="40000"/>
                  </a:schemeClr>
                </a:solidFill>
                <a:latin typeface="Consolas" charset="0"/>
              </a:rPr>
              <a:t> </a:t>
            </a:r>
            <a:r>
              <a:rPr lang="en-US" altLang="x-none" dirty="0" err="1" smtClean="0">
                <a:solidFill>
                  <a:schemeClr val="bg2">
                    <a:lumMod val="60000"/>
                    <a:lumOff val="40000"/>
                  </a:schemeClr>
                </a:solidFill>
                <a:latin typeface="Consolas" charset="0"/>
              </a:rPr>
              <a:t>ClickForFaces</a:t>
            </a:r>
            <a:r>
              <a:rPr lang="en-US" altLang="x-none" dirty="0" smtClean="0">
                <a:solidFill>
                  <a:schemeClr val="bg2">
                    <a:lumMod val="60000"/>
                    <a:lumOff val="40000"/>
                  </a:schemeClr>
                </a:solidFill>
                <a:latin typeface="Consolas" charset="0"/>
              </a:rPr>
              <a:t> </a:t>
            </a:r>
            <a:r>
              <a:rPr lang="en-US" altLang="x-none" b="1" dirty="0" smtClean="0">
                <a:solidFill>
                  <a:schemeClr val="bg2">
                    <a:lumMod val="60000"/>
                    <a:lumOff val="40000"/>
                  </a:schemeClr>
                </a:solidFill>
                <a:latin typeface="Consolas" charset="0"/>
              </a:rPr>
              <a:t>extends</a:t>
            </a:r>
            <a:r>
              <a:rPr lang="en-US" altLang="x-none" dirty="0" smtClean="0">
                <a:solidFill>
                  <a:schemeClr val="bg2">
                    <a:lumMod val="60000"/>
                    <a:lumOff val="40000"/>
                  </a:schemeClr>
                </a:solidFill>
                <a:latin typeface="Consolas" charset="0"/>
              </a:rPr>
              <a:t> </a:t>
            </a:r>
            <a:r>
              <a:rPr lang="en-US" altLang="x-none" dirty="0" err="1" smtClean="0">
                <a:solidFill>
                  <a:schemeClr val="bg2">
                    <a:lumMod val="60000"/>
                    <a:lumOff val="40000"/>
                  </a:schemeClr>
                </a:solidFill>
                <a:latin typeface="Consolas" charset="0"/>
              </a:rPr>
              <a:t>GraphicsProgram</a:t>
            </a:r>
            <a:r>
              <a:rPr lang="en-US" altLang="x-none" dirty="0" smtClean="0">
                <a:solidFill>
                  <a:schemeClr val="bg2">
                    <a:lumMod val="60000"/>
                    <a:lumOff val="40000"/>
                  </a:schemeClr>
                </a:solidFill>
                <a:latin typeface="Consolas" charset="0"/>
              </a:rPr>
              <a:t> {</a:t>
            </a:r>
          </a:p>
          <a:p>
            <a:pPr>
              <a:lnSpc>
                <a:spcPct val="80000"/>
              </a:lnSpc>
              <a:buFontTx/>
              <a:buNone/>
            </a:pPr>
            <a:r>
              <a:rPr lang="en-US" altLang="x-none" dirty="0" smtClean="0">
                <a:solidFill>
                  <a:schemeClr val="bg2">
                    <a:lumMod val="60000"/>
                    <a:lumOff val="40000"/>
                  </a:schemeClr>
                </a:solidFill>
                <a:latin typeface="Consolas" charset="0"/>
              </a:rPr>
              <a:t>    </a:t>
            </a:r>
            <a:br>
              <a:rPr lang="en-US" altLang="x-none" dirty="0" smtClean="0">
                <a:solidFill>
                  <a:schemeClr val="bg2">
                    <a:lumMod val="60000"/>
                    <a:lumOff val="40000"/>
                  </a:schemeClr>
                </a:solidFill>
                <a:latin typeface="Consolas" charset="0"/>
              </a:rPr>
            </a:br>
            <a:r>
              <a:rPr lang="en-US" altLang="x-none" dirty="0" smtClean="0">
                <a:solidFill>
                  <a:schemeClr val="bg2">
                    <a:lumMod val="60000"/>
                    <a:lumOff val="40000"/>
                  </a:schemeClr>
                </a:solidFill>
                <a:latin typeface="Consolas" charset="0"/>
              </a:rPr>
              <a:t>   // Add a face at where the user clicks</a:t>
            </a:r>
          </a:p>
          <a:p>
            <a:pPr>
              <a:lnSpc>
                <a:spcPct val="80000"/>
              </a:lnSpc>
              <a:buFontTx/>
              <a:buNone/>
            </a:pPr>
            <a:r>
              <a:rPr lang="en-US" altLang="x-none" b="1" dirty="0" smtClean="0">
                <a:solidFill>
                  <a:schemeClr val="bg2">
                    <a:lumMod val="60000"/>
                    <a:lumOff val="40000"/>
                  </a:schemeClr>
                </a:solidFill>
                <a:latin typeface="Consolas" charset="0"/>
              </a:rPr>
              <a:t>    public</a:t>
            </a:r>
            <a:r>
              <a:rPr lang="en-US" altLang="x-none" dirty="0" smtClean="0">
                <a:solidFill>
                  <a:schemeClr val="bg2">
                    <a:lumMod val="60000"/>
                    <a:lumOff val="40000"/>
                  </a:schemeClr>
                </a:solidFill>
                <a:latin typeface="Consolas" charset="0"/>
              </a:rPr>
              <a:t> </a:t>
            </a:r>
            <a:r>
              <a:rPr lang="en-US" altLang="x-none" b="1" dirty="0" smtClean="0">
                <a:solidFill>
                  <a:schemeClr val="bg2">
                    <a:lumMod val="60000"/>
                    <a:lumOff val="40000"/>
                  </a:schemeClr>
                </a:solidFill>
                <a:latin typeface="Consolas" charset="0"/>
              </a:rPr>
              <a:t>void</a:t>
            </a:r>
            <a:r>
              <a:rPr lang="en-US" altLang="x-none" dirty="0" smtClean="0">
                <a:solidFill>
                  <a:schemeClr val="bg2">
                    <a:lumMod val="60000"/>
                    <a:lumOff val="40000"/>
                  </a:schemeClr>
                </a:solidFill>
                <a:latin typeface="Consolas" charset="0"/>
              </a:rPr>
              <a:t> </a:t>
            </a:r>
            <a:r>
              <a:rPr lang="en-US" altLang="x-none" dirty="0" err="1" smtClean="0">
                <a:solidFill>
                  <a:schemeClr val="bg2">
                    <a:lumMod val="60000"/>
                    <a:lumOff val="40000"/>
                  </a:schemeClr>
                </a:solidFill>
                <a:latin typeface="Consolas" charset="0"/>
              </a:rPr>
              <a:t>mouseClicked</a:t>
            </a:r>
            <a:r>
              <a:rPr lang="en-US" altLang="x-none" dirty="0" smtClean="0">
                <a:solidFill>
                  <a:schemeClr val="bg2">
                    <a:lumMod val="60000"/>
                    <a:lumOff val="40000"/>
                  </a:schemeClr>
                </a:solidFill>
                <a:latin typeface="Consolas" charset="0"/>
              </a:rPr>
              <a:t>(</a:t>
            </a:r>
            <a:r>
              <a:rPr lang="en-US" altLang="x-none" dirty="0" err="1" smtClean="0">
                <a:solidFill>
                  <a:schemeClr val="bg2">
                    <a:lumMod val="60000"/>
                    <a:lumOff val="40000"/>
                  </a:schemeClr>
                </a:solidFill>
                <a:latin typeface="Consolas" charset="0"/>
              </a:rPr>
              <a:t>MouseEvent</a:t>
            </a:r>
            <a:r>
              <a:rPr lang="en-US" altLang="x-none" dirty="0" smtClean="0">
                <a:solidFill>
                  <a:schemeClr val="bg2">
                    <a:lumMod val="60000"/>
                    <a:lumOff val="40000"/>
                  </a:schemeClr>
                </a:solidFill>
                <a:latin typeface="Consolas" charset="0"/>
              </a:rPr>
              <a:t> event) {</a:t>
            </a:r>
          </a:p>
          <a:p>
            <a:pPr>
              <a:lnSpc>
                <a:spcPct val="80000"/>
              </a:lnSpc>
              <a:buFontTx/>
              <a:buNone/>
            </a:pPr>
            <a:r>
              <a:rPr lang="en-US" altLang="x-none" dirty="0">
                <a:solidFill>
                  <a:schemeClr val="bg2">
                    <a:lumMod val="60000"/>
                    <a:lumOff val="40000"/>
                  </a:schemeClr>
                </a:solidFill>
                <a:latin typeface="Consolas" charset="0"/>
              </a:rPr>
              <a:t> </a:t>
            </a:r>
            <a:r>
              <a:rPr lang="en-US" altLang="x-none" dirty="0" smtClean="0">
                <a:solidFill>
                  <a:schemeClr val="bg2">
                    <a:lumMod val="60000"/>
                    <a:lumOff val="40000"/>
                  </a:schemeClr>
                </a:solidFill>
                <a:latin typeface="Consolas" charset="0"/>
              </a:rPr>
              <a:t>       // Get information about the event</a:t>
            </a:r>
          </a:p>
          <a:p>
            <a:pPr>
              <a:lnSpc>
                <a:spcPct val="80000"/>
              </a:lnSpc>
              <a:buFontTx/>
              <a:buNone/>
            </a:pPr>
            <a:r>
              <a:rPr lang="en-US" altLang="x-none" dirty="0">
                <a:solidFill>
                  <a:srgbClr val="FF0000"/>
                </a:solidFill>
                <a:latin typeface="Consolas" charset="0"/>
              </a:rPr>
              <a:t> </a:t>
            </a:r>
            <a:r>
              <a:rPr lang="en-US" altLang="x-none" dirty="0" smtClean="0">
                <a:solidFill>
                  <a:srgbClr val="FF0000"/>
                </a:solidFill>
                <a:latin typeface="Consolas" charset="0"/>
              </a:rPr>
              <a:t>       double </a:t>
            </a:r>
            <a:r>
              <a:rPr lang="en-US" altLang="x-none" dirty="0" err="1" smtClean="0">
                <a:solidFill>
                  <a:srgbClr val="FF0000"/>
                </a:solidFill>
                <a:latin typeface="Consolas" charset="0"/>
              </a:rPr>
              <a:t>mouseX</a:t>
            </a:r>
            <a:r>
              <a:rPr lang="en-US" altLang="x-none" dirty="0" smtClean="0">
                <a:solidFill>
                  <a:srgbClr val="FF0000"/>
                </a:solidFill>
                <a:latin typeface="Consolas" charset="0"/>
              </a:rPr>
              <a:t> = </a:t>
            </a:r>
            <a:r>
              <a:rPr lang="en-US" altLang="x-none" dirty="0" err="1" smtClean="0">
                <a:solidFill>
                  <a:srgbClr val="FF0000"/>
                </a:solidFill>
                <a:latin typeface="Consolas" charset="0"/>
              </a:rPr>
              <a:t>event.getX</a:t>
            </a:r>
            <a:r>
              <a:rPr lang="en-US" altLang="x-none" dirty="0" smtClean="0">
                <a:solidFill>
                  <a:srgbClr val="FF0000"/>
                </a:solidFill>
                <a:latin typeface="Consolas" charset="0"/>
              </a:rPr>
              <a:t>();</a:t>
            </a:r>
          </a:p>
          <a:p>
            <a:pPr>
              <a:lnSpc>
                <a:spcPct val="80000"/>
              </a:lnSpc>
              <a:buFontTx/>
              <a:buNone/>
            </a:pPr>
            <a:r>
              <a:rPr lang="en-US" altLang="x-none" dirty="0">
                <a:solidFill>
                  <a:srgbClr val="FF0000"/>
                </a:solidFill>
                <a:latin typeface="Consolas" charset="0"/>
              </a:rPr>
              <a:t> </a:t>
            </a:r>
            <a:r>
              <a:rPr lang="en-US" altLang="x-none" dirty="0" smtClean="0">
                <a:solidFill>
                  <a:srgbClr val="FF0000"/>
                </a:solidFill>
                <a:latin typeface="Consolas" charset="0"/>
              </a:rPr>
              <a:t>       double </a:t>
            </a:r>
            <a:r>
              <a:rPr lang="en-US" altLang="x-none" dirty="0" err="1" smtClean="0">
                <a:solidFill>
                  <a:srgbClr val="FF0000"/>
                </a:solidFill>
                <a:latin typeface="Consolas" charset="0"/>
              </a:rPr>
              <a:t>mouseY</a:t>
            </a:r>
            <a:r>
              <a:rPr lang="en-US" altLang="x-none" dirty="0" smtClean="0">
                <a:solidFill>
                  <a:srgbClr val="FF0000"/>
                </a:solidFill>
                <a:latin typeface="Consolas" charset="0"/>
              </a:rPr>
              <a:t> = </a:t>
            </a:r>
            <a:r>
              <a:rPr lang="en-US" altLang="x-none" dirty="0" err="1" smtClean="0">
                <a:solidFill>
                  <a:srgbClr val="FF0000"/>
                </a:solidFill>
                <a:latin typeface="Consolas" charset="0"/>
              </a:rPr>
              <a:t>event.getY</a:t>
            </a:r>
            <a:r>
              <a:rPr lang="en-US" altLang="x-none" dirty="0" smtClean="0">
                <a:solidFill>
                  <a:srgbClr val="FF0000"/>
                </a:solidFill>
                <a:latin typeface="Consolas" charset="0"/>
              </a:rPr>
              <a:t>();</a:t>
            </a:r>
          </a:p>
          <a:p>
            <a:pPr>
              <a:lnSpc>
                <a:spcPct val="80000"/>
              </a:lnSpc>
              <a:buFontTx/>
              <a:buNone/>
            </a:pPr>
            <a:endParaRPr lang="en-US" altLang="x-none" dirty="0" smtClean="0">
              <a:solidFill>
                <a:schemeClr val="bg2">
                  <a:lumMod val="60000"/>
                  <a:lumOff val="40000"/>
                </a:schemeClr>
              </a:solidFill>
              <a:latin typeface="Consolas" charset="0"/>
            </a:endParaRPr>
          </a:p>
          <a:p>
            <a:pPr>
              <a:lnSpc>
                <a:spcPct val="80000"/>
              </a:lnSpc>
              <a:buFontTx/>
              <a:buNone/>
            </a:pPr>
            <a:r>
              <a:rPr lang="en-US" altLang="x-none" dirty="0">
                <a:solidFill>
                  <a:schemeClr val="bg2">
                    <a:lumMod val="60000"/>
                    <a:lumOff val="40000"/>
                  </a:schemeClr>
                </a:solidFill>
                <a:latin typeface="Consolas" charset="0"/>
              </a:rPr>
              <a:t> </a:t>
            </a:r>
            <a:r>
              <a:rPr lang="en-US" altLang="x-none" dirty="0" smtClean="0">
                <a:solidFill>
                  <a:schemeClr val="bg2">
                    <a:lumMod val="60000"/>
                    <a:lumOff val="40000"/>
                  </a:schemeClr>
                </a:solidFill>
                <a:latin typeface="Consolas" charset="0"/>
              </a:rPr>
              <a:t>       // Add a face at the mouse location</a:t>
            </a:r>
          </a:p>
          <a:p>
            <a:pPr>
              <a:lnSpc>
                <a:spcPct val="80000"/>
              </a:lnSpc>
              <a:buFontTx/>
              <a:buNone/>
            </a:pPr>
            <a:r>
              <a:rPr lang="en-US" altLang="x-none" dirty="0" smtClean="0">
                <a:solidFill>
                  <a:schemeClr val="bg2">
                    <a:lumMod val="60000"/>
                    <a:lumOff val="40000"/>
                  </a:schemeClr>
                </a:solidFill>
                <a:latin typeface="Consolas" charset="0"/>
              </a:rPr>
              <a:t>        </a:t>
            </a:r>
            <a:r>
              <a:rPr lang="en-US" altLang="x-none" dirty="0" err="1" smtClean="0">
                <a:solidFill>
                  <a:schemeClr val="bg2">
                    <a:lumMod val="60000"/>
                    <a:lumOff val="40000"/>
                  </a:schemeClr>
                </a:solidFill>
                <a:latin typeface="Consolas" charset="0"/>
              </a:rPr>
              <a:t>GImage</a:t>
            </a:r>
            <a:r>
              <a:rPr lang="en-US" altLang="x-none" dirty="0" smtClean="0">
                <a:solidFill>
                  <a:schemeClr val="bg2">
                    <a:lumMod val="60000"/>
                    <a:lumOff val="40000"/>
                  </a:schemeClr>
                </a:solidFill>
                <a:latin typeface="Consolas" charset="0"/>
              </a:rPr>
              <a:t> face = </a:t>
            </a:r>
            <a:r>
              <a:rPr lang="en-US" altLang="x-none" b="1" dirty="0" smtClean="0">
                <a:solidFill>
                  <a:schemeClr val="bg2">
                    <a:lumMod val="60000"/>
                    <a:lumOff val="40000"/>
                  </a:schemeClr>
                </a:solidFill>
                <a:latin typeface="Consolas" charset="0"/>
              </a:rPr>
              <a:t>new</a:t>
            </a:r>
            <a:r>
              <a:rPr lang="en-US" altLang="x-none" dirty="0" smtClean="0">
                <a:solidFill>
                  <a:schemeClr val="bg2">
                    <a:lumMod val="60000"/>
                    <a:lumOff val="40000"/>
                  </a:schemeClr>
                </a:solidFill>
                <a:latin typeface="Consolas" charset="0"/>
              </a:rPr>
              <a:t> </a:t>
            </a:r>
            <a:r>
              <a:rPr lang="en-US" altLang="x-none" dirty="0" err="1" smtClean="0">
                <a:solidFill>
                  <a:schemeClr val="bg2">
                    <a:lumMod val="60000"/>
                    <a:lumOff val="40000"/>
                  </a:schemeClr>
                </a:solidFill>
                <a:latin typeface="Consolas" charset="0"/>
              </a:rPr>
              <a:t>GImage</a:t>
            </a:r>
            <a:r>
              <a:rPr lang="en-US" altLang="x-none" dirty="0" smtClean="0">
                <a:solidFill>
                  <a:schemeClr val="bg2">
                    <a:lumMod val="60000"/>
                    <a:lumOff val="40000"/>
                  </a:schemeClr>
                </a:solidFill>
                <a:latin typeface="Consolas" charset="0"/>
              </a:rPr>
              <a:t>("res/</a:t>
            </a:r>
            <a:r>
              <a:rPr lang="en-US" altLang="x-none" dirty="0" err="1" smtClean="0">
                <a:solidFill>
                  <a:schemeClr val="bg2">
                    <a:lumMod val="60000"/>
                    <a:lumOff val="40000"/>
                  </a:schemeClr>
                </a:solidFill>
                <a:latin typeface="Consolas" charset="0"/>
              </a:rPr>
              <a:t>martyFace.png</a:t>
            </a:r>
            <a:r>
              <a:rPr lang="en-US" altLang="x-none" dirty="0" smtClean="0">
                <a:solidFill>
                  <a:schemeClr val="bg2">
                    <a:lumMod val="60000"/>
                    <a:lumOff val="40000"/>
                  </a:schemeClr>
                </a:solidFill>
                <a:latin typeface="Consolas" charset="0"/>
              </a:rPr>
              <a:t>",</a:t>
            </a:r>
          </a:p>
          <a:p>
            <a:pPr>
              <a:lnSpc>
                <a:spcPct val="80000"/>
              </a:lnSpc>
              <a:buFontTx/>
              <a:buNone/>
            </a:pPr>
            <a:r>
              <a:rPr lang="en-US" altLang="x-none" dirty="0" smtClean="0">
                <a:solidFill>
                  <a:schemeClr val="bg2">
                    <a:lumMod val="60000"/>
                    <a:lumOff val="40000"/>
                  </a:schemeClr>
                </a:solidFill>
                <a:latin typeface="Consolas" charset="0"/>
              </a:rPr>
              <a:t>            </a:t>
            </a:r>
            <a:r>
              <a:rPr lang="en-US" altLang="x-none" dirty="0" err="1" smtClean="0">
                <a:solidFill>
                  <a:srgbClr val="FF0000"/>
                </a:solidFill>
                <a:latin typeface="Consolas" charset="0"/>
              </a:rPr>
              <a:t>mouseX</a:t>
            </a:r>
            <a:r>
              <a:rPr lang="en-US" altLang="x-none" dirty="0" smtClean="0">
                <a:solidFill>
                  <a:srgbClr val="FF0000"/>
                </a:solidFill>
                <a:latin typeface="Consolas" charset="0"/>
              </a:rPr>
              <a:t>, </a:t>
            </a:r>
            <a:r>
              <a:rPr lang="en-US" altLang="x-none" dirty="0" err="1" smtClean="0">
                <a:solidFill>
                  <a:srgbClr val="FF0000"/>
                </a:solidFill>
                <a:latin typeface="Consolas" charset="0"/>
              </a:rPr>
              <a:t>mouseY</a:t>
            </a:r>
            <a:r>
              <a:rPr lang="en-US" altLang="x-none" dirty="0" smtClean="0">
                <a:solidFill>
                  <a:schemeClr val="bg2">
                    <a:lumMod val="60000"/>
                    <a:lumOff val="40000"/>
                  </a:schemeClr>
                </a:solidFill>
                <a:latin typeface="Consolas" charset="0"/>
              </a:rPr>
              <a:t>);</a:t>
            </a:r>
          </a:p>
          <a:p>
            <a:pPr>
              <a:lnSpc>
                <a:spcPct val="80000"/>
              </a:lnSpc>
              <a:buFontTx/>
              <a:buNone/>
            </a:pPr>
            <a:r>
              <a:rPr lang="en-US" altLang="x-none" dirty="0">
                <a:solidFill>
                  <a:schemeClr val="bg2">
                    <a:lumMod val="60000"/>
                    <a:lumOff val="40000"/>
                  </a:schemeClr>
                </a:solidFill>
                <a:latin typeface="Consolas" charset="0"/>
              </a:rPr>
              <a:t> </a:t>
            </a:r>
            <a:r>
              <a:rPr lang="en-US" altLang="x-none" dirty="0" smtClean="0">
                <a:solidFill>
                  <a:schemeClr val="bg2">
                    <a:lumMod val="60000"/>
                    <a:lumOff val="40000"/>
                  </a:schemeClr>
                </a:solidFill>
                <a:latin typeface="Consolas" charset="0"/>
              </a:rPr>
              <a:t>       add(face);</a:t>
            </a:r>
          </a:p>
          <a:p>
            <a:pPr>
              <a:lnSpc>
                <a:spcPct val="80000"/>
              </a:lnSpc>
              <a:buFontTx/>
              <a:buNone/>
            </a:pPr>
            <a:r>
              <a:rPr lang="en-US" altLang="x-none" dirty="0">
                <a:solidFill>
                  <a:schemeClr val="bg2">
                    <a:lumMod val="60000"/>
                    <a:lumOff val="40000"/>
                  </a:schemeClr>
                </a:solidFill>
                <a:latin typeface="Consolas" charset="0"/>
              </a:rPr>
              <a:t> </a:t>
            </a:r>
            <a:r>
              <a:rPr lang="en-US" altLang="x-none" dirty="0" smtClean="0">
                <a:solidFill>
                  <a:schemeClr val="bg2">
                    <a:lumMod val="60000"/>
                    <a:lumOff val="40000"/>
                  </a:schemeClr>
                </a:solidFill>
                <a:latin typeface="Consolas" charset="0"/>
              </a:rPr>
              <a:t>   }</a:t>
            </a:r>
            <a:endParaRPr lang="en-US" altLang="x-none" dirty="0">
              <a:solidFill>
                <a:schemeClr val="bg2">
                  <a:lumMod val="60000"/>
                  <a:lumOff val="40000"/>
                </a:schemeClr>
              </a:solidFill>
              <a:latin typeface="Consolas" charset="0"/>
            </a:endParaRPr>
          </a:p>
          <a:p>
            <a:pPr>
              <a:lnSpc>
                <a:spcPct val="80000"/>
              </a:lnSpc>
              <a:buFontTx/>
              <a:buNone/>
            </a:pPr>
            <a:r>
              <a:rPr lang="en-US" altLang="x-none" dirty="0" smtClean="0">
                <a:solidFill>
                  <a:schemeClr val="bg2">
                    <a:lumMod val="60000"/>
                    <a:lumOff val="40000"/>
                  </a:schemeClr>
                </a:solidFill>
                <a:latin typeface="Consolas" charset="0"/>
              </a:rPr>
              <a:t>}</a:t>
            </a:r>
          </a:p>
        </p:txBody>
      </p:sp>
    </p:spTree>
    <p:extLst>
      <p:ext uri="{BB962C8B-B14F-4D97-AF65-F5344CB8AC3E}">
        <p14:creationId xmlns:p14="http://schemas.microsoft.com/office/powerpoint/2010/main" val="14399592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826" name="Rectangle 2"/>
          <p:cNvSpPr>
            <a:spLocks noGrp="1" noChangeArrowheads="1"/>
          </p:cNvSpPr>
          <p:nvPr>
            <p:ph type="title"/>
          </p:nvPr>
        </p:nvSpPr>
        <p:spPr/>
        <p:txBody>
          <a:bodyPr/>
          <a:lstStyle/>
          <a:p>
            <a:r>
              <a:rPr lang="en-US" altLang="x-none"/>
              <a:t>Event methods</a:t>
            </a:r>
          </a:p>
        </p:txBody>
      </p:sp>
      <p:sp>
        <p:nvSpPr>
          <p:cNvPr id="1229827" name="Rectangle 3"/>
          <p:cNvSpPr>
            <a:spLocks noGrp="1" noChangeArrowheads="1"/>
          </p:cNvSpPr>
          <p:nvPr>
            <p:ph type="body" idx="1"/>
          </p:nvPr>
        </p:nvSpPr>
        <p:spPr/>
        <p:txBody>
          <a:bodyPr/>
          <a:lstStyle/>
          <a:p>
            <a:r>
              <a:rPr lang="en-US" altLang="x-none" dirty="0" smtClean="0"/>
              <a:t>There are many different types of mouse events.</a:t>
            </a:r>
            <a:endParaRPr lang="en-US" altLang="x-none" dirty="0"/>
          </a:p>
          <a:p>
            <a:pPr lvl="1"/>
            <a:r>
              <a:rPr lang="en-US" altLang="x-none" dirty="0"/>
              <a:t>Each takes the form:</a:t>
            </a:r>
            <a:br>
              <a:rPr lang="en-US" altLang="x-none" dirty="0"/>
            </a:br>
            <a:r>
              <a:rPr lang="en-US" altLang="x-none" sz="2000" dirty="0">
                <a:latin typeface="Consolas" charset="0"/>
              </a:rPr>
              <a:t>public void </a:t>
            </a:r>
            <a:r>
              <a:rPr lang="en-US" altLang="x-none" sz="2000" b="1" i="1" dirty="0" err="1">
                <a:latin typeface="Consolas" charset="0"/>
              </a:rPr>
              <a:t>eventMethodName</a:t>
            </a:r>
            <a:r>
              <a:rPr lang="en-US" altLang="x-none" sz="2000" dirty="0">
                <a:latin typeface="Consolas" charset="0"/>
              </a:rPr>
              <a:t>(</a:t>
            </a:r>
            <a:r>
              <a:rPr lang="en-US" altLang="x-none" sz="2000" dirty="0" err="1">
                <a:latin typeface="Consolas" charset="0"/>
              </a:rPr>
              <a:t>MouseEvent</a:t>
            </a:r>
            <a:r>
              <a:rPr lang="en-US" altLang="x-none" sz="2000" dirty="0">
                <a:latin typeface="Consolas" charset="0"/>
              </a:rPr>
              <a:t> event) { ...</a:t>
            </a:r>
          </a:p>
        </p:txBody>
      </p:sp>
      <p:graphicFrame>
        <p:nvGraphicFramePr>
          <p:cNvPr id="1229861" name="Group 37"/>
          <p:cNvGraphicFramePr>
            <a:graphicFrameLocks noGrp="1"/>
          </p:cNvGraphicFramePr>
          <p:nvPr/>
        </p:nvGraphicFramePr>
        <p:xfrm>
          <a:off x="533400" y="2641600"/>
          <a:ext cx="8077200" cy="2926080"/>
        </p:xfrm>
        <a:graphic>
          <a:graphicData uri="http://schemas.openxmlformats.org/drawingml/2006/table">
            <a:tbl>
              <a:tblPr/>
              <a:tblGrid>
                <a:gridCol w="2362200"/>
                <a:gridCol w="5715000"/>
              </a:tblGrid>
              <a:tr h="217488">
                <a:tc>
                  <a:txBody>
                    <a:bodyPr/>
                    <a:lstStyle>
                      <a:lvl1pPr>
                        <a:spcBef>
                          <a:spcPct val="20000"/>
                        </a:spcBef>
                        <a:defRPr sz="2000">
                          <a:solidFill>
                            <a:schemeClr val="tx1"/>
                          </a:solidFill>
                          <a:latin typeface="Calibri" charset="0"/>
                        </a:defRPr>
                      </a:lvl1pPr>
                      <a:lvl2pPr>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fontAlgn="base">
                        <a:spcBef>
                          <a:spcPct val="20000"/>
                        </a:spcBef>
                        <a:spcAft>
                          <a:spcPct val="0"/>
                        </a:spcAft>
                        <a:defRPr sz="1600">
                          <a:solidFill>
                            <a:schemeClr val="tx1"/>
                          </a:solidFill>
                          <a:latin typeface="Calibri" charset="0"/>
                        </a:defRPr>
                      </a:lvl6pPr>
                      <a:lvl7pPr fontAlgn="base">
                        <a:spcBef>
                          <a:spcPct val="20000"/>
                        </a:spcBef>
                        <a:spcAft>
                          <a:spcPct val="0"/>
                        </a:spcAft>
                        <a:defRPr sz="1600">
                          <a:solidFill>
                            <a:schemeClr val="tx1"/>
                          </a:solidFill>
                          <a:latin typeface="Calibri" charset="0"/>
                        </a:defRPr>
                      </a:lvl7pPr>
                      <a:lvl8pPr fontAlgn="base">
                        <a:spcBef>
                          <a:spcPct val="20000"/>
                        </a:spcBef>
                        <a:spcAft>
                          <a:spcPct val="0"/>
                        </a:spcAft>
                        <a:defRPr sz="1600">
                          <a:solidFill>
                            <a:schemeClr val="tx1"/>
                          </a:solidFill>
                          <a:latin typeface="Calibri" charset="0"/>
                        </a:defRPr>
                      </a:lvl8pPr>
                      <a:lvl9pPr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altLang="x-none" sz="2000" b="1" i="0" u="none" strike="noStrike" cap="none" normalizeH="0" baseline="0">
                          <a:ln>
                            <a:noFill/>
                          </a:ln>
                          <a:solidFill>
                            <a:schemeClr val="tx1"/>
                          </a:solidFill>
                          <a:effectLst/>
                          <a:latin typeface="Calibri" charset="0"/>
                        </a:rPr>
                        <a:t>Method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fontAlgn="base">
                        <a:spcBef>
                          <a:spcPct val="20000"/>
                        </a:spcBef>
                        <a:spcAft>
                          <a:spcPct val="0"/>
                        </a:spcAft>
                        <a:defRPr sz="1600">
                          <a:solidFill>
                            <a:schemeClr val="tx1"/>
                          </a:solidFill>
                          <a:latin typeface="Calibri" charset="0"/>
                        </a:defRPr>
                      </a:lvl6pPr>
                      <a:lvl7pPr fontAlgn="base">
                        <a:spcBef>
                          <a:spcPct val="20000"/>
                        </a:spcBef>
                        <a:spcAft>
                          <a:spcPct val="0"/>
                        </a:spcAft>
                        <a:defRPr sz="1600">
                          <a:solidFill>
                            <a:schemeClr val="tx1"/>
                          </a:solidFill>
                          <a:latin typeface="Calibri" charset="0"/>
                        </a:defRPr>
                      </a:lvl7pPr>
                      <a:lvl8pPr fontAlgn="base">
                        <a:spcBef>
                          <a:spcPct val="20000"/>
                        </a:spcBef>
                        <a:spcAft>
                          <a:spcPct val="0"/>
                        </a:spcAft>
                        <a:defRPr sz="1600">
                          <a:solidFill>
                            <a:schemeClr val="tx1"/>
                          </a:solidFill>
                          <a:latin typeface="Calibri" charset="0"/>
                        </a:defRPr>
                      </a:lvl8pPr>
                      <a:lvl9pPr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altLang="x-none" sz="2000" b="1" i="0" u="none" strike="noStrike" cap="none" normalizeH="0" baseline="0">
                          <a:ln>
                            <a:noFill/>
                          </a:ln>
                          <a:solidFill>
                            <a:schemeClr val="tx1"/>
                          </a:solidFill>
                          <a:effectLst/>
                          <a:latin typeface="Calibri" charset="0"/>
                        </a:rPr>
                        <a:t>Description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54000">
                <a:tc>
                  <a:txBody>
                    <a:bodyPr/>
                    <a:lstStyle>
                      <a:lvl1pPr>
                        <a:spcBef>
                          <a:spcPct val="20000"/>
                        </a:spcBef>
                        <a:defRPr sz="2000">
                          <a:solidFill>
                            <a:schemeClr val="tx1"/>
                          </a:solidFill>
                          <a:latin typeface="Calibri" charset="0"/>
                        </a:defRPr>
                      </a:lvl1pPr>
                      <a:lvl2pPr>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fontAlgn="base">
                        <a:spcBef>
                          <a:spcPct val="20000"/>
                        </a:spcBef>
                        <a:spcAft>
                          <a:spcPct val="0"/>
                        </a:spcAft>
                        <a:defRPr sz="1600">
                          <a:solidFill>
                            <a:schemeClr val="tx1"/>
                          </a:solidFill>
                          <a:latin typeface="Calibri" charset="0"/>
                        </a:defRPr>
                      </a:lvl6pPr>
                      <a:lvl7pPr fontAlgn="base">
                        <a:spcBef>
                          <a:spcPct val="20000"/>
                        </a:spcBef>
                        <a:spcAft>
                          <a:spcPct val="0"/>
                        </a:spcAft>
                        <a:defRPr sz="1600">
                          <a:solidFill>
                            <a:schemeClr val="tx1"/>
                          </a:solidFill>
                          <a:latin typeface="Calibri" charset="0"/>
                        </a:defRPr>
                      </a:lvl7pPr>
                      <a:lvl8pPr fontAlgn="base">
                        <a:spcBef>
                          <a:spcPct val="20000"/>
                        </a:spcBef>
                        <a:spcAft>
                          <a:spcPct val="0"/>
                        </a:spcAft>
                        <a:defRPr sz="1600">
                          <a:solidFill>
                            <a:schemeClr val="tx1"/>
                          </a:solidFill>
                          <a:latin typeface="Calibri" charset="0"/>
                        </a:defRPr>
                      </a:lvl8pPr>
                      <a:lvl9pPr fontAlgn="base">
                        <a:spcBef>
                          <a:spcPct val="20000"/>
                        </a:spcBef>
                        <a:spcAft>
                          <a:spcPct val="0"/>
                        </a:spcAft>
                        <a:defRPr sz="1600">
                          <a:solidFill>
                            <a:schemeClr val="tx1"/>
                          </a:solidFill>
                          <a:latin typeface="Calibri"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x-none" sz="2000" b="0" i="0" u="none" strike="noStrike" cap="none" normalizeH="0" baseline="0">
                          <a:ln>
                            <a:noFill/>
                          </a:ln>
                          <a:solidFill>
                            <a:schemeClr val="tx1"/>
                          </a:solidFill>
                          <a:effectLst/>
                          <a:latin typeface="Consolas" charset="0"/>
                        </a:rPr>
                        <a:t>mouseMoved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fontAlgn="base">
                        <a:spcBef>
                          <a:spcPct val="20000"/>
                        </a:spcBef>
                        <a:spcAft>
                          <a:spcPct val="0"/>
                        </a:spcAft>
                        <a:defRPr sz="1600">
                          <a:solidFill>
                            <a:schemeClr val="tx1"/>
                          </a:solidFill>
                          <a:latin typeface="Calibri" charset="0"/>
                        </a:defRPr>
                      </a:lvl6pPr>
                      <a:lvl7pPr fontAlgn="base">
                        <a:spcBef>
                          <a:spcPct val="20000"/>
                        </a:spcBef>
                        <a:spcAft>
                          <a:spcPct val="0"/>
                        </a:spcAft>
                        <a:defRPr sz="1600">
                          <a:solidFill>
                            <a:schemeClr val="tx1"/>
                          </a:solidFill>
                          <a:latin typeface="Calibri" charset="0"/>
                        </a:defRPr>
                      </a:lvl7pPr>
                      <a:lvl8pPr fontAlgn="base">
                        <a:spcBef>
                          <a:spcPct val="20000"/>
                        </a:spcBef>
                        <a:spcAft>
                          <a:spcPct val="0"/>
                        </a:spcAft>
                        <a:defRPr sz="1600">
                          <a:solidFill>
                            <a:schemeClr val="tx1"/>
                          </a:solidFill>
                          <a:latin typeface="Calibri" charset="0"/>
                        </a:defRPr>
                      </a:lvl8pPr>
                      <a:lvl9pPr fontAlgn="base">
                        <a:spcBef>
                          <a:spcPct val="20000"/>
                        </a:spcBef>
                        <a:spcAft>
                          <a:spcPct val="0"/>
                        </a:spcAft>
                        <a:defRPr sz="1600">
                          <a:solidFill>
                            <a:schemeClr val="tx1"/>
                          </a:solidFill>
                          <a:latin typeface="Calibri"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x-none" sz="2000" b="0" i="0" u="none" strike="noStrike" cap="none" normalizeH="0" baseline="0">
                          <a:ln>
                            <a:noFill/>
                          </a:ln>
                          <a:solidFill>
                            <a:schemeClr val="tx1"/>
                          </a:solidFill>
                          <a:effectLst/>
                          <a:latin typeface="Calibri" charset="0"/>
                        </a:rPr>
                        <a:t>mouse cursor moves</a:t>
                      </a:r>
                      <a:endParaRPr kumimoji="0" lang="en-US" altLang="x-none" sz="2000" b="0" i="1" u="none" strike="noStrike" cap="none" normalizeH="0" baseline="0">
                        <a:ln>
                          <a:noFill/>
                        </a:ln>
                        <a:solidFill>
                          <a:schemeClr val="tx1"/>
                        </a:solidFill>
                        <a:effectLst/>
                        <a:latin typeface="Calibri"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lvl1pPr>
                        <a:spcBef>
                          <a:spcPct val="20000"/>
                        </a:spcBef>
                        <a:defRPr sz="2000">
                          <a:solidFill>
                            <a:schemeClr val="tx1"/>
                          </a:solidFill>
                          <a:latin typeface="Calibri" charset="0"/>
                        </a:defRPr>
                      </a:lvl1pPr>
                      <a:lvl2pPr>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fontAlgn="base">
                        <a:spcBef>
                          <a:spcPct val="20000"/>
                        </a:spcBef>
                        <a:spcAft>
                          <a:spcPct val="0"/>
                        </a:spcAft>
                        <a:defRPr sz="1600">
                          <a:solidFill>
                            <a:schemeClr val="tx1"/>
                          </a:solidFill>
                          <a:latin typeface="Calibri" charset="0"/>
                        </a:defRPr>
                      </a:lvl6pPr>
                      <a:lvl7pPr fontAlgn="base">
                        <a:spcBef>
                          <a:spcPct val="20000"/>
                        </a:spcBef>
                        <a:spcAft>
                          <a:spcPct val="0"/>
                        </a:spcAft>
                        <a:defRPr sz="1600">
                          <a:solidFill>
                            <a:schemeClr val="tx1"/>
                          </a:solidFill>
                          <a:latin typeface="Calibri" charset="0"/>
                        </a:defRPr>
                      </a:lvl7pPr>
                      <a:lvl8pPr fontAlgn="base">
                        <a:spcBef>
                          <a:spcPct val="20000"/>
                        </a:spcBef>
                        <a:spcAft>
                          <a:spcPct val="0"/>
                        </a:spcAft>
                        <a:defRPr sz="1600">
                          <a:solidFill>
                            <a:schemeClr val="tx1"/>
                          </a:solidFill>
                          <a:latin typeface="Calibri" charset="0"/>
                        </a:defRPr>
                      </a:lvl8pPr>
                      <a:lvl9pPr fontAlgn="base">
                        <a:spcBef>
                          <a:spcPct val="20000"/>
                        </a:spcBef>
                        <a:spcAft>
                          <a:spcPct val="0"/>
                        </a:spcAft>
                        <a:defRPr sz="1600">
                          <a:solidFill>
                            <a:schemeClr val="tx1"/>
                          </a:solidFill>
                          <a:latin typeface="Calibri"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x-none" sz="2000" b="0" i="0" u="none" strike="noStrike" cap="none" normalizeH="0" baseline="0">
                          <a:ln>
                            <a:noFill/>
                          </a:ln>
                          <a:solidFill>
                            <a:schemeClr val="tx1"/>
                          </a:solidFill>
                          <a:effectLst/>
                          <a:latin typeface="Consolas" charset="0"/>
                        </a:rPr>
                        <a:t>mouseDragged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fontAlgn="base">
                        <a:spcBef>
                          <a:spcPct val="20000"/>
                        </a:spcBef>
                        <a:spcAft>
                          <a:spcPct val="0"/>
                        </a:spcAft>
                        <a:defRPr sz="1600">
                          <a:solidFill>
                            <a:schemeClr val="tx1"/>
                          </a:solidFill>
                          <a:latin typeface="Calibri" charset="0"/>
                        </a:defRPr>
                      </a:lvl6pPr>
                      <a:lvl7pPr fontAlgn="base">
                        <a:spcBef>
                          <a:spcPct val="20000"/>
                        </a:spcBef>
                        <a:spcAft>
                          <a:spcPct val="0"/>
                        </a:spcAft>
                        <a:defRPr sz="1600">
                          <a:solidFill>
                            <a:schemeClr val="tx1"/>
                          </a:solidFill>
                          <a:latin typeface="Calibri" charset="0"/>
                        </a:defRPr>
                      </a:lvl7pPr>
                      <a:lvl8pPr fontAlgn="base">
                        <a:spcBef>
                          <a:spcPct val="20000"/>
                        </a:spcBef>
                        <a:spcAft>
                          <a:spcPct val="0"/>
                        </a:spcAft>
                        <a:defRPr sz="1600">
                          <a:solidFill>
                            <a:schemeClr val="tx1"/>
                          </a:solidFill>
                          <a:latin typeface="Calibri" charset="0"/>
                        </a:defRPr>
                      </a:lvl8pPr>
                      <a:lvl9pPr fontAlgn="base">
                        <a:spcBef>
                          <a:spcPct val="20000"/>
                        </a:spcBef>
                        <a:spcAft>
                          <a:spcPct val="0"/>
                        </a:spcAft>
                        <a:defRPr sz="1600">
                          <a:solidFill>
                            <a:schemeClr val="tx1"/>
                          </a:solidFill>
                          <a:latin typeface="Calibri"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x-none" sz="2000" b="0" i="0" u="none" strike="noStrike" cap="none" normalizeH="0" baseline="0">
                          <a:ln>
                            <a:noFill/>
                          </a:ln>
                          <a:solidFill>
                            <a:schemeClr val="tx1"/>
                          </a:solidFill>
                          <a:effectLst/>
                          <a:latin typeface="Calibri" charset="0"/>
                        </a:rPr>
                        <a:t>mouse cursor moves while button is held down</a:t>
                      </a:r>
                      <a:endParaRPr kumimoji="0" lang="en-US" altLang="x-none" sz="2000" b="0" i="1" u="none" strike="noStrike" cap="none" normalizeH="0" baseline="0">
                        <a:ln>
                          <a:noFill/>
                        </a:ln>
                        <a:solidFill>
                          <a:schemeClr val="tx1"/>
                        </a:solidFill>
                        <a:effectLst/>
                        <a:latin typeface="Calibri"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lvl1pPr>
                        <a:spcBef>
                          <a:spcPct val="20000"/>
                        </a:spcBef>
                        <a:defRPr sz="2000">
                          <a:solidFill>
                            <a:schemeClr val="tx1"/>
                          </a:solidFill>
                          <a:latin typeface="Calibri" charset="0"/>
                        </a:defRPr>
                      </a:lvl1pPr>
                      <a:lvl2pPr>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fontAlgn="base">
                        <a:spcBef>
                          <a:spcPct val="20000"/>
                        </a:spcBef>
                        <a:spcAft>
                          <a:spcPct val="0"/>
                        </a:spcAft>
                        <a:defRPr sz="1600">
                          <a:solidFill>
                            <a:schemeClr val="tx1"/>
                          </a:solidFill>
                          <a:latin typeface="Calibri" charset="0"/>
                        </a:defRPr>
                      </a:lvl6pPr>
                      <a:lvl7pPr fontAlgn="base">
                        <a:spcBef>
                          <a:spcPct val="20000"/>
                        </a:spcBef>
                        <a:spcAft>
                          <a:spcPct val="0"/>
                        </a:spcAft>
                        <a:defRPr sz="1600">
                          <a:solidFill>
                            <a:schemeClr val="tx1"/>
                          </a:solidFill>
                          <a:latin typeface="Calibri" charset="0"/>
                        </a:defRPr>
                      </a:lvl7pPr>
                      <a:lvl8pPr fontAlgn="base">
                        <a:spcBef>
                          <a:spcPct val="20000"/>
                        </a:spcBef>
                        <a:spcAft>
                          <a:spcPct val="0"/>
                        </a:spcAft>
                        <a:defRPr sz="1600">
                          <a:solidFill>
                            <a:schemeClr val="tx1"/>
                          </a:solidFill>
                          <a:latin typeface="Calibri" charset="0"/>
                        </a:defRPr>
                      </a:lvl8pPr>
                      <a:lvl9pPr fontAlgn="base">
                        <a:spcBef>
                          <a:spcPct val="20000"/>
                        </a:spcBef>
                        <a:spcAft>
                          <a:spcPct val="0"/>
                        </a:spcAft>
                        <a:defRPr sz="1600">
                          <a:solidFill>
                            <a:schemeClr val="tx1"/>
                          </a:solidFill>
                          <a:latin typeface="Calibri"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x-none" sz="2000" b="0" i="0" u="none" strike="noStrike" cap="none" normalizeH="0" baseline="0">
                          <a:ln>
                            <a:noFill/>
                          </a:ln>
                          <a:solidFill>
                            <a:schemeClr val="tx1"/>
                          </a:solidFill>
                          <a:effectLst/>
                          <a:latin typeface="Consolas" charset="0"/>
                        </a:rPr>
                        <a:t>mousePressed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fontAlgn="base">
                        <a:spcBef>
                          <a:spcPct val="20000"/>
                        </a:spcBef>
                        <a:spcAft>
                          <a:spcPct val="0"/>
                        </a:spcAft>
                        <a:defRPr sz="1600">
                          <a:solidFill>
                            <a:schemeClr val="tx1"/>
                          </a:solidFill>
                          <a:latin typeface="Calibri" charset="0"/>
                        </a:defRPr>
                      </a:lvl6pPr>
                      <a:lvl7pPr fontAlgn="base">
                        <a:spcBef>
                          <a:spcPct val="20000"/>
                        </a:spcBef>
                        <a:spcAft>
                          <a:spcPct val="0"/>
                        </a:spcAft>
                        <a:defRPr sz="1600">
                          <a:solidFill>
                            <a:schemeClr val="tx1"/>
                          </a:solidFill>
                          <a:latin typeface="Calibri" charset="0"/>
                        </a:defRPr>
                      </a:lvl7pPr>
                      <a:lvl8pPr fontAlgn="base">
                        <a:spcBef>
                          <a:spcPct val="20000"/>
                        </a:spcBef>
                        <a:spcAft>
                          <a:spcPct val="0"/>
                        </a:spcAft>
                        <a:defRPr sz="1600">
                          <a:solidFill>
                            <a:schemeClr val="tx1"/>
                          </a:solidFill>
                          <a:latin typeface="Calibri" charset="0"/>
                        </a:defRPr>
                      </a:lvl8pPr>
                      <a:lvl9pPr fontAlgn="base">
                        <a:spcBef>
                          <a:spcPct val="20000"/>
                        </a:spcBef>
                        <a:spcAft>
                          <a:spcPct val="0"/>
                        </a:spcAft>
                        <a:defRPr sz="1600">
                          <a:solidFill>
                            <a:schemeClr val="tx1"/>
                          </a:solidFill>
                          <a:latin typeface="Calibri"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x-none" sz="2000" b="0" i="0" u="none" strike="noStrike" cap="none" normalizeH="0" baseline="0">
                          <a:ln>
                            <a:noFill/>
                          </a:ln>
                          <a:solidFill>
                            <a:schemeClr val="tx1"/>
                          </a:solidFill>
                          <a:effectLst/>
                          <a:latin typeface="Calibri" charset="0"/>
                        </a:rPr>
                        <a:t>mouse button is pressed down</a:t>
                      </a:r>
                      <a:endParaRPr kumimoji="0" lang="en-US" altLang="x-none" sz="2000" b="0" i="1" u="none" strike="noStrike" cap="none" normalizeH="0" baseline="0">
                        <a:ln>
                          <a:noFill/>
                        </a:ln>
                        <a:solidFill>
                          <a:schemeClr val="tx1"/>
                        </a:solidFill>
                        <a:effectLst/>
                        <a:latin typeface="Calibri"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lvl1pPr>
                        <a:spcBef>
                          <a:spcPct val="20000"/>
                        </a:spcBef>
                        <a:defRPr sz="2000">
                          <a:solidFill>
                            <a:schemeClr val="tx1"/>
                          </a:solidFill>
                          <a:latin typeface="Calibri" charset="0"/>
                        </a:defRPr>
                      </a:lvl1pPr>
                      <a:lvl2pPr>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fontAlgn="base">
                        <a:spcBef>
                          <a:spcPct val="20000"/>
                        </a:spcBef>
                        <a:spcAft>
                          <a:spcPct val="0"/>
                        </a:spcAft>
                        <a:defRPr sz="1600">
                          <a:solidFill>
                            <a:schemeClr val="tx1"/>
                          </a:solidFill>
                          <a:latin typeface="Calibri" charset="0"/>
                        </a:defRPr>
                      </a:lvl6pPr>
                      <a:lvl7pPr fontAlgn="base">
                        <a:spcBef>
                          <a:spcPct val="20000"/>
                        </a:spcBef>
                        <a:spcAft>
                          <a:spcPct val="0"/>
                        </a:spcAft>
                        <a:defRPr sz="1600">
                          <a:solidFill>
                            <a:schemeClr val="tx1"/>
                          </a:solidFill>
                          <a:latin typeface="Calibri" charset="0"/>
                        </a:defRPr>
                      </a:lvl7pPr>
                      <a:lvl8pPr fontAlgn="base">
                        <a:spcBef>
                          <a:spcPct val="20000"/>
                        </a:spcBef>
                        <a:spcAft>
                          <a:spcPct val="0"/>
                        </a:spcAft>
                        <a:defRPr sz="1600">
                          <a:solidFill>
                            <a:schemeClr val="tx1"/>
                          </a:solidFill>
                          <a:latin typeface="Calibri" charset="0"/>
                        </a:defRPr>
                      </a:lvl8pPr>
                      <a:lvl9pPr fontAlgn="base">
                        <a:spcBef>
                          <a:spcPct val="20000"/>
                        </a:spcBef>
                        <a:spcAft>
                          <a:spcPct val="0"/>
                        </a:spcAft>
                        <a:defRPr sz="1600">
                          <a:solidFill>
                            <a:schemeClr val="tx1"/>
                          </a:solidFill>
                          <a:latin typeface="Calibri"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x-none" sz="2000" b="0" i="0" u="none" strike="noStrike" cap="none" normalizeH="0" baseline="0">
                          <a:ln>
                            <a:noFill/>
                          </a:ln>
                          <a:solidFill>
                            <a:schemeClr val="tx1"/>
                          </a:solidFill>
                          <a:effectLst/>
                          <a:latin typeface="Consolas" charset="0"/>
                        </a:rPr>
                        <a:t>mouseReleased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fontAlgn="base">
                        <a:spcBef>
                          <a:spcPct val="20000"/>
                        </a:spcBef>
                        <a:spcAft>
                          <a:spcPct val="0"/>
                        </a:spcAft>
                        <a:defRPr sz="1600">
                          <a:solidFill>
                            <a:schemeClr val="tx1"/>
                          </a:solidFill>
                          <a:latin typeface="Calibri" charset="0"/>
                        </a:defRPr>
                      </a:lvl6pPr>
                      <a:lvl7pPr fontAlgn="base">
                        <a:spcBef>
                          <a:spcPct val="20000"/>
                        </a:spcBef>
                        <a:spcAft>
                          <a:spcPct val="0"/>
                        </a:spcAft>
                        <a:defRPr sz="1600">
                          <a:solidFill>
                            <a:schemeClr val="tx1"/>
                          </a:solidFill>
                          <a:latin typeface="Calibri" charset="0"/>
                        </a:defRPr>
                      </a:lvl7pPr>
                      <a:lvl8pPr fontAlgn="base">
                        <a:spcBef>
                          <a:spcPct val="20000"/>
                        </a:spcBef>
                        <a:spcAft>
                          <a:spcPct val="0"/>
                        </a:spcAft>
                        <a:defRPr sz="1600">
                          <a:solidFill>
                            <a:schemeClr val="tx1"/>
                          </a:solidFill>
                          <a:latin typeface="Calibri" charset="0"/>
                        </a:defRPr>
                      </a:lvl8pPr>
                      <a:lvl9pPr fontAlgn="base">
                        <a:spcBef>
                          <a:spcPct val="20000"/>
                        </a:spcBef>
                        <a:spcAft>
                          <a:spcPct val="0"/>
                        </a:spcAft>
                        <a:defRPr sz="1600">
                          <a:solidFill>
                            <a:schemeClr val="tx1"/>
                          </a:solidFill>
                          <a:latin typeface="Calibri"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x-none" sz="2000" b="0" i="0" u="none" strike="noStrike" cap="none" normalizeH="0" baseline="0">
                          <a:ln>
                            <a:noFill/>
                          </a:ln>
                          <a:solidFill>
                            <a:schemeClr val="tx1"/>
                          </a:solidFill>
                          <a:effectLst/>
                          <a:latin typeface="Calibri" charset="0"/>
                        </a:rPr>
                        <a:t>mouse button is lifted up</a:t>
                      </a:r>
                      <a:endParaRPr kumimoji="0" lang="en-US" altLang="x-none" sz="2000" b="0" i="1" u="none" strike="noStrike" cap="none" normalizeH="0" baseline="0">
                        <a:ln>
                          <a:noFill/>
                        </a:ln>
                        <a:solidFill>
                          <a:schemeClr val="tx1"/>
                        </a:solidFill>
                        <a:effectLst/>
                        <a:latin typeface="Calibri"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lvl1pPr>
                        <a:spcBef>
                          <a:spcPct val="20000"/>
                        </a:spcBef>
                        <a:defRPr sz="2000">
                          <a:solidFill>
                            <a:schemeClr val="tx1"/>
                          </a:solidFill>
                          <a:latin typeface="Calibri" charset="0"/>
                        </a:defRPr>
                      </a:lvl1pPr>
                      <a:lvl2pPr>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fontAlgn="base">
                        <a:spcBef>
                          <a:spcPct val="20000"/>
                        </a:spcBef>
                        <a:spcAft>
                          <a:spcPct val="0"/>
                        </a:spcAft>
                        <a:defRPr sz="1600">
                          <a:solidFill>
                            <a:schemeClr val="tx1"/>
                          </a:solidFill>
                          <a:latin typeface="Calibri" charset="0"/>
                        </a:defRPr>
                      </a:lvl6pPr>
                      <a:lvl7pPr fontAlgn="base">
                        <a:spcBef>
                          <a:spcPct val="20000"/>
                        </a:spcBef>
                        <a:spcAft>
                          <a:spcPct val="0"/>
                        </a:spcAft>
                        <a:defRPr sz="1600">
                          <a:solidFill>
                            <a:schemeClr val="tx1"/>
                          </a:solidFill>
                          <a:latin typeface="Calibri" charset="0"/>
                        </a:defRPr>
                      </a:lvl7pPr>
                      <a:lvl8pPr fontAlgn="base">
                        <a:spcBef>
                          <a:spcPct val="20000"/>
                        </a:spcBef>
                        <a:spcAft>
                          <a:spcPct val="0"/>
                        </a:spcAft>
                        <a:defRPr sz="1600">
                          <a:solidFill>
                            <a:schemeClr val="tx1"/>
                          </a:solidFill>
                          <a:latin typeface="Calibri" charset="0"/>
                        </a:defRPr>
                      </a:lvl8pPr>
                      <a:lvl9pPr fontAlgn="base">
                        <a:spcBef>
                          <a:spcPct val="20000"/>
                        </a:spcBef>
                        <a:spcAft>
                          <a:spcPct val="0"/>
                        </a:spcAft>
                        <a:defRPr sz="1600">
                          <a:solidFill>
                            <a:schemeClr val="tx1"/>
                          </a:solidFill>
                          <a:latin typeface="Calibri"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x-none" sz="2000" b="0" i="0" u="none" strike="noStrike" cap="none" normalizeH="0" baseline="0">
                          <a:ln>
                            <a:noFill/>
                          </a:ln>
                          <a:solidFill>
                            <a:schemeClr val="tx1"/>
                          </a:solidFill>
                          <a:effectLst/>
                          <a:latin typeface="Consolas" charset="0"/>
                        </a:rPr>
                        <a:t>mouseClicked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fontAlgn="base">
                        <a:spcBef>
                          <a:spcPct val="20000"/>
                        </a:spcBef>
                        <a:spcAft>
                          <a:spcPct val="0"/>
                        </a:spcAft>
                        <a:defRPr sz="1600">
                          <a:solidFill>
                            <a:schemeClr val="tx1"/>
                          </a:solidFill>
                          <a:latin typeface="Calibri" charset="0"/>
                        </a:defRPr>
                      </a:lvl6pPr>
                      <a:lvl7pPr fontAlgn="base">
                        <a:spcBef>
                          <a:spcPct val="20000"/>
                        </a:spcBef>
                        <a:spcAft>
                          <a:spcPct val="0"/>
                        </a:spcAft>
                        <a:defRPr sz="1600">
                          <a:solidFill>
                            <a:schemeClr val="tx1"/>
                          </a:solidFill>
                          <a:latin typeface="Calibri" charset="0"/>
                        </a:defRPr>
                      </a:lvl7pPr>
                      <a:lvl8pPr fontAlgn="base">
                        <a:spcBef>
                          <a:spcPct val="20000"/>
                        </a:spcBef>
                        <a:spcAft>
                          <a:spcPct val="0"/>
                        </a:spcAft>
                        <a:defRPr sz="1600">
                          <a:solidFill>
                            <a:schemeClr val="tx1"/>
                          </a:solidFill>
                          <a:latin typeface="Calibri" charset="0"/>
                        </a:defRPr>
                      </a:lvl8pPr>
                      <a:lvl9pPr fontAlgn="base">
                        <a:spcBef>
                          <a:spcPct val="20000"/>
                        </a:spcBef>
                        <a:spcAft>
                          <a:spcPct val="0"/>
                        </a:spcAft>
                        <a:defRPr sz="1600">
                          <a:solidFill>
                            <a:schemeClr val="tx1"/>
                          </a:solidFill>
                          <a:latin typeface="Calibri"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x-none" sz="2000" b="0" i="0" u="none" strike="noStrike" cap="none" normalizeH="0" baseline="0">
                          <a:ln>
                            <a:noFill/>
                          </a:ln>
                          <a:solidFill>
                            <a:schemeClr val="tx1"/>
                          </a:solidFill>
                          <a:effectLst/>
                          <a:latin typeface="Calibri" charset="0"/>
                        </a:rPr>
                        <a:t>mouse button is pressed and then released</a:t>
                      </a:r>
                      <a:endParaRPr kumimoji="0" lang="en-US" altLang="x-none" sz="2000" b="0" i="1" u="none" strike="noStrike" cap="none" normalizeH="0" baseline="0">
                        <a:ln>
                          <a:noFill/>
                        </a:ln>
                        <a:solidFill>
                          <a:schemeClr val="tx1"/>
                        </a:solidFill>
                        <a:effectLst/>
                        <a:latin typeface="Calibri"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7663">
                <a:tc>
                  <a:txBody>
                    <a:bodyPr/>
                    <a:lstStyle>
                      <a:lvl1pPr>
                        <a:spcBef>
                          <a:spcPct val="20000"/>
                        </a:spcBef>
                        <a:defRPr sz="2000">
                          <a:solidFill>
                            <a:schemeClr val="tx1"/>
                          </a:solidFill>
                          <a:latin typeface="Calibri" charset="0"/>
                        </a:defRPr>
                      </a:lvl1pPr>
                      <a:lvl2pPr>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fontAlgn="base">
                        <a:spcBef>
                          <a:spcPct val="20000"/>
                        </a:spcBef>
                        <a:spcAft>
                          <a:spcPct val="0"/>
                        </a:spcAft>
                        <a:defRPr sz="1600">
                          <a:solidFill>
                            <a:schemeClr val="tx1"/>
                          </a:solidFill>
                          <a:latin typeface="Calibri" charset="0"/>
                        </a:defRPr>
                      </a:lvl6pPr>
                      <a:lvl7pPr fontAlgn="base">
                        <a:spcBef>
                          <a:spcPct val="20000"/>
                        </a:spcBef>
                        <a:spcAft>
                          <a:spcPct val="0"/>
                        </a:spcAft>
                        <a:defRPr sz="1600">
                          <a:solidFill>
                            <a:schemeClr val="tx1"/>
                          </a:solidFill>
                          <a:latin typeface="Calibri" charset="0"/>
                        </a:defRPr>
                      </a:lvl7pPr>
                      <a:lvl8pPr fontAlgn="base">
                        <a:spcBef>
                          <a:spcPct val="20000"/>
                        </a:spcBef>
                        <a:spcAft>
                          <a:spcPct val="0"/>
                        </a:spcAft>
                        <a:defRPr sz="1600">
                          <a:solidFill>
                            <a:schemeClr val="tx1"/>
                          </a:solidFill>
                          <a:latin typeface="Calibri" charset="0"/>
                        </a:defRPr>
                      </a:lvl8pPr>
                      <a:lvl9pPr fontAlgn="base">
                        <a:spcBef>
                          <a:spcPct val="20000"/>
                        </a:spcBef>
                        <a:spcAft>
                          <a:spcPct val="0"/>
                        </a:spcAft>
                        <a:defRPr sz="1600">
                          <a:solidFill>
                            <a:schemeClr val="tx1"/>
                          </a:solidFill>
                          <a:latin typeface="Calibri"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x-none" sz="2000" b="0" i="0" u="none" strike="noStrike" cap="none" normalizeH="0" baseline="0">
                          <a:ln>
                            <a:noFill/>
                          </a:ln>
                          <a:solidFill>
                            <a:schemeClr val="tx1"/>
                          </a:solidFill>
                          <a:effectLst/>
                          <a:latin typeface="Consolas" charset="0"/>
                        </a:rPr>
                        <a:t>mouseEntered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fontAlgn="base">
                        <a:spcBef>
                          <a:spcPct val="20000"/>
                        </a:spcBef>
                        <a:spcAft>
                          <a:spcPct val="0"/>
                        </a:spcAft>
                        <a:defRPr sz="1600">
                          <a:solidFill>
                            <a:schemeClr val="tx1"/>
                          </a:solidFill>
                          <a:latin typeface="Calibri" charset="0"/>
                        </a:defRPr>
                      </a:lvl6pPr>
                      <a:lvl7pPr fontAlgn="base">
                        <a:spcBef>
                          <a:spcPct val="20000"/>
                        </a:spcBef>
                        <a:spcAft>
                          <a:spcPct val="0"/>
                        </a:spcAft>
                        <a:defRPr sz="1600">
                          <a:solidFill>
                            <a:schemeClr val="tx1"/>
                          </a:solidFill>
                          <a:latin typeface="Calibri" charset="0"/>
                        </a:defRPr>
                      </a:lvl7pPr>
                      <a:lvl8pPr fontAlgn="base">
                        <a:spcBef>
                          <a:spcPct val="20000"/>
                        </a:spcBef>
                        <a:spcAft>
                          <a:spcPct val="0"/>
                        </a:spcAft>
                        <a:defRPr sz="1600">
                          <a:solidFill>
                            <a:schemeClr val="tx1"/>
                          </a:solidFill>
                          <a:latin typeface="Calibri" charset="0"/>
                        </a:defRPr>
                      </a:lvl8pPr>
                      <a:lvl9pPr fontAlgn="base">
                        <a:spcBef>
                          <a:spcPct val="20000"/>
                        </a:spcBef>
                        <a:spcAft>
                          <a:spcPct val="0"/>
                        </a:spcAft>
                        <a:defRPr sz="1600">
                          <a:solidFill>
                            <a:schemeClr val="tx1"/>
                          </a:solidFill>
                          <a:latin typeface="Calibri"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x-none" sz="2000" b="0" i="0" u="none" strike="noStrike" cap="none" normalizeH="0" baseline="0">
                          <a:ln>
                            <a:noFill/>
                          </a:ln>
                          <a:solidFill>
                            <a:schemeClr val="tx1"/>
                          </a:solidFill>
                          <a:effectLst/>
                          <a:latin typeface="Calibri" charset="0"/>
                        </a:rPr>
                        <a:t>mouse cursor enters your program's window</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54000">
                <a:tc>
                  <a:txBody>
                    <a:bodyPr/>
                    <a:lstStyle>
                      <a:lvl1pPr>
                        <a:spcBef>
                          <a:spcPct val="20000"/>
                        </a:spcBef>
                        <a:defRPr sz="2000">
                          <a:solidFill>
                            <a:schemeClr val="tx1"/>
                          </a:solidFill>
                          <a:latin typeface="Calibri" charset="0"/>
                        </a:defRPr>
                      </a:lvl1pPr>
                      <a:lvl2pPr>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fontAlgn="base">
                        <a:spcBef>
                          <a:spcPct val="20000"/>
                        </a:spcBef>
                        <a:spcAft>
                          <a:spcPct val="0"/>
                        </a:spcAft>
                        <a:defRPr sz="1600">
                          <a:solidFill>
                            <a:schemeClr val="tx1"/>
                          </a:solidFill>
                          <a:latin typeface="Calibri" charset="0"/>
                        </a:defRPr>
                      </a:lvl6pPr>
                      <a:lvl7pPr fontAlgn="base">
                        <a:spcBef>
                          <a:spcPct val="20000"/>
                        </a:spcBef>
                        <a:spcAft>
                          <a:spcPct val="0"/>
                        </a:spcAft>
                        <a:defRPr sz="1600">
                          <a:solidFill>
                            <a:schemeClr val="tx1"/>
                          </a:solidFill>
                          <a:latin typeface="Calibri" charset="0"/>
                        </a:defRPr>
                      </a:lvl7pPr>
                      <a:lvl8pPr fontAlgn="base">
                        <a:spcBef>
                          <a:spcPct val="20000"/>
                        </a:spcBef>
                        <a:spcAft>
                          <a:spcPct val="0"/>
                        </a:spcAft>
                        <a:defRPr sz="1600">
                          <a:solidFill>
                            <a:schemeClr val="tx1"/>
                          </a:solidFill>
                          <a:latin typeface="Calibri" charset="0"/>
                        </a:defRPr>
                      </a:lvl8pPr>
                      <a:lvl9pPr fontAlgn="base">
                        <a:spcBef>
                          <a:spcPct val="20000"/>
                        </a:spcBef>
                        <a:spcAft>
                          <a:spcPct val="0"/>
                        </a:spcAft>
                        <a:defRPr sz="1600">
                          <a:solidFill>
                            <a:schemeClr val="tx1"/>
                          </a:solidFill>
                          <a:latin typeface="Calibri"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x-none" sz="2000" b="0" i="0" u="none" strike="noStrike" cap="none" normalizeH="0" baseline="0">
                          <a:ln>
                            <a:noFill/>
                          </a:ln>
                          <a:solidFill>
                            <a:schemeClr val="tx1"/>
                          </a:solidFill>
                          <a:effectLst/>
                          <a:latin typeface="Consolas" charset="0"/>
                        </a:rPr>
                        <a:t>mouseExited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fontAlgn="base">
                        <a:spcBef>
                          <a:spcPct val="20000"/>
                        </a:spcBef>
                        <a:spcAft>
                          <a:spcPct val="0"/>
                        </a:spcAft>
                        <a:defRPr sz="1600">
                          <a:solidFill>
                            <a:schemeClr val="tx1"/>
                          </a:solidFill>
                          <a:latin typeface="Calibri" charset="0"/>
                        </a:defRPr>
                      </a:lvl6pPr>
                      <a:lvl7pPr fontAlgn="base">
                        <a:spcBef>
                          <a:spcPct val="20000"/>
                        </a:spcBef>
                        <a:spcAft>
                          <a:spcPct val="0"/>
                        </a:spcAft>
                        <a:defRPr sz="1600">
                          <a:solidFill>
                            <a:schemeClr val="tx1"/>
                          </a:solidFill>
                          <a:latin typeface="Calibri" charset="0"/>
                        </a:defRPr>
                      </a:lvl7pPr>
                      <a:lvl8pPr fontAlgn="base">
                        <a:spcBef>
                          <a:spcPct val="20000"/>
                        </a:spcBef>
                        <a:spcAft>
                          <a:spcPct val="0"/>
                        </a:spcAft>
                        <a:defRPr sz="1600">
                          <a:solidFill>
                            <a:schemeClr val="tx1"/>
                          </a:solidFill>
                          <a:latin typeface="Calibri" charset="0"/>
                        </a:defRPr>
                      </a:lvl8pPr>
                      <a:lvl9pPr fontAlgn="base">
                        <a:spcBef>
                          <a:spcPct val="20000"/>
                        </a:spcBef>
                        <a:spcAft>
                          <a:spcPct val="0"/>
                        </a:spcAft>
                        <a:defRPr sz="1600">
                          <a:solidFill>
                            <a:schemeClr val="tx1"/>
                          </a:solidFill>
                          <a:latin typeface="Calibri"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x-none" sz="2000" b="0" i="0" u="none" strike="noStrike" cap="none" normalizeH="0" baseline="0">
                          <a:ln>
                            <a:noFill/>
                          </a:ln>
                          <a:solidFill>
                            <a:schemeClr val="tx1"/>
                          </a:solidFill>
                          <a:effectLst/>
                          <a:latin typeface="Calibri" charset="0"/>
                        </a:rPr>
                        <a:t>mouse cursor leaves your program's window</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8526531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9346" name="Rectangle 2"/>
          <p:cNvSpPr>
            <a:spLocks noGrp="1" noChangeArrowheads="1"/>
          </p:cNvSpPr>
          <p:nvPr>
            <p:ph type="title"/>
          </p:nvPr>
        </p:nvSpPr>
        <p:spPr/>
        <p:txBody>
          <a:bodyPr/>
          <a:lstStyle/>
          <a:p>
            <a:r>
              <a:rPr lang="en-US" altLang="x-none" dirty="0" smtClean="0"/>
              <a:t>Example: Doodler</a:t>
            </a:r>
            <a:endParaRPr lang="en-US" altLang="x-none" dirty="0"/>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7922" y="1295400"/>
            <a:ext cx="7168155" cy="5181600"/>
          </a:xfrm>
        </p:spPr>
      </p:pic>
    </p:spTree>
    <p:extLst>
      <p:ext uri="{BB962C8B-B14F-4D97-AF65-F5344CB8AC3E}">
        <p14:creationId xmlns:p14="http://schemas.microsoft.com/office/powerpoint/2010/main" val="14397364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6754" name="Rectangle 2"/>
          <p:cNvSpPr>
            <a:spLocks noGrp="1" noChangeArrowheads="1"/>
          </p:cNvSpPr>
          <p:nvPr>
            <p:ph type="title"/>
          </p:nvPr>
        </p:nvSpPr>
        <p:spPr/>
        <p:txBody>
          <a:bodyPr/>
          <a:lstStyle/>
          <a:p>
            <a:r>
              <a:rPr lang="en-US" altLang="x-none"/>
              <a:t>The event cycle</a:t>
            </a:r>
          </a:p>
        </p:txBody>
      </p:sp>
      <p:sp>
        <p:nvSpPr>
          <p:cNvPr id="1226755" name="Rectangle 3"/>
          <p:cNvSpPr>
            <a:spLocks noGrp="1" noChangeArrowheads="1"/>
          </p:cNvSpPr>
          <p:nvPr>
            <p:ph type="body" idx="1"/>
          </p:nvPr>
        </p:nvSpPr>
        <p:spPr/>
        <p:txBody>
          <a:bodyPr/>
          <a:lstStyle/>
          <a:p>
            <a:pPr>
              <a:buFontTx/>
              <a:buNone/>
            </a:pPr>
            <a:r>
              <a:rPr lang="en-US" altLang="x-none"/>
              <a:t>1) User performs some action, like moving / clicking the mouse.</a:t>
            </a:r>
          </a:p>
          <a:p>
            <a:pPr>
              <a:buFontTx/>
              <a:buNone/>
            </a:pPr>
            <a:r>
              <a:rPr lang="en-US" altLang="x-none"/>
              <a:t>2) This causes an event to occur.</a:t>
            </a:r>
          </a:p>
          <a:p>
            <a:pPr>
              <a:buFontTx/>
              <a:buNone/>
            </a:pPr>
            <a:r>
              <a:rPr lang="en-US" altLang="x-none"/>
              <a:t>3) Java executes a particular method to handle that event.</a:t>
            </a:r>
          </a:p>
          <a:p>
            <a:pPr>
              <a:buFontTx/>
              <a:buNone/>
            </a:pPr>
            <a:r>
              <a:rPr lang="en-US" altLang="x-none"/>
              <a:t>4) The method's code updates the screen appearance in some way.</a:t>
            </a:r>
          </a:p>
        </p:txBody>
      </p:sp>
      <p:pic>
        <p:nvPicPr>
          <p:cNvPr id="1226756" name="Picture 4" descr="event-diagram"/>
          <p:cNvPicPr>
            <a:picLocks noChangeAspect="1" noChangeArrowheads="1"/>
          </p:cNvPicPr>
          <p:nvPr/>
        </p:nvPicPr>
        <p:blipFill>
          <a:blip r:embed="rId3">
            <a:extLst>
              <a:ext uri="{28A0092B-C50C-407E-A947-70E740481C1C}">
                <a14:useLocalDpi xmlns:a14="http://schemas.microsoft.com/office/drawing/2010/main" val="0"/>
              </a:ext>
            </a:extLst>
          </a:blip>
          <a:srcRect r="6631"/>
          <a:stretch>
            <a:fillRect/>
          </a:stretch>
        </p:blipFill>
        <p:spPr bwMode="auto">
          <a:xfrm>
            <a:off x="1295400" y="3124200"/>
            <a:ext cx="6553200" cy="3468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70898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9346" name="Rectangle 2"/>
          <p:cNvSpPr>
            <a:spLocks noGrp="1" noChangeArrowheads="1"/>
          </p:cNvSpPr>
          <p:nvPr>
            <p:ph type="title"/>
          </p:nvPr>
        </p:nvSpPr>
        <p:spPr/>
        <p:txBody>
          <a:bodyPr/>
          <a:lstStyle/>
          <a:p>
            <a:r>
              <a:rPr lang="en-US" altLang="x-none" dirty="0" smtClean="0"/>
              <a:t>Revisiting Doodler</a:t>
            </a:r>
            <a:endParaRPr lang="en-US" altLang="x-none" dirty="0"/>
          </a:p>
        </p:txBody>
      </p:sp>
      <p:sp>
        <p:nvSpPr>
          <p:cNvPr id="1209347" name="Rectangle 3"/>
          <p:cNvSpPr>
            <a:spLocks noGrp="1" noChangeArrowheads="1"/>
          </p:cNvSpPr>
          <p:nvPr>
            <p:ph type="body" idx="1"/>
          </p:nvPr>
        </p:nvSpPr>
        <p:spPr>
          <a:xfrm>
            <a:off x="0" y="1295400"/>
            <a:ext cx="9144000" cy="3753678"/>
          </a:xfrm>
        </p:spPr>
        <p:txBody>
          <a:bodyPr/>
          <a:lstStyle/>
          <a:p>
            <a:pPr>
              <a:lnSpc>
                <a:spcPct val="80000"/>
              </a:lnSpc>
              <a:buFontTx/>
              <a:buNone/>
            </a:pPr>
            <a:r>
              <a:rPr lang="en-US" altLang="x-none" b="1" dirty="0" smtClean="0">
                <a:solidFill>
                  <a:srgbClr val="7030A0"/>
                </a:solidFill>
                <a:latin typeface="Consolas" charset="0"/>
              </a:rPr>
              <a:t>public</a:t>
            </a:r>
            <a:r>
              <a:rPr lang="en-US" altLang="x-none" dirty="0" smtClean="0">
                <a:latin typeface="Consolas" charset="0"/>
              </a:rPr>
              <a:t> </a:t>
            </a:r>
            <a:r>
              <a:rPr lang="en-US" altLang="x-none" b="1" dirty="0" smtClean="0">
                <a:solidFill>
                  <a:srgbClr val="7030A0"/>
                </a:solidFill>
                <a:latin typeface="Consolas" charset="0"/>
              </a:rPr>
              <a:t>void</a:t>
            </a:r>
            <a:r>
              <a:rPr lang="en-US" altLang="x-none" dirty="0" smtClean="0">
                <a:latin typeface="Consolas" charset="0"/>
              </a:rPr>
              <a:t> </a:t>
            </a:r>
            <a:r>
              <a:rPr lang="en-US" altLang="x-none" dirty="0" err="1" smtClean="0">
                <a:latin typeface="Consolas" charset="0"/>
              </a:rPr>
              <a:t>mouseDragged</a:t>
            </a:r>
            <a:r>
              <a:rPr lang="en-US" altLang="x-none" dirty="0" smtClean="0">
                <a:latin typeface="Consolas" charset="0"/>
              </a:rPr>
              <a:t>(</a:t>
            </a:r>
            <a:r>
              <a:rPr lang="en-US" altLang="x-none" dirty="0" err="1" smtClean="0">
                <a:latin typeface="Consolas" charset="0"/>
              </a:rPr>
              <a:t>MouseEvent</a:t>
            </a:r>
            <a:r>
              <a:rPr lang="en-US" altLang="x-none" dirty="0" smtClean="0">
                <a:latin typeface="Consolas" charset="0"/>
              </a:rPr>
              <a:t> event) {</a:t>
            </a:r>
          </a:p>
          <a:p>
            <a:pPr>
              <a:lnSpc>
                <a:spcPct val="80000"/>
              </a:lnSpc>
              <a:buFontTx/>
              <a:buNone/>
            </a:pPr>
            <a:r>
              <a:rPr lang="en-US" altLang="x-none" dirty="0" smtClean="0">
                <a:solidFill>
                  <a:srgbClr val="00B050"/>
                </a:solidFill>
                <a:latin typeface="Consolas" charset="0"/>
              </a:rPr>
              <a:t>    </a:t>
            </a:r>
            <a:r>
              <a:rPr lang="en-US" altLang="x-none" b="1" dirty="0" smtClean="0">
                <a:solidFill>
                  <a:srgbClr val="7030A0"/>
                </a:solidFill>
                <a:latin typeface="Consolas" charset="0"/>
              </a:rPr>
              <a:t>double </a:t>
            </a:r>
            <a:r>
              <a:rPr lang="en-US" altLang="x-none" dirty="0" err="1" smtClean="0">
                <a:latin typeface="Consolas" charset="0"/>
              </a:rPr>
              <a:t>mouseX</a:t>
            </a:r>
            <a:r>
              <a:rPr lang="en-US" altLang="x-none" dirty="0" smtClean="0">
                <a:latin typeface="Consolas" charset="0"/>
              </a:rPr>
              <a:t> = </a:t>
            </a:r>
            <a:r>
              <a:rPr lang="en-US" altLang="x-none" dirty="0" err="1" smtClean="0">
                <a:latin typeface="Consolas" charset="0"/>
              </a:rPr>
              <a:t>event.getX</a:t>
            </a:r>
            <a:r>
              <a:rPr lang="en-US" altLang="x-none" dirty="0" smtClean="0">
                <a:latin typeface="Consolas" charset="0"/>
              </a:rPr>
              <a:t>();</a:t>
            </a:r>
          </a:p>
          <a:p>
            <a:pPr>
              <a:lnSpc>
                <a:spcPct val="80000"/>
              </a:lnSpc>
              <a:buFontTx/>
              <a:buNone/>
            </a:pPr>
            <a:r>
              <a:rPr lang="en-US" altLang="x-none" dirty="0">
                <a:latin typeface="Consolas" charset="0"/>
              </a:rPr>
              <a:t> </a:t>
            </a:r>
            <a:r>
              <a:rPr lang="en-US" altLang="x-none" dirty="0" smtClean="0">
                <a:latin typeface="Consolas" charset="0"/>
              </a:rPr>
              <a:t>   </a:t>
            </a:r>
            <a:r>
              <a:rPr lang="en-US" altLang="x-none" b="1" dirty="0" smtClean="0">
                <a:solidFill>
                  <a:srgbClr val="7030A0"/>
                </a:solidFill>
                <a:latin typeface="Consolas" charset="0"/>
              </a:rPr>
              <a:t>double</a:t>
            </a:r>
            <a:r>
              <a:rPr lang="en-US" altLang="x-none" dirty="0" smtClean="0">
                <a:solidFill>
                  <a:srgbClr val="7030A0"/>
                </a:solidFill>
                <a:latin typeface="Consolas" charset="0"/>
              </a:rPr>
              <a:t> </a:t>
            </a:r>
            <a:r>
              <a:rPr lang="en-US" altLang="x-none" dirty="0" err="1" smtClean="0">
                <a:latin typeface="Consolas" charset="0"/>
              </a:rPr>
              <a:t>mouseY</a:t>
            </a:r>
            <a:r>
              <a:rPr lang="en-US" altLang="x-none" dirty="0" smtClean="0">
                <a:latin typeface="Consolas" charset="0"/>
              </a:rPr>
              <a:t> = </a:t>
            </a:r>
            <a:r>
              <a:rPr lang="en-US" altLang="x-none" dirty="0" err="1" smtClean="0">
                <a:latin typeface="Consolas" charset="0"/>
              </a:rPr>
              <a:t>event.getY</a:t>
            </a:r>
            <a:r>
              <a:rPr lang="en-US" altLang="x-none" dirty="0" smtClean="0">
                <a:latin typeface="Consolas" charset="0"/>
              </a:rPr>
              <a:t>();</a:t>
            </a:r>
          </a:p>
          <a:p>
            <a:pPr>
              <a:lnSpc>
                <a:spcPct val="80000"/>
              </a:lnSpc>
              <a:buFontTx/>
              <a:buNone/>
            </a:pPr>
            <a:r>
              <a:rPr lang="en-US" altLang="x-none" dirty="0">
                <a:latin typeface="Consolas" charset="0"/>
              </a:rPr>
              <a:t> </a:t>
            </a:r>
            <a:r>
              <a:rPr lang="en-US" altLang="x-none" dirty="0" smtClean="0">
                <a:latin typeface="Consolas" charset="0"/>
              </a:rPr>
              <a:t>   </a:t>
            </a:r>
            <a:r>
              <a:rPr lang="en-US" altLang="x-none" b="1" dirty="0" smtClean="0">
                <a:solidFill>
                  <a:srgbClr val="7030A0"/>
                </a:solidFill>
                <a:latin typeface="Consolas" charset="0"/>
              </a:rPr>
              <a:t>double</a:t>
            </a:r>
            <a:r>
              <a:rPr lang="en-US" altLang="x-none" dirty="0" smtClean="0">
                <a:solidFill>
                  <a:srgbClr val="7030A0"/>
                </a:solidFill>
                <a:latin typeface="Consolas" charset="0"/>
              </a:rPr>
              <a:t> </a:t>
            </a:r>
            <a:r>
              <a:rPr lang="en-US" altLang="x-none" dirty="0" err="1" smtClean="0">
                <a:latin typeface="Consolas" charset="0"/>
              </a:rPr>
              <a:t>rectX</a:t>
            </a:r>
            <a:r>
              <a:rPr lang="en-US" altLang="x-none" dirty="0" smtClean="0">
                <a:latin typeface="Consolas" charset="0"/>
              </a:rPr>
              <a:t> = </a:t>
            </a:r>
            <a:r>
              <a:rPr lang="en-US" altLang="x-none" dirty="0" err="1" smtClean="0">
                <a:latin typeface="Consolas" charset="0"/>
              </a:rPr>
              <a:t>mouseX</a:t>
            </a:r>
            <a:r>
              <a:rPr lang="en-US" altLang="x-none" dirty="0" smtClean="0">
                <a:latin typeface="Consolas" charset="0"/>
              </a:rPr>
              <a:t> </a:t>
            </a:r>
            <a:r>
              <a:rPr lang="mr-IN" altLang="x-none" dirty="0" smtClean="0">
                <a:latin typeface="Consolas" charset="0"/>
              </a:rPr>
              <a:t>–</a:t>
            </a:r>
            <a:r>
              <a:rPr lang="en-US" altLang="x-none" dirty="0" smtClean="0">
                <a:latin typeface="Consolas" charset="0"/>
              </a:rPr>
              <a:t> </a:t>
            </a:r>
            <a:r>
              <a:rPr lang="en-US" altLang="x-none" i="1" dirty="0" smtClean="0">
                <a:solidFill>
                  <a:srgbClr val="0070C0"/>
                </a:solidFill>
                <a:latin typeface="Consolas" charset="0"/>
              </a:rPr>
              <a:t>SIZE</a:t>
            </a:r>
            <a:r>
              <a:rPr lang="en-US" altLang="x-none" dirty="0" smtClean="0">
                <a:solidFill>
                  <a:srgbClr val="0070C0"/>
                </a:solidFill>
                <a:latin typeface="Consolas" charset="0"/>
              </a:rPr>
              <a:t> </a:t>
            </a:r>
            <a:r>
              <a:rPr lang="en-US" altLang="x-none" dirty="0" smtClean="0">
                <a:latin typeface="Consolas" charset="0"/>
              </a:rPr>
              <a:t>/ 2.0;</a:t>
            </a:r>
          </a:p>
          <a:p>
            <a:pPr>
              <a:lnSpc>
                <a:spcPct val="80000"/>
              </a:lnSpc>
              <a:buFontTx/>
              <a:buNone/>
            </a:pPr>
            <a:r>
              <a:rPr lang="en-US" altLang="x-none" dirty="0">
                <a:latin typeface="Consolas" charset="0"/>
              </a:rPr>
              <a:t> </a:t>
            </a:r>
            <a:r>
              <a:rPr lang="en-US" altLang="x-none" dirty="0" smtClean="0">
                <a:latin typeface="Consolas" charset="0"/>
              </a:rPr>
              <a:t>   </a:t>
            </a:r>
            <a:r>
              <a:rPr lang="en-US" altLang="x-none" b="1" dirty="0" smtClean="0">
                <a:solidFill>
                  <a:srgbClr val="7030A0"/>
                </a:solidFill>
                <a:latin typeface="Consolas" charset="0"/>
              </a:rPr>
              <a:t>double</a:t>
            </a:r>
            <a:r>
              <a:rPr lang="en-US" altLang="x-none" dirty="0" smtClean="0">
                <a:solidFill>
                  <a:srgbClr val="7030A0"/>
                </a:solidFill>
                <a:latin typeface="Consolas" charset="0"/>
              </a:rPr>
              <a:t> </a:t>
            </a:r>
            <a:r>
              <a:rPr lang="en-US" altLang="x-none" dirty="0" err="1" smtClean="0">
                <a:latin typeface="Consolas" charset="0"/>
              </a:rPr>
              <a:t>rectY</a:t>
            </a:r>
            <a:r>
              <a:rPr lang="en-US" altLang="x-none" dirty="0" smtClean="0">
                <a:latin typeface="Consolas" charset="0"/>
              </a:rPr>
              <a:t> = </a:t>
            </a:r>
            <a:r>
              <a:rPr lang="en-US" altLang="x-none" dirty="0" err="1" smtClean="0">
                <a:latin typeface="Consolas" charset="0"/>
              </a:rPr>
              <a:t>mouseY</a:t>
            </a:r>
            <a:r>
              <a:rPr lang="en-US" altLang="x-none" dirty="0" smtClean="0">
                <a:latin typeface="Consolas" charset="0"/>
              </a:rPr>
              <a:t> </a:t>
            </a:r>
            <a:r>
              <a:rPr lang="mr-IN" altLang="x-none" dirty="0" smtClean="0">
                <a:latin typeface="Consolas" charset="0"/>
              </a:rPr>
              <a:t>–</a:t>
            </a:r>
            <a:r>
              <a:rPr lang="en-US" altLang="x-none" dirty="0" smtClean="0">
                <a:latin typeface="Consolas" charset="0"/>
              </a:rPr>
              <a:t> </a:t>
            </a:r>
            <a:r>
              <a:rPr lang="en-US" altLang="x-none" i="1" dirty="0" smtClean="0">
                <a:solidFill>
                  <a:srgbClr val="0070C0"/>
                </a:solidFill>
                <a:latin typeface="Consolas" charset="0"/>
              </a:rPr>
              <a:t>SIZE</a:t>
            </a:r>
            <a:r>
              <a:rPr lang="en-US" altLang="x-none" dirty="0" smtClean="0">
                <a:solidFill>
                  <a:srgbClr val="0070C0"/>
                </a:solidFill>
                <a:latin typeface="Consolas" charset="0"/>
              </a:rPr>
              <a:t> </a:t>
            </a:r>
            <a:r>
              <a:rPr lang="en-US" altLang="x-none" dirty="0" smtClean="0">
                <a:latin typeface="Consolas" charset="0"/>
              </a:rPr>
              <a:t>/ 2.0;</a:t>
            </a:r>
          </a:p>
          <a:p>
            <a:pPr>
              <a:lnSpc>
                <a:spcPct val="80000"/>
              </a:lnSpc>
              <a:buFontTx/>
              <a:buNone/>
            </a:pPr>
            <a:r>
              <a:rPr lang="en-US" altLang="x-none" dirty="0">
                <a:latin typeface="Consolas" charset="0"/>
              </a:rPr>
              <a:t> </a:t>
            </a:r>
            <a:r>
              <a:rPr lang="en-US" altLang="x-none" dirty="0" smtClean="0">
                <a:latin typeface="Consolas" charset="0"/>
              </a:rPr>
              <a:t>   </a:t>
            </a:r>
            <a:r>
              <a:rPr lang="en-US" altLang="x-none" dirty="0" err="1" smtClean="0">
                <a:latin typeface="Consolas" charset="0"/>
              </a:rPr>
              <a:t>GRect</a:t>
            </a:r>
            <a:r>
              <a:rPr lang="en-US" altLang="x-none" dirty="0" smtClean="0">
                <a:latin typeface="Consolas" charset="0"/>
              </a:rPr>
              <a:t> </a:t>
            </a:r>
            <a:r>
              <a:rPr lang="en-US" altLang="x-none" dirty="0" err="1" smtClean="0">
                <a:latin typeface="Consolas" charset="0"/>
              </a:rPr>
              <a:t>rect</a:t>
            </a:r>
            <a:r>
              <a:rPr lang="en-US" altLang="x-none" dirty="0" smtClean="0">
                <a:latin typeface="Consolas" charset="0"/>
              </a:rPr>
              <a:t> = </a:t>
            </a:r>
            <a:r>
              <a:rPr lang="en-US" altLang="x-none" b="1" dirty="0" smtClean="0">
                <a:solidFill>
                  <a:srgbClr val="7030A0"/>
                </a:solidFill>
                <a:latin typeface="Consolas" charset="0"/>
              </a:rPr>
              <a:t>new</a:t>
            </a:r>
            <a:r>
              <a:rPr lang="en-US" altLang="x-none" dirty="0" smtClean="0">
                <a:solidFill>
                  <a:srgbClr val="7030A0"/>
                </a:solidFill>
                <a:latin typeface="Consolas" charset="0"/>
              </a:rPr>
              <a:t> </a:t>
            </a:r>
            <a:r>
              <a:rPr lang="en-US" altLang="x-none" dirty="0" err="1" smtClean="0">
                <a:latin typeface="Consolas" charset="0"/>
              </a:rPr>
              <a:t>GRect</a:t>
            </a:r>
            <a:r>
              <a:rPr lang="en-US" altLang="x-none" dirty="0" smtClean="0">
                <a:latin typeface="Consolas" charset="0"/>
              </a:rPr>
              <a:t>(</a:t>
            </a:r>
            <a:r>
              <a:rPr lang="en-US" altLang="x-none" dirty="0" err="1" smtClean="0">
                <a:latin typeface="Consolas" charset="0"/>
              </a:rPr>
              <a:t>rectX</a:t>
            </a:r>
            <a:r>
              <a:rPr lang="en-US" altLang="x-none" dirty="0" smtClean="0">
                <a:latin typeface="Consolas" charset="0"/>
              </a:rPr>
              <a:t>, </a:t>
            </a:r>
            <a:r>
              <a:rPr lang="en-US" altLang="x-none" dirty="0" err="1" smtClean="0">
                <a:latin typeface="Consolas" charset="0"/>
              </a:rPr>
              <a:t>rectY</a:t>
            </a:r>
            <a:r>
              <a:rPr lang="en-US" altLang="x-none" dirty="0" smtClean="0">
                <a:latin typeface="Consolas" charset="0"/>
              </a:rPr>
              <a:t>, SIZE, </a:t>
            </a:r>
          </a:p>
          <a:p>
            <a:pPr>
              <a:lnSpc>
                <a:spcPct val="80000"/>
              </a:lnSpc>
              <a:buFontTx/>
              <a:buNone/>
            </a:pPr>
            <a:r>
              <a:rPr lang="en-US" altLang="x-none" dirty="0">
                <a:latin typeface="Consolas" charset="0"/>
              </a:rPr>
              <a:t> </a:t>
            </a:r>
            <a:r>
              <a:rPr lang="en-US" altLang="x-none" dirty="0" smtClean="0">
                <a:latin typeface="Consolas" charset="0"/>
              </a:rPr>
              <a:t>       SIZE);</a:t>
            </a:r>
          </a:p>
          <a:p>
            <a:pPr>
              <a:lnSpc>
                <a:spcPct val="80000"/>
              </a:lnSpc>
              <a:buFontTx/>
              <a:buNone/>
            </a:pPr>
            <a:r>
              <a:rPr lang="en-US" altLang="x-none" dirty="0">
                <a:latin typeface="Consolas" charset="0"/>
              </a:rPr>
              <a:t> </a:t>
            </a:r>
            <a:r>
              <a:rPr lang="en-US" altLang="x-none" dirty="0" smtClean="0">
                <a:latin typeface="Consolas" charset="0"/>
              </a:rPr>
              <a:t>   </a:t>
            </a:r>
            <a:r>
              <a:rPr lang="en-US" altLang="x-none" dirty="0" err="1" smtClean="0">
                <a:latin typeface="Consolas" charset="0"/>
              </a:rPr>
              <a:t>rect.setFilled</a:t>
            </a:r>
            <a:r>
              <a:rPr lang="en-US" altLang="x-none" dirty="0" smtClean="0">
                <a:latin typeface="Consolas" charset="0"/>
              </a:rPr>
              <a:t>(</a:t>
            </a:r>
            <a:r>
              <a:rPr lang="en-US" altLang="x-none" b="1" dirty="0" smtClean="0">
                <a:solidFill>
                  <a:srgbClr val="7030A0"/>
                </a:solidFill>
                <a:latin typeface="Consolas" charset="0"/>
              </a:rPr>
              <a:t>true</a:t>
            </a:r>
            <a:r>
              <a:rPr lang="en-US" altLang="x-none" dirty="0" smtClean="0">
                <a:latin typeface="Consolas" charset="0"/>
              </a:rPr>
              <a:t>);</a:t>
            </a:r>
          </a:p>
          <a:p>
            <a:pPr>
              <a:lnSpc>
                <a:spcPct val="80000"/>
              </a:lnSpc>
              <a:buFontTx/>
              <a:buNone/>
            </a:pPr>
            <a:r>
              <a:rPr lang="en-US" altLang="x-none" dirty="0">
                <a:latin typeface="Consolas" charset="0"/>
              </a:rPr>
              <a:t> </a:t>
            </a:r>
            <a:r>
              <a:rPr lang="en-US" altLang="x-none" dirty="0" smtClean="0">
                <a:latin typeface="Consolas" charset="0"/>
              </a:rPr>
              <a:t>   add(</a:t>
            </a:r>
            <a:r>
              <a:rPr lang="en-US" altLang="x-none" dirty="0" err="1" smtClean="0">
                <a:latin typeface="Consolas" charset="0"/>
              </a:rPr>
              <a:t>rect</a:t>
            </a:r>
            <a:r>
              <a:rPr lang="en-US" altLang="x-none" dirty="0" smtClean="0">
                <a:latin typeface="Consolas" charset="0"/>
              </a:rPr>
              <a:t>);</a:t>
            </a:r>
          </a:p>
          <a:p>
            <a:pPr>
              <a:lnSpc>
                <a:spcPct val="80000"/>
              </a:lnSpc>
              <a:buFontTx/>
              <a:buNone/>
            </a:pPr>
            <a:r>
              <a:rPr lang="en-US" altLang="x-none" dirty="0" smtClean="0">
                <a:latin typeface="Consolas" charset="0"/>
              </a:rPr>
              <a:t>}</a:t>
            </a:r>
            <a:endParaRPr lang="en-US" altLang="x-none" dirty="0">
              <a:latin typeface="Consolas" charset="0"/>
            </a:endParaRPr>
          </a:p>
        </p:txBody>
      </p:sp>
      <p:sp>
        <p:nvSpPr>
          <p:cNvPr id="2" name="TextBox 1"/>
          <p:cNvSpPr txBox="1"/>
          <p:nvPr/>
        </p:nvSpPr>
        <p:spPr>
          <a:xfrm>
            <a:off x="0" y="5201478"/>
            <a:ext cx="9144000" cy="1077218"/>
          </a:xfrm>
          <a:prstGeom prst="rect">
            <a:avLst/>
          </a:prstGeom>
          <a:noFill/>
        </p:spPr>
        <p:txBody>
          <a:bodyPr wrap="square" rtlCol="0">
            <a:spAutoFit/>
          </a:bodyPr>
          <a:lstStyle/>
          <a:p>
            <a:pPr algn="ctr"/>
            <a:r>
              <a:rPr lang="en-US" sz="3200" dirty="0" smtClean="0">
                <a:solidFill>
                  <a:srgbClr val="0070C0"/>
                </a:solidFill>
              </a:rPr>
              <a:t>What if we wanted the </a:t>
            </a:r>
            <a:r>
              <a:rPr lang="en-US" sz="3200" i="1" dirty="0" smtClean="0">
                <a:solidFill>
                  <a:srgbClr val="0070C0"/>
                </a:solidFill>
              </a:rPr>
              <a:t>same</a:t>
            </a:r>
            <a:r>
              <a:rPr lang="en-US" sz="3200" dirty="0" smtClean="0">
                <a:solidFill>
                  <a:srgbClr val="0070C0"/>
                </a:solidFill>
              </a:rPr>
              <a:t> </a:t>
            </a:r>
            <a:r>
              <a:rPr lang="en-US" sz="3200" dirty="0" err="1" smtClean="0">
                <a:solidFill>
                  <a:srgbClr val="0070C0"/>
                </a:solidFill>
              </a:rPr>
              <a:t>GRect</a:t>
            </a:r>
            <a:r>
              <a:rPr lang="en-US" sz="3200" dirty="0" smtClean="0">
                <a:solidFill>
                  <a:srgbClr val="0070C0"/>
                </a:solidFill>
              </a:rPr>
              <a:t> to track the mouse, instead of making a new one each time?</a:t>
            </a:r>
            <a:endParaRPr lang="en-US" sz="3200" dirty="0">
              <a:solidFill>
                <a:srgbClr val="0070C0"/>
              </a:solidFill>
            </a:endParaRPr>
          </a:p>
        </p:txBody>
      </p:sp>
    </p:spTree>
    <p:extLst>
      <p:ext uri="{BB962C8B-B14F-4D97-AF65-F5344CB8AC3E}">
        <p14:creationId xmlns:p14="http://schemas.microsoft.com/office/powerpoint/2010/main" val="342914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Goals</a:t>
            </a:r>
            <a:endParaRPr lang="en-US" dirty="0"/>
          </a:p>
        </p:txBody>
      </p:sp>
      <p:sp>
        <p:nvSpPr>
          <p:cNvPr id="3" name="Content Placeholder 2"/>
          <p:cNvSpPr>
            <a:spLocks noGrp="1"/>
          </p:cNvSpPr>
          <p:nvPr>
            <p:ph idx="1"/>
          </p:nvPr>
        </p:nvSpPr>
        <p:spPr/>
        <p:txBody>
          <a:bodyPr/>
          <a:lstStyle/>
          <a:p>
            <a:r>
              <a:rPr lang="en-US" sz="2500" dirty="0" smtClean="0"/>
              <a:t>Be able  </a:t>
            </a:r>
            <a:r>
              <a:rPr lang="en-US" sz="2500" dirty="0" smtClean="0"/>
              <a:t>to respond to mouse events in </a:t>
            </a:r>
            <a:r>
              <a:rPr lang="en-US" sz="2500" b="1" dirty="0" err="1" smtClean="0">
                <a:latin typeface="Consolas" charset="0"/>
                <a:ea typeface="Consolas" charset="0"/>
                <a:cs typeface="Consolas" charset="0"/>
              </a:rPr>
              <a:t>GraphicsProgram</a:t>
            </a:r>
            <a:r>
              <a:rPr lang="en-US" sz="2500" dirty="0" err="1" smtClean="0">
                <a:latin typeface="Consolas" charset="0"/>
                <a:ea typeface="Consolas" charset="0"/>
                <a:cs typeface="Consolas" charset="0"/>
              </a:rPr>
              <a:t>s</a:t>
            </a:r>
            <a:endParaRPr lang="en-US" sz="2500" dirty="0" smtClean="0">
              <a:ea typeface="Consolas" charset="0"/>
              <a:cs typeface="Consolas" charset="0"/>
            </a:endParaRPr>
          </a:p>
          <a:p>
            <a:r>
              <a:rPr lang="en-US" sz="2500" dirty="0" smtClean="0"/>
              <a:t>Be able to </a:t>
            </a:r>
            <a:r>
              <a:rPr lang="en-US" sz="2500" dirty="0" smtClean="0"/>
              <a:t>use </a:t>
            </a:r>
            <a:r>
              <a:rPr lang="en-US" sz="2500" i="1" dirty="0" smtClean="0"/>
              <a:t>instance variables </a:t>
            </a:r>
            <a:r>
              <a:rPr lang="en-US" sz="2500" dirty="0" smtClean="0"/>
              <a:t>to </a:t>
            </a:r>
            <a:r>
              <a:rPr lang="en-US" sz="2500" dirty="0" smtClean="0"/>
              <a:t>store information outside of methods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8404" y="2527326"/>
            <a:ext cx="6427192" cy="4645984"/>
          </a:xfrm>
          <a:prstGeom prst="rect">
            <a:avLst/>
          </a:prstGeom>
        </p:spPr>
      </p:pic>
    </p:spTree>
    <p:extLst>
      <p:ext uri="{BB962C8B-B14F-4D97-AF65-F5344CB8AC3E}">
        <p14:creationId xmlns:p14="http://schemas.microsoft.com/office/powerpoint/2010/main" val="5672846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 for today</a:t>
            </a:r>
            <a:endParaRPr lang="en-US" dirty="0"/>
          </a:p>
        </p:txBody>
      </p:sp>
      <p:sp>
        <p:nvSpPr>
          <p:cNvPr id="3" name="Content Placeholder 2"/>
          <p:cNvSpPr>
            <a:spLocks noGrp="1"/>
          </p:cNvSpPr>
          <p:nvPr>
            <p:ph idx="1"/>
          </p:nvPr>
        </p:nvSpPr>
        <p:spPr/>
        <p:txBody>
          <a:bodyPr/>
          <a:lstStyle/>
          <a:p>
            <a:r>
              <a:rPr lang="en-US" sz="3600" dirty="0" smtClean="0">
                <a:solidFill>
                  <a:schemeClr val="bg2">
                    <a:lumMod val="60000"/>
                    <a:lumOff val="40000"/>
                  </a:schemeClr>
                </a:solidFill>
              </a:rPr>
              <a:t>Graphics review</a:t>
            </a:r>
          </a:p>
          <a:p>
            <a:r>
              <a:rPr lang="en-US" sz="3600" dirty="0" smtClean="0">
                <a:solidFill>
                  <a:schemeClr val="bg2">
                    <a:lumMod val="60000"/>
                    <a:lumOff val="40000"/>
                  </a:schemeClr>
                </a:solidFill>
              </a:rPr>
              <a:t>Event-driven programming</a:t>
            </a:r>
          </a:p>
          <a:p>
            <a:r>
              <a:rPr lang="en-US" sz="3600" dirty="0" smtClean="0">
                <a:solidFill>
                  <a:schemeClr val="bg2">
                    <a:lumMod val="60000"/>
                    <a:lumOff val="40000"/>
                  </a:schemeClr>
                </a:solidFill>
              </a:rPr>
              <a:t>Announcements</a:t>
            </a:r>
          </a:p>
          <a:p>
            <a:r>
              <a:rPr lang="en-US" sz="3600" dirty="0" smtClean="0"/>
              <a:t>Fields</a:t>
            </a:r>
          </a:p>
        </p:txBody>
      </p:sp>
    </p:spTree>
    <p:extLst>
      <p:ext uri="{BB962C8B-B14F-4D97-AF65-F5344CB8AC3E}">
        <p14:creationId xmlns:p14="http://schemas.microsoft.com/office/powerpoint/2010/main" val="18539735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3618" name="Rectangle 2"/>
          <p:cNvSpPr>
            <a:spLocks noGrp="1" noChangeArrowheads="1"/>
          </p:cNvSpPr>
          <p:nvPr>
            <p:ph type="title"/>
          </p:nvPr>
        </p:nvSpPr>
        <p:spPr/>
        <p:txBody>
          <a:bodyPr/>
          <a:lstStyle/>
          <a:p>
            <a:r>
              <a:rPr lang="en-US" altLang="x-none" dirty="0" smtClean="0"/>
              <a:t>Instance Variables</a:t>
            </a:r>
            <a:endParaRPr lang="en-US" altLang="x-none" dirty="0"/>
          </a:p>
        </p:txBody>
      </p:sp>
      <p:sp>
        <p:nvSpPr>
          <p:cNvPr id="1263619" name="Rectangle 3"/>
          <p:cNvSpPr>
            <a:spLocks noGrp="1" noChangeArrowheads="1"/>
          </p:cNvSpPr>
          <p:nvPr>
            <p:ph type="body" idx="1"/>
          </p:nvPr>
        </p:nvSpPr>
        <p:spPr/>
        <p:txBody>
          <a:bodyPr/>
          <a:lstStyle/>
          <a:p>
            <a:pPr>
              <a:buFontTx/>
              <a:buNone/>
            </a:pPr>
            <a:r>
              <a:rPr lang="en-US" altLang="x-none" sz="2200" dirty="0">
                <a:latin typeface="Consolas" charset="0"/>
              </a:rPr>
              <a:t>  private </a:t>
            </a:r>
            <a:r>
              <a:rPr lang="en-US" altLang="x-none" sz="2200" b="1" i="1" dirty="0">
                <a:latin typeface="Consolas" charset="0"/>
              </a:rPr>
              <a:t>type name</a:t>
            </a:r>
            <a:r>
              <a:rPr lang="en-US" altLang="x-none" sz="2200" dirty="0">
                <a:latin typeface="Consolas" charset="0"/>
              </a:rPr>
              <a:t>;  </a:t>
            </a:r>
            <a:r>
              <a:rPr lang="en-US" altLang="x-none" sz="2200" dirty="0">
                <a:solidFill>
                  <a:srgbClr val="008000"/>
                </a:solidFill>
                <a:latin typeface="Consolas" charset="0"/>
              </a:rPr>
              <a:t>// declared outside of </a:t>
            </a:r>
            <a:r>
              <a:rPr lang="en-US" altLang="x-none" sz="2200" dirty="0" smtClean="0">
                <a:solidFill>
                  <a:srgbClr val="008000"/>
                </a:solidFill>
                <a:latin typeface="Consolas" charset="0"/>
              </a:rPr>
              <a:t>any method</a:t>
            </a:r>
            <a:endParaRPr lang="en-US" altLang="x-none" sz="2200" dirty="0">
              <a:solidFill>
                <a:srgbClr val="008000"/>
              </a:solidFill>
              <a:latin typeface="Consolas" charset="0"/>
            </a:endParaRPr>
          </a:p>
          <a:p>
            <a:endParaRPr lang="en-US" altLang="x-none" sz="2200" b="1" dirty="0">
              <a:latin typeface="Consolas" charset="0"/>
            </a:endParaRPr>
          </a:p>
          <a:p>
            <a:r>
              <a:rPr lang="en-US" altLang="x-none" b="1" dirty="0" smtClean="0"/>
              <a:t>Instance variable</a:t>
            </a:r>
            <a:r>
              <a:rPr lang="en-US" altLang="x-none" dirty="0" smtClean="0"/>
              <a:t>: </a:t>
            </a:r>
            <a:r>
              <a:rPr lang="en-US" altLang="x-none" dirty="0"/>
              <a:t>A variable that </a:t>
            </a:r>
            <a:r>
              <a:rPr lang="en-US" altLang="x-none" dirty="0" smtClean="0"/>
              <a:t>lives outside of any method.</a:t>
            </a:r>
            <a:endParaRPr lang="en-US" altLang="x-none" dirty="0"/>
          </a:p>
          <a:p>
            <a:pPr lvl="1"/>
            <a:r>
              <a:rPr lang="en-US" altLang="x-none" dirty="0" smtClean="0"/>
              <a:t>The </a:t>
            </a:r>
            <a:r>
              <a:rPr lang="en-US" altLang="x-none" i="1" dirty="0"/>
              <a:t>scope</a:t>
            </a:r>
            <a:r>
              <a:rPr lang="en-US" altLang="x-none" dirty="0"/>
              <a:t> of </a:t>
            </a:r>
            <a:r>
              <a:rPr lang="en-US" altLang="x-none" dirty="0" smtClean="0"/>
              <a:t>an instance variable is </a:t>
            </a:r>
            <a:r>
              <a:rPr lang="en-US" altLang="x-none" dirty="0"/>
              <a:t>throughout an entire file (class).</a:t>
            </a:r>
          </a:p>
          <a:p>
            <a:pPr lvl="1"/>
            <a:endParaRPr lang="en-US" altLang="x-none" dirty="0"/>
          </a:p>
          <a:p>
            <a:pPr lvl="1"/>
            <a:r>
              <a:rPr lang="en-US" altLang="x-none" dirty="0" smtClean="0"/>
              <a:t>Useful for data that must persist throughout the program, or that cannot be stored as local variables or parameters (event handlers).</a:t>
            </a:r>
          </a:p>
          <a:p>
            <a:pPr lvl="1"/>
            <a:endParaRPr lang="en-US" altLang="x-none" dirty="0"/>
          </a:p>
          <a:p>
            <a:pPr lvl="1"/>
            <a:r>
              <a:rPr lang="en-US" altLang="x-none" i="1" dirty="0">
                <a:solidFill>
                  <a:srgbClr val="8C1515"/>
                </a:solidFill>
              </a:rPr>
              <a:t>Overuse of </a:t>
            </a:r>
            <a:r>
              <a:rPr lang="en-US" altLang="x-none" i="1" dirty="0" smtClean="0">
                <a:solidFill>
                  <a:srgbClr val="8C1515"/>
                </a:solidFill>
              </a:rPr>
              <a:t>instance variables</a:t>
            </a:r>
            <a:r>
              <a:rPr lang="en-US" altLang="x-none" i="1" dirty="0" smtClean="0">
                <a:solidFill>
                  <a:srgbClr val="8C1515"/>
                </a:solidFill>
              </a:rPr>
              <a:t>:</a:t>
            </a:r>
            <a:r>
              <a:rPr lang="en-US" altLang="x-none" dirty="0" smtClean="0"/>
              <a:t>  </a:t>
            </a:r>
            <a:r>
              <a:rPr lang="en-US" altLang="x-none" dirty="0"/>
              <a:t>Because </a:t>
            </a:r>
            <a:r>
              <a:rPr lang="en-US" altLang="x-none" dirty="0" smtClean="0"/>
              <a:t>they have </a:t>
            </a:r>
            <a:r>
              <a:rPr lang="en-US" altLang="x-none" dirty="0"/>
              <a:t>a </a:t>
            </a:r>
            <a:r>
              <a:rPr lang="en-US" altLang="x-none" dirty="0" smtClean="0"/>
              <a:t>large </a:t>
            </a:r>
            <a:r>
              <a:rPr lang="en-US" altLang="x-none" dirty="0"/>
              <a:t>scope, it is </a:t>
            </a:r>
            <a:r>
              <a:rPr lang="en-US" altLang="x-none" dirty="0" smtClean="0"/>
              <a:t>considered bad </a:t>
            </a:r>
            <a:r>
              <a:rPr lang="en-US" altLang="x-none" dirty="0"/>
              <a:t>style to use too many </a:t>
            </a:r>
            <a:r>
              <a:rPr lang="en-US" altLang="x-none" dirty="0" smtClean="0"/>
              <a:t>instance variables, </a:t>
            </a:r>
            <a:r>
              <a:rPr lang="en-US" altLang="x-none" dirty="0"/>
              <a:t>or to make something </a:t>
            </a:r>
            <a:r>
              <a:rPr lang="en-US" altLang="x-none" dirty="0" smtClean="0"/>
              <a:t>an instance variable that </a:t>
            </a:r>
            <a:r>
              <a:rPr lang="en-US" altLang="x-none" dirty="0"/>
              <a:t>could instead be a local variable, parameter, return, etc.</a:t>
            </a:r>
          </a:p>
          <a:p>
            <a:pPr lvl="2"/>
            <a:r>
              <a:rPr lang="en-US" altLang="x-none" b="1" u="sng" dirty="0"/>
              <a:t>DO NOT USE </a:t>
            </a:r>
            <a:r>
              <a:rPr lang="en-US" altLang="x-none" b="1" u="sng" dirty="0" smtClean="0"/>
              <a:t>INSTANCE VARIABLES ON </a:t>
            </a:r>
            <a:r>
              <a:rPr lang="en-US" altLang="x-none" b="1" u="sng" dirty="0"/>
              <a:t>HANGMAN!!</a:t>
            </a:r>
          </a:p>
        </p:txBody>
      </p:sp>
    </p:spTree>
    <p:extLst>
      <p:ext uri="{BB962C8B-B14F-4D97-AF65-F5344CB8AC3E}">
        <p14:creationId xmlns:p14="http://schemas.microsoft.com/office/powerpoint/2010/main" val="6721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636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636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636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6361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6361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636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3619"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9346" name="Rectangle 2"/>
          <p:cNvSpPr>
            <a:spLocks noGrp="1" noChangeArrowheads="1"/>
          </p:cNvSpPr>
          <p:nvPr>
            <p:ph type="title"/>
          </p:nvPr>
        </p:nvSpPr>
        <p:spPr/>
        <p:txBody>
          <a:bodyPr/>
          <a:lstStyle/>
          <a:p>
            <a:r>
              <a:rPr lang="en-US" altLang="x-none" dirty="0" smtClean="0"/>
              <a:t>Example: </a:t>
            </a:r>
            <a:r>
              <a:rPr lang="en-US" altLang="x-none" dirty="0" err="1" smtClean="0"/>
              <a:t>MouseTracker</a:t>
            </a:r>
            <a:endParaRPr lang="en-US" altLang="x-none" dirty="0"/>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7922" y="1295400"/>
            <a:ext cx="7168155" cy="5181600"/>
          </a:xfrm>
        </p:spPr>
      </p:pic>
    </p:spTree>
    <p:extLst>
      <p:ext uri="{BB962C8B-B14F-4D97-AF65-F5344CB8AC3E}">
        <p14:creationId xmlns:p14="http://schemas.microsoft.com/office/powerpoint/2010/main" val="1598151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9346" name="Rectangle 2"/>
          <p:cNvSpPr>
            <a:spLocks noGrp="1" noChangeArrowheads="1"/>
          </p:cNvSpPr>
          <p:nvPr>
            <p:ph type="title"/>
          </p:nvPr>
        </p:nvSpPr>
        <p:spPr/>
        <p:txBody>
          <a:bodyPr/>
          <a:lstStyle/>
          <a:p>
            <a:r>
              <a:rPr lang="en-US" altLang="x-none" dirty="0" smtClean="0"/>
              <a:t>Putting it all together</a:t>
            </a:r>
            <a:endParaRPr lang="en-US" altLang="x-none" dirty="0"/>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7922" y="1295400"/>
            <a:ext cx="7168155" cy="5181600"/>
          </a:xfrm>
        </p:spPr>
      </p:pic>
    </p:spTree>
    <p:extLst>
      <p:ext uri="{BB962C8B-B14F-4D97-AF65-F5344CB8AC3E}">
        <p14:creationId xmlns:p14="http://schemas.microsoft.com/office/powerpoint/2010/main" val="5462951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Whack-A-Mole</a:t>
            </a:r>
            <a:endParaRPr lang="en-US" dirty="0"/>
          </a:p>
        </p:txBody>
      </p:sp>
      <p:sp>
        <p:nvSpPr>
          <p:cNvPr id="3" name="Content Placeholder 2"/>
          <p:cNvSpPr>
            <a:spLocks noGrp="1"/>
          </p:cNvSpPr>
          <p:nvPr>
            <p:ph idx="1"/>
          </p:nvPr>
        </p:nvSpPr>
        <p:spPr/>
        <p:txBody>
          <a:bodyPr/>
          <a:lstStyle/>
          <a:p>
            <a:pPr marL="0" indent="0">
              <a:buNone/>
            </a:pPr>
            <a:r>
              <a:rPr lang="en-US" dirty="0" smtClean="0"/>
              <a:t>Let’s use </a:t>
            </a:r>
            <a:r>
              <a:rPr lang="en-US" dirty="0" smtClean="0"/>
              <a:t>instance variables and </a:t>
            </a:r>
            <a:r>
              <a:rPr lang="en-US" dirty="0" smtClean="0"/>
              <a:t>mouse events to make Whack-A-Mole!</a:t>
            </a:r>
          </a:p>
          <a:p>
            <a:r>
              <a:rPr lang="en-US" dirty="0" smtClean="0"/>
              <a:t>A mole should appear every second at a random location</a:t>
            </a:r>
          </a:p>
          <a:p>
            <a:r>
              <a:rPr lang="en-US" dirty="0" smtClean="0"/>
              <a:t>If the user clicks a mole, remove it and increase their score by 1</a:t>
            </a:r>
          </a:p>
          <a:p>
            <a:r>
              <a:rPr lang="en-US" dirty="0" smtClean="0"/>
              <a:t>There should be a </a:t>
            </a:r>
            <a:r>
              <a:rPr lang="en-US" dirty="0" err="1" smtClean="0"/>
              <a:t>GLabel</a:t>
            </a:r>
            <a:r>
              <a:rPr lang="en-US" dirty="0" smtClean="0"/>
              <a:t> in the left corner showing their score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6887" y="3429400"/>
            <a:ext cx="5070225" cy="3665082"/>
          </a:xfrm>
          <a:prstGeom prst="rect">
            <a:avLst/>
          </a:prstGeom>
        </p:spPr>
      </p:pic>
    </p:spTree>
    <p:extLst>
      <p:ext uri="{BB962C8B-B14F-4D97-AF65-F5344CB8AC3E}">
        <p14:creationId xmlns:p14="http://schemas.microsoft.com/office/powerpoint/2010/main" val="7392673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42" name="Rectangle 2"/>
          <p:cNvSpPr>
            <a:spLocks noGrp="1" noChangeArrowheads="1"/>
          </p:cNvSpPr>
          <p:nvPr>
            <p:ph type="title"/>
          </p:nvPr>
        </p:nvSpPr>
        <p:spPr/>
        <p:txBody>
          <a:bodyPr/>
          <a:lstStyle/>
          <a:p>
            <a:r>
              <a:rPr lang="en-US" altLang="x-none"/>
              <a:t>Exception</a:t>
            </a:r>
          </a:p>
        </p:txBody>
      </p:sp>
      <p:sp>
        <p:nvSpPr>
          <p:cNvPr id="1239043" name="Rectangle 3"/>
          <p:cNvSpPr>
            <a:spLocks noGrp="1" noChangeArrowheads="1"/>
          </p:cNvSpPr>
          <p:nvPr>
            <p:ph type="body" idx="1"/>
          </p:nvPr>
        </p:nvSpPr>
        <p:spPr/>
        <p:txBody>
          <a:bodyPr/>
          <a:lstStyle/>
          <a:p>
            <a:r>
              <a:rPr lang="en-US" altLang="x-none" dirty="0"/>
              <a:t>If the user clicks an area with no mole, the program crashes.</a:t>
            </a:r>
          </a:p>
          <a:p>
            <a:pPr lvl="1"/>
            <a:r>
              <a:rPr lang="en-US" altLang="x-none" dirty="0"/>
              <a:t>A program crash in Java is called an </a:t>
            </a:r>
            <a:r>
              <a:rPr lang="en-US" altLang="x-none" b="1" dirty="0"/>
              <a:t>exception</a:t>
            </a:r>
            <a:r>
              <a:rPr lang="en-US" altLang="x-none" dirty="0"/>
              <a:t>.</a:t>
            </a:r>
          </a:p>
          <a:p>
            <a:pPr lvl="1"/>
            <a:r>
              <a:rPr lang="en-US" altLang="x-none" dirty="0"/>
              <a:t>When you get an </a:t>
            </a:r>
            <a:r>
              <a:rPr lang="en-US" altLang="x-none" dirty="0" smtClean="0"/>
              <a:t>exception, Eclipse </a:t>
            </a:r>
            <a:r>
              <a:rPr lang="en-US" altLang="x-none" dirty="0"/>
              <a:t>shows red error text.</a:t>
            </a:r>
          </a:p>
          <a:p>
            <a:pPr lvl="1"/>
            <a:r>
              <a:rPr lang="en-US" altLang="x-none" dirty="0"/>
              <a:t>The error text shows the </a:t>
            </a:r>
            <a:r>
              <a:rPr lang="en-US" altLang="x-none" dirty="0" smtClean="0"/>
              <a:t>line number </a:t>
            </a:r>
            <a:r>
              <a:rPr lang="en-US" altLang="x-none" dirty="0"/>
              <a:t>where the error occurred</a:t>
            </a:r>
            <a:r>
              <a:rPr lang="en-US" altLang="x-none" dirty="0" smtClean="0"/>
              <a:t>.</a:t>
            </a:r>
            <a:endParaRPr lang="en-US" altLang="x-none" dirty="0"/>
          </a:p>
          <a:p>
            <a:pPr lvl="1"/>
            <a:r>
              <a:rPr lang="en-US" altLang="x-none" dirty="0"/>
              <a:t>Why did this error happen?</a:t>
            </a:r>
          </a:p>
          <a:p>
            <a:pPr lvl="1"/>
            <a:r>
              <a:rPr lang="en-US" altLang="x-none" dirty="0"/>
              <a:t>How can we avoid this?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29" y="3881718"/>
            <a:ext cx="9144000" cy="2881313"/>
          </a:xfrm>
          <a:prstGeom prst="rect">
            <a:avLst/>
          </a:prstGeom>
        </p:spPr>
      </p:pic>
    </p:spTree>
    <p:extLst>
      <p:ext uri="{BB962C8B-B14F-4D97-AF65-F5344CB8AC3E}">
        <p14:creationId xmlns:p14="http://schemas.microsoft.com/office/powerpoint/2010/main" val="5588378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 for today</a:t>
            </a:r>
            <a:endParaRPr lang="en-US" dirty="0"/>
          </a:p>
        </p:txBody>
      </p:sp>
      <p:sp>
        <p:nvSpPr>
          <p:cNvPr id="3" name="Content Placeholder 2"/>
          <p:cNvSpPr>
            <a:spLocks noGrp="1"/>
          </p:cNvSpPr>
          <p:nvPr>
            <p:ph idx="1"/>
          </p:nvPr>
        </p:nvSpPr>
        <p:spPr/>
        <p:txBody>
          <a:bodyPr/>
          <a:lstStyle/>
          <a:p>
            <a:r>
              <a:rPr lang="en-US" sz="3600" dirty="0" smtClean="0"/>
              <a:t>Announcements</a:t>
            </a:r>
          </a:p>
          <a:p>
            <a:r>
              <a:rPr lang="en-US" sz="3600" dirty="0" smtClean="0"/>
              <a:t>Review: Animation</a:t>
            </a:r>
          </a:p>
          <a:p>
            <a:r>
              <a:rPr lang="en-US" sz="3600" dirty="0" smtClean="0"/>
              <a:t>Null</a:t>
            </a:r>
            <a:endParaRPr lang="en-US" sz="3600" dirty="0" smtClean="0"/>
          </a:p>
          <a:p>
            <a:r>
              <a:rPr lang="en-US" sz="3600" dirty="0" smtClean="0"/>
              <a:t>Event-driven programming</a:t>
            </a:r>
          </a:p>
          <a:p>
            <a:r>
              <a:rPr lang="en-US" sz="3600" dirty="0" smtClean="0"/>
              <a:t>Instance Variables</a:t>
            </a:r>
            <a:endParaRPr lang="en-US" sz="3600" dirty="0" smtClean="0"/>
          </a:p>
        </p:txBody>
      </p:sp>
    </p:spTree>
    <p:extLst>
      <p:ext uri="{BB962C8B-B14F-4D97-AF65-F5344CB8AC3E}">
        <p14:creationId xmlns:p14="http://schemas.microsoft.com/office/powerpoint/2010/main" val="19664122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0066" name="Rectangle 2"/>
          <p:cNvSpPr>
            <a:spLocks noGrp="1" noChangeArrowheads="1"/>
          </p:cNvSpPr>
          <p:nvPr>
            <p:ph type="title"/>
          </p:nvPr>
        </p:nvSpPr>
        <p:spPr/>
        <p:txBody>
          <a:bodyPr/>
          <a:lstStyle/>
          <a:p>
            <a:r>
              <a:rPr lang="en-US" altLang="x-none"/>
              <a:t>Null</a:t>
            </a:r>
          </a:p>
        </p:txBody>
      </p:sp>
      <p:sp>
        <p:nvSpPr>
          <p:cNvPr id="1240067" name="Rectangle 3"/>
          <p:cNvSpPr>
            <a:spLocks noGrp="1" noChangeArrowheads="1"/>
          </p:cNvSpPr>
          <p:nvPr>
            <p:ph type="body" idx="1"/>
          </p:nvPr>
        </p:nvSpPr>
        <p:spPr/>
        <p:txBody>
          <a:bodyPr/>
          <a:lstStyle/>
          <a:p>
            <a:r>
              <a:rPr lang="en-US" altLang="x-none" b="1">
                <a:latin typeface="Consolas" charset="0"/>
              </a:rPr>
              <a:t>null</a:t>
            </a:r>
            <a:r>
              <a:rPr lang="en-US" altLang="x-none"/>
              <a:t>: A special constant value meaning, "no object."</a:t>
            </a:r>
          </a:p>
          <a:p>
            <a:pPr lvl="1"/>
            <a:r>
              <a:rPr lang="en-US" altLang="x-none">
                <a:latin typeface="Consolas" charset="0"/>
              </a:rPr>
              <a:t>getElementAt</a:t>
            </a:r>
            <a:r>
              <a:rPr lang="en-US" altLang="x-none"/>
              <a:t> returns </a:t>
            </a:r>
            <a:r>
              <a:rPr lang="en-US" altLang="x-none">
                <a:latin typeface="Consolas" charset="0"/>
              </a:rPr>
              <a:t>null</a:t>
            </a:r>
            <a:r>
              <a:rPr lang="en-US" altLang="x-none"/>
              <a:t> if no object is at that position.</a:t>
            </a:r>
          </a:p>
          <a:p>
            <a:pPr lvl="1"/>
            <a:r>
              <a:rPr lang="en-US" altLang="x-none"/>
              <a:t>You can check for </a:t>
            </a:r>
            <a:r>
              <a:rPr lang="en-US" altLang="x-none">
                <a:latin typeface="Consolas" charset="0"/>
              </a:rPr>
              <a:t>null</a:t>
            </a:r>
            <a:r>
              <a:rPr lang="en-US" altLang="x-none"/>
              <a:t> using the </a:t>
            </a:r>
            <a:r>
              <a:rPr lang="en-US" altLang="x-none">
                <a:latin typeface="Consolas" charset="0"/>
              </a:rPr>
              <a:t>==</a:t>
            </a:r>
            <a:r>
              <a:rPr lang="en-US" altLang="x-none"/>
              <a:t> and </a:t>
            </a:r>
            <a:r>
              <a:rPr lang="en-US" altLang="x-none">
                <a:latin typeface="Consolas" charset="0"/>
              </a:rPr>
              <a:t>!=</a:t>
            </a:r>
            <a:r>
              <a:rPr lang="en-US" altLang="x-none"/>
              <a:t> operators.</a:t>
            </a:r>
          </a:p>
          <a:p>
            <a:pPr lvl="1">
              <a:lnSpc>
                <a:spcPct val="80000"/>
              </a:lnSpc>
              <a:buFontTx/>
              <a:buNone/>
            </a:pPr>
            <a:endParaRPr lang="en-US" altLang="x-none">
              <a:latin typeface="Consolas" charset="0"/>
            </a:endParaRPr>
          </a:p>
          <a:p>
            <a:pPr lvl="1">
              <a:lnSpc>
                <a:spcPct val="80000"/>
              </a:lnSpc>
              <a:buFontTx/>
              <a:buNone/>
            </a:pPr>
            <a:r>
              <a:rPr lang="en-US" altLang="x-none">
                <a:latin typeface="Consolas" charset="0"/>
              </a:rPr>
              <a:t>GObject mole = getElementAt(x, y);</a:t>
            </a:r>
          </a:p>
          <a:p>
            <a:pPr lvl="1">
              <a:lnSpc>
                <a:spcPct val="80000"/>
              </a:lnSpc>
              <a:buFontTx/>
              <a:buNone/>
            </a:pPr>
            <a:r>
              <a:rPr lang="en-US" altLang="x-none" b="1">
                <a:solidFill>
                  <a:schemeClr val="accent2"/>
                </a:solidFill>
                <a:latin typeface="Consolas" charset="0"/>
              </a:rPr>
              <a:t>if (mole != null) {</a:t>
            </a:r>
          </a:p>
          <a:p>
            <a:pPr lvl="1">
              <a:lnSpc>
                <a:spcPct val="80000"/>
              </a:lnSpc>
              <a:buFontTx/>
              <a:buNone/>
            </a:pPr>
            <a:r>
              <a:rPr lang="en-US" altLang="x-none">
                <a:latin typeface="Consolas" charset="0"/>
              </a:rPr>
              <a:t>    remove(mole);</a:t>
            </a:r>
          </a:p>
          <a:p>
            <a:pPr lvl="1">
              <a:lnSpc>
                <a:spcPct val="80000"/>
              </a:lnSpc>
              <a:buFontTx/>
              <a:buNone/>
            </a:pPr>
            <a:r>
              <a:rPr lang="en-US" altLang="x-none" b="1">
                <a:solidFill>
                  <a:schemeClr val="accent2"/>
                </a:solidFill>
                <a:latin typeface="Consolas" charset="0"/>
              </a:rPr>
              <a:t>}</a:t>
            </a:r>
            <a:endParaRPr lang="en-US" altLang="x-none"/>
          </a:p>
        </p:txBody>
      </p:sp>
    </p:spTree>
    <p:extLst>
      <p:ext uri="{BB962C8B-B14F-4D97-AF65-F5344CB8AC3E}">
        <p14:creationId xmlns:p14="http://schemas.microsoft.com/office/powerpoint/2010/main" val="4734439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a:t>
            </a:r>
            <a:endParaRPr lang="en-US" dirty="0"/>
          </a:p>
        </p:txBody>
      </p:sp>
      <p:sp>
        <p:nvSpPr>
          <p:cNvPr id="3" name="Content Placeholder 2"/>
          <p:cNvSpPr>
            <a:spLocks noGrp="1"/>
          </p:cNvSpPr>
          <p:nvPr>
            <p:ph idx="1"/>
          </p:nvPr>
        </p:nvSpPr>
        <p:spPr/>
        <p:txBody>
          <a:bodyPr/>
          <a:lstStyle/>
          <a:p>
            <a:r>
              <a:rPr lang="en-US" sz="3200" dirty="0" smtClean="0"/>
              <a:t>Program launches</a:t>
            </a:r>
            <a:endParaRPr lang="en-US" sz="3200" dirty="0"/>
          </a:p>
        </p:txBody>
      </p:sp>
    </p:spTree>
    <p:extLst>
      <p:ext uri="{BB962C8B-B14F-4D97-AF65-F5344CB8AC3E}">
        <p14:creationId xmlns:p14="http://schemas.microsoft.com/office/powerpoint/2010/main" val="914149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a:t>
            </a:r>
            <a:endParaRPr lang="en-US" dirty="0"/>
          </a:p>
        </p:txBody>
      </p:sp>
      <p:sp>
        <p:nvSpPr>
          <p:cNvPr id="3" name="Content Placeholder 2"/>
          <p:cNvSpPr>
            <a:spLocks noGrp="1"/>
          </p:cNvSpPr>
          <p:nvPr>
            <p:ph idx="1"/>
          </p:nvPr>
        </p:nvSpPr>
        <p:spPr/>
        <p:txBody>
          <a:bodyPr/>
          <a:lstStyle/>
          <a:p>
            <a:r>
              <a:rPr lang="en-US" sz="3200" dirty="0" smtClean="0"/>
              <a:t>Program launches</a:t>
            </a:r>
          </a:p>
          <a:p>
            <a:r>
              <a:rPr lang="en-US" sz="3200" dirty="0" smtClean="0"/>
              <a:t>Mouse motion</a:t>
            </a:r>
          </a:p>
          <a:p>
            <a:r>
              <a:rPr lang="en-US" sz="3200" dirty="0" smtClean="0"/>
              <a:t>Mouse clicking</a:t>
            </a:r>
          </a:p>
          <a:p>
            <a:r>
              <a:rPr lang="en-US" sz="3200" dirty="0" smtClean="0"/>
              <a:t>Keyboard keys pressed</a:t>
            </a:r>
          </a:p>
          <a:p>
            <a:r>
              <a:rPr lang="en-US" sz="3200" dirty="0" smtClean="0"/>
              <a:t>Device rotated</a:t>
            </a:r>
          </a:p>
          <a:p>
            <a:r>
              <a:rPr lang="en-US" sz="3200" dirty="0" smtClean="0"/>
              <a:t>Device moved</a:t>
            </a:r>
          </a:p>
          <a:p>
            <a:r>
              <a:rPr lang="en-US" sz="3200" dirty="0" smtClean="0"/>
              <a:t>GPS location changed</a:t>
            </a:r>
          </a:p>
          <a:p>
            <a:r>
              <a:rPr lang="en-US" sz="3200" dirty="0"/>
              <a:t>a</a:t>
            </a:r>
            <a:r>
              <a:rPr lang="en-US" sz="3200" dirty="0" smtClean="0"/>
              <a:t>nd more</a:t>
            </a:r>
            <a:r>
              <a:rPr lang="mr-IN" sz="3200" dirty="0" smtClean="0"/>
              <a:t>…</a:t>
            </a:r>
            <a:endParaRPr lang="en-US" sz="3200" dirty="0" smtClean="0"/>
          </a:p>
        </p:txBody>
      </p:sp>
    </p:spTree>
    <p:extLst>
      <p:ext uri="{BB962C8B-B14F-4D97-AF65-F5344CB8AC3E}">
        <p14:creationId xmlns:p14="http://schemas.microsoft.com/office/powerpoint/2010/main" val="5133421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a:t>
            </a:r>
            <a:endParaRPr lang="en-US" dirty="0"/>
          </a:p>
        </p:txBody>
      </p:sp>
      <p:sp>
        <p:nvSpPr>
          <p:cNvPr id="3" name="Content Placeholder 2"/>
          <p:cNvSpPr>
            <a:spLocks noGrp="1"/>
          </p:cNvSpPr>
          <p:nvPr>
            <p:ph idx="1"/>
          </p:nvPr>
        </p:nvSpPr>
        <p:spPr/>
        <p:txBody>
          <a:bodyPr/>
          <a:lstStyle/>
          <a:p>
            <a:r>
              <a:rPr lang="en-US" sz="3200" dirty="0" smtClean="0"/>
              <a:t>Program launches</a:t>
            </a:r>
          </a:p>
          <a:p>
            <a:r>
              <a:rPr lang="en-US" sz="3200" dirty="0" smtClean="0"/>
              <a:t>Mouse motion</a:t>
            </a:r>
          </a:p>
          <a:p>
            <a:r>
              <a:rPr lang="en-US" sz="3200" dirty="0" smtClean="0"/>
              <a:t>Mouse clicking</a:t>
            </a:r>
          </a:p>
          <a:p>
            <a:r>
              <a:rPr lang="en-US" sz="3200" dirty="0" smtClean="0">
                <a:solidFill>
                  <a:schemeClr val="bg2">
                    <a:lumMod val="60000"/>
                    <a:lumOff val="40000"/>
                  </a:schemeClr>
                </a:solidFill>
              </a:rPr>
              <a:t>Keyboard keys pressed</a:t>
            </a:r>
          </a:p>
          <a:p>
            <a:r>
              <a:rPr lang="en-US" sz="3200" dirty="0" smtClean="0">
                <a:solidFill>
                  <a:schemeClr val="bg2">
                    <a:lumMod val="60000"/>
                    <a:lumOff val="40000"/>
                  </a:schemeClr>
                </a:solidFill>
              </a:rPr>
              <a:t>Device rotated</a:t>
            </a:r>
          </a:p>
          <a:p>
            <a:r>
              <a:rPr lang="en-US" sz="3200" dirty="0" smtClean="0">
                <a:solidFill>
                  <a:schemeClr val="bg2">
                    <a:lumMod val="60000"/>
                    <a:lumOff val="40000"/>
                  </a:schemeClr>
                </a:solidFill>
              </a:rPr>
              <a:t>Device moved</a:t>
            </a:r>
          </a:p>
          <a:p>
            <a:r>
              <a:rPr lang="en-US" sz="3200" dirty="0" smtClean="0">
                <a:solidFill>
                  <a:schemeClr val="bg2">
                    <a:lumMod val="60000"/>
                    <a:lumOff val="40000"/>
                  </a:schemeClr>
                </a:solidFill>
              </a:rPr>
              <a:t>GPS location changed</a:t>
            </a:r>
          </a:p>
          <a:p>
            <a:r>
              <a:rPr lang="en-US" sz="3200" dirty="0">
                <a:solidFill>
                  <a:schemeClr val="bg2">
                    <a:lumMod val="60000"/>
                    <a:lumOff val="40000"/>
                  </a:schemeClr>
                </a:solidFill>
              </a:rPr>
              <a:t>a</a:t>
            </a:r>
            <a:r>
              <a:rPr lang="en-US" sz="3200" dirty="0" smtClean="0">
                <a:solidFill>
                  <a:schemeClr val="bg2">
                    <a:lumMod val="60000"/>
                    <a:lumOff val="40000"/>
                  </a:schemeClr>
                </a:solidFill>
              </a:rPr>
              <a:t>nd more</a:t>
            </a:r>
            <a:r>
              <a:rPr lang="mr-IN" sz="3200" dirty="0" smtClean="0">
                <a:solidFill>
                  <a:schemeClr val="bg2">
                    <a:lumMod val="60000"/>
                    <a:lumOff val="40000"/>
                  </a:schemeClr>
                </a:solidFill>
              </a:rPr>
              <a:t>…</a:t>
            </a:r>
            <a:endParaRPr lang="en-US" sz="3200" dirty="0" smtClean="0">
              <a:solidFill>
                <a:schemeClr val="bg2">
                  <a:lumMod val="60000"/>
                  <a:lumOff val="40000"/>
                </a:schemeClr>
              </a:solidFill>
            </a:endParaRPr>
          </a:p>
        </p:txBody>
      </p:sp>
    </p:spTree>
    <p:extLst>
      <p:ext uri="{BB962C8B-B14F-4D97-AF65-F5344CB8AC3E}">
        <p14:creationId xmlns:p14="http://schemas.microsoft.com/office/powerpoint/2010/main" val="15803217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9346" name="Rectangle 2"/>
          <p:cNvSpPr>
            <a:spLocks noGrp="1" noChangeArrowheads="1"/>
          </p:cNvSpPr>
          <p:nvPr>
            <p:ph type="title"/>
          </p:nvPr>
        </p:nvSpPr>
        <p:spPr/>
        <p:txBody>
          <a:bodyPr/>
          <a:lstStyle/>
          <a:p>
            <a:r>
              <a:rPr lang="en-US" altLang="x-none" dirty="0" smtClean="0"/>
              <a:t>Events</a:t>
            </a:r>
            <a:endParaRPr lang="en-US" altLang="x-none" dirty="0"/>
          </a:p>
        </p:txBody>
      </p:sp>
      <p:sp>
        <p:nvSpPr>
          <p:cNvPr id="1209347" name="Rectangle 3"/>
          <p:cNvSpPr>
            <a:spLocks noGrp="1" noChangeArrowheads="1"/>
          </p:cNvSpPr>
          <p:nvPr>
            <p:ph type="body" idx="1"/>
          </p:nvPr>
        </p:nvSpPr>
        <p:spPr/>
        <p:txBody>
          <a:bodyPr/>
          <a:lstStyle/>
          <a:p>
            <a:pPr>
              <a:lnSpc>
                <a:spcPct val="80000"/>
              </a:lnSpc>
              <a:buFontTx/>
              <a:buNone/>
            </a:pPr>
            <a:endParaRPr lang="en-US" altLang="x-none" sz="2800" dirty="0" smtClean="0">
              <a:solidFill>
                <a:srgbClr val="00B050"/>
              </a:solidFill>
              <a:latin typeface="Consolas" charset="0"/>
            </a:endParaRPr>
          </a:p>
          <a:p>
            <a:pPr>
              <a:lnSpc>
                <a:spcPct val="80000"/>
              </a:lnSpc>
              <a:buFontTx/>
              <a:buNone/>
            </a:pPr>
            <a:r>
              <a:rPr lang="en-US" altLang="x-none" sz="2800" b="1" dirty="0" smtClean="0">
                <a:solidFill>
                  <a:srgbClr val="7030A0"/>
                </a:solidFill>
                <a:latin typeface="Consolas" charset="0"/>
              </a:rPr>
              <a:t>public</a:t>
            </a:r>
            <a:r>
              <a:rPr lang="en-US" altLang="x-none" sz="2800" dirty="0" smtClean="0">
                <a:latin typeface="Consolas" charset="0"/>
              </a:rPr>
              <a:t> </a:t>
            </a:r>
            <a:r>
              <a:rPr lang="en-US" altLang="x-none" sz="2800" b="1" dirty="0" smtClean="0">
                <a:solidFill>
                  <a:srgbClr val="7030A0"/>
                </a:solidFill>
                <a:latin typeface="Consolas" charset="0"/>
              </a:rPr>
              <a:t>void</a:t>
            </a:r>
            <a:r>
              <a:rPr lang="en-US" altLang="x-none" sz="2800" dirty="0" smtClean="0">
                <a:latin typeface="Consolas" charset="0"/>
              </a:rPr>
              <a:t> run() {</a:t>
            </a:r>
          </a:p>
          <a:p>
            <a:pPr>
              <a:lnSpc>
                <a:spcPct val="80000"/>
              </a:lnSpc>
              <a:buFontTx/>
              <a:buNone/>
            </a:pPr>
            <a:r>
              <a:rPr lang="en-US" altLang="x-none" sz="2800" dirty="0">
                <a:latin typeface="Consolas" charset="0"/>
              </a:rPr>
              <a:t> </a:t>
            </a:r>
            <a:r>
              <a:rPr lang="en-US" altLang="x-none" sz="2800" dirty="0" smtClean="0">
                <a:latin typeface="Consolas" charset="0"/>
              </a:rPr>
              <a:t>   </a:t>
            </a:r>
            <a:r>
              <a:rPr lang="en-US" altLang="x-none" sz="2800" dirty="0" smtClean="0">
                <a:solidFill>
                  <a:srgbClr val="00B050"/>
                </a:solidFill>
                <a:latin typeface="Consolas" charset="0"/>
              </a:rPr>
              <a:t>// Java runs this when program launches</a:t>
            </a:r>
            <a:endParaRPr lang="en-US" altLang="x-none" sz="2800" dirty="0">
              <a:solidFill>
                <a:srgbClr val="00B050"/>
              </a:solidFill>
              <a:latin typeface="Consolas" charset="0"/>
            </a:endParaRPr>
          </a:p>
          <a:p>
            <a:pPr>
              <a:lnSpc>
                <a:spcPct val="80000"/>
              </a:lnSpc>
              <a:buFontTx/>
              <a:buNone/>
            </a:pPr>
            <a:r>
              <a:rPr lang="en-US" altLang="x-none" sz="2800" dirty="0" smtClean="0">
                <a:latin typeface="Consolas" charset="0"/>
              </a:rPr>
              <a:t>}</a:t>
            </a:r>
          </a:p>
        </p:txBody>
      </p:sp>
    </p:spTree>
    <p:extLst>
      <p:ext uri="{BB962C8B-B14F-4D97-AF65-F5344CB8AC3E}">
        <p14:creationId xmlns:p14="http://schemas.microsoft.com/office/powerpoint/2010/main" val="13458669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9346" name="Rectangle 2"/>
          <p:cNvSpPr>
            <a:spLocks noGrp="1" noChangeArrowheads="1"/>
          </p:cNvSpPr>
          <p:nvPr>
            <p:ph type="title"/>
          </p:nvPr>
        </p:nvSpPr>
        <p:spPr/>
        <p:txBody>
          <a:bodyPr/>
          <a:lstStyle/>
          <a:p>
            <a:r>
              <a:rPr lang="en-US" altLang="x-none" dirty="0" smtClean="0"/>
              <a:t>Events</a:t>
            </a:r>
            <a:endParaRPr lang="en-US" altLang="x-none" dirty="0"/>
          </a:p>
        </p:txBody>
      </p:sp>
      <p:sp>
        <p:nvSpPr>
          <p:cNvPr id="1209347" name="Rectangle 3"/>
          <p:cNvSpPr>
            <a:spLocks noGrp="1" noChangeArrowheads="1"/>
          </p:cNvSpPr>
          <p:nvPr>
            <p:ph type="body" idx="1"/>
          </p:nvPr>
        </p:nvSpPr>
        <p:spPr/>
        <p:txBody>
          <a:bodyPr/>
          <a:lstStyle/>
          <a:p>
            <a:pPr>
              <a:lnSpc>
                <a:spcPct val="80000"/>
              </a:lnSpc>
              <a:buFontTx/>
              <a:buNone/>
            </a:pPr>
            <a:endParaRPr lang="en-US" altLang="x-none" sz="2800" dirty="0" smtClean="0">
              <a:solidFill>
                <a:srgbClr val="00B050"/>
              </a:solidFill>
              <a:latin typeface="Consolas" charset="0"/>
            </a:endParaRPr>
          </a:p>
          <a:p>
            <a:pPr>
              <a:lnSpc>
                <a:spcPct val="80000"/>
              </a:lnSpc>
              <a:buFontTx/>
              <a:buNone/>
            </a:pPr>
            <a:r>
              <a:rPr lang="en-US" altLang="x-none" sz="2800" b="1" dirty="0" smtClean="0">
                <a:solidFill>
                  <a:srgbClr val="7030A0"/>
                </a:solidFill>
                <a:latin typeface="Consolas" charset="0"/>
              </a:rPr>
              <a:t>public</a:t>
            </a:r>
            <a:r>
              <a:rPr lang="en-US" altLang="x-none" sz="2800" dirty="0" smtClean="0">
                <a:latin typeface="Consolas" charset="0"/>
              </a:rPr>
              <a:t> </a:t>
            </a:r>
            <a:r>
              <a:rPr lang="en-US" altLang="x-none" sz="2800" b="1" dirty="0" smtClean="0">
                <a:solidFill>
                  <a:srgbClr val="7030A0"/>
                </a:solidFill>
                <a:latin typeface="Consolas" charset="0"/>
              </a:rPr>
              <a:t>void</a:t>
            </a:r>
            <a:r>
              <a:rPr lang="en-US" altLang="x-none" sz="2800" dirty="0" smtClean="0">
                <a:latin typeface="Consolas" charset="0"/>
              </a:rPr>
              <a:t> run() {</a:t>
            </a:r>
          </a:p>
          <a:p>
            <a:pPr>
              <a:lnSpc>
                <a:spcPct val="80000"/>
              </a:lnSpc>
              <a:buFontTx/>
              <a:buNone/>
            </a:pPr>
            <a:r>
              <a:rPr lang="en-US" altLang="x-none" sz="2800" dirty="0">
                <a:latin typeface="Consolas" charset="0"/>
              </a:rPr>
              <a:t> </a:t>
            </a:r>
            <a:r>
              <a:rPr lang="en-US" altLang="x-none" sz="2800" dirty="0" smtClean="0">
                <a:latin typeface="Consolas" charset="0"/>
              </a:rPr>
              <a:t>   </a:t>
            </a:r>
            <a:r>
              <a:rPr lang="en-US" altLang="x-none" sz="2800" dirty="0" smtClean="0">
                <a:solidFill>
                  <a:srgbClr val="00B050"/>
                </a:solidFill>
                <a:latin typeface="Consolas" charset="0"/>
              </a:rPr>
              <a:t>// Java runs this when program launches</a:t>
            </a:r>
            <a:endParaRPr lang="en-US" altLang="x-none" sz="2800" dirty="0">
              <a:solidFill>
                <a:srgbClr val="00B050"/>
              </a:solidFill>
              <a:latin typeface="Consolas" charset="0"/>
            </a:endParaRPr>
          </a:p>
          <a:p>
            <a:pPr>
              <a:lnSpc>
                <a:spcPct val="80000"/>
              </a:lnSpc>
              <a:buFontTx/>
              <a:buNone/>
            </a:pPr>
            <a:r>
              <a:rPr lang="en-US" altLang="x-none" sz="2800" dirty="0" smtClean="0">
                <a:latin typeface="Consolas" charset="0"/>
              </a:rPr>
              <a:t>}</a:t>
            </a:r>
          </a:p>
          <a:p>
            <a:pPr>
              <a:lnSpc>
                <a:spcPct val="80000"/>
              </a:lnSpc>
              <a:buFontTx/>
              <a:buNone/>
            </a:pPr>
            <a:endParaRPr lang="en-US" altLang="x-none" sz="2800" dirty="0">
              <a:latin typeface="Consolas" charset="0"/>
            </a:endParaRPr>
          </a:p>
          <a:p>
            <a:pPr>
              <a:lnSpc>
                <a:spcPct val="80000"/>
              </a:lnSpc>
              <a:buFontTx/>
              <a:buNone/>
            </a:pPr>
            <a:r>
              <a:rPr lang="en-US" altLang="x-none" sz="2800" b="1" dirty="0">
                <a:solidFill>
                  <a:srgbClr val="7030A0"/>
                </a:solidFill>
                <a:latin typeface="Consolas" charset="0"/>
              </a:rPr>
              <a:t>p</a:t>
            </a:r>
            <a:r>
              <a:rPr lang="en-US" altLang="x-none" sz="2800" b="1" dirty="0" smtClean="0">
                <a:solidFill>
                  <a:srgbClr val="7030A0"/>
                </a:solidFill>
                <a:latin typeface="Consolas" charset="0"/>
              </a:rPr>
              <a:t>ublic</a:t>
            </a:r>
            <a:r>
              <a:rPr lang="en-US" altLang="x-none" sz="2800" dirty="0" smtClean="0">
                <a:latin typeface="Consolas" charset="0"/>
              </a:rPr>
              <a:t> </a:t>
            </a:r>
            <a:r>
              <a:rPr lang="en-US" altLang="x-none" sz="2800" b="1" dirty="0" smtClean="0">
                <a:solidFill>
                  <a:srgbClr val="7030A0"/>
                </a:solidFill>
                <a:latin typeface="Consolas" charset="0"/>
              </a:rPr>
              <a:t>void</a:t>
            </a:r>
            <a:r>
              <a:rPr lang="en-US" altLang="x-none" sz="2800" dirty="0" smtClean="0">
                <a:latin typeface="Consolas" charset="0"/>
              </a:rPr>
              <a:t> </a:t>
            </a:r>
            <a:r>
              <a:rPr lang="en-US" altLang="x-none" sz="2800" dirty="0" err="1" smtClean="0">
                <a:latin typeface="Consolas" charset="0"/>
              </a:rPr>
              <a:t>mouseClicked</a:t>
            </a:r>
            <a:r>
              <a:rPr lang="en-US" altLang="x-none" sz="2800" dirty="0" smtClean="0">
                <a:latin typeface="Consolas" charset="0"/>
              </a:rPr>
              <a:t>(</a:t>
            </a:r>
            <a:r>
              <a:rPr lang="en-US" altLang="x-none" sz="2800" dirty="0" err="1" smtClean="0">
                <a:latin typeface="Consolas" charset="0"/>
              </a:rPr>
              <a:t>MouseEvent</a:t>
            </a:r>
            <a:r>
              <a:rPr lang="en-US" altLang="x-none" sz="2800" dirty="0" smtClean="0">
                <a:latin typeface="Consolas" charset="0"/>
              </a:rPr>
              <a:t> event) {</a:t>
            </a:r>
          </a:p>
          <a:p>
            <a:pPr>
              <a:lnSpc>
                <a:spcPct val="80000"/>
              </a:lnSpc>
              <a:buFontTx/>
              <a:buNone/>
            </a:pPr>
            <a:r>
              <a:rPr lang="en-US" altLang="x-none" sz="2800" dirty="0">
                <a:latin typeface="Consolas" charset="0"/>
              </a:rPr>
              <a:t> </a:t>
            </a:r>
            <a:r>
              <a:rPr lang="en-US" altLang="x-none" sz="2800" dirty="0" smtClean="0">
                <a:latin typeface="Consolas" charset="0"/>
              </a:rPr>
              <a:t>   </a:t>
            </a:r>
            <a:r>
              <a:rPr lang="en-US" altLang="x-none" sz="2800" dirty="0" smtClean="0">
                <a:solidFill>
                  <a:srgbClr val="00B050"/>
                </a:solidFill>
                <a:latin typeface="Consolas" charset="0"/>
              </a:rPr>
              <a:t>// Java runs this when mouse is clicked</a:t>
            </a:r>
            <a:endParaRPr lang="en-US" altLang="x-none" sz="2800" dirty="0">
              <a:solidFill>
                <a:srgbClr val="00B050"/>
              </a:solidFill>
              <a:latin typeface="Consolas" charset="0"/>
            </a:endParaRPr>
          </a:p>
          <a:p>
            <a:pPr>
              <a:lnSpc>
                <a:spcPct val="80000"/>
              </a:lnSpc>
              <a:buFontTx/>
              <a:buNone/>
            </a:pPr>
            <a:r>
              <a:rPr lang="en-US" altLang="x-none" sz="2800" dirty="0" smtClean="0">
                <a:latin typeface="Consolas" charset="0"/>
              </a:rPr>
              <a:t>}</a:t>
            </a:r>
          </a:p>
        </p:txBody>
      </p:sp>
    </p:spTree>
    <p:extLst>
      <p:ext uri="{BB962C8B-B14F-4D97-AF65-F5344CB8AC3E}">
        <p14:creationId xmlns:p14="http://schemas.microsoft.com/office/powerpoint/2010/main" val="92351737"/>
      </p:ext>
    </p:extLst>
  </p:cSld>
  <p:clrMapOvr>
    <a:masterClrMapping/>
  </p:clrMapOvr>
  <p:timing>
    <p:tnLst>
      <p:par>
        <p:cTn id="1" dur="indefinite" restart="never" nodeType="tmRoot"/>
      </p:par>
    </p:tnLst>
  </p:timing>
</p:sld>
</file>

<file path=ppt/theme/theme1.xml><?xml version="1.0" encoding="utf-8"?>
<a:theme xmlns:a="http://schemas.openxmlformats.org/drawingml/2006/main" name="DarkRedTop">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ahom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arkRedTop" id="{ED291D7B-52D5-7F4D-8D0F-478BBECA120D}" vid="{49A1DCBC-0F56-6B46-960A-7A45F67CC7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DarkRedTop</Template>
  <TotalTime>1690</TotalTime>
  <Words>1175</Words>
  <Application>Microsoft Macintosh PowerPoint</Application>
  <PresentationFormat>On-screen Show (4:3)</PresentationFormat>
  <Paragraphs>237</Paragraphs>
  <Slides>25</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Andale Mono</vt:lpstr>
      <vt:lpstr>Calibri</vt:lpstr>
      <vt:lpstr>Consolas</vt:lpstr>
      <vt:lpstr>Mangal</vt:lpstr>
      <vt:lpstr>Tahoma</vt:lpstr>
      <vt:lpstr>Verdana</vt:lpstr>
      <vt:lpstr>Arial</vt:lpstr>
      <vt:lpstr>DarkRedTop</vt:lpstr>
      <vt:lpstr>Instance Variables and Interactive Graphics Programs</vt:lpstr>
      <vt:lpstr>Learning Goals</vt:lpstr>
      <vt:lpstr>Plan for today</vt:lpstr>
      <vt:lpstr>Null</vt:lpstr>
      <vt:lpstr>Events</vt:lpstr>
      <vt:lpstr>Events</vt:lpstr>
      <vt:lpstr>Events</vt:lpstr>
      <vt:lpstr>Events</vt:lpstr>
      <vt:lpstr>Events</vt:lpstr>
      <vt:lpstr>Events</vt:lpstr>
      <vt:lpstr>Example: ClickForFace</vt:lpstr>
      <vt:lpstr>MouseEvent objects</vt:lpstr>
      <vt:lpstr>Example: ClickForFaces</vt:lpstr>
      <vt:lpstr>Example: ClickForFaces</vt:lpstr>
      <vt:lpstr>Example: ClickForFaces</vt:lpstr>
      <vt:lpstr>Event methods</vt:lpstr>
      <vt:lpstr>Example: Doodler</vt:lpstr>
      <vt:lpstr>The event cycle</vt:lpstr>
      <vt:lpstr>Revisiting Doodler</vt:lpstr>
      <vt:lpstr>Plan for today</vt:lpstr>
      <vt:lpstr>Instance Variables</vt:lpstr>
      <vt:lpstr>Example: MouseTracker</vt:lpstr>
      <vt:lpstr>Putting it all together</vt:lpstr>
      <vt:lpstr>Whack-A-Mole</vt:lpstr>
      <vt:lpstr>Exception</vt:lpstr>
    </vt:vector>
  </TitlesOfParts>
  <Company/>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Nick Troccoli</dc:creator>
  <cp:lastModifiedBy>Nick Troccoli</cp:lastModifiedBy>
  <cp:revision>134</cp:revision>
  <dcterms:created xsi:type="dcterms:W3CDTF">2017-04-27T05:20:22Z</dcterms:created>
  <dcterms:modified xsi:type="dcterms:W3CDTF">2017-07-18T22:04:46Z</dcterms:modified>
</cp:coreProperties>
</file>