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431" r:id="rId3"/>
    <p:sldId id="707" r:id="rId4"/>
    <p:sldId id="545" r:id="rId5"/>
    <p:sldId id="708" r:id="rId6"/>
    <p:sldId id="709" r:id="rId7"/>
    <p:sldId id="710" r:id="rId8"/>
    <p:sldId id="711" r:id="rId9"/>
    <p:sldId id="712" r:id="rId10"/>
    <p:sldId id="713" r:id="rId11"/>
    <p:sldId id="714" r:id="rId12"/>
    <p:sldId id="715" r:id="rId13"/>
    <p:sldId id="716" r:id="rId14"/>
    <p:sldId id="717" r:id="rId15"/>
    <p:sldId id="718" r:id="rId16"/>
    <p:sldId id="720" r:id="rId17"/>
    <p:sldId id="729" r:id="rId18"/>
    <p:sldId id="730" r:id="rId19"/>
    <p:sldId id="719" r:id="rId20"/>
    <p:sldId id="721" r:id="rId21"/>
    <p:sldId id="722" r:id="rId22"/>
    <p:sldId id="723" r:id="rId23"/>
    <p:sldId id="724" r:id="rId24"/>
    <p:sldId id="727" r:id="rId25"/>
    <p:sldId id="728" r:id="rId26"/>
    <p:sldId id="725" r:id="rId27"/>
    <p:sldId id="731" r:id="rId28"/>
    <p:sldId id="732" r:id="rId29"/>
    <p:sldId id="733" r:id="rId30"/>
    <p:sldId id="734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18" r:id="rId41"/>
    <p:sldId id="619" r:id="rId42"/>
    <p:sldId id="629" r:id="rId43"/>
    <p:sldId id="630" r:id="rId44"/>
    <p:sldId id="621" r:id="rId45"/>
    <p:sldId id="631" r:id="rId46"/>
    <p:sldId id="632" r:id="rId47"/>
    <p:sldId id="624" r:id="rId48"/>
    <p:sldId id="633" r:id="rId49"/>
    <p:sldId id="635" r:id="rId50"/>
    <p:sldId id="636" r:id="rId51"/>
    <p:sldId id="637" r:id="rId52"/>
    <p:sldId id="639" r:id="rId53"/>
    <p:sldId id="640" r:id="rId54"/>
    <p:sldId id="641" r:id="rId55"/>
    <p:sldId id="643" r:id="rId56"/>
    <p:sldId id="642" r:id="rId57"/>
    <p:sldId id="702" r:id="rId58"/>
    <p:sldId id="644" r:id="rId59"/>
    <p:sldId id="646" r:id="rId60"/>
    <p:sldId id="647" r:id="rId61"/>
    <p:sldId id="645" r:id="rId62"/>
    <p:sldId id="706" r:id="rId63"/>
    <p:sldId id="648" r:id="rId64"/>
    <p:sldId id="703" r:id="rId65"/>
    <p:sldId id="704" r:id="rId66"/>
    <p:sldId id="705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661" r:id="rId80"/>
    <p:sldId id="662" r:id="rId81"/>
    <p:sldId id="663" r:id="rId82"/>
    <p:sldId id="664" r:id="rId83"/>
    <p:sldId id="665" r:id="rId84"/>
    <p:sldId id="666" r:id="rId85"/>
    <p:sldId id="667" r:id="rId86"/>
    <p:sldId id="668" r:id="rId87"/>
    <p:sldId id="669" r:id="rId88"/>
    <p:sldId id="670" r:id="rId89"/>
    <p:sldId id="671" r:id="rId90"/>
    <p:sldId id="672" r:id="rId91"/>
    <p:sldId id="673" r:id="rId92"/>
    <p:sldId id="674" r:id="rId93"/>
    <p:sldId id="675" r:id="rId94"/>
    <p:sldId id="676" r:id="rId95"/>
    <p:sldId id="677" r:id="rId96"/>
    <p:sldId id="678" r:id="rId97"/>
    <p:sldId id="679" r:id="rId98"/>
    <p:sldId id="680" r:id="rId99"/>
    <p:sldId id="681" r:id="rId100"/>
    <p:sldId id="682" r:id="rId101"/>
    <p:sldId id="683" r:id="rId102"/>
    <p:sldId id="684" r:id="rId103"/>
    <p:sldId id="685" r:id="rId104"/>
    <p:sldId id="686" r:id="rId105"/>
    <p:sldId id="687" r:id="rId106"/>
    <p:sldId id="688" r:id="rId107"/>
    <p:sldId id="701" r:id="rId10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17CCC-18FC-054B-9476-25007078A7C5}">
          <p14:sldIdLst>
            <p14:sldId id="256"/>
            <p14:sldId id="431"/>
            <p14:sldId id="707"/>
          </p14:sldIdLst>
        </p14:section>
        <p14:section name="Recap" id="{01AD856B-B237-624C-832B-112AD1BB1088}">
          <p14:sldIdLst>
            <p14:sldId id="545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20"/>
            <p14:sldId id="729"/>
            <p14:sldId id="730"/>
            <p14:sldId id="719"/>
            <p14:sldId id="721"/>
            <p14:sldId id="722"/>
            <p14:sldId id="723"/>
            <p14:sldId id="724"/>
            <p14:sldId id="727"/>
            <p14:sldId id="728"/>
            <p14:sldId id="725"/>
            <p14:sldId id="731"/>
            <p14:sldId id="732"/>
            <p14:sldId id="733"/>
            <p14:sldId id="734"/>
          </p14:sldIdLst>
        </p14:section>
        <p14:section name="Return" id="{7E03389B-4D96-1046-946A-304DE2DA607A}">
          <p14:sldIdLst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18"/>
            <p14:sldId id="619"/>
            <p14:sldId id="629"/>
            <p14:sldId id="630"/>
            <p14:sldId id="621"/>
            <p14:sldId id="631"/>
            <p14:sldId id="632"/>
            <p14:sldId id="624"/>
            <p14:sldId id="633"/>
            <p14:sldId id="635"/>
            <p14:sldId id="636"/>
            <p14:sldId id="637"/>
            <p14:sldId id="639"/>
            <p14:sldId id="640"/>
            <p14:sldId id="641"/>
            <p14:sldId id="643"/>
            <p14:sldId id="642"/>
            <p14:sldId id="702"/>
            <p14:sldId id="644"/>
            <p14:sldId id="646"/>
            <p14:sldId id="647"/>
            <p14:sldId id="645"/>
            <p14:sldId id="706"/>
            <p14:sldId id="648"/>
            <p14:sldId id="703"/>
            <p14:sldId id="704"/>
            <p14:sldId id="705"/>
          </p14:sldIdLst>
        </p14:section>
        <p14:section name="Factorial" id="{9B7520C1-CB35-6E44-8DA0-F2023AD6AB36}">
          <p14:sldIdLst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  <p14:sldId id="688"/>
            <p14:sldId id="7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DDDDD"/>
    <a:srgbClr val="008000"/>
    <a:srgbClr val="FF9300"/>
    <a:srgbClr val="F8F8F8"/>
    <a:srgbClr val="FF9999"/>
    <a:srgbClr val="8C1515"/>
    <a:srgbClr val="FFFFC0"/>
    <a:srgbClr val="FFFF8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0197" autoAdjust="0"/>
  </p:normalViewPr>
  <p:slideViewPr>
    <p:cSldViewPr>
      <p:cViewPr>
        <p:scale>
          <a:sx n="134" d="100"/>
          <a:sy n="134" d="100"/>
        </p:scale>
        <p:origin x="968" y="1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esProps" Target="presProps.xml"/><Relationship Id="rId112" Type="http://schemas.openxmlformats.org/officeDocument/2006/relationships/viewProps" Target="viewProps.xml"/><Relationship Id="rId113" Type="http://schemas.openxmlformats.org/officeDocument/2006/relationships/theme" Target="theme/theme1.xml"/><Relationship Id="rId11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48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363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6178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3745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8025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483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292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866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5233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837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894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120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6514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2008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2402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2355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5965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957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9701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8358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796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define a command, or method, like this?</a:t>
            </a:r>
          </a:p>
          <a:p>
            <a:r>
              <a:rPr lang="en-US" baseline="0" dirty="0" smtClean="0"/>
              <a:t>Finally time to learn about what is inside parentheses</a:t>
            </a:r>
            <a:r>
              <a:rPr lang="mr-IN" baseline="0" dirty="0" smtClean="0"/>
              <a:t>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5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193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170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636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Void meant returns nothing!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9075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3810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2917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00641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5079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6681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867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you just call </a:t>
            </a:r>
            <a:r>
              <a:rPr lang="en-US" baseline="0" dirty="0" err="1" smtClean="0"/>
              <a:t>metersToCm</a:t>
            </a:r>
            <a:r>
              <a:rPr lang="en-US" baseline="0" dirty="0" smtClean="0"/>
              <a:t> but don’t save it, it won’t put the 500 anywhere!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5680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Calling just means executing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48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99314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4388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56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3898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57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77612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1830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66922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38996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6851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Can also use the method directly as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60941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63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206459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method finishes it “returns” back to the caller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92490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226CF-1990-B046-8639-0C93EB487126}" type="slidenum">
              <a:rPr lang="en-US" altLang="x-none"/>
              <a:pPr/>
              <a:t>64</a:t>
            </a:fld>
            <a:endParaRPr lang="en-US" altLang="x-none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 altLang="x-none" dirty="0" smtClean="0"/>
              <a:t>Want to walk through in depth example</a:t>
            </a:r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9145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107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939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78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366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set a variable equal to a method, this tells Java to save</a:t>
            </a:r>
            <a:r>
              <a:rPr lang="en-US" baseline="0" dirty="0" smtClean="0"/>
              <a:t> the return value in that variable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6341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83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 smtClean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 smtClean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 userDrawn="1"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>
                <a:latin typeface="Calibri" charset="0"/>
              </a:rPr>
              <a:t>This document is copyright (C) Stanford Computer Science and Marty Stepp, licensed under Creative Commons Attribution 2.5 License.  All rights reserved.</a:t>
            </a:r>
            <a:br>
              <a:rPr lang="en-US" altLang="x-none" sz="800">
                <a:latin typeface="Calibri" charset="0"/>
              </a:rPr>
            </a:br>
            <a:r>
              <a:rPr lang="en-US" altLang="x-none" sz="800">
                <a:latin typeface="Calibri" charset="0"/>
              </a:rPr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9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0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1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1039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106A, Lecture </a:t>
            </a:r>
            <a:r>
              <a:rPr lang="en-US" altLang="x-none" dirty="0"/>
              <a:t>8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3400" dirty="0" smtClean="0"/>
              <a:t>Characters and Strings</a:t>
            </a:r>
            <a:endParaRPr lang="en-US" altLang="x-none" sz="3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524000"/>
          </a:xfrm>
        </p:spPr>
        <p:txBody>
          <a:bodyPr/>
          <a:lstStyle/>
          <a:p>
            <a:endParaRPr lang="en-US" altLang="x-none" sz="1500" dirty="0"/>
          </a:p>
          <a:p>
            <a:r>
              <a:rPr lang="en-US" altLang="x-none" sz="1500" dirty="0"/>
              <a:t>suggested reading:</a:t>
            </a:r>
          </a:p>
          <a:p>
            <a:r>
              <a:rPr lang="en-US" altLang="x-none" sz="1500" i="1" dirty="0" smtClean="0"/>
              <a:t>Java Ch. </a:t>
            </a:r>
            <a:r>
              <a:rPr lang="en-US" altLang="x-none" sz="1500" i="1" dirty="0" smtClean="0"/>
              <a:t>8.1-8.4</a:t>
            </a:r>
            <a:endParaRPr lang="en-US" altLang="x-none" sz="15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8523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3013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6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4038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6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452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4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5906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4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3! = 6</a:t>
            </a:r>
          </a:p>
        </p:txBody>
      </p:sp>
    </p:spTree>
    <p:extLst>
      <p:ext uri="{BB962C8B-B14F-4D97-AF65-F5344CB8AC3E}">
        <p14:creationId xmlns:p14="http://schemas.microsoft.com/office/powerpoint/2010/main" val="7458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Recap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For Loops</a:t>
            </a:r>
          </a:p>
          <a:p>
            <a:r>
              <a:rPr lang="en-US" altLang="x-none" sz="3600" dirty="0" smtClean="0"/>
              <a:t>Recap: Scope</a:t>
            </a:r>
          </a:p>
          <a:p>
            <a:r>
              <a:rPr lang="en-US" altLang="x-none" sz="3600" dirty="0" smtClean="0"/>
              <a:t>Parameters</a:t>
            </a:r>
          </a:p>
          <a:p>
            <a:r>
              <a:rPr lang="en-US" altLang="x-none" sz="3600" dirty="0" smtClean="0"/>
              <a:t>Return</a:t>
            </a:r>
          </a:p>
          <a:p>
            <a:endParaRPr lang="en-US" altLang="x-none" sz="3600" dirty="0"/>
          </a:p>
          <a:p>
            <a:pPr marL="0" indent="0">
              <a:buNone/>
            </a:pPr>
            <a:r>
              <a:rPr lang="en-US" altLang="x-none" sz="3600" b="1" dirty="0" smtClean="0"/>
              <a:t>Next time: Strings (new variable type!)</a:t>
            </a:r>
          </a:p>
        </p:txBody>
      </p:sp>
    </p:spTree>
    <p:extLst>
      <p:ext uri="{BB962C8B-B14F-4D97-AF65-F5344CB8AC3E}">
        <p14:creationId xmlns:p14="http://schemas.microsoft.com/office/powerpoint/2010/main" val="96664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</a:t>
            </a:r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include values in the parentheses of a method call, this means we are passing them as </a:t>
            </a:r>
            <a:r>
              <a:rPr lang="en-US" sz="25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parameters</a:t>
            </a:r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to this method.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6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Parameters Example: </a:t>
            </a:r>
            <a:r>
              <a:rPr lang="en-US" sz="3800" dirty="0" err="1" smtClean="0"/>
              <a:t>drawBox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two </a:t>
            </a:r>
            <a:r>
              <a:rPr lang="en-US" sz="2600" i="1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ints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Parameters Example: </a:t>
            </a:r>
            <a:r>
              <a:rPr lang="en-US" sz="3800" dirty="0" err="1" smtClean="0"/>
              <a:t>drawBox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7916" y="1210880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Inside </a:t>
            </a:r>
            <a:r>
              <a:rPr lang="en-US" sz="2600" i="1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, refer to the first parameter value as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width</a:t>
            </a:r>
            <a:r>
              <a:rPr lang="mr-IN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…</a:t>
            </a:r>
            <a:endParaRPr lang="en-US" sz="2600" i="1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220236" y="2504750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Parameters Example: </a:t>
            </a:r>
            <a:r>
              <a:rPr lang="en-US" sz="3800" dirty="0" err="1" smtClean="0"/>
              <a:t>drawBox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8861" y="1590732"/>
            <a:ext cx="41846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…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and the second parameter value as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height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  <a:endParaRPr lang="en-US" sz="2600" i="1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463097" y="249522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352800"/>
            <a:ext cx="6652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6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5600" dirty="0" smtClean="0">
                <a:latin typeface="Courier" charset="0"/>
                <a:ea typeface="Courier" charset="0"/>
                <a:cs typeface="Courier" charset="0"/>
              </a:rPr>
              <a:t>(10, 4);</a:t>
            </a:r>
            <a:endParaRPr lang="en-US" sz="5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1526802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729091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84557" y="2722515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88203" y="2819464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Learning Goals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478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width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"Width? "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30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height = </a:t>
            </a:r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"Height? "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(width, 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4243" y="383348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size of the box we want)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08157" y="4035776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81110" y="489649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886200" y="5179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width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"Width? </a:t>
            </a:r>
            <a:r>
              <a:rPr lang="en-US" sz="3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3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7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height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"Height? </a:t>
            </a:r>
            <a:r>
              <a:rPr lang="en-US" sz="3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30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algn="l"/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(width, 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width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"Width? "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3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7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height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"Height? "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3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algn="l"/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strike="sngStrike" dirty="0" smtClean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strike="sngStrike" dirty="0" smtClean="0">
                <a:solidFill>
                  <a:schemeClr val="bg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953000"/>
            <a:ext cx="38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46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4914781"/>
            <a:ext cx="38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4600" b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7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width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"Width? "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3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  7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30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0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height = </a:t>
            </a:r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"Height? "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sz="3000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algn="l"/>
            <a:r>
              <a:rPr lang="en-US" sz="30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30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562600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err="1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30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3000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59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.29167 -0.3074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21567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4500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20040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4500" dirty="0"/>
          </a:p>
        </p:txBody>
      </p:sp>
      <p:sp>
        <p:nvSpPr>
          <p:cNvPr id="11" name="TextBox 10"/>
          <p:cNvSpPr txBox="1"/>
          <p:nvPr/>
        </p:nvSpPr>
        <p:spPr>
          <a:xfrm>
            <a:off x="6226938" y="1371600"/>
            <a:ext cx="248843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Second parameter to </a:t>
            </a:r>
            <a:r>
              <a:rPr lang="en-US" sz="2600" dirty="0" err="1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01068" y="1269853"/>
            <a:ext cx="21187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First parameter to </a:t>
            </a:r>
            <a:r>
              <a:rPr lang="en-US" sz="2600" dirty="0" err="1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rPr>
              <a:t>drawBox</a:t>
            </a:r>
            <a:endParaRPr lang="en-US" sz="2600" dirty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029200" y="2491702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86500" y="271084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3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" y="68580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height)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321567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4500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20040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19807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9676 L 0 -0.6856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394 L 0.02083 -0.25949 " pathEditMode="relative" ptsTypes="AA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1273 L 0.15417 -0.25717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67200" y="1600200"/>
            <a:ext cx="19050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 smtClean="0"/>
              <a:t>drawBox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133600"/>
            <a:ext cx="87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use width and height variables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// to draw a box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144780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4500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144780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45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324600" y="1600200"/>
            <a:ext cx="19050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267200" y="1600200"/>
            <a:ext cx="19050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err="1" smtClean="0"/>
              <a:t>drawBox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2133600"/>
            <a:ext cx="8763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 height) {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(width);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// prints 7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(height);</a:t>
            </a:r>
            <a:r>
              <a:rPr lang="en-US" sz="25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// prints 4</a:t>
            </a:r>
          </a:p>
          <a:p>
            <a:pPr algn="l"/>
            <a:r>
              <a:rPr lang="en-US" sz="25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5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144780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4500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1447800"/>
            <a:ext cx="53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45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324600" y="1600200"/>
            <a:ext cx="1905000" cy="990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run() {</a:t>
            </a:r>
          </a:p>
          <a:p>
            <a:pPr algn="l"/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width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"Width?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2300" b="1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height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"Height?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</a:t>
            </a:r>
            <a:r>
              <a:rPr lang="en-US" sz="23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2300" b="1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(width,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height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height) {</a:t>
            </a:r>
          </a:p>
          <a:p>
            <a:pPr algn="l"/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algn="l"/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3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width	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height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5384363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7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71800" y="5396626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4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482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width	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height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384363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7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19800" y="5396626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4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names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8229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run() {</a:t>
            </a:r>
          </a:p>
          <a:p>
            <a:pPr algn="l"/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w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"Width?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	</a:t>
            </a:r>
            <a:r>
              <a:rPr lang="en-US" sz="23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7</a:t>
            </a:r>
            <a:endParaRPr lang="en-US" sz="2300" b="1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h = </a:t>
            </a:r>
            <a:r>
              <a:rPr lang="en-US" sz="2300" dirty="0" err="1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"Height? </a:t>
            </a:r>
            <a:r>
              <a:rPr lang="en-US" sz="23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	</a:t>
            </a:r>
            <a:r>
              <a:rPr lang="en-US" sz="2300" b="1" i="1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endParaRPr lang="en-US" sz="2300" b="1" i="1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(w,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3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 width, </a:t>
            </a:r>
            <a:r>
              <a:rPr lang="en-US" sz="23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height) {</a:t>
            </a:r>
          </a:p>
          <a:p>
            <a:pPr algn="l"/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3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pPr algn="l"/>
            <a:r>
              <a:rPr lang="en-US" sz="2300" dirty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300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en-US" sz="23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w	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h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5384363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7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71800" y="5396626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4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48200" y="4800600"/>
            <a:ext cx="2590800" cy="182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drawBox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endParaRPr lang="en-US" sz="2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width	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height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00600" y="5384363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latin typeface="Courier" charset="0"/>
                <a:ea typeface="Courier" charset="0"/>
                <a:cs typeface="Courier" charset="0"/>
              </a:rPr>
              <a:t>7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19800" y="5396626"/>
            <a:ext cx="7620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latin typeface="Courier" charset="0"/>
                <a:ea typeface="Courier" charset="0"/>
                <a:cs typeface="Courier" charset="0"/>
              </a:rPr>
              <a:t>4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Plan For Today</a:t>
            </a:r>
            <a:endParaRPr lang="en-US" altLang="x-none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600" dirty="0" smtClean="0"/>
              <a:t>Announcements</a:t>
            </a:r>
          </a:p>
          <a:p>
            <a:r>
              <a:rPr lang="en-US" altLang="x-none" sz="3600" dirty="0" smtClean="0"/>
              <a:t>Recap: Parameters and Return</a:t>
            </a:r>
          </a:p>
          <a:p>
            <a:r>
              <a:rPr lang="en-US" altLang="x-none" sz="3600" dirty="0" smtClean="0"/>
              <a:t>Characters</a:t>
            </a:r>
          </a:p>
          <a:p>
            <a:r>
              <a:rPr lang="en-US" altLang="x-none" sz="3600" dirty="0" smtClean="0"/>
              <a:t>Strings</a:t>
            </a:r>
            <a:endParaRPr lang="en-US" altLang="x-none" sz="3600" dirty="0" smtClean="0"/>
          </a:p>
        </p:txBody>
      </p:sp>
    </p:spTree>
    <p:extLst>
      <p:ext uri="{BB962C8B-B14F-4D97-AF65-F5344CB8AC3E}">
        <p14:creationId xmlns:p14="http://schemas.microsoft.com/office/powerpoint/2010/main" val="11903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 names do not affect program behavior.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71803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Return values let you give back some information when a method is finished.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727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09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3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22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896958"/>
            <a:ext cx="20113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6534150" y="3076595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539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3597" y="1838079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text to print to the user)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752600"/>
            <a:ext cx="21187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570357" y="274602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67400" y="3130741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43664"/>
            <a:ext cx="4800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finished,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readInt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gives us information back (the user’s number) and we put it in x.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" name="Freeform 5"/>
          <p:cNvSpPr/>
          <p:nvPr/>
        </p:nvSpPr>
        <p:spPr>
          <a:xfrm rot="1598594">
            <a:off x="1528134" y="2862983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Parameters let you provide a method some information when you are calling it.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0949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readInt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1816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3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3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”Your guess? "</a:t>
            </a:r>
            <a:r>
              <a:rPr lang="en-US" sz="3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35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883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we set a variable equal to a method, this tells Java to save the return value of the method in that variable.</a:t>
            </a:r>
            <a:endParaRPr lang="en-US" sz="25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8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292" y="5486400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(Returns the given number of m as cm)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5847" y="1191678"/>
            <a:ext cx="31940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give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some information (the number of meters)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561" y="1737250"/>
            <a:ext cx="2362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We call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4253118" y="2730674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872761" y="2884449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metersToCm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0181" y="3352800"/>
            <a:ext cx="86036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4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4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4200" dirty="0" smtClean="0">
                <a:latin typeface="Courier" charset="0"/>
                <a:ea typeface="Courier" charset="0"/>
                <a:cs typeface="Courier" charset="0"/>
              </a:rPr>
              <a:t>(5);</a:t>
            </a:r>
            <a:endParaRPr lang="en-US" sz="4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679138"/>
            <a:ext cx="53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When </a:t>
            </a:r>
            <a:r>
              <a:rPr lang="en-US" sz="2600" dirty="0" err="1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metersToCm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 finishes, it returns the number of cm, and we put that in this variable.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971800" y="2971800"/>
            <a:ext cx="814039" cy="468351"/>
          </a:xfrm>
          <a:custGeom>
            <a:avLst/>
            <a:gdLst>
              <a:gd name="connsiteX0" fmla="*/ 814039 w 814039"/>
              <a:gd name="connsiteY0" fmla="*/ 0 h 468351"/>
              <a:gd name="connsiteX1" fmla="*/ 802888 w 814039"/>
              <a:gd name="connsiteY1" fmla="*/ 66907 h 468351"/>
              <a:gd name="connsiteX2" fmla="*/ 780585 w 814039"/>
              <a:gd name="connsiteY2" fmla="*/ 89210 h 468351"/>
              <a:gd name="connsiteX3" fmla="*/ 635619 w 814039"/>
              <a:gd name="connsiteY3" fmla="*/ 133815 h 468351"/>
              <a:gd name="connsiteX4" fmla="*/ 78058 w 814039"/>
              <a:gd name="connsiteY4" fmla="*/ 323385 h 468351"/>
              <a:gd name="connsiteX5" fmla="*/ 55756 w 814039"/>
              <a:gd name="connsiteY5" fmla="*/ 356839 h 468351"/>
              <a:gd name="connsiteX6" fmla="*/ 33453 w 814039"/>
              <a:gd name="connsiteY6" fmla="*/ 434898 h 468351"/>
              <a:gd name="connsiteX7" fmla="*/ 22302 w 814039"/>
              <a:gd name="connsiteY7" fmla="*/ 468351 h 468351"/>
              <a:gd name="connsiteX8" fmla="*/ 11151 w 814039"/>
              <a:gd name="connsiteY8" fmla="*/ 345688 h 468351"/>
              <a:gd name="connsiteX9" fmla="*/ 0 w 814039"/>
              <a:gd name="connsiteY9" fmla="*/ 289932 h 468351"/>
              <a:gd name="connsiteX10" fmla="*/ 11151 w 814039"/>
              <a:gd name="connsiteY10" fmla="*/ 334537 h 468351"/>
              <a:gd name="connsiteX11" fmla="*/ 55756 w 814039"/>
              <a:gd name="connsiteY11" fmla="*/ 446049 h 468351"/>
              <a:gd name="connsiteX12" fmla="*/ 78058 w 814039"/>
              <a:gd name="connsiteY12" fmla="*/ 423746 h 468351"/>
              <a:gd name="connsiteX13" fmla="*/ 122663 w 814039"/>
              <a:gd name="connsiteY13" fmla="*/ 412595 h 468351"/>
              <a:gd name="connsiteX14" fmla="*/ 156117 w 814039"/>
              <a:gd name="connsiteY14" fmla="*/ 401444 h 468351"/>
              <a:gd name="connsiteX15" fmla="*/ 234175 w 814039"/>
              <a:gd name="connsiteY15" fmla="*/ 390293 h 4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4039" h="468351">
                <a:moveTo>
                  <a:pt x="814039" y="0"/>
                </a:moveTo>
                <a:cubicBezTo>
                  <a:pt x="810322" y="22302"/>
                  <a:pt x="810827" y="45737"/>
                  <a:pt x="802888" y="66907"/>
                </a:cubicBezTo>
                <a:cubicBezTo>
                  <a:pt x="799196" y="76751"/>
                  <a:pt x="788795" y="82642"/>
                  <a:pt x="780585" y="89210"/>
                </a:cubicBezTo>
                <a:cubicBezTo>
                  <a:pt x="721018" y="136864"/>
                  <a:pt x="744924" y="96652"/>
                  <a:pt x="635619" y="133815"/>
                </a:cubicBezTo>
                <a:lnTo>
                  <a:pt x="78058" y="323385"/>
                </a:lnTo>
                <a:cubicBezTo>
                  <a:pt x="70624" y="334536"/>
                  <a:pt x="61749" y="344852"/>
                  <a:pt x="55756" y="356839"/>
                </a:cubicBezTo>
                <a:cubicBezTo>
                  <a:pt x="46846" y="374660"/>
                  <a:pt x="38215" y="418230"/>
                  <a:pt x="33453" y="434898"/>
                </a:cubicBezTo>
                <a:cubicBezTo>
                  <a:pt x="30224" y="446200"/>
                  <a:pt x="26019" y="457200"/>
                  <a:pt x="22302" y="468351"/>
                </a:cubicBezTo>
                <a:cubicBezTo>
                  <a:pt x="18585" y="427463"/>
                  <a:pt x="16243" y="386427"/>
                  <a:pt x="11151" y="345688"/>
                </a:cubicBezTo>
                <a:cubicBezTo>
                  <a:pt x="8800" y="326881"/>
                  <a:pt x="0" y="308885"/>
                  <a:pt x="0" y="289932"/>
                </a:cubicBezTo>
                <a:cubicBezTo>
                  <a:pt x="0" y="274606"/>
                  <a:pt x="6747" y="319857"/>
                  <a:pt x="11151" y="334537"/>
                </a:cubicBezTo>
                <a:cubicBezTo>
                  <a:pt x="31820" y="403436"/>
                  <a:pt x="27811" y="390160"/>
                  <a:pt x="55756" y="446049"/>
                </a:cubicBezTo>
                <a:cubicBezTo>
                  <a:pt x="63190" y="438615"/>
                  <a:pt x="68654" y="428448"/>
                  <a:pt x="78058" y="423746"/>
                </a:cubicBezTo>
                <a:cubicBezTo>
                  <a:pt x="91766" y="416892"/>
                  <a:pt x="107927" y="416805"/>
                  <a:pt x="122663" y="412595"/>
                </a:cubicBezTo>
                <a:cubicBezTo>
                  <a:pt x="133965" y="409366"/>
                  <a:pt x="144642" y="403994"/>
                  <a:pt x="156117" y="401444"/>
                </a:cubicBezTo>
                <a:cubicBezTo>
                  <a:pt x="209047" y="389682"/>
                  <a:pt x="203315" y="390293"/>
                  <a:pt x="234175" y="390293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212088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this method needs one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 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in order to execute.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867400" y="2438078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Return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...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221" y="1291537"/>
            <a:ext cx="41846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327660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6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6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6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6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221" y="1291537"/>
            <a:ext cx="56755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Tells Java that, when this method finishes, it will return a </a:t>
            </a:r>
            <a:r>
              <a:rPr lang="en-US" sz="2600" i="1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double</a:t>
            </a:r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. (Void meant returns nothing)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286000" y="2522599"/>
            <a:ext cx="301083" cy="769434"/>
          </a:xfrm>
          <a:custGeom>
            <a:avLst/>
            <a:gdLst>
              <a:gd name="connsiteX0" fmla="*/ 11151 w 301083"/>
              <a:gd name="connsiteY0" fmla="*/ 0 h 769434"/>
              <a:gd name="connsiteX1" fmla="*/ 22302 w 301083"/>
              <a:gd name="connsiteY1" fmla="*/ 144965 h 769434"/>
              <a:gd name="connsiteX2" fmla="*/ 33453 w 301083"/>
              <a:gd name="connsiteY2" fmla="*/ 189570 h 769434"/>
              <a:gd name="connsiteX3" fmla="*/ 211873 w 301083"/>
              <a:gd name="connsiteY3" fmla="*/ 769434 h 769434"/>
              <a:gd name="connsiteX4" fmla="*/ 223024 w 301083"/>
              <a:gd name="connsiteY4" fmla="*/ 657922 h 769434"/>
              <a:gd name="connsiteX5" fmla="*/ 245326 w 301083"/>
              <a:gd name="connsiteY5" fmla="*/ 635619 h 769434"/>
              <a:gd name="connsiteX6" fmla="*/ 256478 w 301083"/>
              <a:gd name="connsiteY6" fmla="*/ 591014 h 769434"/>
              <a:gd name="connsiteX7" fmla="*/ 301083 w 301083"/>
              <a:gd name="connsiteY7" fmla="*/ 535258 h 769434"/>
              <a:gd name="connsiteX8" fmla="*/ 278780 w 301083"/>
              <a:gd name="connsiteY8" fmla="*/ 602165 h 769434"/>
              <a:gd name="connsiteX9" fmla="*/ 267629 w 301083"/>
              <a:gd name="connsiteY9" fmla="*/ 635619 h 769434"/>
              <a:gd name="connsiteX10" fmla="*/ 223024 w 301083"/>
              <a:gd name="connsiteY10" fmla="*/ 702526 h 769434"/>
              <a:gd name="connsiteX11" fmla="*/ 200722 w 301083"/>
              <a:gd name="connsiteY11" fmla="*/ 735980 h 769434"/>
              <a:gd name="connsiteX12" fmla="*/ 178419 w 301083"/>
              <a:gd name="connsiteY12" fmla="*/ 769434 h 769434"/>
              <a:gd name="connsiteX13" fmla="*/ 111512 w 301083"/>
              <a:gd name="connsiteY13" fmla="*/ 691375 h 769434"/>
              <a:gd name="connsiteX14" fmla="*/ 89209 w 301083"/>
              <a:gd name="connsiteY14" fmla="*/ 669073 h 769434"/>
              <a:gd name="connsiteX15" fmla="*/ 66907 w 301083"/>
              <a:gd name="connsiteY15" fmla="*/ 635619 h 769434"/>
              <a:gd name="connsiteX16" fmla="*/ 33453 w 301083"/>
              <a:gd name="connsiteY16" fmla="*/ 613317 h 769434"/>
              <a:gd name="connsiteX17" fmla="*/ 0 w 301083"/>
              <a:gd name="connsiteY17" fmla="*/ 602165 h 769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1083" h="769434">
                <a:moveTo>
                  <a:pt x="11151" y="0"/>
                </a:moveTo>
                <a:cubicBezTo>
                  <a:pt x="14868" y="48322"/>
                  <a:pt x="16639" y="96833"/>
                  <a:pt x="22302" y="144965"/>
                </a:cubicBezTo>
                <a:cubicBezTo>
                  <a:pt x="24093" y="160186"/>
                  <a:pt x="29001" y="174905"/>
                  <a:pt x="33453" y="189570"/>
                </a:cubicBezTo>
                <a:cubicBezTo>
                  <a:pt x="92197" y="383081"/>
                  <a:pt x="152400" y="576146"/>
                  <a:pt x="211873" y="769434"/>
                </a:cubicBezTo>
                <a:cubicBezTo>
                  <a:pt x="215590" y="732263"/>
                  <a:pt x="213964" y="694163"/>
                  <a:pt x="223024" y="657922"/>
                </a:cubicBezTo>
                <a:cubicBezTo>
                  <a:pt x="225574" y="647722"/>
                  <a:pt x="240624" y="645023"/>
                  <a:pt x="245326" y="635619"/>
                </a:cubicBezTo>
                <a:cubicBezTo>
                  <a:pt x="252180" y="621911"/>
                  <a:pt x="250441" y="605101"/>
                  <a:pt x="256478" y="591014"/>
                </a:cubicBezTo>
                <a:cubicBezTo>
                  <a:pt x="267029" y="566396"/>
                  <a:pt x="283098" y="553243"/>
                  <a:pt x="301083" y="535258"/>
                </a:cubicBezTo>
                <a:lnTo>
                  <a:pt x="278780" y="602165"/>
                </a:lnTo>
                <a:cubicBezTo>
                  <a:pt x="275063" y="613316"/>
                  <a:pt x="274149" y="625839"/>
                  <a:pt x="267629" y="635619"/>
                </a:cubicBezTo>
                <a:lnTo>
                  <a:pt x="223024" y="702526"/>
                </a:lnTo>
                <a:lnTo>
                  <a:pt x="200722" y="735980"/>
                </a:lnTo>
                <a:lnTo>
                  <a:pt x="178419" y="769434"/>
                </a:lnTo>
                <a:cubicBezTo>
                  <a:pt x="107540" y="698555"/>
                  <a:pt x="183045" y="777214"/>
                  <a:pt x="111512" y="691375"/>
                </a:cubicBezTo>
                <a:cubicBezTo>
                  <a:pt x="104781" y="683298"/>
                  <a:pt x="95777" y="677283"/>
                  <a:pt x="89209" y="669073"/>
                </a:cubicBezTo>
                <a:cubicBezTo>
                  <a:pt x="80837" y="658608"/>
                  <a:pt x="76384" y="645096"/>
                  <a:pt x="66907" y="635619"/>
                </a:cubicBezTo>
                <a:cubicBezTo>
                  <a:pt x="57430" y="626142"/>
                  <a:pt x="45440" y="619311"/>
                  <a:pt x="33453" y="613317"/>
                </a:cubicBezTo>
                <a:cubicBezTo>
                  <a:pt x="22940" y="608060"/>
                  <a:pt x="0" y="602165"/>
                  <a:pt x="0" y="602165"/>
                </a:cubicBezTo>
              </a:path>
            </a:pathLst>
          </a:custGeom>
          <a:noFill/>
          <a:ln w="38100">
            <a:solidFill>
              <a:srgbClr val="0027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"# meters? ”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meters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600" dirty="0" smtClean="0"/>
              <a:t>Return values let you give back some information when a method is finished.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4551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?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2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352800" y="5638800"/>
            <a:ext cx="35052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88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6562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cm = 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(cm 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 centimeters."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723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rgbClr val="0432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U-Turn Arrow 2"/>
          <p:cNvSpPr/>
          <p:nvPr/>
        </p:nvSpPr>
        <p:spPr bwMode="auto">
          <a:xfrm flipH="1">
            <a:off x="1524000" y="4571999"/>
            <a:ext cx="3587670" cy="372909"/>
          </a:xfrm>
          <a:prstGeom prst="uturnArrow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30617" y="4264227"/>
            <a:ext cx="1031835" cy="4376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4812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cm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(meters);</a:t>
            </a:r>
          </a:p>
          <a:p>
            <a:pPr algn="l"/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(cm + " centimeters.");</a:t>
            </a:r>
            <a:endParaRPr lang="en-US" sz="25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500" y="4944909"/>
            <a:ext cx="3467100" cy="1600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r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un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 charset="0"/>
              <a:ea typeface="Courier" charset="0"/>
              <a:cs typeface="Courier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     cm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" charset="0"/>
                <a:ea typeface="Courier" charset="0"/>
                <a:cs typeface="Courier" charset="0"/>
              </a:rPr>
              <a:t>meters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5181600"/>
            <a:ext cx="57150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66800" y="5181600"/>
            <a:ext cx="895350" cy="762000"/>
          </a:xfrm>
          <a:prstGeom prst="rect">
            <a:avLst/>
          </a:prstGeom>
          <a:solidFill>
            <a:srgbClr val="DD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432FF"/>
                </a:solidFill>
                <a:effectLst/>
                <a:latin typeface="Courier" charset="0"/>
                <a:ea typeface="Courier" charset="0"/>
                <a:cs typeface="Courier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044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Return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5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 void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</a:p>
          <a:p>
            <a:pPr algn="l"/>
            <a:r>
              <a:rPr lang="en-US" sz="25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5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meters = 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("# meters? ”);</a:t>
            </a:r>
          </a:p>
          <a:p>
            <a:pPr algn="l"/>
            <a:r>
              <a:rPr lang="en-US" sz="2500" b="1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5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500" b="1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5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(meters) 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25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"cm."</a:t>
            </a:r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2500" b="1" dirty="0" smtClean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5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5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metersToCm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double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meters) {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100 * meters;	</a:t>
            </a:r>
          </a:p>
          <a:p>
            <a:pPr algn="l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4210" y="5410200"/>
            <a:ext cx="56755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If a method returns something, you can use </a:t>
            </a:r>
            <a:r>
              <a:rPr lang="en-US" sz="2600" smtClean="0">
                <a:solidFill>
                  <a:srgbClr val="0027FF"/>
                </a:solidFill>
                <a:latin typeface="Chalkboard" charset="0"/>
                <a:ea typeface="Chalkboard" charset="0"/>
                <a:cs typeface="Chalkboard" charset="0"/>
              </a:rPr>
              <a:t>it directly in an expression!</a:t>
            </a:r>
            <a:endParaRPr lang="en-US" sz="2600" dirty="0">
              <a:solidFill>
                <a:srgbClr val="0027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Return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b="1"/>
              <a:t>return</a:t>
            </a:r>
            <a:r>
              <a:rPr lang="en-US" altLang="x-none"/>
              <a:t>: To send out a value as the result of a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Parameters send information </a:t>
            </a:r>
            <a:r>
              <a:rPr lang="en-US" altLang="x-none" i="1" dirty="0"/>
              <a:t>in </a:t>
            </a:r>
            <a:r>
              <a:rPr lang="en-US" altLang="x-none" dirty="0"/>
              <a:t>from the caller to the method.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Return values send information </a:t>
            </a:r>
            <a:r>
              <a:rPr lang="en-US" altLang="x-none" i="1" dirty="0"/>
              <a:t>out </a:t>
            </a:r>
            <a:r>
              <a:rPr lang="en-US" altLang="x-none" dirty="0"/>
              <a:t>from a method to its caller.</a:t>
            </a:r>
          </a:p>
          <a:p>
            <a:pPr lvl="2">
              <a:lnSpc>
                <a:spcPct val="110000"/>
              </a:lnSpc>
            </a:pPr>
            <a:r>
              <a:rPr lang="en-US" altLang="x-none" dirty="0"/>
              <a:t>A call to the method can be used as part of an expression.</a:t>
            </a:r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2">
              <a:lnSpc>
                <a:spcPct val="110000"/>
              </a:lnSpc>
            </a:pPr>
            <a:endParaRPr lang="en-US" altLang="x-none" dirty="0"/>
          </a:p>
          <a:p>
            <a:pPr lvl="1">
              <a:lnSpc>
                <a:spcPct val="110000"/>
              </a:lnSpc>
            </a:pPr>
            <a:r>
              <a:rPr lang="en-US" altLang="x-none" b="1" dirty="0"/>
              <a:t>Q:</a:t>
            </a:r>
            <a:r>
              <a:rPr lang="en-US" altLang="x-none" dirty="0"/>
              <a:t> Why return?  Why not just </a:t>
            </a:r>
            <a:r>
              <a:rPr lang="en-US" altLang="x-none" dirty="0" err="1"/>
              <a:t>println</a:t>
            </a:r>
            <a:r>
              <a:rPr lang="en-US" altLang="x-none" dirty="0"/>
              <a:t> the result value?</a:t>
            </a:r>
          </a:p>
        </p:txBody>
      </p:sp>
      <p:grpSp>
        <p:nvGrpSpPr>
          <p:cNvPr id="1200144" name="Group 16"/>
          <p:cNvGrpSpPr>
            <a:grpSpLocks/>
          </p:cNvGrpSpPr>
          <p:nvPr/>
        </p:nvGrpSpPr>
        <p:grpSpPr bwMode="auto">
          <a:xfrm>
            <a:off x="1752600" y="3352800"/>
            <a:ext cx="5638800" cy="2438400"/>
            <a:chOff x="1296" y="2246"/>
            <a:chExt cx="3552" cy="1536"/>
          </a:xfrm>
        </p:grpSpPr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296" y="2864"/>
              <a:ext cx="57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run</a:t>
              </a:r>
            </a:p>
          </p:txBody>
        </p:sp>
        <p:sp>
          <p:nvSpPr>
            <p:cNvPr id="1200134" name="Line 6"/>
            <p:cNvSpPr>
              <a:spLocks noChangeShapeType="1"/>
            </p:cNvSpPr>
            <p:nvPr/>
          </p:nvSpPr>
          <p:spPr bwMode="auto">
            <a:xfrm flipV="1">
              <a:off x="1996" y="2306"/>
              <a:ext cx="113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3132" y="2246"/>
              <a:ext cx="1524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Math.abs(-42)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2116" y="2286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-42</a:t>
              </a:r>
            </a:p>
          </p:txBody>
        </p:sp>
        <p:sp>
          <p:nvSpPr>
            <p:cNvPr id="1200137" name="Line 9"/>
            <p:cNvSpPr>
              <a:spLocks noChangeShapeType="1"/>
            </p:cNvSpPr>
            <p:nvPr/>
          </p:nvSpPr>
          <p:spPr bwMode="auto">
            <a:xfrm>
              <a:off x="1975" y="3059"/>
              <a:ext cx="1153" cy="4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3132" y="3526"/>
              <a:ext cx="1716" cy="2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Math.round(2.71)</a:t>
              </a:r>
            </a:p>
          </p:txBody>
        </p:sp>
        <p:sp>
          <p:nvSpPr>
            <p:cNvPr id="1200139" name="Line 11"/>
            <p:cNvSpPr>
              <a:spLocks noChangeShapeType="1"/>
            </p:cNvSpPr>
            <p:nvPr/>
          </p:nvSpPr>
          <p:spPr bwMode="auto">
            <a:xfrm flipH="1" flipV="1">
              <a:off x="1936" y="3120"/>
              <a:ext cx="1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2496" y="306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>
                  <a:latin typeface="Consolas" charset="0"/>
                  <a:ea typeface="Times New Roman" charset="0"/>
                  <a:cs typeface="Times New Roman" charset="0"/>
                </a:rPr>
                <a:t>2.71</a:t>
              </a:r>
            </a:p>
          </p:txBody>
        </p:sp>
        <p:sp>
          <p:nvSpPr>
            <p:cNvPr id="1200141" name="Line 13"/>
            <p:cNvSpPr>
              <a:spLocks noChangeShapeType="1"/>
            </p:cNvSpPr>
            <p:nvPr/>
          </p:nvSpPr>
          <p:spPr bwMode="auto">
            <a:xfrm flipH="1">
              <a:off x="2115" y="2498"/>
              <a:ext cx="1013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2592" y="2678"/>
              <a:ext cx="5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42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2208" y="339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95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12049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319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433513"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charset="2"/>
                <a:buNone/>
              </a:pPr>
              <a:r>
                <a:rPr lang="en-US" altLang="x-none" sz="2000" b="1">
                  <a:solidFill>
                    <a:srgbClr val="003399"/>
                  </a:solidFill>
                  <a:latin typeface="Consolas" charset="0"/>
                  <a:ea typeface="Times New Roman" charset="0"/>
                  <a:cs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Methods</a:t>
            </a:r>
            <a:endParaRPr lang="en-US" altLang="x-none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2954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visibility  type  </a:t>
            </a:r>
            <a:r>
              <a:rPr lang="en-US" b="1" i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nameOfMethod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statements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}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visibility: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usually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private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or</a:t>
            </a: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public</a:t>
            </a: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type: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type returned by method</a:t>
            </a:r>
            <a:r>
              <a:rPr lang="en-US" sz="2800" b="1" dirty="0">
                <a:solidFill>
                  <a:srgbClr val="010000"/>
                </a:solidFill>
                <a:latin typeface="Times" charset="0"/>
                <a:cs typeface="Times" charset="0"/>
              </a:rPr>
              <a:t>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(e.g., </a:t>
            </a:r>
            <a:r>
              <a:rPr lang="en-US" sz="2400" b="1" dirty="0" err="1">
                <a:solidFill>
                  <a:srgbClr val="01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 ,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double</a:t>
            </a:r>
            <a:r>
              <a:rPr lang="en-US" sz="24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, </a:t>
            </a:r>
            <a:r>
              <a:rPr lang="en-US" sz="2400" i="1" dirty="0">
                <a:solidFill>
                  <a:srgbClr val="010000"/>
                </a:solidFill>
                <a:latin typeface="Times" charset="0"/>
                <a:cs typeface="Times" charset="0"/>
              </a:rPr>
              <a:t>etc.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)</a:t>
            </a:r>
          </a:p>
          <a:p>
            <a:pPr lvl="1"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Can be </a:t>
            </a:r>
            <a:r>
              <a:rPr lang="en-US" sz="2400" b="1" dirty="0">
                <a:solidFill>
                  <a:srgbClr val="010000"/>
                </a:solidFill>
                <a:latin typeface="Courier New" charset="0"/>
                <a:cs typeface="Courier New" charset="0"/>
              </a:rPr>
              <a:t>void</a:t>
            </a:r>
            <a:r>
              <a:rPr lang="en-US" sz="2400" dirty="0">
                <a:solidFill>
                  <a:srgbClr val="010000"/>
                </a:solidFill>
                <a:latin typeface="Times" charset="0"/>
                <a:cs typeface="Times" charset="0"/>
              </a:rPr>
              <a:t> to indicate that nothing is returned</a:t>
            </a:r>
            <a:endParaRPr lang="en-US" sz="2400" dirty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ts val="800"/>
              </a:spcBef>
              <a:buClr>
                <a:schemeClr val="bg2"/>
              </a:buClr>
              <a:buSzTx/>
              <a:buFont typeface="Arial" charset="0"/>
              <a:buChar char="•"/>
            </a:pPr>
            <a:r>
              <a:rPr lang="en-US" sz="2800" b="1" i="1" dirty="0">
                <a:solidFill>
                  <a:srgbClr val="010000"/>
                </a:solidFill>
                <a:latin typeface="Times" charset="0"/>
                <a:cs typeface="Times" charset="0"/>
              </a:rPr>
              <a:t>parameters: </a:t>
            </a:r>
            <a:r>
              <a:rPr lang="en-US" sz="2800" dirty="0">
                <a:solidFill>
                  <a:srgbClr val="010000"/>
                </a:solidFill>
                <a:latin typeface="Times" charset="0"/>
                <a:cs typeface="Times" charset="0"/>
              </a:rPr>
              <a:t>information passed into method</a:t>
            </a:r>
            <a:endParaRPr lang="en-US" sz="2400" b="1" dirty="0">
              <a:solidFill>
                <a:srgbClr val="010000"/>
              </a:solidFill>
              <a:latin typeface="Times" charset="0"/>
              <a:cs typeface="Times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 typeface="Arial" charset="0"/>
              <a:buChar char="•"/>
            </a:pPr>
            <a:endParaRPr lang="en-US" sz="24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37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9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95438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number)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(number % 2 == 0)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true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false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run() {</a:t>
            </a:r>
            <a:br>
              <a:rPr lang="en-US" sz="22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readInt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"? 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"Even!"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2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"Odd!"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40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295400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sz="2200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2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isEven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b="1" dirty="0" err="1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number) {</a:t>
            </a:r>
          </a:p>
          <a:p>
            <a:pPr algn="l"/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number % 2 == 0;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Booleans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838200"/>
            <a:ext cx="8524875" cy="5049837"/>
          </a:xfrm>
          <a:noFill/>
        </p:spPr>
        <p:txBody>
          <a:bodyPr lIns="90487" tIns="44450" rIns="90487" bIns="44450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run()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for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= 1;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&lt;= 100;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++)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, 7))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B70051"/>
                </a:solidFill>
                <a:latin typeface="Courier New" charset="0"/>
              </a:rPr>
              <a:t>private void </a:t>
            </a:r>
            <a:r>
              <a:rPr lang="en-US" sz="2200" b="1" dirty="0" err="1" smtClean="0">
                <a:solidFill>
                  <a:srgbClr val="000000"/>
                </a:solidFill>
                <a:latin typeface="Courier New" charset="0"/>
              </a:rPr>
              <a:t>isDivisibleBy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a,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b)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200" b="1" dirty="0" smtClean="0">
                <a:solidFill>
                  <a:srgbClr val="B70051"/>
                </a:solidFill>
                <a:latin typeface="Courier New" charset="0"/>
              </a:rPr>
              <a:t>return</a:t>
            </a: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 a % b == 0;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2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200" b="1" dirty="0">
              <a:solidFill>
                <a:srgbClr val="000000"/>
              </a:solidFill>
              <a:latin typeface="Courier New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200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private</a:t>
            </a:r>
            <a:r>
              <a:rPr lang="en-US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multiplyByTwo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* 2;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println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smtClean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"Hello world?"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 </a:t>
            </a:r>
            <a:r>
              <a:rPr lang="en-US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// not executed!</a:t>
            </a:r>
            <a:endParaRPr lang="en-US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Return</a:t>
            </a:r>
            <a:r>
              <a:rPr lang="en-US" sz="3200" dirty="0" smtClean="0"/>
              <a:t> </a:t>
            </a:r>
            <a:r>
              <a:rPr lang="en-US" sz="3200" i="1" dirty="0" smtClean="0"/>
              <a:t>ends</a:t>
            </a:r>
            <a:r>
              <a:rPr lang="en-US" sz="3200" dirty="0" smtClean="0"/>
              <a:t> a method’s execution.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0675" y="1223963"/>
            <a:ext cx="8524875" cy="504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30188" indent="-23018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endParaRPr lang="en-US" b="1" dirty="0" smtClean="0">
              <a:solidFill>
                <a:schemeClr val="bg2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max(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num1, </a:t>
            </a:r>
            <a:r>
              <a:rPr lang="en-US" b="1" dirty="0" err="1" smtClean="0">
                <a:solidFill>
                  <a:srgbClr val="B70051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(num1 &gt;= num2) {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 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num1;</a:t>
            </a:r>
            <a:endParaRPr lang="en-US" altLang="ja-JP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chemeClr val="bg2"/>
                </a:solidFill>
                <a:latin typeface="Courier New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}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b="1" dirty="0" smtClean="0">
                <a:solidFill>
                  <a:srgbClr val="B70051"/>
                </a:solidFill>
                <a:latin typeface="Courier New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num2; </a:t>
            </a:r>
            <a:r>
              <a:rPr lang="en-US" b="1" dirty="0" smtClean="0">
                <a:solidFill>
                  <a:srgbClr val="00B050"/>
                </a:solidFill>
                <a:latin typeface="Courier New" charset="0"/>
              </a:rPr>
              <a:t>// here only if num1 &lt; num2</a:t>
            </a:r>
          </a:p>
          <a:p>
            <a:pPr>
              <a:spcBef>
                <a:spcPct val="0"/>
              </a:spcBef>
              <a:buClr>
                <a:schemeClr val="bg2"/>
              </a:buClr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2738" y="5141913"/>
            <a:ext cx="8524875" cy="11668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B70051"/>
                </a:solidFill>
                <a:latin typeface="Courier New" charset="0"/>
              </a:rPr>
              <a:t>public void </a:t>
            </a: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run() {</a:t>
            </a: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kumimoji="1" lang="en-US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kumimoji="1" lang="en-US" b="1" dirty="0" smtClean="0">
                <a:solidFill>
                  <a:srgbClr val="000000"/>
                </a:solidFill>
                <a:latin typeface="Courier New" charset="0"/>
              </a:rPr>
              <a:t>(max(2,3));</a:t>
            </a:r>
            <a:endParaRPr kumimoji="1" lang="en-US" b="1" dirty="0">
              <a:solidFill>
                <a:srgbClr val="000000"/>
              </a:solidFill>
              <a:latin typeface="Courier New" charset="0"/>
            </a:endParaRPr>
          </a:p>
          <a:p>
            <a:pPr algn="l">
              <a:buClr>
                <a:schemeClr val="bg2"/>
              </a:buClr>
            </a:pPr>
            <a:r>
              <a:rPr kumimoji="1" lang="en-US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algn="l">
              <a:buClr>
                <a:schemeClr val="bg2"/>
              </a:buClr>
            </a:pPr>
            <a:endParaRPr kumimoji="1" lang="en-US" b="1" dirty="0">
              <a:solidFill>
                <a:schemeClr val="bg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2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u="sng" dirty="0">
                <a:solidFill>
                  <a:srgbClr val="008000"/>
                </a:solidFill>
                <a:latin typeface="Courier New" charset="0"/>
              </a:rPr>
              <a:t>buggy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!!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3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void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are Copies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9562" y="1447800"/>
            <a:ext cx="8524875" cy="5049837"/>
          </a:xfrm>
          <a:noFill/>
        </p:spPr>
        <p:txBody>
          <a:bodyPr lIns="90487" tIns="44450" rIns="90487" bIns="44450"/>
          <a:lstStyle/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NOTE: This program is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feeling </a:t>
            </a:r>
            <a:r>
              <a:rPr lang="en-US" b="1" u="sng" dirty="0" smtClean="0">
                <a:solidFill>
                  <a:srgbClr val="008000"/>
                </a:solidFill>
                <a:latin typeface="Courier New" charset="0"/>
              </a:rPr>
              <a:t>just fine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run()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latin typeface="Courier New" charset="0"/>
              </a:rPr>
              <a:t>	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 err="1" smtClean="0">
                <a:latin typeface="Courier New" charset="0"/>
              </a:rPr>
              <a:t>int</a:t>
            </a:r>
            <a:r>
              <a:rPr lang="en-US" sz="2400" b="1" dirty="0" smtClean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x = 3;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x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charset="0"/>
              </a:rPr>
              <a:t>addFive</a:t>
            </a:r>
            <a:r>
              <a:rPr lang="en-US" sz="2400" b="1" dirty="0" smtClean="0">
                <a:solidFill>
                  <a:srgbClr val="FF0000"/>
                </a:solidFill>
                <a:latin typeface="Courier New" charset="0"/>
              </a:rPr>
              <a:t>(x);</a:t>
            </a:r>
          </a:p>
          <a:p>
            <a:pPr>
              <a:spcBef>
                <a:spcPct val="0"/>
              </a:spcBef>
              <a:buClr>
                <a:schemeClr val="bg2"/>
              </a:buClr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  //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prints "x =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5"!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400" b="1" dirty="0" err="1" smtClean="0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("x = " + x</a:t>
            </a: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sz="2400" b="1" dirty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endParaRPr lang="en-US" sz="2400" b="1" dirty="0" smtClean="0">
              <a:solidFill>
                <a:srgbClr val="00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charset="0"/>
              </a:rPr>
              <a:t>private </a:t>
            </a:r>
            <a:r>
              <a:rPr lang="en-US" b="1" dirty="0" err="1" smtClean="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addFive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x) {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	 x += 5</a:t>
            </a: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	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</a:rPr>
              <a:t>return x;</a:t>
            </a:r>
            <a:endParaRPr lang="en-US" b="1" dirty="0">
              <a:solidFill>
                <a:srgbClr val="FF0000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>
                <a:schemeClr val="bg2"/>
              </a:buClr>
              <a:buSzTx/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5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17713" y="928688"/>
            <a:ext cx="162560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94468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50888" y="320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10000"/>
                </a:solidFill>
              </a:rPr>
              <a:t>parameter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397794"/>
            <a:ext cx="25527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2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1712913" y="1147763"/>
            <a:ext cx="2655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2584450" y="1482725"/>
            <a:ext cx="1538288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4370388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1685925" y="2484438"/>
            <a:ext cx="2497138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5374" name="Rectangle 1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6389" name="AutoShape 7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solidFill>
            <a:schemeClr val="bg1"/>
          </a:solidFill>
          <a:ln w="38100" cmpd="dbl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33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7414" name="AutoShape 7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private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factorial(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for (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int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= 1;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&lt;= n;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   result *= </a:t>
            </a:r>
            <a:r>
              <a:rPr lang="en-US" altLang="en-US" sz="2200" b="1" dirty="0" err="1" smtClean="0">
                <a:solidFill>
                  <a:srgbClr val="010000"/>
                </a:solidFill>
                <a:latin typeface="Courier New" charset="0"/>
              </a:rPr>
              <a:t>i</a:t>
            </a: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dirty="0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dirty="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2541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712913" y="1147763"/>
            <a:ext cx="2655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584450" y="1482725"/>
            <a:ext cx="1538288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384675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220913" y="1816100"/>
            <a:ext cx="209073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703888" y="1482725"/>
            <a:ext cx="639762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4384675" y="1482725"/>
            <a:ext cx="1292225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= Toasters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928938"/>
            <a:ext cx="54657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24447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2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0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724275" y="29289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57225" y="657225"/>
            <a:ext cx="7750175" cy="32845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private int factorial(int n)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int result = 1;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 (int i = 1; i &lt;= n;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result *= i;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return result;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662613" y="3319463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548188" y="3395663"/>
            <a:ext cx="169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result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400425" y="33147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014663" y="33909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n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243763" y="3328988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858000" y="34051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685925" y="2468563"/>
            <a:ext cx="2511425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0725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1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1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46513" y="928688"/>
            <a:ext cx="2190750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25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399088" y="1263650"/>
            <a:ext cx="2046287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6869" name="AutoShape 5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2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2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828800" y="1263650"/>
            <a:ext cx="6037263" cy="319088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7894" name="AutoShape 6"/>
          <p:cNvSpPr>
            <a:spLocks/>
          </p:cNvSpPr>
          <p:nvPr/>
        </p:nvSpPr>
        <p:spPr bwMode="auto">
          <a:xfrm rot="-5400000">
            <a:off x="6334919" y="646906"/>
            <a:ext cx="217488" cy="2016125"/>
          </a:xfrm>
          <a:prstGeom prst="leftBrace">
            <a:avLst>
              <a:gd name="adj1" fmla="val 77250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242050" y="1771650"/>
            <a:ext cx="406400" cy="3190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1828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smtClean="0">
                <a:solidFill>
                  <a:srgbClr val="010000"/>
                </a:solidFill>
              </a:rPr>
              <a:t>2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04800" y="304800"/>
            <a:ext cx="7750175" cy="2587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public void run()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for(int i = 0; i &lt; MAX_NUM; i++) {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   println(i + "! = " + factorial(i));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   }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smtClean="0">
              <a:solidFill>
                <a:srgbClr val="010000"/>
              </a:solidFill>
              <a:latin typeface="Courier New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324600" y="2238375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smtClean="0">
                <a:solidFill>
                  <a:srgbClr val="010000"/>
                </a:solidFill>
                <a:latin typeface="Courier New" charset="0"/>
              </a:rPr>
              <a:t>3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938838" y="2314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smtClean="0">
                <a:solidFill>
                  <a:srgbClr val="010000"/>
                </a:solidFill>
                <a:latin typeface="Courier New" charset="0"/>
              </a:rPr>
              <a:t>i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27738" y="928688"/>
            <a:ext cx="623887" cy="31908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3366FF"/>
              </a:solidFill>
            </a:endParaRP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381000" y="4770438"/>
            <a:ext cx="8305800" cy="1706562"/>
          </a:xfrm>
          <a:prstGeom prst="rect">
            <a:avLst/>
          </a:prstGeom>
          <a:noFill/>
          <a:ln w="38100" cmpd="dbl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0!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1! = 1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smtClean="0">
                <a:solidFill>
                  <a:srgbClr val="010000"/>
                </a:solidFill>
                <a:latin typeface="Courier New" charset="0"/>
              </a:rPr>
              <a:t>2! = 2</a:t>
            </a:r>
          </a:p>
          <a:p>
            <a:pPr algn="l"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2200" b="1" smtClean="0">
              <a:solidFill>
                <a:srgbClr val="01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11807</TotalTime>
  <Words>3769</Words>
  <Application>Microsoft Macintosh PowerPoint</Application>
  <PresentationFormat>On-screen Show (4:3)</PresentationFormat>
  <Paragraphs>1108</Paragraphs>
  <Slides>107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22" baseType="lpstr">
      <vt:lpstr>Chalkboard</vt:lpstr>
      <vt:lpstr>Courier</vt:lpstr>
      <vt:lpstr>Mangal</vt:lpstr>
      <vt:lpstr>ＭＳ Ｐゴシック</vt:lpstr>
      <vt:lpstr>Times</vt:lpstr>
      <vt:lpstr>Andale Mono</vt:lpstr>
      <vt:lpstr>Arial</vt:lpstr>
      <vt:lpstr>Calibri</vt:lpstr>
      <vt:lpstr>Consolas</vt:lpstr>
      <vt:lpstr>Courier New</vt:lpstr>
      <vt:lpstr>Tahoma</vt:lpstr>
      <vt:lpstr>Times New Roman</vt:lpstr>
      <vt:lpstr>Verdana</vt:lpstr>
      <vt:lpstr>Wingdings</vt:lpstr>
      <vt:lpstr>Default Design</vt:lpstr>
      <vt:lpstr>CS 106A, Lecture 8 Characters and Strings</vt:lpstr>
      <vt:lpstr>Learning Goals</vt:lpstr>
      <vt:lpstr>Plan For Today</vt:lpstr>
      <vt:lpstr>Parameters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readInt</vt:lpstr>
      <vt:lpstr>Parameters Example: drawBox</vt:lpstr>
      <vt:lpstr>Parameters Example: drawBox</vt:lpstr>
      <vt:lpstr>Parameters Example: 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drawBox</vt:lpstr>
      <vt:lpstr>Parameter names</vt:lpstr>
      <vt:lpstr>Parameter names</vt:lpstr>
      <vt:lpstr>Parameter Names</vt:lpstr>
      <vt:lpstr>Return</vt:lpstr>
      <vt:lpstr>Methods = Toasters</vt:lpstr>
      <vt:lpstr>Methods = Toasters</vt:lpstr>
      <vt:lpstr>Methods = Toasters</vt:lpstr>
      <vt:lpstr>Methods = Toasters</vt:lpstr>
      <vt:lpstr>Methods = Toasters</vt:lpstr>
      <vt:lpstr>Example: readInt</vt:lpstr>
      <vt:lpstr>Example: readInt</vt:lpstr>
      <vt:lpstr>Example: readInt</vt:lpstr>
      <vt:lpstr>Example: readInt</vt:lpstr>
      <vt:lpstr>Example: metersToCm</vt:lpstr>
      <vt:lpstr>Example: metersToCm</vt:lpstr>
      <vt:lpstr>Example: metersToCm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Methods and Return</vt:lpstr>
      <vt:lpstr>Return</vt:lpstr>
      <vt:lpstr>Methods</vt:lpstr>
      <vt:lpstr>Returning Booleans</vt:lpstr>
      <vt:lpstr>Returning Booleans</vt:lpstr>
      <vt:lpstr>Returning Booleans</vt:lpstr>
      <vt:lpstr>Returning Booleans</vt:lpstr>
      <vt:lpstr>Returning Booleans</vt:lpstr>
      <vt:lpstr>Return</vt:lpstr>
      <vt:lpstr>Return</vt:lpstr>
      <vt:lpstr>Parameters are Copies</vt:lpstr>
      <vt:lpstr>Parameters are Copies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Nick Troccoli</cp:lastModifiedBy>
  <cp:revision>1331</cp:revision>
  <cp:lastPrinted>2017-07-05T09:51:30Z</cp:lastPrinted>
  <dcterms:created xsi:type="dcterms:W3CDTF">2008-06-28T20:57:21Z</dcterms:created>
  <dcterms:modified xsi:type="dcterms:W3CDTF">2017-07-10T04:06:36Z</dcterms:modified>
</cp:coreProperties>
</file>