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431" r:id="rId3"/>
    <p:sldId id="697" r:id="rId4"/>
    <p:sldId id="504" r:id="rId5"/>
    <p:sldId id="526" r:id="rId6"/>
    <p:sldId id="556" r:id="rId7"/>
    <p:sldId id="543" r:id="rId8"/>
    <p:sldId id="544" r:id="rId9"/>
    <p:sldId id="699" r:id="rId10"/>
    <p:sldId id="520" r:id="rId11"/>
    <p:sldId id="502" r:id="rId12"/>
    <p:sldId id="540" r:id="rId13"/>
    <p:sldId id="587" r:id="rId14"/>
    <p:sldId id="582" r:id="rId15"/>
    <p:sldId id="586" r:id="rId16"/>
    <p:sldId id="583" r:id="rId17"/>
    <p:sldId id="584" r:id="rId18"/>
    <p:sldId id="615" r:id="rId19"/>
    <p:sldId id="617" r:id="rId20"/>
    <p:sldId id="616" r:id="rId21"/>
    <p:sldId id="698" r:id="rId22"/>
    <p:sldId id="545" r:id="rId23"/>
    <p:sldId id="547" r:id="rId24"/>
    <p:sldId id="588" r:id="rId25"/>
    <p:sldId id="590" r:id="rId26"/>
    <p:sldId id="602" r:id="rId27"/>
    <p:sldId id="603" r:id="rId28"/>
    <p:sldId id="604" r:id="rId29"/>
    <p:sldId id="605" r:id="rId30"/>
    <p:sldId id="606" r:id="rId31"/>
    <p:sldId id="571" r:id="rId32"/>
    <p:sldId id="608" r:id="rId33"/>
    <p:sldId id="609" r:id="rId34"/>
    <p:sldId id="610" r:id="rId35"/>
    <p:sldId id="611" r:id="rId36"/>
    <p:sldId id="558" r:id="rId37"/>
    <p:sldId id="612" r:id="rId38"/>
    <p:sldId id="613" r:id="rId39"/>
    <p:sldId id="614" r:id="rId40"/>
    <p:sldId id="562" r:id="rId41"/>
    <p:sldId id="563" r:id="rId42"/>
    <p:sldId id="566" r:id="rId43"/>
    <p:sldId id="564" r:id="rId44"/>
    <p:sldId id="565" r:id="rId45"/>
    <p:sldId id="561" r:id="rId46"/>
    <p:sldId id="568" r:id="rId47"/>
    <p:sldId id="589" r:id="rId48"/>
    <p:sldId id="569" r:id="rId49"/>
    <p:sldId id="689" r:id="rId50"/>
    <p:sldId id="690" r:id="rId51"/>
    <p:sldId id="691" r:id="rId52"/>
    <p:sldId id="692" r:id="rId53"/>
    <p:sldId id="694" r:id="rId54"/>
    <p:sldId id="693" r:id="rId55"/>
    <p:sldId id="695" r:id="rId56"/>
    <p:sldId id="696" r:id="rId57"/>
    <p:sldId id="700" r:id="rId58"/>
    <p:sldId id="593" r:id="rId59"/>
    <p:sldId id="594" r:id="rId60"/>
    <p:sldId id="595" r:id="rId61"/>
    <p:sldId id="596" r:id="rId62"/>
    <p:sldId id="597" r:id="rId63"/>
    <p:sldId id="598" r:id="rId64"/>
    <p:sldId id="599" r:id="rId65"/>
    <p:sldId id="600" r:id="rId66"/>
    <p:sldId id="601" r:id="rId67"/>
    <p:sldId id="618" r:id="rId68"/>
    <p:sldId id="619" r:id="rId69"/>
    <p:sldId id="629" r:id="rId70"/>
    <p:sldId id="630" r:id="rId71"/>
    <p:sldId id="621" r:id="rId72"/>
    <p:sldId id="631" r:id="rId73"/>
    <p:sldId id="632" r:id="rId74"/>
    <p:sldId id="624" r:id="rId75"/>
    <p:sldId id="633" r:id="rId76"/>
    <p:sldId id="635" r:id="rId77"/>
    <p:sldId id="636" r:id="rId78"/>
    <p:sldId id="637" r:id="rId79"/>
    <p:sldId id="639" r:id="rId80"/>
    <p:sldId id="640" r:id="rId81"/>
    <p:sldId id="641" r:id="rId82"/>
    <p:sldId id="643" r:id="rId83"/>
    <p:sldId id="642" r:id="rId84"/>
    <p:sldId id="702" r:id="rId85"/>
    <p:sldId id="644" r:id="rId86"/>
    <p:sldId id="646" r:id="rId87"/>
    <p:sldId id="647" r:id="rId88"/>
    <p:sldId id="645" r:id="rId89"/>
    <p:sldId id="706" r:id="rId90"/>
    <p:sldId id="648" r:id="rId91"/>
    <p:sldId id="703" r:id="rId92"/>
    <p:sldId id="704" r:id="rId93"/>
    <p:sldId id="705" r:id="rId94"/>
    <p:sldId id="701" r:id="rId95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697"/>
            <p14:sldId id="504"/>
            <p14:sldId id="526"/>
            <p14:sldId id="556"/>
            <p14:sldId id="543"/>
            <p14:sldId id="544"/>
          </p14:sldIdLst>
        </p14:section>
        <p14:section name="Scope" id="{5858D8F5-376D-424A-ABA1-EA63A64DCBED}">
          <p14:sldIdLst>
            <p14:sldId id="699"/>
            <p14:sldId id="520"/>
            <p14:sldId id="502"/>
            <p14:sldId id="540"/>
            <p14:sldId id="587"/>
            <p14:sldId id="582"/>
            <p14:sldId id="586"/>
            <p14:sldId id="583"/>
            <p14:sldId id="584"/>
            <p14:sldId id="615"/>
            <p14:sldId id="617"/>
            <p14:sldId id="616"/>
          </p14:sldIdLst>
        </p14:section>
        <p14:section name="Parameters" id="{1E37A3F6-72C7-0C42-BA95-C2309BD36487}">
          <p14:sldIdLst>
            <p14:sldId id="698"/>
            <p14:sldId id="545"/>
            <p14:sldId id="547"/>
            <p14:sldId id="588"/>
            <p14:sldId id="590"/>
            <p14:sldId id="602"/>
            <p14:sldId id="603"/>
            <p14:sldId id="604"/>
            <p14:sldId id="605"/>
            <p14:sldId id="606"/>
            <p14:sldId id="571"/>
            <p14:sldId id="608"/>
            <p14:sldId id="609"/>
            <p14:sldId id="610"/>
            <p14:sldId id="611"/>
            <p14:sldId id="558"/>
            <p14:sldId id="612"/>
            <p14:sldId id="613"/>
            <p14:sldId id="614"/>
            <p14:sldId id="562"/>
            <p14:sldId id="563"/>
            <p14:sldId id="566"/>
            <p14:sldId id="564"/>
            <p14:sldId id="565"/>
            <p14:sldId id="561"/>
            <p14:sldId id="568"/>
            <p14:sldId id="589"/>
            <p14:sldId id="569"/>
            <p14:sldId id="689"/>
            <p14:sldId id="690"/>
            <p14:sldId id="691"/>
            <p14:sldId id="692"/>
            <p14:sldId id="694"/>
            <p14:sldId id="693"/>
            <p14:sldId id="695"/>
            <p14:sldId id="696"/>
          </p14:sldIdLst>
        </p14:section>
        <p14:section name="Return" id="{7E03389B-4D96-1046-946A-304DE2DA607A}">
          <p14:sldIdLst>
            <p14:sldId id="700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18"/>
            <p14:sldId id="619"/>
            <p14:sldId id="629"/>
            <p14:sldId id="630"/>
            <p14:sldId id="621"/>
            <p14:sldId id="631"/>
            <p14:sldId id="632"/>
            <p14:sldId id="624"/>
            <p14:sldId id="633"/>
            <p14:sldId id="635"/>
            <p14:sldId id="636"/>
            <p14:sldId id="637"/>
            <p14:sldId id="639"/>
            <p14:sldId id="640"/>
            <p14:sldId id="641"/>
            <p14:sldId id="643"/>
            <p14:sldId id="642"/>
            <p14:sldId id="702"/>
            <p14:sldId id="644"/>
            <p14:sldId id="646"/>
            <p14:sldId id="647"/>
            <p14:sldId id="645"/>
            <p14:sldId id="706"/>
            <p14:sldId id="648"/>
            <p14:sldId id="703"/>
            <p14:sldId id="704"/>
            <p14:sldId id="705"/>
          </p14:sldIdLst>
        </p14:section>
        <p14:section name="Recap" id="{2D0D1796-9230-BD42-9E4A-2D8922102563}">
          <p14:sldIdLst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DDDD"/>
    <a:srgbClr val="008000"/>
    <a:srgbClr val="FF9300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0196" autoAdjust="0"/>
  </p:normalViewPr>
  <p:slideViewPr>
    <p:cSldViewPr>
      <p:cViewPr>
        <p:scale>
          <a:sx n="110" d="100"/>
          <a:sy n="110" d="100"/>
        </p:scale>
        <p:origin x="8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notesMaster" Target="notesMasters/notesMaster1.xml"/><Relationship Id="rId97" Type="http://schemas.openxmlformats.org/officeDocument/2006/relationships/handoutMaster" Target="handoutMasters/handoutMaster1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Think: is “</a:t>
            </a:r>
            <a:r>
              <a:rPr lang="en-US" dirty="0" err="1" smtClean="0"/>
              <a:t>i</a:t>
            </a:r>
            <a:r>
              <a:rPr lang="en-US" dirty="0" smtClean="0"/>
              <a:t>” alive here?  Yes!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1782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275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617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485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676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503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Copies the value in parenthesis into that variable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446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623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Repeats and times have</a:t>
            </a:r>
            <a:r>
              <a:rPr lang="en-US" baseline="0" dirty="0" smtClean="0"/>
              <a:t> the same value, but are separate variables</a:t>
            </a:r>
          </a:p>
          <a:p>
            <a:r>
              <a:rPr lang="en-US" baseline="0" dirty="0" smtClean="0"/>
              <a:t>Copies </a:t>
            </a:r>
            <a:r>
              <a:rPr lang="en-US" baseline="0" smtClean="0"/>
              <a:t>the value into the new box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784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957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same!</a:t>
            </a:r>
            <a:br>
              <a:rPr lang="en-US" dirty="0" smtClean="0"/>
            </a:br>
            <a:r>
              <a:rPr lang="en-US" dirty="0" smtClean="0"/>
              <a:t>have</a:t>
            </a:r>
            <a:r>
              <a:rPr lang="en-US" baseline="0" dirty="0" smtClean="0"/>
              <a:t> the same NAME and value, but are separate variables</a:t>
            </a:r>
          </a:p>
          <a:p>
            <a:r>
              <a:rPr lang="en-US" baseline="0" dirty="0" smtClean="0"/>
              <a:t>Copies the value into the new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1229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5179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19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555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76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83698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7763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015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8229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645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70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387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method finishes it “returns” back to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965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957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9701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35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796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55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1709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636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Void meant returns nothing!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90759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3810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917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0641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50798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68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86748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just call </a:t>
            </a:r>
            <a:r>
              <a:rPr lang="en-US" baseline="0" dirty="0" err="1" smtClean="0"/>
              <a:t>metersToCm</a:t>
            </a:r>
            <a:r>
              <a:rPr lang="en-US" baseline="0" dirty="0" smtClean="0"/>
              <a:t> but don’t save it, it won’t put the 500 anywhere!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8016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9314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3882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83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3898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84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77612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1830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692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99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68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60941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90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645978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91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914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939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3100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7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Parameters and Return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5.1-5.4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altLang="x-none" sz="28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x-none" sz="2800" b="1" dirty="0" err="1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5; 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// 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	 }</a:t>
            </a:r>
            <a:endParaRPr lang="en-US" altLang="x-none" sz="2800" b="1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 smtClean="0">
                <a:latin typeface="Courier New" charset="0"/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= 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&lt; 5;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++) {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w = 2;				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 </a:t>
            </a:r>
            <a:r>
              <a:rPr lang="en-US" b="1" dirty="0" smtClean="0"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latin typeface="Courier New" charset="0"/>
              </a:rPr>
              <a:t>	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for</a:t>
            </a:r>
            <a:r>
              <a:rPr lang="en-US" b="1" dirty="0" smtClean="0">
                <a:latin typeface="Courier New" charset="0"/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= 0;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 &lt; 2; </a:t>
            </a:r>
            <a:r>
              <a:rPr lang="en-US" b="1" dirty="0" err="1" smtClean="0">
                <a:latin typeface="Courier New" charset="0"/>
              </a:rPr>
              <a:t>i</a:t>
            </a:r>
            <a:r>
              <a:rPr lang="en-US" b="1" dirty="0" smtClean="0">
                <a:latin typeface="Courier New" charset="0"/>
              </a:rPr>
              <a:t>++) {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</a:t>
            </a:r>
            <a:r>
              <a:rPr lang="en-US" b="1" dirty="0" err="1" smtClean="0">
                <a:solidFill>
                  <a:srgbClr val="00B050"/>
                </a:solidFill>
                <a:latin typeface="Courier New" charset="0"/>
              </a:rPr>
              <a:t>i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smtClean="0">
                <a:latin typeface="Courier New" charset="0"/>
              </a:rPr>
              <a:t>w = 3;					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w ok here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</a:t>
            </a:r>
            <a:r>
              <a:rPr lang="en-US" b="1" dirty="0" smtClean="0"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separate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1158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13362" y="3109033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cow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3367968"/>
            <a:ext cx="1143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10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num</a:t>
            </a:r>
            <a:r>
              <a:rPr lang="en-US" b="1" dirty="0"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8194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39000" y="30783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37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581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4993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4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4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4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4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1" y="1814570"/>
            <a:ext cx="47496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in parenthesis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81600" y="3107232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printGreeting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1896" y="5486400"/>
            <a:ext cx="848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Prints a greeting a certain number of times)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4193" y="335280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526802"/>
            <a:ext cx="44894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greetings to print)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printGreeting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934200" y="274615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49530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‘times’ to print the greeting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05600" y="2590237"/>
            <a:ext cx="381000" cy="25151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2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9048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4114800"/>
            <a:ext cx="8763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 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401" y="1636130"/>
            <a:ext cx="7515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81800" y="2590237"/>
            <a:ext cx="304800" cy="152456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28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4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repeats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81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(times);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50292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times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0480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768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   times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24600" y="52881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695700" y="5666241"/>
            <a:ext cx="2476500" cy="289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5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13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400800" y="2392535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addFive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48600" y="2651470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96000" y="2133600"/>
            <a:ext cx="25908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43800" y="2392535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28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 dirty="0"/>
              <a:t>parameter</a:t>
            </a:r>
            <a:r>
              <a:rPr lang="en-US" altLang="x-none" dirty="0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 dirty="0"/>
          </a:p>
          <a:p>
            <a:pPr lvl="1">
              <a:lnSpc>
                <a:spcPct val="110000"/>
              </a:lnSpc>
            </a:pPr>
            <a:r>
              <a:rPr lang="en-US" altLang="x-none" dirty="0"/>
              <a:t>Write a method </a:t>
            </a:r>
            <a:r>
              <a:rPr lang="en-US" altLang="x-none" b="1" dirty="0" err="1" smtClean="0"/>
              <a:t>drawB</a:t>
            </a:r>
            <a:r>
              <a:rPr lang="en-US" altLang="x-none" b="1" dirty="0" err="1" smtClean="0">
                <a:latin typeface="Consolas" charset="0"/>
              </a:rPr>
              <a:t>ox</a:t>
            </a:r>
            <a:r>
              <a:rPr lang="en-US" altLang="x-none" dirty="0" smtClean="0"/>
              <a:t> </a:t>
            </a:r>
            <a:r>
              <a:rPr lang="en-US" altLang="x-none" dirty="0"/>
              <a:t>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declaring </a:t>
            </a:r>
            <a:r>
              <a:rPr lang="en-US" altLang="x-none" dirty="0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When </a:t>
            </a:r>
            <a:r>
              <a:rPr lang="en-US" altLang="x-none" i="1" dirty="0"/>
              <a:t>calling</a:t>
            </a:r>
            <a:r>
              <a:rPr lang="en-US" altLang="x-none" dirty="0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429000" y="4360863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479373" y="5062508"/>
            <a:ext cx="12192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drawBox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 dirty="0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 smtClean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</a:t>
            </a:r>
            <a:r>
              <a:rPr lang="en-US" altLang="x-none" dirty="0" smtClean="0">
                <a:latin typeface="Consolas" charset="0"/>
              </a:rPr>
              <a:t>rivate void password(</a:t>
            </a:r>
            <a:r>
              <a:rPr lang="en-US" altLang="x-none" b="1" dirty="0" err="1" smtClean="0">
                <a:latin typeface="Consolas" charset="0"/>
              </a:rPr>
              <a:t>int</a:t>
            </a:r>
            <a:r>
              <a:rPr lang="en-US" altLang="x-none" b="1" dirty="0" smtClean="0">
                <a:latin typeface="Consolas" charset="0"/>
              </a:rPr>
              <a:t> code</a:t>
            </a:r>
            <a:r>
              <a:rPr lang="en-US" altLang="x-none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("The password is: " + </a:t>
            </a:r>
            <a:r>
              <a:rPr lang="en-US" altLang="x-none" b="1" dirty="0">
                <a:latin typeface="Consolas" charset="0"/>
              </a:rPr>
              <a:t>code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When </a:t>
            </a:r>
            <a:r>
              <a:rPr lang="en-US" altLang="x-none" dirty="0">
                <a:latin typeface="Consolas" charset="0"/>
              </a:rPr>
              <a:t>password</a:t>
            </a:r>
            <a:r>
              <a:rPr lang="en-US" altLang="x-none" dirty="0"/>
              <a:t> is called, the caller must specify</a:t>
            </a:r>
            <a:br>
              <a:rPr lang="en-US" altLang="x-none" dirty="0"/>
            </a:br>
            <a:r>
              <a:rPr lang="en-US" altLang="x-none" dirty="0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</a:t>
            </a:r>
            <a:r>
              <a:rPr lang="en-US" altLang="x-none" dirty="0">
                <a:latin typeface="Consolas" charset="0"/>
              </a:rPr>
              <a:t>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private </a:t>
            </a:r>
            <a:r>
              <a:rPr lang="en-US" altLang="x-none" dirty="0">
                <a:latin typeface="Consolas" charset="0"/>
              </a:rPr>
              <a:t>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Lets write a program that uses methods and parameters to print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600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645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295400"/>
            <a:ext cx="3810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124200"/>
            <a:ext cx="19812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1524000"/>
            <a:ext cx="3810000" cy="5411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7620000" cy="990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2065108"/>
            <a:ext cx="3810000" cy="29709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4343400"/>
            <a:ext cx="7620000" cy="457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height) { 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line(width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);                          		</a:t>
            </a:r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 line = 0; line &lt; height - 2; line++) {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line(width);</a:t>
            </a: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43897"/>
            <a:ext cx="4572000" cy="119840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        *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>
                <a:latin typeface="Consolas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1581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{            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{   		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                      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747854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smtClean="0">
                <a:latin typeface="Consolas" charset="0"/>
              </a:rPr>
              <a:t>**********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boxSide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21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 - 2; </a:t>
            </a:r>
            <a:r>
              <a:rPr lang="mr-IN" sz="21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++) 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 ");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mr-IN" sz="2100" b="1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("*");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711201"/>
            <a:ext cx="4572000" cy="3904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>
              <a:lnSpc>
                <a:spcPct val="70000"/>
              </a:lnSpc>
              <a:buFontTx/>
              <a:buNone/>
            </a:pPr>
            <a:r>
              <a:rPr lang="en-US" altLang="x-none" sz="2500" dirty="0" smtClean="0">
                <a:latin typeface="Consolas" charset="0"/>
              </a:rPr>
              <a:t>*        *</a:t>
            </a:r>
            <a:endParaRPr lang="en-US" altLang="x-none" sz="25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boxSide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743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ublic </a:t>
            </a:r>
            <a:r>
              <a:rPr lang="mr-IN" sz="21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mr-IN" sz="21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run(</a:t>
            </a:r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) {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</a:p>
          <a:p>
            <a:pPr algn="l"/>
            <a:r>
              <a:rPr lang="en-US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00" b="1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100" b="1" dirty="0" smtClean="0">
                <a:latin typeface="Courier" charset="0"/>
                <a:ea typeface="Courier" charset="0"/>
                <a:cs typeface="Courier" charset="0"/>
              </a:rPr>
              <a:t>(7, 6);</a:t>
            </a:r>
            <a:r>
              <a:rPr lang="mr-IN" sz="2100" b="1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1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mr-IN" sz="2100" b="1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1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1905000"/>
            <a:ext cx="28194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endParaRPr lang="en-US" altLang="x-none" sz="700" dirty="0">
              <a:latin typeface="Consolas" charset="0"/>
            </a:endParaRP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     *</a:t>
            </a:r>
          </a:p>
          <a:p>
            <a:pPr lvl="1" algn="l">
              <a:lnSpc>
                <a:spcPct val="70000"/>
              </a:lnSpc>
              <a:buFontTx/>
              <a:buNone/>
            </a:pPr>
            <a:r>
              <a:rPr lang="en-US" altLang="x-none" sz="2800" dirty="0">
                <a:latin typeface="Consolas" charset="0"/>
              </a:rPr>
              <a:t>*******</a:t>
            </a:r>
          </a:p>
        </p:txBody>
      </p:sp>
    </p:spTree>
    <p:extLst>
      <p:ext uri="{BB962C8B-B14F-4D97-AF65-F5344CB8AC3E}">
        <p14:creationId xmlns:p14="http://schemas.microsoft.com/office/powerpoint/2010/main" val="21101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2318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Return values let you give back some information when a method is finished.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727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92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39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292" y="5486400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(Returns the given number of m as cm)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5847" y="1191678"/>
            <a:ext cx="3194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meters)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561" y="1737250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53118" y="273067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72761" y="2884449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679138"/>
            <a:ext cx="53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finishes, it returns the number of cm, and we put that in this variable.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71800" y="297180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221" y="129153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221" y="1291537"/>
            <a:ext cx="5675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(Void meant returns nothing)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 meters? ”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5638800"/>
            <a:ext cx="3505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8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6562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4812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(cm + " centimeters.");</a:t>
            </a:r>
            <a:endParaRPr lang="en-US" sz="25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044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"cm."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10" y="5410200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If a method returns something, you can use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it directly in an expression!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Return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return</a:t>
            </a:r>
            <a:r>
              <a:rPr lang="en-US" altLang="x-none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Parameters send information </a:t>
            </a:r>
            <a:r>
              <a:rPr lang="en-US" altLang="x-none" i="1" dirty="0"/>
              <a:t>in </a:t>
            </a:r>
            <a:r>
              <a:rPr lang="en-US" altLang="x-none" dirty="0"/>
              <a:t>from the caller to the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Return values send information </a:t>
            </a:r>
            <a:r>
              <a:rPr lang="en-US" altLang="x-none" i="1" dirty="0"/>
              <a:t>out </a:t>
            </a:r>
            <a:r>
              <a:rPr lang="en-US" altLang="x-none" dirty="0"/>
              <a:t>from a method to its caller.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A call to the method can be used as part of an expression.</a:t>
            </a:r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1">
              <a:lnSpc>
                <a:spcPct val="110000"/>
              </a:lnSpc>
            </a:pPr>
            <a:r>
              <a:rPr lang="en-US" altLang="x-none" b="1" dirty="0"/>
              <a:t>Q:</a:t>
            </a:r>
            <a:r>
              <a:rPr lang="en-US" altLang="x-none" dirty="0"/>
              <a:t> Why return?  Why not just </a:t>
            </a:r>
            <a:r>
              <a:rPr lang="en-US" altLang="x-none" dirty="0" err="1"/>
              <a:t>println</a:t>
            </a:r>
            <a:r>
              <a:rPr lang="en-US" altLang="x-none" dirty="0"/>
              <a:t> the result value?</a:t>
            </a:r>
          </a:p>
        </p:txBody>
      </p:sp>
      <p:grpSp>
        <p:nvGrpSpPr>
          <p:cNvPr id="1200144" name="Group 16"/>
          <p:cNvGrpSpPr>
            <a:grpSpLocks/>
          </p:cNvGrpSpPr>
          <p:nvPr/>
        </p:nvGrpSpPr>
        <p:grpSpPr bwMode="auto">
          <a:xfrm>
            <a:off x="1752600" y="3352800"/>
            <a:ext cx="5638800" cy="2438400"/>
            <a:chOff x="1296" y="2246"/>
            <a:chExt cx="3552" cy="1536"/>
          </a:xfrm>
        </p:grpSpPr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296" y="2864"/>
              <a:ext cx="5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run</a:t>
              </a:r>
            </a:p>
          </p:txBody>
        </p:sp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V="1">
              <a:off x="1996" y="2306"/>
              <a:ext cx="11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132" y="2246"/>
              <a:ext cx="152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Math.abs(-42)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2116" y="2286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-42</a:t>
              </a:r>
            </a:p>
          </p:txBody>
        </p:sp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>
              <a:off x="1975" y="3059"/>
              <a:ext cx="1153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3132" y="3526"/>
              <a:ext cx="171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Math.round(2.71)</a:t>
              </a:r>
            </a:p>
          </p:txBody>
        </p:sp>
        <p:sp>
          <p:nvSpPr>
            <p:cNvPr id="1200139" name="Line 11"/>
            <p:cNvSpPr>
              <a:spLocks noChangeShapeType="1"/>
            </p:cNvSpPr>
            <p:nvPr/>
          </p:nvSpPr>
          <p:spPr bwMode="auto">
            <a:xfrm flipH="1" flipV="1">
              <a:off x="1936" y="3120"/>
              <a:ext cx="1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496" y="30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2.71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H="1">
              <a:off x="2115" y="2498"/>
              <a:ext cx="101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2592" y="267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42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2208" y="339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Methods</a:t>
            </a:r>
            <a:endParaRPr lang="en-US" altLang="x-none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2954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visibility  type  </a:t>
            </a:r>
            <a:r>
              <a:rPr lang="en-US" b="1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nameOfMethod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9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0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number % 2 == 0;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838200"/>
            <a:ext cx="8524875" cy="5049837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run()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for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= 1;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&lt;= 100;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++)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, 7))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a,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 % b == 0;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Announcements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altLang="x-none" sz="3600" dirty="0" smtClean="0">
                <a:solidFill>
                  <a:schemeClr val="bg1">
                    <a:lumMod val="7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364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multiplyByTwo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world?"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 executed!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0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75" y="1223963"/>
            <a:ext cx="85248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max(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num1,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(num1 &gt;= 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num1;</a:t>
            </a:r>
            <a:endParaRPr lang="en-US" altLang="ja-JP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num2; 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here only if num1 &lt; num2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(max(2,3));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l"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Revisiting a Bug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Fixed!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feeling </a:t>
            </a:r>
            <a:r>
              <a:rPr lang="en-US" b="1" u="sng" dirty="0" smtClean="0">
                <a:solidFill>
                  <a:srgbClr val="008000"/>
                </a:solidFill>
                <a:latin typeface="Courier New" charset="0"/>
              </a:rPr>
              <a:t>just fine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x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5"!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return x;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Strings (new variable type!)</a:t>
            </a:r>
          </a:p>
        </p:txBody>
      </p:sp>
    </p:spTree>
    <p:extLst>
      <p:ext uri="{BB962C8B-B14F-4D97-AF65-F5344CB8AC3E}">
        <p14:creationId xmlns:p14="http://schemas.microsoft.com/office/powerpoint/2010/main" val="9666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11518</TotalTime>
  <Words>2404</Words>
  <Application>Microsoft Macintosh PowerPoint</Application>
  <PresentationFormat>On-screen Show (4:3)</PresentationFormat>
  <Paragraphs>1081</Paragraphs>
  <Slides>94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9" baseType="lpstr">
      <vt:lpstr>Andale Mono</vt:lpstr>
      <vt:lpstr>Calibri</vt:lpstr>
      <vt:lpstr>Chalkboard</vt:lpstr>
      <vt:lpstr>Consolas</vt:lpstr>
      <vt:lpstr>Courier</vt:lpstr>
      <vt:lpstr>Courier New</vt:lpstr>
      <vt:lpstr>Mangal</vt:lpstr>
      <vt:lpstr>ＭＳ Ｐゴシック</vt:lpstr>
      <vt:lpstr>Tahoma</vt:lpstr>
      <vt:lpstr>Times</vt:lpstr>
      <vt:lpstr>Times New Roman</vt:lpstr>
      <vt:lpstr>Verdana</vt:lpstr>
      <vt:lpstr>Wingdings</vt:lpstr>
      <vt:lpstr>Arial</vt:lpstr>
      <vt:lpstr>Default Design</vt:lpstr>
      <vt:lpstr>CS 106A, Lecture 7 Parameters and Return</vt:lpstr>
      <vt:lpstr>Plan For Today</vt:lpstr>
      <vt:lpstr>Plan For Today</vt:lpstr>
      <vt:lpstr>For Loops in Java</vt:lpstr>
      <vt:lpstr>Nested loops</vt:lpstr>
      <vt:lpstr>Nested loop question 2</vt:lpstr>
      <vt:lpstr>Methods in Java</vt:lpstr>
      <vt:lpstr>Methods in Java</vt:lpstr>
      <vt:lpstr>Plan For Today</vt:lpstr>
      <vt:lpstr>PowerPoint Presentation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Plan For Today</vt:lpstr>
      <vt:lpstr>Parameters</vt:lpstr>
      <vt:lpstr>Methods = Toasters</vt:lpstr>
      <vt:lpstr>Example: readInt</vt:lpstr>
      <vt:lpstr>Example: readInt</vt:lpstr>
      <vt:lpstr>Example: printGreeting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 are Copies</vt:lpstr>
      <vt:lpstr>Parameters are Copies</vt:lpstr>
      <vt:lpstr>Parameters are Copies</vt:lpstr>
      <vt:lpstr>Parameters are Copies</vt:lpstr>
      <vt:lpstr>Parameters</vt:lpstr>
      <vt:lpstr>Declaring a parameter</vt:lpstr>
      <vt:lpstr>Multiple parameters</vt:lpstr>
      <vt:lpstr>Passing a parameter</vt:lpstr>
      <vt:lpstr>How params are passed</vt:lpstr>
      <vt:lpstr>Drawing boxes</vt:lpstr>
      <vt:lpstr>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line</vt:lpstr>
      <vt:lpstr>boxSide</vt:lpstr>
      <vt:lpstr>boxSide</vt:lpstr>
      <vt:lpstr>Plan For Today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metersToCm</vt:lpstr>
      <vt:lpstr>Example: metersToCm</vt:lpstr>
      <vt:lpstr>Example: metersToCm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Return</vt:lpstr>
      <vt:lpstr>Methods</vt:lpstr>
      <vt:lpstr>Returning Booleans</vt:lpstr>
      <vt:lpstr>Returning Booleans</vt:lpstr>
      <vt:lpstr>Returning Booleans</vt:lpstr>
      <vt:lpstr>Returning Booleans</vt:lpstr>
      <vt:lpstr>Returning Booleans</vt:lpstr>
      <vt:lpstr>Return</vt:lpstr>
      <vt:lpstr>Return</vt:lpstr>
      <vt:lpstr>Revisiting a Bug</vt:lpstr>
      <vt:lpstr>Fixed!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1300</cp:revision>
  <cp:lastPrinted>2017-07-05T09:51:30Z</cp:lastPrinted>
  <dcterms:created xsi:type="dcterms:W3CDTF">2008-06-28T20:57:21Z</dcterms:created>
  <dcterms:modified xsi:type="dcterms:W3CDTF">2017-07-06T19:52:25Z</dcterms:modified>
</cp:coreProperties>
</file>