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6"/>
  </p:notesMasterIdLst>
  <p:handoutMasterIdLst>
    <p:handoutMasterId r:id="rId137"/>
  </p:handoutMasterIdLst>
  <p:sldIdLst>
    <p:sldId id="256" r:id="rId2"/>
    <p:sldId id="431" r:id="rId3"/>
    <p:sldId id="697" r:id="rId4"/>
    <p:sldId id="504" r:id="rId5"/>
    <p:sldId id="526" r:id="rId6"/>
    <p:sldId id="556" r:id="rId7"/>
    <p:sldId id="543" r:id="rId8"/>
    <p:sldId id="544" r:id="rId9"/>
    <p:sldId id="699" r:id="rId10"/>
    <p:sldId id="520" r:id="rId11"/>
    <p:sldId id="502" r:id="rId12"/>
    <p:sldId id="540" r:id="rId13"/>
    <p:sldId id="587" r:id="rId14"/>
    <p:sldId id="582" r:id="rId15"/>
    <p:sldId id="586" r:id="rId16"/>
    <p:sldId id="583" r:id="rId17"/>
    <p:sldId id="584" r:id="rId18"/>
    <p:sldId id="615" r:id="rId19"/>
    <p:sldId id="617" r:id="rId20"/>
    <p:sldId id="616" r:id="rId21"/>
    <p:sldId id="698" r:id="rId22"/>
    <p:sldId id="545" r:id="rId23"/>
    <p:sldId id="547" r:id="rId24"/>
    <p:sldId id="588" r:id="rId25"/>
    <p:sldId id="590" r:id="rId26"/>
    <p:sldId id="602" r:id="rId27"/>
    <p:sldId id="603" r:id="rId28"/>
    <p:sldId id="604" r:id="rId29"/>
    <p:sldId id="605" r:id="rId30"/>
    <p:sldId id="606" r:id="rId31"/>
    <p:sldId id="571" r:id="rId32"/>
    <p:sldId id="608" r:id="rId33"/>
    <p:sldId id="609" r:id="rId34"/>
    <p:sldId id="610" r:id="rId35"/>
    <p:sldId id="611" r:id="rId36"/>
    <p:sldId id="558" r:id="rId37"/>
    <p:sldId id="612" r:id="rId38"/>
    <p:sldId id="613" r:id="rId39"/>
    <p:sldId id="614" r:id="rId40"/>
    <p:sldId id="562" r:id="rId41"/>
    <p:sldId id="563" r:id="rId42"/>
    <p:sldId id="566" r:id="rId43"/>
    <p:sldId id="564" r:id="rId44"/>
    <p:sldId id="565" r:id="rId45"/>
    <p:sldId id="561" r:id="rId46"/>
    <p:sldId id="568" r:id="rId47"/>
    <p:sldId id="589" r:id="rId48"/>
    <p:sldId id="569" r:id="rId49"/>
    <p:sldId id="689" r:id="rId50"/>
    <p:sldId id="690" r:id="rId51"/>
    <p:sldId id="691" r:id="rId52"/>
    <p:sldId id="692" r:id="rId53"/>
    <p:sldId id="694" r:id="rId54"/>
    <p:sldId id="693" r:id="rId55"/>
    <p:sldId id="695" r:id="rId56"/>
    <p:sldId id="696" r:id="rId57"/>
    <p:sldId id="700" r:id="rId58"/>
    <p:sldId id="593" r:id="rId59"/>
    <p:sldId id="594" r:id="rId60"/>
    <p:sldId id="595" r:id="rId61"/>
    <p:sldId id="596" r:id="rId62"/>
    <p:sldId id="597" r:id="rId63"/>
    <p:sldId id="598" r:id="rId64"/>
    <p:sldId id="599" r:id="rId65"/>
    <p:sldId id="600" r:id="rId66"/>
    <p:sldId id="601" r:id="rId67"/>
    <p:sldId id="618" r:id="rId68"/>
    <p:sldId id="619" r:id="rId69"/>
    <p:sldId id="629" r:id="rId70"/>
    <p:sldId id="630" r:id="rId71"/>
    <p:sldId id="621" r:id="rId72"/>
    <p:sldId id="631" r:id="rId73"/>
    <p:sldId id="632" r:id="rId74"/>
    <p:sldId id="624" r:id="rId75"/>
    <p:sldId id="633" r:id="rId76"/>
    <p:sldId id="635" r:id="rId77"/>
    <p:sldId id="636" r:id="rId78"/>
    <p:sldId id="637" r:id="rId79"/>
    <p:sldId id="639" r:id="rId80"/>
    <p:sldId id="640" r:id="rId81"/>
    <p:sldId id="641" r:id="rId82"/>
    <p:sldId id="643" r:id="rId83"/>
    <p:sldId id="642" r:id="rId84"/>
    <p:sldId id="702" r:id="rId85"/>
    <p:sldId id="644" r:id="rId86"/>
    <p:sldId id="646" r:id="rId87"/>
    <p:sldId id="647" r:id="rId88"/>
    <p:sldId id="645" r:id="rId89"/>
    <p:sldId id="706" r:id="rId90"/>
    <p:sldId id="648" r:id="rId91"/>
    <p:sldId id="703" r:id="rId92"/>
    <p:sldId id="704" r:id="rId93"/>
    <p:sldId id="705" r:id="rId94"/>
    <p:sldId id="649" r:id="rId95"/>
    <p:sldId id="650" r:id="rId96"/>
    <p:sldId id="651" r:id="rId97"/>
    <p:sldId id="652" r:id="rId98"/>
    <p:sldId id="653" r:id="rId99"/>
    <p:sldId id="654" r:id="rId100"/>
    <p:sldId id="655" r:id="rId101"/>
    <p:sldId id="656" r:id="rId102"/>
    <p:sldId id="657" r:id="rId103"/>
    <p:sldId id="658" r:id="rId104"/>
    <p:sldId id="659" r:id="rId105"/>
    <p:sldId id="660" r:id="rId106"/>
    <p:sldId id="661" r:id="rId107"/>
    <p:sldId id="662" r:id="rId108"/>
    <p:sldId id="663" r:id="rId109"/>
    <p:sldId id="664" r:id="rId110"/>
    <p:sldId id="665" r:id="rId111"/>
    <p:sldId id="666" r:id="rId112"/>
    <p:sldId id="667" r:id="rId113"/>
    <p:sldId id="668" r:id="rId114"/>
    <p:sldId id="669" r:id="rId115"/>
    <p:sldId id="670" r:id="rId116"/>
    <p:sldId id="671" r:id="rId117"/>
    <p:sldId id="672" r:id="rId118"/>
    <p:sldId id="673" r:id="rId119"/>
    <p:sldId id="674" r:id="rId120"/>
    <p:sldId id="675" r:id="rId121"/>
    <p:sldId id="676" r:id="rId122"/>
    <p:sldId id="677" r:id="rId123"/>
    <p:sldId id="678" r:id="rId124"/>
    <p:sldId id="679" r:id="rId125"/>
    <p:sldId id="680" r:id="rId126"/>
    <p:sldId id="681" r:id="rId127"/>
    <p:sldId id="682" r:id="rId128"/>
    <p:sldId id="683" r:id="rId129"/>
    <p:sldId id="684" r:id="rId130"/>
    <p:sldId id="685" r:id="rId131"/>
    <p:sldId id="686" r:id="rId132"/>
    <p:sldId id="687" r:id="rId133"/>
    <p:sldId id="688" r:id="rId134"/>
    <p:sldId id="701" r:id="rId135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5B17CCC-18FC-054B-9476-25007078A7C5}">
          <p14:sldIdLst>
            <p14:sldId id="256"/>
            <p14:sldId id="431"/>
          </p14:sldIdLst>
        </p14:section>
        <p14:section name="Recap" id="{57013F8F-C3A1-F644-AA02-75F8F6E0402F}">
          <p14:sldIdLst>
            <p14:sldId id="697"/>
            <p14:sldId id="504"/>
            <p14:sldId id="526"/>
            <p14:sldId id="556"/>
            <p14:sldId id="543"/>
            <p14:sldId id="544"/>
          </p14:sldIdLst>
        </p14:section>
        <p14:section name="Scope" id="{5858D8F5-376D-424A-ABA1-EA63A64DCBED}">
          <p14:sldIdLst>
            <p14:sldId id="699"/>
            <p14:sldId id="520"/>
            <p14:sldId id="502"/>
            <p14:sldId id="540"/>
            <p14:sldId id="587"/>
            <p14:sldId id="582"/>
            <p14:sldId id="586"/>
            <p14:sldId id="583"/>
            <p14:sldId id="584"/>
            <p14:sldId id="615"/>
            <p14:sldId id="617"/>
            <p14:sldId id="616"/>
          </p14:sldIdLst>
        </p14:section>
        <p14:section name="Parameters" id="{1E37A3F6-72C7-0C42-BA95-C2309BD36487}">
          <p14:sldIdLst>
            <p14:sldId id="698"/>
            <p14:sldId id="545"/>
            <p14:sldId id="547"/>
            <p14:sldId id="588"/>
            <p14:sldId id="590"/>
            <p14:sldId id="602"/>
            <p14:sldId id="603"/>
            <p14:sldId id="604"/>
            <p14:sldId id="605"/>
            <p14:sldId id="606"/>
            <p14:sldId id="571"/>
            <p14:sldId id="608"/>
            <p14:sldId id="609"/>
            <p14:sldId id="610"/>
            <p14:sldId id="611"/>
            <p14:sldId id="558"/>
            <p14:sldId id="612"/>
            <p14:sldId id="613"/>
            <p14:sldId id="614"/>
            <p14:sldId id="562"/>
            <p14:sldId id="563"/>
            <p14:sldId id="566"/>
            <p14:sldId id="564"/>
            <p14:sldId id="565"/>
            <p14:sldId id="561"/>
            <p14:sldId id="568"/>
            <p14:sldId id="589"/>
            <p14:sldId id="569"/>
            <p14:sldId id="689"/>
            <p14:sldId id="690"/>
            <p14:sldId id="691"/>
            <p14:sldId id="692"/>
            <p14:sldId id="694"/>
            <p14:sldId id="693"/>
            <p14:sldId id="695"/>
            <p14:sldId id="696"/>
          </p14:sldIdLst>
        </p14:section>
        <p14:section name="Return" id="{7E03389B-4D96-1046-946A-304DE2DA607A}">
          <p14:sldIdLst>
            <p14:sldId id="700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18"/>
            <p14:sldId id="619"/>
            <p14:sldId id="629"/>
            <p14:sldId id="630"/>
            <p14:sldId id="621"/>
            <p14:sldId id="631"/>
            <p14:sldId id="632"/>
            <p14:sldId id="624"/>
            <p14:sldId id="633"/>
            <p14:sldId id="635"/>
            <p14:sldId id="636"/>
            <p14:sldId id="637"/>
            <p14:sldId id="639"/>
            <p14:sldId id="640"/>
            <p14:sldId id="641"/>
            <p14:sldId id="643"/>
            <p14:sldId id="642"/>
            <p14:sldId id="702"/>
            <p14:sldId id="644"/>
            <p14:sldId id="646"/>
            <p14:sldId id="647"/>
            <p14:sldId id="645"/>
            <p14:sldId id="706"/>
            <p14:sldId id="648"/>
            <p14:sldId id="703"/>
            <p14:sldId id="704"/>
            <p14:sldId id="705"/>
          </p14:sldIdLst>
        </p14:section>
        <p14:section name="Factorial" id="{9B7520C1-CB35-6E44-8DA0-F2023AD6AB36}">
          <p14:sldIdLst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59"/>
            <p14:sldId id="660"/>
            <p14:sldId id="661"/>
            <p14:sldId id="662"/>
            <p14:sldId id="663"/>
            <p14:sldId id="664"/>
            <p14:sldId id="665"/>
            <p14:sldId id="666"/>
            <p14:sldId id="667"/>
            <p14:sldId id="668"/>
            <p14:sldId id="669"/>
            <p14:sldId id="670"/>
            <p14:sldId id="671"/>
            <p14:sldId id="672"/>
            <p14:sldId id="673"/>
            <p14:sldId id="674"/>
            <p14:sldId id="675"/>
            <p14:sldId id="676"/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7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DDDDDD"/>
    <a:srgbClr val="008000"/>
    <a:srgbClr val="FF9300"/>
    <a:srgbClr val="F8F8F8"/>
    <a:srgbClr val="FF9999"/>
    <a:srgbClr val="8C1515"/>
    <a:srgbClr val="FFFFC0"/>
    <a:srgbClr val="FFFF8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3" autoAdjust="0"/>
    <p:restoredTop sz="90176" autoAdjust="0"/>
  </p:normalViewPr>
  <p:slideViewPr>
    <p:cSldViewPr>
      <p:cViewPr>
        <p:scale>
          <a:sx n="110" d="100"/>
          <a:sy n="110" d="100"/>
        </p:scale>
        <p:origin x="1488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notesMaster" Target="notesMasters/notesMaster1.xml"/><Relationship Id="rId137" Type="http://schemas.openxmlformats.org/officeDocument/2006/relationships/handoutMaster" Target="handoutMasters/handoutMaster1.xml"/><Relationship Id="rId138" Type="http://schemas.openxmlformats.org/officeDocument/2006/relationships/presProps" Target="presProps.xml"/><Relationship Id="rId13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40" Type="http://schemas.openxmlformats.org/officeDocument/2006/relationships/theme" Target="theme/theme1.xml"/><Relationship Id="rId1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C6EEC9E-87D7-B849-9C36-242A317D52C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A742258-FB98-3F4C-92C7-D00F89B753B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7488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Think: is “</a:t>
            </a:r>
            <a:r>
              <a:rPr lang="en-US" dirty="0" err="1" smtClean="0"/>
              <a:t>i</a:t>
            </a:r>
            <a:r>
              <a:rPr lang="en-US" dirty="0" smtClean="0"/>
              <a:t>” alive here?  Yes!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71782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42750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Calling just means executing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848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we define a command, or method, like this?</a:t>
            </a:r>
          </a:p>
          <a:p>
            <a:r>
              <a:rPr lang="en-US" baseline="0" dirty="0" smtClean="0"/>
              <a:t>Finally time to learn about what is inside parentheses</a:t>
            </a:r>
            <a:r>
              <a:rPr lang="mr-IN" baseline="0" dirty="0" smtClean="0"/>
              <a:t>…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98617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4851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6761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503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Copies the value in parenthesis into that variable 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0446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same!</a:t>
            </a:r>
            <a:br>
              <a:rPr lang="en-US" dirty="0" smtClean="0"/>
            </a:br>
            <a:r>
              <a:rPr lang="en-US" dirty="0" smtClean="0"/>
              <a:t>Repeats and times have</a:t>
            </a:r>
            <a:r>
              <a:rPr lang="en-US" baseline="0" dirty="0" smtClean="0"/>
              <a:t> the same value, but are separate variables</a:t>
            </a:r>
          </a:p>
          <a:p>
            <a:r>
              <a:rPr lang="en-US" baseline="0" dirty="0" smtClean="0"/>
              <a:t>Copies the value into the new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89582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same!</a:t>
            </a:r>
            <a:br>
              <a:rPr lang="en-US" dirty="0" smtClean="0"/>
            </a:br>
            <a:r>
              <a:rPr lang="en-US" dirty="0" smtClean="0"/>
              <a:t>Repeats and times have</a:t>
            </a:r>
            <a:r>
              <a:rPr lang="en-US" baseline="0" dirty="0" smtClean="0"/>
              <a:t> the same value, but are separate variables</a:t>
            </a:r>
          </a:p>
          <a:p>
            <a:r>
              <a:rPr lang="en-US" baseline="0" dirty="0" smtClean="0"/>
              <a:t>Copies </a:t>
            </a:r>
            <a:r>
              <a:rPr lang="en-US" baseline="0" smtClean="0"/>
              <a:t>the value into the new box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623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1202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same!</a:t>
            </a:r>
            <a:br>
              <a:rPr lang="en-US" dirty="0" smtClean="0"/>
            </a:br>
            <a:r>
              <a:rPr lang="en-US" dirty="0" smtClean="0"/>
              <a:t>Repeats and times have</a:t>
            </a:r>
            <a:r>
              <a:rPr lang="en-US" baseline="0" dirty="0" smtClean="0"/>
              <a:t> the same value, but are separate variables</a:t>
            </a:r>
          </a:p>
          <a:p>
            <a:r>
              <a:rPr lang="en-US" baseline="0" dirty="0" smtClean="0"/>
              <a:t>Copies </a:t>
            </a:r>
            <a:r>
              <a:rPr lang="en-US" baseline="0" smtClean="0"/>
              <a:t>the value into the new box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737848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same!</a:t>
            </a:r>
            <a:br>
              <a:rPr lang="en-US" dirty="0" smtClean="0"/>
            </a:br>
            <a:r>
              <a:rPr lang="en-US" dirty="0" smtClean="0"/>
              <a:t>have</a:t>
            </a:r>
            <a:r>
              <a:rPr lang="en-US" baseline="0" dirty="0" smtClean="0"/>
              <a:t> the same NAME and value, but are separate variables</a:t>
            </a:r>
          </a:p>
          <a:p>
            <a:r>
              <a:rPr lang="en-US" baseline="0" dirty="0" smtClean="0"/>
              <a:t>Copies the value into the new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789576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same!</a:t>
            </a:r>
            <a:br>
              <a:rPr lang="en-US" dirty="0" smtClean="0"/>
            </a:br>
            <a:r>
              <a:rPr lang="en-US" dirty="0" smtClean="0"/>
              <a:t>have</a:t>
            </a:r>
            <a:r>
              <a:rPr lang="en-US" baseline="0" dirty="0" smtClean="0"/>
              <a:t> the same NAME and value, but are separate variables</a:t>
            </a:r>
          </a:p>
          <a:p>
            <a:r>
              <a:rPr lang="en-US" baseline="0" dirty="0" smtClean="0"/>
              <a:t>Copies the value into the new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11229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command would be nice to have?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1513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66085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51793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09867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82198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55557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22763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783698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277638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470155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282290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6451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07074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387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a method finishes it “returns” back to the caller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59652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set a variable equal to a method, this tells Java to save</a:t>
            </a:r>
            <a:r>
              <a:rPr lang="en-US" baseline="0" dirty="0" smtClean="0"/>
              <a:t> the return value in that variable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59576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set a variable equal to a method, this tells Java to save</a:t>
            </a:r>
            <a:r>
              <a:rPr lang="en-US" baseline="0" dirty="0" smtClean="0"/>
              <a:t> the return value in that variable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97012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we define a command, or method, like this?</a:t>
            </a:r>
          </a:p>
          <a:p>
            <a:r>
              <a:rPr lang="en-US" baseline="0" dirty="0" smtClean="0"/>
              <a:t>Finally time to learn about what is inside parentheses</a:t>
            </a:r>
            <a:r>
              <a:rPr lang="mr-IN" baseline="0" dirty="0" smtClean="0"/>
              <a:t>…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98358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20082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we define a command, or method, like this?</a:t>
            </a:r>
          </a:p>
          <a:p>
            <a:r>
              <a:rPr lang="en-US" baseline="0" dirty="0" smtClean="0"/>
              <a:t>Finally time to learn about what is inside parentheses</a:t>
            </a:r>
            <a:r>
              <a:rPr lang="mr-IN" baseline="0" dirty="0" smtClean="0"/>
              <a:t>…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37967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we define a command, or method, like this?</a:t>
            </a:r>
          </a:p>
          <a:p>
            <a:r>
              <a:rPr lang="en-US" baseline="0" dirty="0" smtClean="0"/>
              <a:t>Finally time to learn about what is inside parentheses</a:t>
            </a:r>
            <a:r>
              <a:rPr lang="mr-IN" baseline="0" dirty="0" smtClean="0"/>
              <a:t>…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751550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01709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96360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Void meant returns nothing!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290759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438108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29173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00641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50798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6681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put these together </a:t>
            </a:r>
            <a:r>
              <a:rPr lang="mr-IN" dirty="0" smtClean="0"/>
              <a:t>–</a:t>
            </a:r>
            <a:r>
              <a:rPr lang="en-US" dirty="0" smtClean="0"/>
              <a:t> nested loops + using the I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31325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786748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If you just call </a:t>
            </a:r>
            <a:r>
              <a:rPr lang="en-US" baseline="0" dirty="0" err="1" smtClean="0"/>
              <a:t>metersToCm</a:t>
            </a:r>
            <a:r>
              <a:rPr lang="en-US" baseline="0" dirty="0" smtClean="0"/>
              <a:t> but don’t save it, it won’t put the 500 anywhere!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568016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799314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Can also use the method directly as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3438827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226CF-1990-B046-8639-0C93EB487126}" type="slidenum">
              <a:rPr lang="en-US" altLang="x-none"/>
              <a:pPr/>
              <a:t>83</a:t>
            </a:fld>
            <a:endParaRPr lang="en-US" altLang="x-none"/>
          </a:p>
        </p:txBody>
      </p:sp>
      <p:sp>
        <p:nvSpPr>
          <p:cNvPr id="12011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2838982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226CF-1990-B046-8639-0C93EB487126}" type="slidenum">
              <a:rPr lang="en-US" altLang="x-none"/>
              <a:pPr/>
              <a:t>84</a:t>
            </a:fld>
            <a:endParaRPr lang="en-US" altLang="x-none"/>
          </a:p>
        </p:txBody>
      </p:sp>
      <p:sp>
        <p:nvSpPr>
          <p:cNvPr id="12011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9577612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Can also use the method directly as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91830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Can also use the method directly as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66922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Can also use the method directly as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38996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Can also use the method directly as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1685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to factor out duplicated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222072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Can also use the method directly as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7609412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226CF-1990-B046-8639-0C93EB487126}" type="slidenum">
              <a:rPr lang="en-US" altLang="x-none"/>
              <a:pPr/>
              <a:t>90</a:t>
            </a:fld>
            <a:endParaRPr lang="en-US" altLang="x-none"/>
          </a:p>
        </p:txBody>
      </p:sp>
      <p:sp>
        <p:nvSpPr>
          <p:cNvPr id="12011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 altLang="x-none" dirty="0" smtClean="0"/>
              <a:t>Want to walk through in depth example</a:t>
            </a:r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206459783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226CF-1990-B046-8639-0C93EB487126}" type="slidenum">
              <a:rPr lang="en-US" altLang="x-none"/>
              <a:pPr/>
              <a:t>91</a:t>
            </a:fld>
            <a:endParaRPr lang="en-US" altLang="x-none"/>
          </a:p>
        </p:txBody>
      </p:sp>
      <p:sp>
        <p:nvSpPr>
          <p:cNvPr id="12011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 altLang="x-none" dirty="0" smtClean="0"/>
              <a:t>Want to walk through in depth example</a:t>
            </a:r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48191458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134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39398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mr-IN" dirty="0" smtClean="0"/>
              <a:t>…</a:t>
            </a:r>
            <a:r>
              <a:rPr lang="en-US" dirty="0" smtClean="0"/>
              <a:t>.methods can’t share</a:t>
            </a:r>
            <a:r>
              <a:rPr lang="en-US" baseline="0" dirty="0" smtClean="0"/>
              <a:t> variables!  Why? 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1970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23100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Applies to methods</a:t>
            </a:r>
            <a:r>
              <a:rPr lang="en-US" baseline="0" dirty="0" smtClean="0"/>
              <a:t> and control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731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 smtClean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 smtClean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 userDrawn="1"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>
                <a:latin typeface="Calibri" charset="0"/>
              </a:rPr>
              <a:t>This document is copyright (C) Stanford Computer Science and Marty Stepp, licensed under Creative Commons Attribution 2.5 License.  All rights reserved.</a:t>
            </a:r>
            <a:br>
              <a:rPr lang="en-US" altLang="x-none" sz="800">
                <a:latin typeface="Calibri" charset="0"/>
              </a:rPr>
            </a:br>
            <a:r>
              <a:rPr lang="en-US" altLang="x-none" sz="800">
                <a:latin typeface="Calibri" charset="0"/>
              </a:rPr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0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9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9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397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7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0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30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8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1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6B0F97DD-C0E0-384C-93CD-7A62F824A3DE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x-none"/>
          </a:p>
        </p:txBody>
      </p:sp>
      <p:sp>
        <p:nvSpPr>
          <p:cNvPr id="1039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Tahoma" charset="0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/>
              <a:t>CS 106A, Lecture </a:t>
            </a:r>
            <a:r>
              <a:rPr lang="en-US" altLang="x-none" dirty="0" smtClean="0"/>
              <a:t>7</a:t>
            </a:r>
            <a:r>
              <a:rPr lang="en-US" altLang="x-none" dirty="0"/>
              <a:t/>
            </a:r>
            <a:br>
              <a:rPr lang="en-US" altLang="x-none" dirty="0"/>
            </a:br>
            <a:r>
              <a:rPr lang="en-US" altLang="x-none" sz="3400" dirty="0" smtClean="0"/>
              <a:t>Parameters and Return</a:t>
            </a:r>
            <a:endParaRPr lang="en-US" altLang="x-none" sz="3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endParaRPr lang="en-US" altLang="x-none" sz="1500" dirty="0"/>
          </a:p>
          <a:p>
            <a:r>
              <a:rPr lang="en-US" altLang="x-none" sz="1500" dirty="0"/>
              <a:t>suggested reading:</a:t>
            </a:r>
          </a:p>
          <a:p>
            <a:r>
              <a:rPr lang="en-US" altLang="x-none" sz="1500" i="1" dirty="0" smtClean="0"/>
              <a:t>Java Ch. 5.1-5.4</a:t>
            </a:r>
            <a:endParaRPr lang="en-US" altLang="x-none" sz="15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220200" cy="1905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5525" y="684213"/>
            <a:ext cx="10169525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434474" y="5440363"/>
            <a:ext cx="35441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By 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Chris </a:t>
            </a:r>
            <a:r>
              <a:rPr lang="en-US" sz="4000" dirty="0" err="1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Piech</a:t>
            </a:r>
            <a:endParaRPr lang="en-US" sz="4000" dirty="0">
              <a:solidFill>
                <a:srgbClr val="010000"/>
              </a:solidFill>
              <a:latin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8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724275" y="2928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657225" y="657225"/>
            <a:ext cx="7750175" cy="32845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private int factorial(int n)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int result = 1;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 (int i = 1; i &lt;= n;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result *= i;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return result;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2295" name="Rectangle 8"/>
          <p:cNvSpPr>
            <a:spLocks noChangeArrowheads="1"/>
          </p:cNvSpPr>
          <p:nvPr/>
        </p:nvSpPr>
        <p:spPr bwMode="auto">
          <a:xfrm>
            <a:off x="5662613" y="3319463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12296" name="Text Box 9"/>
          <p:cNvSpPr txBox="1">
            <a:spLocks noChangeArrowheads="1"/>
          </p:cNvSpPr>
          <p:nvPr/>
        </p:nvSpPr>
        <p:spPr bwMode="auto">
          <a:xfrm>
            <a:off x="4548188" y="3395663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result</a:t>
            </a:r>
          </a:p>
        </p:txBody>
      </p:sp>
      <p:sp>
        <p:nvSpPr>
          <p:cNvPr id="12297" name="Rectangle 10"/>
          <p:cNvSpPr>
            <a:spLocks noChangeArrowheads="1"/>
          </p:cNvSpPr>
          <p:nvPr/>
        </p:nvSpPr>
        <p:spPr bwMode="auto">
          <a:xfrm>
            <a:off x="3400425" y="33147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12298" name="Text Box 11"/>
          <p:cNvSpPr txBox="1">
            <a:spLocks noChangeArrowheads="1"/>
          </p:cNvSpPr>
          <p:nvPr/>
        </p:nvSpPr>
        <p:spPr bwMode="auto">
          <a:xfrm>
            <a:off x="3014663" y="3390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n</a:t>
            </a:r>
          </a:p>
        </p:txBody>
      </p:sp>
      <p:sp>
        <p:nvSpPr>
          <p:cNvPr id="12299" name="Rectangle 12"/>
          <p:cNvSpPr>
            <a:spLocks noChangeArrowheads="1"/>
          </p:cNvSpPr>
          <p:nvPr/>
        </p:nvSpPr>
        <p:spPr bwMode="auto">
          <a:xfrm>
            <a:off x="7243763" y="3328988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b="1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2300" name="Text Box 13"/>
          <p:cNvSpPr txBox="1">
            <a:spLocks noChangeArrowheads="1"/>
          </p:cNvSpPr>
          <p:nvPr/>
        </p:nvSpPr>
        <p:spPr bwMode="auto">
          <a:xfrm>
            <a:off x="6858000" y="34051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2301" name="Rectangle 14"/>
          <p:cNvSpPr>
            <a:spLocks noChangeArrowheads="1"/>
          </p:cNvSpPr>
          <p:nvPr/>
        </p:nvSpPr>
        <p:spPr bwMode="auto">
          <a:xfrm>
            <a:off x="1712913" y="1147763"/>
            <a:ext cx="2655887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smtClean="0">
              <a:solidFill>
                <a:srgbClr val="33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9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724275" y="2928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657225" y="657225"/>
            <a:ext cx="7750175" cy="32845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private int factorial(int n)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int result = 1;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 (int i = 1; i &lt;= n;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result *= i;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return result;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5662613" y="3319463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4548188" y="3395663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result</a:t>
            </a:r>
          </a:p>
        </p:txBody>
      </p:sp>
      <p:sp>
        <p:nvSpPr>
          <p:cNvPr id="13321" name="Rectangle 10"/>
          <p:cNvSpPr>
            <a:spLocks noChangeArrowheads="1"/>
          </p:cNvSpPr>
          <p:nvPr/>
        </p:nvSpPr>
        <p:spPr bwMode="auto">
          <a:xfrm>
            <a:off x="3400425" y="33147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13322" name="Text Box 11"/>
          <p:cNvSpPr txBox="1">
            <a:spLocks noChangeArrowheads="1"/>
          </p:cNvSpPr>
          <p:nvPr/>
        </p:nvSpPr>
        <p:spPr bwMode="auto">
          <a:xfrm>
            <a:off x="3014663" y="3390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n</a:t>
            </a:r>
          </a:p>
        </p:txBody>
      </p:sp>
      <p:sp>
        <p:nvSpPr>
          <p:cNvPr id="13323" name="Rectangle 12"/>
          <p:cNvSpPr>
            <a:spLocks noChangeArrowheads="1"/>
          </p:cNvSpPr>
          <p:nvPr/>
        </p:nvSpPr>
        <p:spPr bwMode="auto">
          <a:xfrm>
            <a:off x="7243763" y="3328988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6858000" y="34051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3325" name="Rectangle 14"/>
          <p:cNvSpPr>
            <a:spLocks noChangeArrowheads="1"/>
          </p:cNvSpPr>
          <p:nvPr/>
        </p:nvSpPr>
        <p:spPr bwMode="auto">
          <a:xfrm>
            <a:off x="2584450" y="1482725"/>
            <a:ext cx="1538288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3326" name="Rectangle 16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smtClean="0">
              <a:solidFill>
                <a:srgbClr val="33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92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724275" y="2928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657225" y="657225"/>
            <a:ext cx="7750175" cy="32845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private int factorial(int n)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int result = 1;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 (int i = 1; i &lt;= n;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result *= i;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return result;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5662613" y="3319463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14344" name="Text Box 9"/>
          <p:cNvSpPr txBox="1">
            <a:spLocks noChangeArrowheads="1"/>
          </p:cNvSpPr>
          <p:nvPr/>
        </p:nvSpPr>
        <p:spPr bwMode="auto">
          <a:xfrm>
            <a:off x="4548188" y="3395663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result</a:t>
            </a:r>
          </a:p>
        </p:txBody>
      </p:sp>
      <p:sp>
        <p:nvSpPr>
          <p:cNvPr id="14345" name="Rectangle 10"/>
          <p:cNvSpPr>
            <a:spLocks noChangeArrowheads="1"/>
          </p:cNvSpPr>
          <p:nvPr/>
        </p:nvSpPr>
        <p:spPr bwMode="auto">
          <a:xfrm>
            <a:off x="3400425" y="33147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14346" name="Text Box 11"/>
          <p:cNvSpPr txBox="1">
            <a:spLocks noChangeArrowheads="1"/>
          </p:cNvSpPr>
          <p:nvPr/>
        </p:nvSpPr>
        <p:spPr bwMode="auto">
          <a:xfrm>
            <a:off x="3014663" y="3390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n</a:t>
            </a:r>
          </a:p>
        </p:txBody>
      </p:sp>
      <p:sp>
        <p:nvSpPr>
          <p:cNvPr id="14347" name="Rectangle 12"/>
          <p:cNvSpPr>
            <a:spLocks noChangeArrowheads="1"/>
          </p:cNvSpPr>
          <p:nvPr/>
        </p:nvSpPr>
        <p:spPr bwMode="auto">
          <a:xfrm>
            <a:off x="7243763" y="3328988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14348" name="Text Box 13"/>
          <p:cNvSpPr txBox="1">
            <a:spLocks noChangeArrowheads="1"/>
          </p:cNvSpPr>
          <p:nvPr/>
        </p:nvSpPr>
        <p:spPr bwMode="auto">
          <a:xfrm>
            <a:off x="6858000" y="34051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4349" name="Rectangle 14"/>
          <p:cNvSpPr>
            <a:spLocks noChangeArrowheads="1"/>
          </p:cNvSpPr>
          <p:nvPr/>
        </p:nvSpPr>
        <p:spPr bwMode="auto">
          <a:xfrm>
            <a:off x="4370388" y="1482725"/>
            <a:ext cx="1292225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4350" name="Rectangle 16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smtClean="0">
              <a:solidFill>
                <a:srgbClr val="33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87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724275" y="2928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657225" y="657225"/>
            <a:ext cx="7750175" cy="32845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private int factorial(int n)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int result = 1;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 (int i = 1; i &lt;= n;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result *= i;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return result;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5662613" y="3319463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15368" name="Text Box 9"/>
          <p:cNvSpPr txBox="1">
            <a:spLocks noChangeArrowheads="1"/>
          </p:cNvSpPr>
          <p:nvPr/>
        </p:nvSpPr>
        <p:spPr bwMode="auto">
          <a:xfrm>
            <a:off x="4548188" y="3395663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result</a:t>
            </a:r>
          </a:p>
        </p:txBody>
      </p:sp>
      <p:sp>
        <p:nvSpPr>
          <p:cNvPr id="15369" name="Rectangle 10"/>
          <p:cNvSpPr>
            <a:spLocks noChangeArrowheads="1"/>
          </p:cNvSpPr>
          <p:nvPr/>
        </p:nvSpPr>
        <p:spPr bwMode="auto">
          <a:xfrm>
            <a:off x="3400425" y="33147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15370" name="Text Box 11"/>
          <p:cNvSpPr txBox="1">
            <a:spLocks noChangeArrowheads="1"/>
          </p:cNvSpPr>
          <p:nvPr/>
        </p:nvSpPr>
        <p:spPr bwMode="auto">
          <a:xfrm>
            <a:off x="3014663" y="3390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n</a:t>
            </a:r>
          </a:p>
        </p:txBody>
      </p:sp>
      <p:sp>
        <p:nvSpPr>
          <p:cNvPr id="15371" name="Rectangle 12"/>
          <p:cNvSpPr>
            <a:spLocks noChangeArrowheads="1"/>
          </p:cNvSpPr>
          <p:nvPr/>
        </p:nvSpPr>
        <p:spPr bwMode="auto">
          <a:xfrm>
            <a:off x="7243763" y="3328988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15372" name="Text Box 13"/>
          <p:cNvSpPr txBox="1">
            <a:spLocks noChangeArrowheads="1"/>
          </p:cNvSpPr>
          <p:nvPr/>
        </p:nvSpPr>
        <p:spPr bwMode="auto">
          <a:xfrm>
            <a:off x="6858000" y="34051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5373" name="Rectangle 14"/>
          <p:cNvSpPr>
            <a:spLocks noChangeArrowheads="1"/>
          </p:cNvSpPr>
          <p:nvPr/>
        </p:nvSpPr>
        <p:spPr bwMode="auto">
          <a:xfrm>
            <a:off x="1685925" y="2484438"/>
            <a:ext cx="2497138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5374" name="Rectangle 16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smtClean="0">
              <a:solidFill>
                <a:srgbClr val="33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26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6389" name="AutoShape 7"/>
          <p:cNvSpPr>
            <a:spLocks/>
          </p:cNvSpPr>
          <p:nvPr/>
        </p:nvSpPr>
        <p:spPr bwMode="auto">
          <a:xfrm rot="-5400000">
            <a:off x="6334919" y="646906"/>
            <a:ext cx="217488" cy="2016125"/>
          </a:xfrm>
          <a:prstGeom prst="leftBrace">
            <a:avLst>
              <a:gd name="adj1" fmla="val 77250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6390" name="Rectangle 9"/>
          <p:cNvSpPr>
            <a:spLocks noChangeArrowheads="1"/>
          </p:cNvSpPr>
          <p:nvPr/>
        </p:nvSpPr>
        <p:spPr bwMode="auto">
          <a:xfrm>
            <a:off x="6242050" y="1771650"/>
            <a:ext cx="406400" cy="31908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828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010000"/>
                </a:solidFill>
              </a:rPr>
              <a:t>1</a:t>
            </a:r>
          </a:p>
        </p:txBody>
      </p:sp>
      <p:sp>
        <p:nvSpPr>
          <p:cNvPr id="16391" name="Rectangle 11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smtClean="0">
              <a:solidFill>
                <a:srgbClr val="33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22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1828800" y="1263650"/>
            <a:ext cx="6037263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7414" name="AutoShape 7"/>
          <p:cNvSpPr>
            <a:spLocks/>
          </p:cNvSpPr>
          <p:nvPr/>
        </p:nvSpPr>
        <p:spPr bwMode="auto">
          <a:xfrm rot="-5400000">
            <a:off x="6334919" y="646906"/>
            <a:ext cx="217488" cy="2016125"/>
          </a:xfrm>
          <a:prstGeom prst="leftBrace">
            <a:avLst>
              <a:gd name="adj1" fmla="val 77250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6242050" y="1771650"/>
            <a:ext cx="406400" cy="31908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828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010000"/>
                </a:solidFill>
              </a:rPr>
              <a:t>1</a:t>
            </a:r>
          </a:p>
        </p:txBody>
      </p:sp>
      <p:sp>
        <p:nvSpPr>
          <p:cNvPr id="17416" name="Rectangle 9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027738" y="928688"/>
            <a:ext cx="623887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46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846513" y="928688"/>
            <a:ext cx="2190750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45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828800" y="1263650"/>
            <a:ext cx="6037263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0486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82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27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6198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 </a:t>
            </a:r>
            <a:r>
              <a:rPr lang="en-US" sz="3200" b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scope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of a variable refers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to the section of code where a variable can be accessed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b="1" dirty="0">
                <a:solidFill>
                  <a:srgbClr val="0027FF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3200" b="1" dirty="0" smtClean="0">
                <a:solidFill>
                  <a:srgbClr val="0027FF"/>
                </a:solidFill>
                <a:latin typeface="Arial" charset="0"/>
                <a:ea typeface="Arial" charset="0"/>
                <a:cs typeface="Arial" charset="0"/>
              </a:rPr>
              <a:t>cope </a:t>
            </a:r>
            <a:r>
              <a:rPr lang="en-US" sz="3200" b="1" dirty="0">
                <a:solidFill>
                  <a:srgbClr val="0027FF"/>
                </a:solidFill>
                <a:latin typeface="Arial" charset="0"/>
                <a:ea typeface="Arial" charset="0"/>
                <a:cs typeface="Arial" charset="0"/>
              </a:rPr>
              <a:t>starts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where the variable 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is declared.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Scope </a:t>
            </a:r>
            <a:r>
              <a:rPr lang="en-US" sz="32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ends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at the termination of the 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code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block in which the variable was 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declared.</a:t>
            </a:r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A </a:t>
            </a:r>
            <a:r>
              <a:rPr lang="en-US" sz="3200" b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code block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is a chunk of code between { } brackets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07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724275" y="2928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657225" y="657225"/>
            <a:ext cx="7750175" cy="32845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   private </a:t>
            </a:r>
            <a:r>
              <a:rPr lang="en-US" altLang="en-US" sz="2200" b="1" dirty="0" err="1" smtClean="0">
                <a:solidFill>
                  <a:srgbClr val="010000"/>
                </a:solidFill>
                <a:latin typeface="Courier New" charset="0"/>
              </a:rPr>
              <a:t>int</a:t>
            </a: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 factorial(</a:t>
            </a:r>
            <a:r>
              <a:rPr lang="en-US" altLang="en-US" sz="2200" b="1" dirty="0" err="1" smtClean="0">
                <a:solidFill>
                  <a:srgbClr val="010000"/>
                </a:solidFill>
                <a:latin typeface="Courier New" charset="0"/>
              </a:rPr>
              <a:t>int</a:t>
            </a: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 n)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      </a:t>
            </a:r>
            <a:r>
              <a:rPr lang="en-US" altLang="en-US" sz="2200" b="1" dirty="0" err="1" smtClean="0">
                <a:solidFill>
                  <a:srgbClr val="010000"/>
                </a:solidFill>
                <a:latin typeface="Courier New" charset="0"/>
              </a:rPr>
              <a:t>int</a:t>
            </a: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 result = 1;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      for (</a:t>
            </a:r>
            <a:r>
              <a:rPr lang="en-US" altLang="en-US" sz="2200" b="1" dirty="0" err="1" smtClean="0">
                <a:solidFill>
                  <a:srgbClr val="010000"/>
                </a:solidFill>
                <a:latin typeface="Courier New" charset="0"/>
              </a:rPr>
              <a:t>int</a:t>
            </a: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 </a:t>
            </a:r>
            <a:r>
              <a:rPr lang="en-US" altLang="en-US" sz="2200" b="1" dirty="0" err="1" smtClean="0">
                <a:solidFill>
                  <a:srgbClr val="010000"/>
                </a:solidFill>
                <a:latin typeface="Courier New" charset="0"/>
              </a:rPr>
              <a:t>i</a:t>
            </a: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 = 1; </a:t>
            </a:r>
            <a:r>
              <a:rPr lang="en-US" altLang="en-US" sz="2200" b="1" dirty="0" err="1" smtClean="0">
                <a:solidFill>
                  <a:srgbClr val="010000"/>
                </a:solidFill>
                <a:latin typeface="Courier New" charset="0"/>
              </a:rPr>
              <a:t>i</a:t>
            </a: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 &lt;= n; </a:t>
            </a:r>
            <a:r>
              <a:rPr lang="en-US" altLang="en-US" sz="2200" b="1" dirty="0" err="1" smtClean="0">
                <a:solidFill>
                  <a:srgbClr val="010000"/>
                </a:solidFill>
                <a:latin typeface="Courier New" charset="0"/>
              </a:rPr>
              <a:t>i</a:t>
            </a: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         result *= </a:t>
            </a:r>
            <a:r>
              <a:rPr lang="en-US" altLang="en-US" sz="2200" b="1" dirty="0" err="1" smtClean="0">
                <a:solidFill>
                  <a:srgbClr val="010000"/>
                </a:solidFill>
                <a:latin typeface="Courier New" charset="0"/>
              </a:rPr>
              <a:t>i</a:t>
            </a: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      return result;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dirty="0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dirty="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5662613" y="3319463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b="1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4548188" y="3395663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010000"/>
                </a:solidFill>
                <a:latin typeface="Courier New" charset="0"/>
              </a:rPr>
              <a:t>result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3400425" y="33147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3014663" y="3390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010000"/>
                </a:solidFill>
                <a:latin typeface="Courier New" charset="0"/>
              </a:rPr>
              <a:t>n</a:t>
            </a: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7243763" y="3328988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b="1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6858000" y="34051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2541" name="Rectangle 14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4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724275" y="2928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657225" y="657225"/>
            <a:ext cx="7750175" cy="32845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private int factorial(int n)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int result = 1;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 (int i = 1; i &lt;= n;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result *= i;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return result;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5662613" y="3319463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4548188" y="3395663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result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400425" y="33147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3014663" y="3390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n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7243763" y="3328988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b="1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6858000" y="34051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1712913" y="1147763"/>
            <a:ext cx="2655887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3566" name="Rectangle 15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34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724275" y="2928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657225" y="657225"/>
            <a:ext cx="7750175" cy="32845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private int factorial(int n)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int result = 1;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 (int i = 1; i &lt;= n;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result *= i;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return result;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5662613" y="3319463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4548188" y="3395663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result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400425" y="33147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3014663" y="3390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n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7243763" y="3328988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6858000" y="34051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2584450" y="1482725"/>
            <a:ext cx="1538288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4590" name="Rectangle 15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3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724275" y="2928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657225" y="657225"/>
            <a:ext cx="7750175" cy="32845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private int factorial(int n)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int result = 1;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 (int i = 1; i &lt;= n;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result *= i;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return result;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5662613" y="3319463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548188" y="3395663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result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3400425" y="33147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3014663" y="3390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n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7243763" y="3328988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6858000" y="34051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4384675" y="1482725"/>
            <a:ext cx="1292225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09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724275" y="2928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657225" y="657225"/>
            <a:ext cx="7750175" cy="32845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private int factorial(int n)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int result = 1;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 (int i = 1; i &lt;= n;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result *= i;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return result;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5662613" y="3319463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4548188" y="3395663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result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400425" y="33147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3014663" y="3390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n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7243763" y="3328988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6858000" y="34051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2220913" y="1816100"/>
            <a:ext cx="209073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6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724275" y="2928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657225" y="657225"/>
            <a:ext cx="7750175" cy="32845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private int factorial(int n)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int result = 1;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 (int i = 1; i &lt;= n;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result *= i;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return result;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5662613" y="3319463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4548188" y="3395663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result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3400425" y="33147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3014663" y="3390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n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7243763" y="3328988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2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6858000" y="34051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5703888" y="1482725"/>
            <a:ext cx="639762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44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724275" y="2928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657225" y="657225"/>
            <a:ext cx="7750175" cy="32845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private int factorial(int n)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int result = 1;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 (int i = 1; i &lt;= n;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result *= i;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return result;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5662613" y="3319463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4548188" y="3395663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result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3400425" y="33147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3014663" y="3390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n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7243763" y="3328988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2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6858000" y="34051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8685" name="Rectangle 14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8686" name="Rectangle 15"/>
          <p:cNvSpPr>
            <a:spLocks noChangeArrowheads="1"/>
          </p:cNvSpPr>
          <p:nvPr/>
        </p:nvSpPr>
        <p:spPr bwMode="auto">
          <a:xfrm>
            <a:off x="4384675" y="1482725"/>
            <a:ext cx="1292225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37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724275" y="2928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657225" y="657225"/>
            <a:ext cx="7750175" cy="32845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private int factorial(int n)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int result = 1;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 (int i = 1; i &lt;= n;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result *= i;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return result;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5662613" y="3319463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4548188" y="3395663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result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3400425" y="33147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3014663" y="3390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n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7243763" y="3328988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2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6858000" y="34051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1685925" y="2468563"/>
            <a:ext cx="2511425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6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30725" name="AutoShape 5"/>
          <p:cNvSpPr>
            <a:spLocks/>
          </p:cNvSpPr>
          <p:nvPr/>
        </p:nvSpPr>
        <p:spPr bwMode="auto">
          <a:xfrm rot="-5400000">
            <a:off x="6334919" y="646906"/>
            <a:ext cx="217488" cy="2016125"/>
          </a:xfrm>
          <a:prstGeom prst="leftBrace">
            <a:avLst>
              <a:gd name="adj1" fmla="val 77250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6242050" y="1771650"/>
            <a:ext cx="406400" cy="31908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828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010000"/>
                </a:solidFill>
              </a:rPr>
              <a:t>1</a:t>
            </a:r>
          </a:p>
        </p:txBody>
      </p:sp>
      <p:sp>
        <p:nvSpPr>
          <p:cNvPr id="30727" name="Rectangle 8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5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828800" y="1263650"/>
            <a:ext cx="6037263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31750" name="AutoShape 6"/>
          <p:cNvSpPr>
            <a:spLocks/>
          </p:cNvSpPr>
          <p:nvPr/>
        </p:nvSpPr>
        <p:spPr bwMode="auto">
          <a:xfrm rot="-5400000">
            <a:off x="6334919" y="646906"/>
            <a:ext cx="217488" cy="2016125"/>
          </a:xfrm>
          <a:prstGeom prst="leftBrace">
            <a:avLst>
              <a:gd name="adj1" fmla="val 77250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6242050" y="1771650"/>
            <a:ext cx="406400" cy="31908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828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010000"/>
                </a:solidFill>
              </a:rPr>
              <a:t>1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08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388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cannot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 the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same scope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x-none" sz="3200" dirty="0" smtClean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 smtClean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= 1;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&lt;= 100 * line;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sz="2800" b="1" dirty="0" err="1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 err="1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= 2;              // </a:t>
            </a:r>
            <a:r>
              <a:rPr lang="en-US" altLang="x-none" sz="2800" b="1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ERROR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print("/");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5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2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6027738" y="928688"/>
            <a:ext cx="623887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32774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3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2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846513" y="928688"/>
            <a:ext cx="2190750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33798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07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2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1828800" y="1263650"/>
            <a:ext cx="6037263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34822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25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2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66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2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36869" name="AutoShape 5"/>
          <p:cNvSpPr>
            <a:spLocks/>
          </p:cNvSpPr>
          <p:nvPr/>
        </p:nvSpPr>
        <p:spPr bwMode="auto">
          <a:xfrm rot="-5400000">
            <a:off x="6334919" y="646906"/>
            <a:ext cx="217488" cy="2016125"/>
          </a:xfrm>
          <a:prstGeom prst="leftBrace">
            <a:avLst>
              <a:gd name="adj1" fmla="val 77250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6242050" y="1771650"/>
            <a:ext cx="406400" cy="31908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828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010000"/>
                </a:solidFill>
              </a:rPr>
              <a:t>2</a:t>
            </a:r>
          </a:p>
        </p:txBody>
      </p:sp>
      <p:sp>
        <p:nvSpPr>
          <p:cNvPr id="36871" name="Rectangle 8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34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2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1828800" y="1263650"/>
            <a:ext cx="6037263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37894" name="AutoShape 6"/>
          <p:cNvSpPr>
            <a:spLocks/>
          </p:cNvSpPr>
          <p:nvPr/>
        </p:nvSpPr>
        <p:spPr bwMode="auto">
          <a:xfrm rot="-5400000">
            <a:off x="6334919" y="646906"/>
            <a:ext cx="217488" cy="2016125"/>
          </a:xfrm>
          <a:prstGeom prst="leftBrace">
            <a:avLst>
              <a:gd name="adj1" fmla="val 77250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6242050" y="1771650"/>
            <a:ext cx="406400" cy="31908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828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010000"/>
                </a:solidFill>
              </a:rPr>
              <a:t>2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2! = 2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84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3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6027738" y="928688"/>
            <a:ext cx="623887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38918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2! = 2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66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3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3846513" y="928688"/>
            <a:ext cx="2190750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39942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2! = 2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4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3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1828800" y="1263650"/>
            <a:ext cx="6037263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40966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2! = 2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7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3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41990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2! = 2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48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cannot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 the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same scope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x-none" sz="3200" dirty="0" smtClean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altLang="x-none" sz="28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x-none" sz="28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x-none" sz="28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= 1;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&lt;= 100 * line;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sz="2800" b="1" dirty="0" err="1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 err="1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= 2;              // </a:t>
            </a:r>
            <a:r>
              <a:rPr lang="en-US" altLang="x-none" sz="2800" b="1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ERROR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sz="2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altLang="x-none" sz="2800" b="1" dirty="0" smtClean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altLang="x-none" sz="2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altLang="x-none" sz="2800" b="1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 smtClean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altLang="x-none" sz="2800" b="1" dirty="0" err="1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x-none" sz="2800" b="1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 err="1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x-none" sz="2800" b="1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5; </a:t>
            </a:r>
            <a:r>
              <a:rPr lang="en-US" altLang="x-none" sz="2800" b="1" dirty="0" smtClean="0">
                <a:latin typeface="Courier" charset="0"/>
                <a:ea typeface="Courier" charset="0"/>
                <a:cs typeface="Courier" charset="0"/>
              </a:rPr>
              <a:t>			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// ERROR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altLang="x-none" sz="2800" b="1" dirty="0" smtClean="0">
                <a:latin typeface="Courier" charset="0"/>
                <a:ea typeface="Courier" charset="0"/>
                <a:cs typeface="Courier" charset="0"/>
              </a:rPr>
              <a:t>	 }</a:t>
            </a:r>
            <a:endParaRPr lang="en-US" altLang="x-none" sz="2800" b="1" dirty="0">
              <a:latin typeface="Courier" charset="0"/>
              <a:ea typeface="Courier" charset="0"/>
              <a:cs typeface="Courier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62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3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43013" name="AutoShape 5"/>
          <p:cNvSpPr>
            <a:spLocks/>
          </p:cNvSpPr>
          <p:nvPr/>
        </p:nvSpPr>
        <p:spPr bwMode="auto">
          <a:xfrm rot="-5400000">
            <a:off x="6334919" y="646906"/>
            <a:ext cx="217488" cy="2016125"/>
          </a:xfrm>
          <a:prstGeom prst="leftBrace">
            <a:avLst>
              <a:gd name="adj1" fmla="val 77250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6242050" y="1771650"/>
            <a:ext cx="406400" cy="31908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828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010000"/>
                </a:solidFill>
              </a:rPr>
              <a:t>6</a:t>
            </a:r>
          </a:p>
        </p:txBody>
      </p:sp>
      <p:sp>
        <p:nvSpPr>
          <p:cNvPr id="43015" name="Rectangle 8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2! = 2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42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3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1828800" y="1263650"/>
            <a:ext cx="6037263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44038" name="AutoShape 6"/>
          <p:cNvSpPr>
            <a:spLocks/>
          </p:cNvSpPr>
          <p:nvPr/>
        </p:nvSpPr>
        <p:spPr bwMode="auto">
          <a:xfrm rot="-5400000">
            <a:off x="6334919" y="646906"/>
            <a:ext cx="217488" cy="2016125"/>
          </a:xfrm>
          <a:prstGeom prst="leftBrace">
            <a:avLst>
              <a:gd name="adj1" fmla="val 77250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6242050" y="1771650"/>
            <a:ext cx="406400" cy="31908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828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010000"/>
                </a:solidFill>
              </a:rPr>
              <a:t>6</a:t>
            </a: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2! = 2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3! = 6</a:t>
            </a:r>
          </a:p>
        </p:txBody>
      </p:sp>
    </p:spTree>
    <p:extLst>
      <p:ext uri="{BB962C8B-B14F-4D97-AF65-F5344CB8AC3E}">
        <p14:creationId xmlns:p14="http://schemas.microsoft.com/office/powerpoint/2010/main" val="45222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4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6027738" y="928688"/>
            <a:ext cx="623887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45062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2! = 2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3! = 6</a:t>
            </a:r>
          </a:p>
        </p:txBody>
      </p:sp>
    </p:spTree>
    <p:extLst>
      <p:ext uri="{BB962C8B-B14F-4D97-AF65-F5344CB8AC3E}">
        <p14:creationId xmlns:p14="http://schemas.microsoft.com/office/powerpoint/2010/main" val="59061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4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846513" y="928688"/>
            <a:ext cx="2190750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2! = 2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3! = 6</a:t>
            </a:r>
          </a:p>
        </p:txBody>
      </p:sp>
    </p:spTree>
    <p:extLst>
      <p:ext uri="{BB962C8B-B14F-4D97-AF65-F5344CB8AC3E}">
        <p14:creationId xmlns:p14="http://schemas.microsoft.com/office/powerpoint/2010/main" val="74582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Recap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Announcements</a:t>
            </a:r>
          </a:p>
          <a:p>
            <a:r>
              <a:rPr lang="en-US" altLang="x-none" sz="3600" dirty="0" smtClean="0"/>
              <a:t>Recap: For Loops</a:t>
            </a:r>
            <a:endParaRPr lang="en-US" altLang="x-none" sz="3600" dirty="0" smtClean="0"/>
          </a:p>
          <a:p>
            <a:r>
              <a:rPr lang="en-US" altLang="x-none" sz="3600" dirty="0" smtClean="0"/>
              <a:t>Recap: Scope</a:t>
            </a:r>
            <a:endParaRPr lang="en-US" altLang="x-none" sz="3600" dirty="0" smtClean="0"/>
          </a:p>
          <a:p>
            <a:r>
              <a:rPr lang="en-US" altLang="x-none" sz="3600" dirty="0" smtClean="0"/>
              <a:t>Parameters</a:t>
            </a:r>
          </a:p>
          <a:p>
            <a:r>
              <a:rPr lang="en-US" altLang="x-none" sz="3600" dirty="0" smtClean="0"/>
              <a:t>Return</a:t>
            </a:r>
          </a:p>
          <a:p>
            <a:endParaRPr lang="en-US" altLang="x-none" sz="3600" dirty="0"/>
          </a:p>
          <a:p>
            <a:pPr marL="0" indent="0">
              <a:buNone/>
            </a:pPr>
            <a:r>
              <a:rPr lang="en-US" altLang="x-none" sz="3600" b="1" dirty="0" smtClean="0"/>
              <a:t>Next time: Strings (new variable type!)</a:t>
            </a:r>
            <a:endParaRPr lang="en-US" altLang="x-none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96664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992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separate scopes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</a:rPr>
              <a:t>for</a:t>
            </a:r>
            <a:r>
              <a:rPr lang="en-US" b="1" dirty="0" smtClean="0">
                <a:latin typeface="Courier New" charset="0"/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 smtClean="0">
                <a:latin typeface="Courier New" charset="0"/>
              </a:rPr>
              <a:t>i</a:t>
            </a:r>
            <a:r>
              <a:rPr lang="en-US" b="1" dirty="0" smtClean="0">
                <a:latin typeface="Courier New" charset="0"/>
              </a:rPr>
              <a:t> = 0; </a:t>
            </a:r>
            <a:r>
              <a:rPr lang="en-US" b="1" dirty="0" err="1" smtClean="0">
                <a:latin typeface="Courier New" charset="0"/>
              </a:rPr>
              <a:t>i</a:t>
            </a:r>
            <a:r>
              <a:rPr lang="en-US" b="1" dirty="0" smtClean="0">
                <a:latin typeface="Courier New" charset="0"/>
              </a:rPr>
              <a:t> &lt; 5; </a:t>
            </a:r>
            <a:r>
              <a:rPr lang="en-US" b="1" dirty="0" err="1" smtClean="0">
                <a:latin typeface="Courier New" charset="0"/>
              </a:rPr>
              <a:t>i</a:t>
            </a:r>
            <a:r>
              <a:rPr lang="en-US" b="1" dirty="0" smtClean="0">
                <a:latin typeface="Courier New" charset="0"/>
              </a:rPr>
              <a:t>++) {	</a:t>
            </a:r>
            <a:r>
              <a:rPr lang="en-US" b="1" dirty="0" smtClean="0">
                <a:solidFill>
                  <a:srgbClr val="00B050"/>
                </a:solidFill>
                <a:latin typeface="Courier New" charset="0"/>
              </a:rPr>
              <a:t>// </a:t>
            </a:r>
            <a:r>
              <a:rPr lang="en-US" b="1" dirty="0" err="1" smtClean="0">
                <a:solidFill>
                  <a:srgbClr val="00B050"/>
                </a:solidFill>
                <a:latin typeface="Courier New" charset="0"/>
              </a:rPr>
              <a:t>i</a:t>
            </a:r>
            <a:r>
              <a:rPr lang="en-US" b="1" dirty="0" smtClean="0">
                <a:solidFill>
                  <a:srgbClr val="00B050"/>
                </a:solidFill>
                <a:latin typeface="Courier New" charset="0"/>
              </a:rPr>
              <a:t> ok here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	</a:t>
            </a:r>
            <a:r>
              <a:rPr lang="en-US" b="1" dirty="0" smtClean="0">
                <a:latin typeface="Courier New" charset="0"/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smtClean="0">
                <a:latin typeface="Courier New" charset="0"/>
              </a:rPr>
              <a:t>w = 2;					</a:t>
            </a:r>
            <a:r>
              <a:rPr lang="en-US" b="1" dirty="0" smtClean="0">
                <a:solidFill>
                  <a:srgbClr val="00B050"/>
                </a:solidFill>
                <a:latin typeface="Courier New" charset="0"/>
              </a:rPr>
              <a:t>// w ok here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	</a:t>
            </a:r>
            <a:r>
              <a:rPr lang="en-US" b="1" dirty="0">
                <a:latin typeface="Courier New" charset="0"/>
              </a:rPr>
              <a:t>  </a:t>
            </a:r>
            <a:r>
              <a:rPr lang="en-US" b="1" dirty="0" smtClean="0"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latin typeface="Courier New" charset="0"/>
              </a:rPr>
              <a:t>	  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</a:rPr>
              <a:t>for</a:t>
            </a:r>
            <a:r>
              <a:rPr lang="en-US" b="1" dirty="0" smtClean="0">
                <a:latin typeface="Courier New" charset="0"/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 smtClean="0">
                <a:latin typeface="Courier New" charset="0"/>
              </a:rPr>
              <a:t>i</a:t>
            </a:r>
            <a:r>
              <a:rPr lang="en-US" b="1" dirty="0" smtClean="0">
                <a:latin typeface="Courier New" charset="0"/>
              </a:rPr>
              <a:t> = 0; </a:t>
            </a:r>
            <a:r>
              <a:rPr lang="en-US" b="1" dirty="0" err="1" smtClean="0">
                <a:latin typeface="Courier New" charset="0"/>
              </a:rPr>
              <a:t>i</a:t>
            </a:r>
            <a:r>
              <a:rPr lang="en-US" b="1" dirty="0" smtClean="0">
                <a:latin typeface="Courier New" charset="0"/>
              </a:rPr>
              <a:t> &lt; 2; </a:t>
            </a:r>
            <a:r>
              <a:rPr lang="en-US" b="1" dirty="0" err="1" smtClean="0">
                <a:latin typeface="Courier New" charset="0"/>
              </a:rPr>
              <a:t>i</a:t>
            </a:r>
            <a:r>
              <a:rPr lang="en-US" b="1" dirty="0" smtClean="0">
                <a:latin typeface="Courier New" charset="0"/>
              </a:rPr>
              <a:t>++) {	</a:t>
            </a:r>
            <a:r>
              <a:rPr lang="en-US" b="1" dirty="0" smtClean="0">
                <a:solidFill>
                  <a:srgbClr val="00B050"/>
                </a:solidFill>
                <a:latin typeface="Courier New" charset="0"/>
              </a:rPr>
              <a:t>// </a:t>
            </a:r>
            <a:r>
              <a:rPr lang="en-US" b="1" dirty="0" err="1" smtClean="0">
                <a:solidFill>
                  <a:srgbClr val="00B050"/>
                </a:solidFill>
                <a:latin typeface="Courier New" charset="0"/>
              </a:rPr>
              <a:t>i</a:t>
            </a:r>
            <a:r>
              <a:rPr lang="en-US" b="1" dirty="0" smtClean="0">
                <a:solidFill>
                  <a:srgbClr val="00B050"/>
                </a:solidFill>
                <a:latin typeface="Courier New" charset="0"/>
              </a:rPr>
              <a:t> ok here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	</a:t>
            </a:r>
            <a:r>
              <a:rPr lang="en-US" b="1" dirty="0" smtClean="0">
                <a:latin typeface="Courier New" charset="0"/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smtClean="0">
                <a:latin typeface="Courier New" charset="0"/>
              </a:rPr>
              <a:t>w = 3;					</a:t>
            </a:r>
            <a:r>
              <a:rPr lang="en-US" b="1" dirty="0" smtClean="0">
                <a:solidFill>
                  <a:srgbClr val="00B050"/>
                </a:solidFill>
                <a:latin typeface="Courier New" charset="0"/>
              </a:rPr>
              <a:t>// w ok here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	 </a:t>
            </a:r>
            <a:r>
              <a:rPr lang="en-US" b="1" dirty="0" smtClean="0">
                <a:latin typeface="Courier New" charset="0"/>
              </a:rPr>
              <a:t> }</a:t>
            </a:r>
            <a:endParaRPr lang="en-US" b="1" dirty="0" smtClean="0"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72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separate scopes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prints 5</a:t>
            </a:r>
            <a:endParaRPr lang="en-US" b="1" dirty="0">
              <a:solidFill>
                <a:srgbClr val="008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prints 10</a:t>
            </a:r>
            <a:endParaRPr lang="en-US" b="1" dirty="0">
              <a:solidFill>
                <a:srgbClr val="008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different scopes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  <a:endParaRPr lang="en-US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  <a:endParaRPr lang="en-US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91200" y="28194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239000" y="30783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1158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different scopes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  <a:endParaRPr lang="en-US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  <a:endParaRPr lang="en-US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91200" y="28194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239000" y="30783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13362" y="3109033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cow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467600" y="3367968"/>
            <a:ext cx="1143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 smtClean="0">
                <a:latin typeface="Courier" charset="0"/>
                <a:ea typeface="Courier" charset="0"/>
                <a:cs typeface="Courier" charset="0"/>
              </a:rPr>
              <a:t>10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19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different scopes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  <a:endParaRPr lang="en-US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  <a:endParaRPr lang="en-US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91200" y="28194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239000" y="30783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13362" y="3109033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cow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467600" y="3367968"/>
            <a:ext cx="1143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 smtClean="0">
                <a:latin typeface="Courier" charset="0"/>
                <a:ea typeface="Courier" charset="0"/>
                <a:cs typeface="Courier" charset="0"/>
              </a:rPr>
              <a:t>10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5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different scopes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  <a:endParaRPr lang="en-US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   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num</a:t>
            </a:r>
            <a:r>
              <a:rPr lang="en-US" b="1" dirty="0"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);		</a:t>
            </a:r>
            <a:endParaRPr lang="en-US" b="1" dirty="0" smtClean="0">
              <a:solidFill>
                <a:srgbClr val="FF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91200" y="28194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239000" y="30783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13362" y="3109033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cow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467600" y="3367968"/>
            <a:ext cx="1143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 smtClean="0">
                <a:latin typeface="Courier" charset="0"/>
                <a:ea typeface="Courier" charset="0"/>
                <a:cs typeface="Courier" charset="0"/>
              </a:rPr>
              <a:t>10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02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Announcements</a:t>
            </a:r>
          </a:p>
          <a:p>
            <a:r>
              <a:rPr lang="en-US" altLang="x-none" sz="3600" dirty="0" smtClean="0"/>
              <a:t>Recap: For Loops</a:t>
            </a:r>
            <a:endParaRPr lang="en-US" altLang="x-none" sz="3600" dirty="0" smtClean="0"/>
          </a:p>
          <a:p>
            <a:r>
              <a:rPr lang="en-US" altLang="x-none" sz="3600" dirty="0" smtClean="0"/>
              <a:t>Recap: Scope</a:t>
            </a:r>
            <a:endParaRPr lang="en-US" altLang="x-none" sz="3600" dirty="0" smtClean="0"/>
          </a:p>
          <a:p>
            <a:r>
              <a:rPr lang="en-US" altLang="x-none" sz="3600" dirty="0" smtClean="0"/>
              <a:t>Parameters</a:t>
            </a:r>
          </a:p>
          <a:p>
            <a:r>
              <a:rPr lang="en-US" altLang="x-none" sz="3600" dirty="0" smtClean="0"/>
              <a:t>Return</a:t>
            </a:r>
            <a:endParaRPr lang="en-US" altLang="x-none" sz="3600" dirty="0" smtClean="0"/>
          </a:p>
        </p:txBody>
      </p:sp>
    </p:spTree>
    <p:extLst>
      <p:ext uri="{BB962C8B-B14F-4D97-AF65-F5344CB8AC3E}">
        <p14:creationId xmlns:p14="http://schemas.microsoft.com/office/powerpoint/2010/main" val="147806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different scopes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);		</a:t>
            </a:r>
            <a:endParaRPr lang="en-US" b="1" dirty="0" smtClean="0">
              <a:solidFill>
                <a:srgbClr val="FF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   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num</a:t>
            </a:r>
            <a:r>
              <a:rPr lang="en-US" b="1" dirty="0"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  <a:endParaRPr lang="en-US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91200" y="28194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239000" y="30783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3377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For Loops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Scope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600" dirty="0" smtClean="0"/>
              <a:t>Parameters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Return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15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5600" dirty="0" smtClean="0"/>
              <a:t>Parameters let you provide a method some information when you are calling it.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209499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305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7" y="1549400"/>
            <a:ext cx="19446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749425" y="33067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  <p:pic>
        <p:nvPicPr>
          <p:cNvPr id="8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318" y="1499394"/>
            <a:ext cx="255270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66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44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4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4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4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4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04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44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4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4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4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4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1" y="1814570"/>
            <a:ext cx="47496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give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readInt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some information in parenthesis (the text to print to the user)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1729091"/>
            <a:ext cx="21187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call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readInt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884557" y="2722515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5181600" y="3107232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0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printGreeting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4193" y="3352800"/>
            <a:ext cx="75151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56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5600" dirty="0" smtClean="0">
                <a:latin typeface="Courier" charset="0"/>
                <a:ea typeface="Courier" charset="0"/>
                <a:cs typeface="Courier" charset="0"/>
              </a:rPr>
              <a:t>5);</a:t>
            </a:r>
            <a:endParaRPr lang="en-US" sz="5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1896" y="5486400"/>
            <a:ext cx="8480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Prints a greeting a certain number of times)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60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Wouldn’t it be nice if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4193" y="3352800"/>
            <a:ext cx="75151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5600" dirty="0" smtClean="0">
                <a:latin typeface="Courier" charset="0"/>
                <a:ea typeface="Courier" charset="0"/>
                <a:cs typeface="Courier" charset="0"/>
              </a:rPr>
              <a:t>(5);</a:t>
            </a:r>
            <a:endParaRPr lang="en-US" sz="5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0" y="1526802"/>
            <a:ext cx="44894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give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printGreeting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some information (the number of greetings to print)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729091"/>
            <a:ext cx="2362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call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printGreeting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884557" y="2722515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6934200" y="2746158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times)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use ‘times’ to print the greeting</a:t>
            </a:r>
            <a:endParaRPr lang="en-US" sz="2500" b="1" dirty="0" smtClean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5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0" y="1212088"/>
            <a:ext cx="41846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Tells Java this method needs one </a:t>
            </a:r>
            <a:r>
              <a:rPr lang="en-US" sz="2600" i="1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int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in order to execute.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867400" y="2438078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0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4953000"/>
            <a:ext cx="8763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times)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sz="25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use ‘times’ to print the greeting</a:t>
            </a:r>
            <a:endParaRPr lang="en-US" sz="2500" b="1" dirty="0" smtClean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5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4401" y="1636130"/>
            <a:ext cx="75151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5600" dirty="0" smtClean="0">
                <a:latin typeface="Courier" charset="0"/>
                <a:ea typeface="Courier" charset="0"/>
                <a:cs typeface="Courier" charset="0"/>
              </a:rPr>
              <a:t>(5);</a:t>
            </a:r>
            <a:endParaRPr lang="en-US" sz="56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6705600" y="2590237"/>
            <a:ext cx="381000" cy="251516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7222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/>
              <a:t>Recap: For Loops</a:t>
            </a:r>
            <a:endParaRPr lang="en-US" altLang="x-none" sz="3600" dirty="0" smtClean="0"/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Scope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Parameters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Return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87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4114800"/>
            <a:ext cx="8763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 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5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5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4401" y="1636130"/>
            <a:ext cx="75151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5600" dirty="0" smtClean="0">
                <a:latin typeface="Courier" charset="0"/>
                <a:ea typeface="Courier" charset="0"/>
                <a:cs typeface="Courier" charset="0"/>
              </a:rPr>
              <a:t>(5);</a:t>
            </a:r>
            <a:endParaRPr lang="en-US" sz="56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6781800" y="2590237"/>
            <a:ext cx="304800" cy="152456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7284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repeats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(repeats);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08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repeats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(repeats);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50292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repeats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0480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876800" y="4800600"/>
            <a:ext cx="2590800" cy="182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times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3246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8148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repeats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(repeats);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50292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repeats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0480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876800" y="4800600"/>
            <a:ext cx="2590800" cy="182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times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3246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3695700" y="5666241"/>
            <a:ext cx="2476500" cy="289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9818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5;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(repeats);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50292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times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0480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876800" y="4800600"/>
            <a:ext cx="2590800" cy="182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times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3246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latin typeface="Courier" charset="0"/>
                <a:ea typeface="Courier" charset="0"/>
                <a:cs typeface="Courier" charset="0"/>
              </a:rPr>
              <a:t>?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5;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(repeats);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50292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times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0480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876800" y="4800600"/>
            <a:ext cx="2590800" cy="182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times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3246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3695700" y="5666241"/>
            <a:ext cx="2476500" cy="289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653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are Copies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NOTE: This program is </a:t>
            </a:r>
            <a:r>
              <a:rPr lang="en-US" b="1" u="sng" dirty="0">
                <a:solidFill>
                  <a:srgbClr val="008000"/>
                </a:solidFill>
                <a:latin typeface="Courier New" charset="0"/>
              </a:rPr>
              <a:t>buggy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!!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(x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  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prints "x = 3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"!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);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	 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096000" y="21336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x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43800" y="23925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0546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are Copies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NOTE: This program is </a:t>
            </a:r>
            <a:r>
              <a:rPr lang="en-US" b="1" u="sng" dirty="0">
                <a:solidFill>
                  <a:srgbClr val="008000"/>
                </a:solidFill>
                <a:latin typeface="Courier New" charset="0"/>
              </a:rPr>
              <a:t>buggy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!!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charset="0"/>
              </a:rPr>
              <a:t>addFive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(x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  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prints "x = 3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"!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);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	 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096000" y="21336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x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43800" y="23925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3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400800" y="2392535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smtClean="0">
                <a:latin typeface="Courier" charset="0"/>
                <a:ea typeface="Courier" charset="0"/>
                <a:cs typeface="Courier" charset="0"/>
              </a:rPr>
              <a:t>addFive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x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848600" y="2651470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1392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are Copies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NOTE: This program is </a:t>
            </a:r>
            <a:r>
              <a:rPr lang="en-US" b="1" u="sng" dirty="0">
                <a:solidFill>
                  <a:srgbClr val="008000"/>
                </a:solidFill>
                <a:latin typeface="Courier New" charset="0"/>
              </a:rPr>
              <a:t>buggy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!!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(x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  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prints "x = 3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"!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);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	 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096000" y="21336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x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43800" y="23925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3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400800" y="2392535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smtClean="0">
                <a:latin typeface="Courier" charset="0"/>
                <a:ea typeface="Courier" charset="0"/>
                <a:cs typeface="Courier" charset="0"/>
              </a:rPr>
              <a:t>addFive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x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848600" y="2651470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425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are Copies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NOTE: This program is </a:t>
            </a:r>
            <a:r>
              <a:rPr lang="en-US" b="1" u="sng" dirty="0">
                <a:solidFill>
                  <a:srgbClr val="008000"/>
                </a:solidFill>
                <a:latin typeface="Courier New" charset="0"/>
              </a:rPr>
              <a:t>buggy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!!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(x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  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prints "x = 3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"!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("x = " + x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);</a:t>
            </a:r>
            <a:endParaRPr lang="en-US" b="1" dirty="0">
              <a:solidFill>
                <a:srgbClr val="FF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	 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096000" y="21336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x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43800" y="23925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2284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20906604">
            <a:off x="426533" y="1726870"/>
            <a:ext cx="2118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This code is run once, just before the for loop starts</a:t>
            </a:r>
            <a:endParaRPr lang="en-US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738267">
            <a:off x="6377567" y="1517748"/>
            <a:ext cx="2118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This code is run each time the code gets to the end of the ‘body’</a:t>
            </a:r>
            <a:endParaRPr lang="en-US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9138" y="1435973"/>
            <a:ext cx="2118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Repeats the loop if this condition passes</a:t>
            </a:r>
            <a:endParaRPr lang="en-US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809285" y="2641270"/>
            <a:ext cx="1371599" cy="480821"/>
          </a:xfrm>
          <a:custGeom>
            <a:avLst/>
            <a:gdLst>
              <a:gd name="connsiteX0" fmla="*/ 0 w 1371599"/>
              <a:gd name="connsiteY0" fmla="*/ 0 h 480821"/>
              <a:gd name="connsiteX1" fmla="*/ 33454 w 1371599"/>
              <a:gd name="connsiteY1" fmla="*/ 44605 h 480821"/>
              <a:gd name="connsiteX2" fmla="*/ 1025912 w 1371599"/>
              <a:gd name="connsiteY2" fmla="*/ 278781 h 480821"/>
              <a:gd name="connsiteX3" fmla="*/ 1182029 w 1371599"/>
              <a:gd name="connsiteY3" fmla="*/ 289932 h 480821"/>
              <a:gd name="connsiteX4" fmla="*/ 1248936 w 1371599"/>
              <a:gd name="connsiteY4" fmla="*/ 334537 h 480821"/>
              <a:gd name="connsiteX5" fmla="*/ 1282390 w 1371599"/>
              <a:gd name="connsiteY5" fmla="*/ 345688 h 480821"/>
              <a:gd name="connsiteX6" fmla="*/ 1304693 w 1371599"/>
              <a:gd name="connsiteY6" fmla="*/ 412595 h 480821"/>
              <a:gd name="connsiteX7" fmla="*/ 1326995 w 1371599"/>
              <a:gd name="connsiteY7" fmla="*/ 379142 h 480821"/>
              <a:gd name="connsiteX8" fmla="*/ 1338146 w 1371599"/>
              <a:gd name="connsiteY8" fmla="*/ 356839 h 480821"/>
              <a:gd name="connsiteX9" fmla="*/ 1315844 w 1371599"/>
              <a:gd name="connsiteY9" fmla="*/ 401444 h 480821"/>
              <a:gd name="connsiteX10" fmla="*/ 1260088 w 1371599"/>
              <a:gd name="connsiteY10" fmla="*/ 479503 h 480821"/>
              <a:gd name="connsiteX11" fmla="*/ 1126273 w 1371599"/>
              <a:gd name="connsiteY11" fmla="*/ 479503 h 480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71599" h="480821">
                <a:moveTo>
                  <a:pt x="0" y="0"/>
                </a:moveTo>
                <a:cubicBezTo>
                  <a:pt x="11151" y="14868"/>
                  <a:pt x="16545" y="36892"/>
                  <a:pt x="33454" y="44605"/>
                </a:cubicBezTo>
                <a:cubicBezTo>
                  <a:pt x="683491" y="341114"/>
                  <a:pt x="462599" y="294875"/>
                  <a:pt x="1025912" y="278781"/>
                </a:cubicBezTo>
                <a:cubicBezTo>
                  <a:pt x="1077951" y="282498"/>
                  <a:pt x="1131415" y="277279"/>
                  <a:pt x="1182029" y="289932"/>
                </a:cubicBezTo>
                <a:cubicBezTo>
                  <a:pt x="1208033" y="296433"/>
                  <a:pt x="1223507" y="326061"/>
                  <a:pt x="1248936" y="334537"/>
                </a:cubicBezTo>
                <a:lnTo>
                  <a:pt x="1282390" y="345688"/>
                </a:lnTo>
                <a:cubicBezTo>
                  <a:pt x="1289824" y="367990"/>
                  <a:pt x="1291653" y="432155"/>
                  <a:pt x="1304693" y="412595"/>
                </a:cubicBezTo>
                <a:cubicBezTo>
                  <a:pt x="1312127" y="401444"/>
                  <a:pt x="1318273" y="389317"/>
                  <a:pt x="1326995" y="379142"/>
                </a:cubicBezTo>
                <a:cubicBezTo>
                  <a:pt x="1363050" y="337077"/>
                  <a:pt x="1400585" y="315214"/>
                  <a:pt x="1338146" y="356839"/>
                </a:cubicBezTo>
                <a:cubicBezTo>
                  <a:pt x="1330712" y="371707"/>
                  <a:pt x="1322018" y="386010"/>
                  <a:pt x="1315844" y="401444"/>
                </a:cubicBezTo>
                <a:cubicBezTo>
                  <a:pt x="1296700" y="449304"/>
                  <a:pt x="1312405" y="476015"/>
                  <a:pt x="1260088" y="479503"/>
                </a:cubicBezTo>
                <a:cubicBezTo>
                  <a:pt x="1215582" y="482470"/>
                  <a:pt x="1170878" y="479503"/>
                  <a:pt x="1126273" y="47950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641695" y="2429397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225168" y="2652421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2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Parameters</a:t>
            </a:r>
          </a:p>
        </p:txBody>
      </p:sp>
      <p:sp>
        <p:nvSpPr>
          <p:cNvPr id="117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x-none" b="1"/>
              <a:t>parameter</a:t>
            </a:r>
            <a:r>
              <a:rPr lang="en-US" altLang="x-none"/>
              <a:t>: A value passed to a method by its caller.</a:t>
            </a:r>
          </a:p>
          <a:p>
            <a:pPr lvl="1">
              <a:lnSpc>
                <a:spcPct val="110000"/>
              </a:lnSpc>
            </a:pPr>
            <a:endParaRPr lang="en-US" altLang="x-none" sz="800"/>
          </a:p>
          <a:p>
            <a:pPr lvl="1">
              <a:lnSpc>
                <a:spcPct val="110000"/>
              </a:lnSpc>
            </a:pPr>
            <a:r>
              <a:rPr lang="en-US" altLang="x-none"/>
              <a:t>Write a method </a:t>
            </a:r>
            <a:r>
              <a:rPr lang="en-US" altLang="x-none" b="1">
                <a:latin typeface="Consolas" charset="0"/>
              </a:rPr>
              <a:t>box</a:t>
            </a:r>
            <a:r>
              <a:rPr lang="en-US" altLang="x-none"/>
              <a:t> to draw a box of any size.</a:t>
            </a:r>
          </a:p>
          <a:p>
            <a:pPr lvl="2">
              <a:lnSpc>
                <a:spcPct val="110000"/>
              </a:lnSpc>
            </a:pPr>
            <a:r>
              <a:rPr lang="en-US" altLang="x-none"/>
              <a:t>When </a:t>
            </a:r>
            <a:r>
              <a:rPr lang="en-US" altLang="x-none" i="1"/>
              <a:t>declaring </a:t>
            </a:r>
            <a:r>
              <a:rPr lang="en-US" altLang="x-none"/>
              <a:t>the method, we will state that it requires the caller to tell it the width and height of the box.</a:t>
            </a:r>
          </a:p>
          <a:p>
            <a:pPr lvl="2">
              <a:lnSpc>
                <a:spcPct val="110000"/>
              </a:lnSpc>
            </a:pPr>
            <a:r>
              <a:rPr lang="en-US" altLang="x-none"/>
              <a:t>When </a:t>
            </a:r>
            <a:r>
              <a:rPr lang="en-US" altLang="x-none" i="1"/>
              <a:t>calling</a:t>
            </a:r>
            <a:r>
              <a:rPr lang="en-US" altLang="x-none"/>
              <a:t> the method, we will specify the width and height to use.</a:t>
            </a:r>
          </a:p>
          <a:p>
            <a:pPr>
              <a:buFontTx/>
              <a:buNone/>
            </a:pPr>
            <a:endParaRPr lang="en-US" altLang="x-none"/>
          </a:p>
        </p:txBody>
      </p:sp>
      <p:sp>
        <p:nvSpPr>
          <p:cNvPr id="1176581" name="Text Box 5"/>
          <p:cNvSpPr txBox="1">
            <a:spLocks noChangeArrowheads="1"/>
          </p:cNvSpPr>
          <p:nvPr/>
        </p:nvSpPr>
        <p:spPr bwMode="auto">
          <a:xfrm>
            <a:off x="685800" y="4367213"/>
            <a:ext cx="1143000" cy="40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run</a:t>
            </a:r>
          </a:p>
        </p:txBody>
      </p:sp>
      <p:grpSp>
        <p:nvGrpSpPr>
          <p:cNvPr id="1176593" name="Group 17"/>
          <p:cNvGrpSpPr>
            <a:grpSpLocks/>
          </p:cNvGrpSpPr>
          <p:nvPr/>
        </p:nvGrpSpPr>
        <p:grpSpPr bwMode="auto">
          <a:xfrm>
            <a:off x="4737100" y="3706813"/>
            <a:ext cx="3492500" cy="1123950"/>
            <a:chOff x="2592" y="2527"/>
            <a:chExt cx="1763" cy="708"/>
          </a:xfrm>
        </p:grpSpPr>
        <p:sp>
          <p:nvSpPr>
            <p:cNvPr id="1176584" name="Line 8"/>
            <p:cNvSpPr>
              <a:spLocks noChangeShapeType="1"/>
            </p:cNvSpPr>
            <p:nvPr/>
          </p:nvSpPr>
          <p:spPr bwMode="auto">
            <a:xfrm>
              <a:off x="2592" y="3065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76585" name="Text Box 9"/>
            <p:cNvSpPr txBox="1">
              <a:spLocks noChangeArrowheads="1"/>
            </p:cNvSpPr>
            <p:nvPr/>
          </p:nvSpPr>
          <p:spPr bwMode="auto">
            <a:xfrm>
              <a:off x="3552" y="2527"/>
              <a:ext cx="803" cy="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indent="9525" algn="l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**********</a:t>
              </a:r>
            </a:p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   *</a:t>
              </a:r>
            </a:p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   *</a:t>
              </a:r>
            </a:p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**********</a:t>
              </a:r>
            </a:p>
          </p:txBody>
        </p:sp>
      </p:grpSp>
      <p:sp>
        <p:nvSpPr>
          <p:cNvPr id="1176582" name="Line 6"/>
          <p:cNvSpPr>
            <a:spLocks noChangeShapeType="1"/>
          </p:cNvSpPr>
          <p:nvPr/>
        </p:nvSpPr>
        <p:spPr bwMode="auto">
          <a:xfrm>
            <a:off x="1976438" y="4560888"/>
            <a:ext cx="1447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76583" name="Text Box 7"/>
          <p:cNvSpPr txBox="1">
            <a:spLocks noChangeArrowheads="1"/>
          </p:cNvSpPr>
          <p:nvPr/>
        </p:nvSpPr>
        <p:spPr bwMode="auto">
          <a:xfrm>
            <a:off x="3581400" y="4360863"/>
            <a:ext cx="1066800" cy="40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37931725" indent="-50787300" algn="l">
              <a:defRPr>
                <a:solidFill>
                  <a:schemeClr val="tx1"/>
                </a:solidFill>
                <a:latin typeface="Arial" charset="0"/>
              </a:defRPr>
            </a:lvl5pPr>
            <a:lvl6pPr marL="383889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88461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93033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7605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box</a:t>
            </a:r>
          </a:p>
        </p:txBody>
      </p:sp>
      <p:sp>
        <p:nvSpPr>
          <p:cNvPr id="1176586" name="Text Box 10"/>
          <p:cNvSpPr txBox="1">
            <a:spLocks noChangeArrowheads="1"/>
          </p:cNvSpPr>
          <p:nvPr/>
        </p:nvSpPr>
        <p:spPr bwMode="auto">
          <a:xfrm>
            <a:off x="2057400" y="4164013"/>
            <a:ext cx="1196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10, 4</a:t>
            </a:r>
          </a:p>
        </p:txBody>
      </p:sp>
      <p:grpSp>
        <p:nvGrpSpPr>
          <p:cNvPr id="1176595" name="Group 19"/>
          <p:cNvGrpSpPr>
            <a:grpSpLocks/>
          </p:cNvGrpSpPr>
          <p:nvPr/>
        </p:nvGrpSpPr>
        <p:grpSpPr bwMode="auto">
          <a:xfrm>
            <a:off x="4800600" y="5154613"/>
            <a:ext cx="3352800" cy="1246187"/>
            <a:chOff x="2592" y="3439"/>
            <a:chExt cx="1698" cy="785"/>
          </a:xfrm>
        </p:grpSpPr>
        <p:sp>
          <p:nvSpPr>
            <p:cNvPr id="1176589" name="Line 13"/>
            <p:cNvSpPr>
              <a:spLocks noChangeShapeType="1"/>
            </p:cNvSpPr>
            <p:nvPr/>
          </p:nvSpPr>
          <p:spPr bwMode="auto">
            <a:xfrm>
              <a:off x="2592" y="3507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76590" name="Text Box 14"/>
            <p:cNvSpPr txBox="1">
              <a:spLocks noChangeArrowheads="1"/>
            </p:cNvSpPr>
            <p:nvPr/>
          </p:nvSpPr>
          <p:spPr bwMode="auto">
            <a:xfrm>
              <a:off x="3552" y="3439"/>
              <a:ext cx="738" cy="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9525" algn="l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*******</a:t>
              </a:r>
            </a:p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*</a:t>
              </a:r>
            </a:p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*</a:t>
              </a:r>
            </a:p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*</a:t>
              </a:r>
            </a:p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*******</a:t>
              </a:r>
            </a:p>
          </p:txBody>
        </p:sp>
      </p:grpSp>
      <p:sp>
        <p:nvSpPr>
          <p:cNvPr id="1176587" name="Line 11"/>
          <p:cNvSpPr>
            <a:spLocks noChangeShapeType="1"/>
          </p:cNvSpPr>
          <p:nvPr/>
        </p:nvSpPr>
        <p:spPr bwMode="auto">
          <a:xfrm>
            <a:off x="1949450" y="4765675"/>
            <a:ext cx="1474788" cy="496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76588" name="Text Box 12"/>
          <p:cNvSpPr txBox="1">
            <a:spLocks noChangeArrowheads="1"/>
          </p:cNvSpPr>
          <p:nvPr/>
        </p:nvSpPr>
        <p:spPr bwMode="auto">
          <a:xfrm>
            <a:off x="3581400" y="5062538"/>
            <a:ext cx="1066800" cy="40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box</a:t>
            </a:r>
          </a:p>
        </p:txBody>
      </p:sp>
      <p:sp>
        <p:nvSpPr>
          <p:cNvPr id="1176591" name="Text Box 15"/>
          <p:cNvSpPr txBox="1">
            <a:spLocks noChangeArrowheads="1"/>
          </p:cNvSpPr>
          <p:nvPr/>
        </p:nvSpPr>
        <p:spPr bwMode="auto">
          <a:xfrm>
            <a:off x="1828800" y="4986338"/>
            <a:ext cx="981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7, 5</a:t>
            </a:r>
          </a:p>
        </p:txBody>
      </p:sp>
    </p:spTree>
    <p:extLst>
      <p:ext uri="{BB962C8B-B14F-4D97-AF65-F5344CB8AC3E}">
        <p14:creationId xmlns:p14="http://schemas.microsoft.com/office/powerpoint/2010/main" val="46875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76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Declaring a parameter</a:t>
            </a:r>
          </a:p>
        </p:txBody>
      </p:sp>
      <p:sp>
        <p:nvSpPr>
          <p:cNvPr id="117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x-none" i="1"/>
              <a:t>Stating that a method requires a parameter in order to run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public void </a:t>
            </a:r>
            <a:r>
              <a:rPr lang="en-US" altLang="x-none" b="1" i="1">
                <a:latin typeface="Consolas" charset="0"/>
              </a:rPr>
              <a:t>name</a:t>
            </a:r>
            <a:r>
              <a:rPr lang="en-US" altLang="x-none">
                <a:latin typeface="Consolas" charset="0"/>
              </a:rPr>
              <a:t>(</a:t>
            </a:r>
            <a:r>
              <a:rPr lang="en-US" altLang="x-none" b="1" i="1">
                <a:solidFill>
                  <a:srgbClr val="003399"/>
                </a:solidFill>
                <a:latin typeface="Consolas" charset="0"/>
              </a:rPr>
              <a:t>type</a:t>
            </a:r>
            <a:r>
              <a:rPr lang="en-US" altLang="x-none">
                <a:solidFill>
                  <a:srgbClr val="003399"/>
                </a:solidFill>
                <a:latin typeface="Consolas" charset="0"/>
              </a:rPr>
              <a:t> </a:t>
            </a:r>
            <a:r>
              <a:rPr lang="en-US" altLang="x-none" b="1" i="1">
                <a:solidFill>
                  <a:srgbClr val="003399"/>
                </a:solidFill>
                <a:latin typeface="Consolas" charset="0"/>
              </a:rPr>
              <a:t>name</a:t>
            </a:r>
            <a:r>
              <a:rPr lang="en-US" altLang="x-none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    </a:t>
            </a:r>
            <a:r>
              <a:rPr lang="en-US" altLang="x-none" b="1" i="1">
                <a:latin typeface="Consolas" charset="0"/>
              </a:rPr>
              <a:t>statement</a:t>
            </a:r>
            <a:r>
              <a:rPr lang="en-US" altLang="x-none" b="1">
                <a:latin typeface="Consolas" charset="0"/>
              </a:rPr>
              <a:t>s</a:t>
            </a:r>
            <a:r>
              <a:rPr lang="en-US" altLang="x-none">
                <a:latin typeface="Consolas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>
              <a:latin typeface="Consolas" charset="0"/>
            </a:endParaRPr>
          </a:p>
          <a:p>
            <a:r>
              <a:rPr lang="en-US" altLang="x-none"/>
              <a:t>Example: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public void password(</a:t>
            </a:r>
            <a:r>
              <a:rPr lang="en-US" altLang="x-none" b="1">
                <a:latin typeface="Consolas" charset="0"/>
              </a:rPr>
              <a:t>int code</a:t>
            </a:r>
            <a:r>
              <a:rPr lang="en-US" altLang="x-none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    println("The password is: " + </a:t>
            </a:r>
            <a:r>
              <a:rPr lang="en-US" altLang="x-none" b="1">
                <a:latin typeface="Consolas" charset="0"/>
              </a:rPr>
              <a:t>code</a:t>
            </a:r>
            <a:r>
              <a:rPr lang="en-US" altLang="x-none">
                <a:latin typeface="Consolas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>
              <a:latin typeface="Consolas" charset="0"/>
            </a:endParaRPr>
          </a:p>
          <a:p>
            <a:pPr lvl="1"/>
            <a:r>
              <a:rPr lang="en-US" altLang="x-none"/>
              <a:t>When </a:t>
            </a:r>
            <a:r>
              <a:rPr lang="en-US" altLang="x-none">
                <a:latin typeface="Consolas" charset="0"/>
              </a:rPr>
              <a:t>password</a:t>
            </a:r>
            <a:r>
              <a:rPr lang="en-US" altLang="x-none"/>
              <a:t> is called, the caller must specify</a:t>
            </a:r>
            <a:br>
              <a:rPr lang="en-US" altLang="x-none"/>
            </a:br>
            <a:r>
              <a:rPr lang="en-US" altLang="x-none"/>
              <a:t>the integer code to print.</a:t>
            </a:r>
          </a:p>
        </p:txBody>
      </p:sp>
    </p:spTree>
    <p:extLst>
      <p:ext uri="{BB962C8B-B14F-4D97-AF65-F5344CB8AC3E}">
        <p14:creationId xmlns:p14="http://schemas.microsoft.com/office/powerpoint/2010/main" val="13323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Multiple parameters</a:t>
            </a:r>
          </a:p>
        </p:txBody>
      </p:sp>
      <p:sp>
        <p:nvSpPr>
          <p:cNvPr id="118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A method can accept multiple parameters separated by commas:  </a:t>
            </a:r>
            <a:r>
              <a:rPr lang="en-US" altLang="x-none" dirty="0">
                <a:latin typeface="Courier New" charset="0"/>
              </a:rPr>
              <a:t>,</a:t>
            </a:r>
            <a:endParaRPr lang="en-US" altLang="x-none" dirty="0"/>
          </a:p>
          <a:p>
            <a:pPr lvl="1"/>
            <a:r>
              <a:rPr lang="en-US" altLang="x-none" dirty="0"/>
              <a:t>When calling it, you must pass values for each parameter.</a:t>
            </a:r>
          </a:p>
          <a:p>
            <a:pPr lvl="1"/>
            <a:endParaRPr lang="en-US" altLang="x-none" dirty="0"/>
          </a:p>
          <a:p>
            <a:r>
              <a:rPr lang="en-US" altLang="x-none" dirty="0"/>
              <a:t>Declaration:</a:t>
            </a:r>
            <a:endParaRPr lang="en-US" altLang="x-none" sz="900" dirty="0">
              <a:latin typeface="Courier New" charset="0"/>
            </a:endParaRP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public void </a:t>
            </a:r>
            <a:r>
              <a:rPr lang="en-US" altLang="x-none" b="1" i="1" dirty="0"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type</a:t>
            </a:r>
            <a:r>
              <a:rPr lang="en-US" altLang="x-none" dirty="0">
                <a:solidFill>
                  <a:srgbClr val="003399"/>
                </a:solidFill>
                <a:latin typeface="Consolas" charset="0"/>
              </a:rPr>
              <a:t>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dirty="0">
                <a:latin typeface="Consolas" charset="0"/>
              </a:rPr>
              <a:t>...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type</a:t>
            </a:r>
            <a:r>
              <a:rPr lang="en-US" altLang="x-none" dirty="0">
                <a:solidFill>
                  <a:srgbClr val="003399"/>
                </a:solidFill>
                <a:latin typeface="Consolas" charset="0"/>
              </a:rPr>
              <a:t>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) {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b="1" i="1" dirty="0">
                <a:latin typeface="Consolas" charset="0"/>
              </a:rPr>
              <a:t>statement</a:t>
            </a:r>
            <a:r>
              <a:rPr lang="en-US" altLang="x-none" b="1" dirty="0">
                <a:latin typeface="Consolas" charset="0"/>
              </a:rPr>
              <a:t>s</a:t>
            </a:r>
            <a:r>
              <a:rPr lang="en-US" altLang="x-none" dirty="0">
                <a:latin typeface="Consolas" charset="0"/>
              </a:rPr>
              <a:t>;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  <a:p>
            <a:pPr lvl="1">
              <a:lnSpc>
                <a:spcPct val="11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r>
              <a:rPr lang="en-US" altLang="x-none" dirty="0"/>
              <a:t>Call: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x-none" b="1" i="1" dirty="0"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dirty="0">
                <a:latin typeface="Consolas" charset="0"/>
              </a:rPr>
              <a:t>...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);</a:t>
            </a:r>
          </a:p>
          <a:p>
            <a:pPr>
              <a:buFontTx/>
              <a:buNone/>
            </a:pPr>
            <a:r>
              <a:rPr lang="en-US" altLang="x-non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184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Passing a parameter</a:t>
            </a:r>
          </a:p>
        </p:txBody>
      </p:sp>
      <p:sp>
        <p:nvSpPr>
          <p:cNvPr id="117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x-none" i="1"/>
              <a:t>Calling a method and specifying values for its parameters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b="1" i="1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i="1">
                <a:latin typeface="Consolas" charset="0"/>
              </a:rPr>
              <a:t>methodName</a:t>
            </a:r>
            <a:r>
              <a:rPr lang="en-US" altLang="x-none">
                <a:latin typeface="Consolas" charset="0"/>
              </a:rPr>
              <a:t>(</a:t>
            </a:r>
            <a:r>
              <a:rPr lang="en-US" altLang="x-none" b="1" i="1">
                <a:solidFill>
                  <a:srgbClr val="003399"/>
                </a:solidFill>
                <a:latin typeface="Consolas" charset="0"/>
              </a:rPr>
              <a:t>expression</a:t>
            </a:r>
            <a:r>
              <a:rPr lang="en-US" altLang="x-none">
                <a:latin typeface="Consolas" charset="0"/>
              </a:rPr>
              <a:t>);</a:t>
            </a:r>
            <a:endParaRPr lang="en-US" altLang="x-none" sz="90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i="1">
              <a:latin typeface="Consolas" charset="0"/>
            </a:endParaRPr>
          </a:p>
          <a:p>
            <a:r>
              <a:rPr lang="en-US" altLang="x-none"/>
              <a:t>Example: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900">
                <a:latin typeface="Consolas" charset="0"/>
              </a:rPr>
              <a:t>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public void run()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    </a:t>
            </a:r>
            <a:r>
              <a:rPr lang="en-US" altLang="x-none" b="1">
                <a:latin typeface="Consolas" charset="0"/>
              </a:rPr>
              <a:t>password(42);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    </a:t>
            </a:r>
            <a:r>
              <a:rPr lang="en-US" altLang="x-none" b="1">
                <a:latin typeface="Consolas" charset="0"/>
              </a:rPr>
              <a:t>password(12345);</a:t>
            </a:r>
            <a:endParaRPr lang="en-US" altLang="x-none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}</a:t>
            </a:r>
            <a:endParaRPr lang="en-US" altLang="x-none" b="1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b="1"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/>
              <a:t>Output: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90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The password is 42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The password is 12345</a:t>
            </a:r>
          </a:p>
        </p:txBody>
      </p:sp>
      <p:sp>
        <p:nvSpPr>
          <p:cNvPr id="1178628" name="Rectangle 4"/>
          <p:cNvSpPr>
            <a:spLocks noChangeArrowheads="1"/>
          </p:cNvSpPr>
          <p:nvPr/>
        </p:nvSpPr>
        <p:spPr bwMode="auto">
          <a:xfrm>
            <a:off x="4343400" y="4343400"/>
            <a:ext cx="4724400" cy="1981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30188" indent="-230188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1pPr>
            <a:lvl2pPr marL="571500" indent="-227013" algn="l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Calibri" charset="0"/>
              </a:defRPr>
            </a:lvl2pPr>
            <a:lvl3pPr marL="855663" indent="-169863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144588" indent="-174625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charset="0"/>
              </a:defRPr>
            </a:lvl4pPr>
            <a:lvl5pPr marL="1487488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charset="0"/>
              </a:defRPr>
            </a:lvl5pPr>
            <a:lvl6pPr marL="19446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charset="0"/>
              </a:defRPr>
            </a:lvl6pPr>
            <a:lvl7pPr marL="24018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charset="0"/>
              </a:defRPr>
            </a:lvl7pPr>
            <a:lvl8pPr marL="28590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charset="0"/>
              </a:defRPr>
            </a:lvl8pPr>
            <a:lvl9pPr marL="33162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x-none"/>
              <a:t>Illegal to call without passing an </a:t>
            </a:r>
            <a:r>
              <a:rPr lang="en-US" altLang="x-none">
                <a:latin typeface="Consolas" charset="0"/>
              </a:rPr>
              <a:t>int</a:t>
            </a:r>
            <a:r>
              <a:rPr lang="en-US" altLang="x-none"/>
              <a:t> for that parameter.</a:t>
            </a:r>
          </a:p>
          <a:p>
            <a:pPr lvl="1">
              <a:buFontTx/>
              <a:buNone/>
            </a:pPr>
            <a:endParaRPr lang="en-US" altLang="x-none" sz="1200">
              <a:solidFill>
                <a:srgbClr val="A50021"/>
              </a:solidFill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>
                <a:solidFill>
                  <a:srgbClr val="A50021"/>
                </a:solidFill>
                <a:latin typeface="Consolas" charset="0"/>
              </a:rPr>
              <a:t>	password();     </a:t>
            </a:r>
            <a:r>
              <a:rPr lang="en-US" altLang="x-none">
                <a:solidFill>
                  <a:srgbClr val="008000"/>
                </a:solidFill>
                <a:latin typeface="Consolas" charset="0"/>
              </a:rPr>
              <a:t>// Error</a:t>
            </a:r>
          </a:p>
          <a:p>
            <a:pPr lvl="1">
              <a:buFontTx/>
              <a:buNone/>
            </a:pPr>
            <a:r>
              <a:rPr lang="en-US" altLang="x-none">
                <a:solidFill>
                  <a:srgbClr val="A50021"/>
                </a:solidFill>
                <a:latin typeface="Consolas" charset="0"/>
              </a:rPr>
              <a:t>	password(3.7);  </a:t>
            </a:r>
            <a:r>
              <a:rPr lang="en-US" altLang="x-none">
                <a:solidFill>
                  <a:srgbClr val="008000"/>
                </a:solidFill>
                <a:latin typeface="Consolas" charset="0"/>
              </a:rPr>
              <a:t>// Error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913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params are passed</a:t>
            </a:r>
          </a:p>
        </p:txBody>
      </p:sp>
      <p:sp>
        <p:nvSpPr>
          <p:cNvPr id="117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When the method is called:</a:t>
            </a:r>
          </a:p>
          <a:p>
            <a:pPr lvl="1"/>
            <a:r>
              <a:rPr lang="en-US" altLang="x-none" dirty="0"/>
              <a:t>The value is stored into the parameter variable.</a:t>
            </a:r>
          </a:p>
          <a:p>
            <a:pPr lvl="1"/>
            <a:r>
              <a:rPr lang="en-US" altLang="x-none" dirty="0"/>
              <a:t>The method's code executes using that value.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public void </a:t>
            </a:r>
            <a:r>
              <a:rPr lang="en-US" altLang="x-none" b="1" dirty="0">
                <a:latin typeface="Consolas" charset="0"/>
              </a:rPr>
              <a:t>run</a:t>
            </a:r>
            <a:r>
              <a:rPr lang="en-US" altLang="x-none" dirty="0">
                <a:latin typeface="Consolas" charset="0"/>
              </a:rPr>
              <a:t>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 smtClean="0">
                <a:latin typeface="Consolas" charset="0"/>
              </a:rPr>
              <a:t>	chant(7</a:t>
            </a:r>
            <a:r>
              <a:rPr lang="en-US" altLang="x-none" dirty="0">
                <a:latin typeface="Consolas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public void </a:t>
            </a:r>
            <a:r>
              <a:rPr lang="en-US" altLang="x-none" b="1" dirty="0">
                <a:latin typeface="Consolas" charset="0"/>
              </a:rPr>
              <a:t>chant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 err="1">
                <a:latin typeface="Consolas" charset="0"/>
              </a:rPr>
              <a:t>int</a:t>
            </a:r>
            <a:r>
              <a:rPr lang="en-US" altLang="x-none" dirty="0">
                <a:latin typeface="Consolas" charset="0"/>
              </a:rPr>
              <a:t> times)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for (</a:t>
            </a:r>
            <a:r>
              <a:rPr lang="en-US" altLang="x-none" dirty="0" err="1">
                <a:latin typeface="Consolas" charset="0"/>
              </a:rPr>
              <a:t>int</a:t>
            </a:r>
            <a:r>
              <a:rPr lang="en-US" altLang="x-none" dirty="0">
                <a:latin typeface="Consolas" charset="0"/>
              </a:rPr>
              <a:t> </a:t>
            </a:r>
            <a:r>
              <a:rPr lang="en-US" altLang="x-none" dirty="0" err="1">
                <a:latin typeface="Consolas" charset="0"/>
              </a:rPr>
              <a:t>i</a:t>
            </a:r>
            <a:r>
              <a:rPr lang="en-US" altLang="x-none" dirty="0">
                <a:latin typeface="Consolas" charset="0"/>
              </a:rPr>
              <a:t> = 0; </a:t>
            </a:r>
            <a:r>
              <a:rPr lang="en-US" altLang="x-none" dirty="0" err="1">
                <a:latin typeface="Consolas" charset="0"/>
              </a:rPr>
              <a:t>i</a:t>
            </a:r>
            <a:r>
              <a:rPr lang="en-US" altLang="x-none" dirty="0">
                <a:latin typeface="Consolas" charset="0"/>
              </a:rPr>
              <a:t> &lt; times; </a:t>
            </a:r>
            <a:r>
              <a:rPr lang="en-US" altLang="x-none" dirty="0" err="1">
                <a:latin typeface="Consolas" charset="0"/>
              </a:rPr>
              <a:t>i</a:t>
            </a:r>
            <a:r>
              <a:rPr lang="en-US" altLang="x-none" dirty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    </a:t>
            </a:r>
            <a:r>
              <a:rPr lang="en-US" altLang="x-none" dirty="0" err="1">
                <a:latin typeface="Consolas" charset="0"/>
              </a:rPr>
              <a:t>println</a:t>
            </a:r>
            <a:r>
              <a:rPr lang="en-US" altLang="x-none" dirty="0">
                <a:latin typeface="Consolas" charset="0"/>
              </a:rPr>
              <a:t>("Java is great!");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</p:txBody>
      </p:sp>
      <p:grpSp>
        <p:nvGrpSpPr>
          <p:cNvPr id="1179661" name="Group 13"/>
          <p:cNvGrpSpPr>
            <a:grpSpLocks/>
          </p:cNvGrpSpPr>
          <p:nvPr/>
        </p:nvGrpSpPr>
        <p:grpSpPr bwMode="auto">
          <a:xfrm>
            <a:off x="2362200" y="3429000"/>
            <a:ext cx="1981200" cy="655638"/>
            <a:chOff x="1670" y="2356"/>
            <a:chExt cx="1248" cy="413"/>
          </a:xfrm>
        </p:grpSpPr>
        <p:sp>
          <p:nvSpPr>
            <p:cNvPr id="1179662" name="Rectangle 8"/>
            <p:cNvSpPr>
              <a:spLocks noChangeArrowheads="1"/>
            </p:cNvSpPr>
            <p:nvPr/>
          </p:nvSpPr>
          <p:spPr bwMode="auto">
            <a:xfrm>
              <a:off x="2550" y="2356"/>
              <a:ext cx="368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x-none" sz="2400">
                  <a:latin typeface="Consolas" charset="0"/>
                </a:rPr>
                <a:t>7</a:t>
              </a:r>
            </a:p>
          </p:txBody>
        </p:sp>
        <p:sp>
          <p:nvSpPr>
            <p:cNvPr id="1179663" name="Line 9"/>
            <p:cNvSpPr>
              <a:spLocks noChangeShapeType="1"/>
            </p:cNvSpPr>
            <p:nvPr/>
          </p:nvSpPr>
          <p:spPr bwMode="auto">
            <a:xfrm>
              <a:off x="1670" y="2367"/>
              <a:ext cx="826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439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Drawing boxes</a:t>
            </a:r>
          </a:p>
        </p:txBody>
      </p:sp>
      <p:sp>
        <p:nvSpPr>
          <p:cNvPr id="117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Lets write a program that uses methods and parameters to print the following boxes: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sz="600" dirty="0">
              <a:latin typeface="Consolas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sz="600" dirty="0">
              <a:latin typeface="Consolas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/>
            <a:r>
              <a:rPr lang="en-US" altLang="x-none" dirty="0"/>
              <a:t>The code to draw each box will be very similar.</a:t>
            </a:r>
          </a:p>
          <a:p>
            <a:pPr lvl="2"/>
            <a:r>
              <a:rPr lang="en-US" altLang="x-none" dirty="0"/>
              <a:t>Would variables help?  Would constants help?</a:t>
            </a:r>
          </a:p>
        </p:txBody>
      </p:sp>
    </p:spTree>
    <p:extLst>
      <p:ext uri="{BB962C8B-B14F-4D97-AF65-F5344CB8AC3E}">
        <p14:creationId xmlns:p14="http://schemas.microsoft.com/office/powerpoint/2010/main" val="177281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3352800"/>
            <a:ext cx="66527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00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5600" dirty="0" smtClean="0">
                <a:latin typeface="Courier" charset="0"/>
                <a:ea typeface="Courier" charset="0"/>
                <a:cs typeface="Courier" charset="0"/>
              </a:rPr>
              <a:t>(10, 4);</a:t>
            </a:r>
            <a:endParaRPr lang="en-US" sz="5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83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3352800"/>
            <a:ext cx="66527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00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5600" dirty="0" smtClean="0">
                <a:latin typeface="Courier" charset="0"/>
                <a:ea typeface="Courier" charset="0"/>
                <a:cs typeface="Courier" charset="0"/>
              </a:rPr>
              <a:t>(10, 4);</a:t>
            </a:r>
            <a:endParaRPr lang="en-US" sz="5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4400" y="1526802"/>
            <a:ext cx="41846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give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drawBox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some information (the size of the box we want)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729091"/>
            <a:ext cx="21187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call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drawBox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884557" y="2722515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988203" y="2819464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width, 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height) {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use width and height </a:t>
            </a:r>
            <a:r>
              <a:rPr lang="en-US" sz="25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variables</a:t>
            </a:r>
          </a:p>
          <a:p>
            <a:pPr algn="l"/>
            <a:r>
              <a:rPr lang="en-US" sz="25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sz="25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to draw a </a:t>
            </a:r>
            <a:r>
              <a:rPr lang="en-US" sz="25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box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5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81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1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width, 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height) {  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line(width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);                          		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line = 0; line &lt; height - 2; line++) {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boxSide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line(width);</a:t>
            </a:r>
          </a:p>
          <a:p>
            <a:pPr algn="l"/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343897"/>
            <a:ext cx="4572000" cy="119840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  <a:endParaRPr lang="en-US" altLang="x-none" sz="25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4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loops</a:t>
            </a:r>
          </a:p>
        </p:txBody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b="1" dirty="0"/>
              <a:t>nested loop</a:t>
            </a:r>
            <a:r>
              <a:rPr lang="en-US" altLang="x-none" dirty="0"/>
              <a:t>: A loop placed inside another loop.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for (</a:t>
            </a:r>
            <a:r>
              <a:rPr lang="en-US" altLang="x-none" sz="2000" dirty="0" err="1">
                <a:latin typeface="Consolas" charset="0"/>
              </a:rPr>
              <a:t>int</a:t>
            </a:r>
            <a:r>
              <a:rPr lang="en-US" altLang="x-none" sz="2000" dirty="0">
                <a:latin typeface="Consolas" charset="0"/>
              </a:rPr>
              <a:t>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 = </a:t>
            </a:r>
            <a:r>
              <a:rPr lang="en-US" altLang="x-none" sz="2000" dirty="0" smtClean="0">
                <a:latin typeface="Consolas" charset="0"/>
              </a:rPr>
              <a:t>0;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 </a:t>
            </a:r>
            <a:r>
              <a:rPr lang="en-US" altLang="x-none" sz="2000" dirty="0" smtClean="0">
                <a:latin typeface="Consolas" charset="0"/>
              </a:rPr>
              <a:t>&lt; </a:t>
            </a:r>
            <a:r>
              <a:rPr lang="en-US" altLang="x-none" sz="2000" dirty="0">
                <a:latin typeface="Consolas" charset="0"/>
              </a:rPr>
              <a:t>5;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b="1" dirty="0">
                <a:latin typeface="Consolas" charset="0"/>
              </a:rPr>
              <a:t>	    for (</a:t>
            </a:r>
            <a:r>
              <a:rPr lang="en-US" altLang="x-none" sz="2000" b="1" dirty="0" err="1">
                <a:latin typeface="Consolas" charset="0"/>
              </a:rPr>
              <a:t>int</a:t>
            </a:r>
            <a:r>
              <a:rPr lang="en-US" altLang="x-none" sz="2000" b="1" dirty="0">
                <a:latin typeface="Consolas" charset="0"/>
              </a:rPr>
              <a:t> j = </a:t>
            </a:r>
            <a:r>
              <a:rPr lang="en-US" altLang="x-none" sz="2000" b="1" dirty="0" smtClean="0">
                <a:latin typeface="Consolas" charset="0"/>
              </a:rPr>
              <a:t>0; </a:t>
            </a:r>
            <a:r>
              <a:rPr lang="en-US" altLang="x-none" sz="2000" b="1" dirty="0">
                <a:latin typeface="Consolas" charset="0"/>
              </a:rPr>
              <a:t>j </a:t>
            </a:r>
            <a:r>
              <a:rPr lang="en-US" altLang="x-none" sz="2000" b="1" dirty="0" smtClean="0">
                <a:latin typeface="Consolas" charset="0"/>
              </a:rPr>
              <a:t>&lt; </a:t>
            </a:r>
            <a:r>
              <a:rPr lang="en-US" altLang="x-none" sz="2000" b="1" dirty="0">
                <a:latin typeface="Consolas" charset="0"/>
              </a:rPr>
              <a:t>10; </a:t>
            </a:r>
            <a:r>
              <a:rPr lang="en-US" altLang="x-none" sz="2000" b="1" dirty="0" err="1">
                <a:latin typeface="Consolas" charset="0"/>
              </a:rPr>
              <a:t>j++</a:t>
            </a:r>
            <a:r>
              <a:rPr lang="en-US" altLang="x-none" sz="2000" b="1" dirty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b="1" dirty="0">
                <a:latin typeface="Consolas" charset="0"/>
              </a:rPr>
              <a:t>	        print("*");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b="1" dirty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    </a:t>
            </a:r>
            <a:r>
              <a:rPr lang="en-US" altLang="x-none" sz="2000" dirty="0" err="1">
                <a:latin typeface="Consolas" charset="0"/>
              </a:rPr>
              <a:t>println</a:t>
            </a:r>
            <a:r>
              <a:rPr lang="en-US" altLang="x-none" sz="2000" dirty="0">
                <a:latin typeface="Consolas" charset="0"/>
              </a:rPr>
              <a:t>();   </a:t>
            </a:r>
            <a:r>
              <a:rPr lang="en-US" altLang="x-none" sz="2000" dirty="0">
                <a:solidFill>
                  <a:srgbClr val="008000"/>
                </a:solidFill>
                <a:latin typeface="Consolas" charset="0"/>
              </a:rPr>
              <a:t>// to end the line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}</a:t>
            </a: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r>
              <a:rPr lang="en-US" altLang="x-none" dirty="0"/>
              <a:t>Output: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900" dirty="0">
                <a:latin typeface="Consolas" charset="0"/>
              </a:rPr>
              <a:t>	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sz="2000" dirty="0">
              <a:latin typeface="Consolas" charset="0"/>
            </a:endParaRPr>
          </a:p>
          <a:p>
            <a:r>
              <a:rPr lang="en-US" altLang="x-none" dirty="0"/>
              <a:t>The outer loop repeats 5 times; the inner one 10 times.</a:t>
            </a:r>
          </a:p>
        </p:txBody>
      </p:sp>
    </p:spTree>
    <p:extLst>
      <p:ext uri="{BB962C8B-B14F-4D97-AF65-F5344CB8AC3E}">
        <p14:creationId xmlns:p14="http://schemas.microsoft.com/office/powerpoint/2010/main" val="10986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1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width, 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height) {  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line(width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);                          		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line = 0; line &lt; height - 2; line++) {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boxSide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line(width);</a:t>
            </a:r>
          </a:p>
          <a:p>
            <a:pPr algn="l"/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343897"/>
            <a:ext cx="4572000" cy="119840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  <a:endParaRPr lang="en-US" altLang="x-none" sz="2500" dirty="0">
              <a:latin typeface="Consola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590800" y="1295400"/>
            <a:ext cx="3810000" cy="2286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3000" y="3124200"/>
            <a:ext cx="19812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63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1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width, 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height) {  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line(width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);                          		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line = 0; line &lt; height - 2; line++) {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boxSide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line(width);</a:t>
            </a:r>
          </a:p>
          <a:p>
            <a:pPr algn="l"/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343897"/>
            <a:ext cx="4572000" cy="119840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  <a:endParaRPr lang="en-US" altLang="x-none" sz="2500" dirty="0">
              <a:latin typeface="Consola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590800" y="1524000"/>
            <a:ext cx="3810000" cy="54110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3000" y="3429000"/>
            <a:ext cx="7620000" cy="9906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53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1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width, 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height) {  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line(width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);                          		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line = 0; line &lt; height - 2; line++) {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boxSide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line(width);</a:t>
            </a:r>
          </a:p>
          <a:p>
            <a:pPr algn="l"/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343897"/>
            <a:ext cx="4572000" cy="119840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  <a:endParaRPr lang="en-US" altLang="x-none" sz="2500" dirty="0">
              <a:latin typeface="Consola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590800" y="2065108"/>
            <a:ext cx="3810000" cy="29709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3000" y="4343400"/>
            <a:ext cx="7620000" cy="4572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0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1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width, 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height) {  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line(width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);                          		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line = 0; line &lt; height - 2; line++) {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boxSide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line(width);</a:t>
            </a:r>
          </a:p>
          <a:p>
            <a:pPr algn="l"/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343897"/>
            <a:ext cx="4572000" cy="119840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  <a:endParaRPr lang="en-US" altLang="x-none" sz="25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56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r-IN" sz="21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mr-IN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mr-IN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line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count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) {            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count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++) {   		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 smtClean="0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("*");                      		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		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();	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mr-IN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57400" y="1747854"/>
            <a:ext cx="4572000" cy="39049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smtClean="0">
                <a:latin typeface="Consolas" charset="0"/>
              </a:rPr>
              <a:t>**********</a:t>
            </a:r>
            <a:endParaRPr lang="en-US" altLang="x-none" sz="25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25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boxSide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r-IN" sz="21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mr-IN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mr-IN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boxSide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width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mr-IN" sz="21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 smtClean="0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("*");		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width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- 2;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mr-IN" sz="21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 smtClean="0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(" ");		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		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("*");	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mr-IN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711201"/>
            <a:ext cx="4572000" cy="39049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 smtClean="0">
                <a:latin typeface="Consolas" charset="0"/>
              </a:rPr>
              <a:t>*        *</a:t>
            </a:r>
            <a:endParaRPr lang="en-US" altLang="x-none" sz="25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2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boxSide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ublic </a:t>
            </a:r>
            <a:r>
              <a:rPr lang="mr-IN" sz="21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mr-IN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run(</a:t>
            </a:r>
            <a:r>
              <a:rPr lang="mr-IN" sz="2100" b="1" dirty="0" smtClean="0">
                <a:latin typeface="Courier" charset="0"/>
                <a:ea typeface="Courier" charset="0"/>
                <a:cs typeface="Courier" charset="0"/>
              </a:rPr>
              <a:t>) {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(10, 4);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(7, 6);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mr-IN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43600" y="1905000"/>
            <a:ext cx="2819400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**********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        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        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**********</a:t>
            </a:r>
          </a:p>
          <a:p>
            <a:pPr lvl="1" algn="l">
              <a:lnSpc>
                <a:spcPct val="70000"/>
              </a:lnSpc>
              <a:buFontTx/>
              <a:buNone/>
            </a:pPr>
            <a:endParaRPr lang="en-US" altLang="x-none" sz="700" dirty="0">
              <a:latin typeface="Consolas" charset="0"/>
            </a:endParaRP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*******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     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     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     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     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*******</a:t>
            </a:r>
            <a:endParaRPr lang="en-US" altLang="x-none" sz="28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14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For Loops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Scope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Parameters</a:t>
            </a:r>
          </a:p>
          <a:p>
            <a:r>
              <a:rPr lang="en-US" altLang="x-none" sz="3600" dirty="0" smtClean="0"/>
              <a:t>Return</a:t>
            </a:r>
            <a:endParaRPr lang="en-US" altLang="x-none" sz="3600" dirty="0" smtClean="0"/>
          </a:p>
        </p:txBody>
      </p:sp>
    </p:spTree>
    <p:extLst>
      <p:ext uri="{BB962C8B-B14F-4D97-AF65-F5344CB8AC3E}">
        <p14:creationId xmlns:p14="http://schemas.microsoft.com/office/powerpoint/2010/main" val="123186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5600" dirty="0" smtClean="0"/>
              <a:t>Return values let you give back some information when a method is finished.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17272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9446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50888" y="32051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20924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Nested loop question 2</a:t>
            </a:r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How would we produce the following output?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....1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...22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..333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.4444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55555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1200" dirty="0">
              <a:latin typeface="Consolas" charset="0"/>
            </a:endParaRPr>
          </a:p>
          <a:p>
            <a:r>
              <a:rPr lang="en-US" altLang="x-none" dirty="0"/>
              <a:t>Answer:</a:t>
            </a: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 = 0;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 &lt; 5;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j = 0; j &lt; 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5 </a:t>
            </a:r>
            <a:r>
              <a:rPr lang="mr-IN" altLang="x-none" sz="2000" b="1" dirty="0" smtClean="0">
                <a:solidFill>
                  <a:schemeClr val="accent2"/>
                </a:solidFill>
                <a:latin typeface="Consolas" charset="0"/>
              </a:rPr>
              <a:t>–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- 1</a:t>
            </a:r>
            <a:r>
              <a:rPr lang="en-US" altLang="x-none" sz="2000" dirty="0" smtClean="0">
                <a:latin typeface="Consolas" charset="0"/>
              </a:rPr>
              <a:t>; </a:t>
            </a:r>
            <a:r>
              <a:rPr lang="en-US" altLang="x-none" sz="2000" dirty="0" err="1" smtClean="0">
                <a:latin typeface="Consolas" charset="0"/>
              </a:rPr>
              <a:t>j++</a:t>
            </a:r>
            <a:r>
              <a:rPr lang="en-US" altLang="x-none" sz="2000" dirty="0" smtClean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    print(".");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j = 0; j &lt;= 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; </a:t>
            </a:r>
            <a:r>
              <a:rPr lang="en-US" altLang="x-none" sz="2000" dirty="0" err="1" smtClean="0">
                <a:latin typeface="Consolas" charset="0"/>
              </a:rPr>
              <a:t>j++</a:t>
            </a:r>
            <a:r>
              <a:rPr lang="en-US" altLang="x-none" sz="2000" dirty="0" smtClean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    print(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+ 1</a:t>
            </a:r>
            <a:r>
              <a:rPr lang="en-US" altLang="x-none" sz="2000" dirty="0" smtClean="0">
                <a:latin typeface="Consolas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smtClean="0">
                <a:latin typeface="Consolas" charset="0"/>
              </a:rPr>
              <a:t>	    println();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}</a:t>
            </a:r>
            <a:endParaRPr lang="en-US" altLang="x-none" sz="20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02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9446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50888" y="32051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  <p:pic>
        <p:nvPicPr>
          <p:cNvPr id="7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1397794"/>
            <a:ext cx="255270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1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38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066800"/>
            <a:ext cx="244475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622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066800"/>
            <a:ext cx="244475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896958"/>
            <a:ext cx="2011362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6534150" y="3076595"/>
            <a:ext cx="920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5394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 x = </a:t>
            </a: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35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81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 x = </a:t>
            </a: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35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03597" y="1838079"/>
            <a:ext cx="41846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give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readInt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some information (the text to print to the user)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1752600"/>
            <a:ext cx="21187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call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readInt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570357" y="2746024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867400" y="3130741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7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 x = </a:t>
            </a: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35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43664"/>
            <a:ext cx="4800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When </a:t>
            </a:r>
            <a:r>
              <a:rPr lang="en-US" sz="260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finished,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readInt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gives us information back (the user’s number) and we put it in x.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" name="Freeform 5"/>
          <p:cNvSpPr/>
          <p:nvPr/>
        </p:nvSpPr>
        <p:spPr>
          <a:xfrm rot="1598594">
            <a:off x="1528134" y="2862983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 x = </a:t>
            </a: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35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2209800"/>
            <a:ext cx="8839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When we set a variable equal to a method, this tells Java to save the return value of the method in that variable.</a:t>
            </a:r>
            <a:endParaRPr lang="en-US" sz="25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48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metersToCm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181" y="3352800"/>
            <a:ext cx="86036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4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4200" dirty="0" smtClean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42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4200" dirty="0" smtClean="0">
                <a:latin typeface="Courier" charset="0"/>
                <a:ea typeface="Courier" charset="0"/>
                <a:cs typeface="Courier" charset="0"/>
              </a:rPr>
              <a:t>(5);</a:t>
            </a:r>
            <a:endParaRPr lang="en-US" sz="4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9292" y="5486400"/>
            <a:ext cx="7005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(Returns the given number of m as cm)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15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metersToCm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181" y="3352800"/>
            <a:ext cx="86036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4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4200" dirty="0" smtClean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42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4200" dirty="0" smtClean="0">
                <a:latin typeface="Courier" charset="0"/>
                <a:ea typeface="Courier" charset="0"/>
                <a:cs typeface="Courier" charset="0"/>
              </a:rPr>
              <a:t>(5);</a:t>
            </a:r>
            <a:endParaRPr lang="en-US" sz="4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5847" y="1191678"/>
            <a:ext cx="319403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give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metersToCm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some information (the number of meters)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0561" y="1737250"/>
            <a:ext cx="2362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call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metersToCm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253118" y="2730674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872761" y="2884449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2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can define new </a:t>
            </a:r>
            <a:r>
              <a:rPr lang="en-US" b="1" dirty="0" smtClean="0"/>
              <a:t>methods</a:t>
            </a:r>
            <a:r>
              <a:rPr lang="en-US" dirty="0" smtClean="0"/>
              <a:t> in Java just like in Karel: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4800600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()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("Hello world!");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("I hope you have a great day.");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86813" y="2416076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400" b="1" i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statement;</a:t>
            </a: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" y="4457700"/>
            <a:ext cx="8839200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/>
              <a:t>For example: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06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metersToCm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181" y="3352800"/>
            <a:ext cx="86036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4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4200" dirty="0" smtClean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42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4200" dirty="0" smtClean="0">
                <a:latin typeface="Courier" charset="0"/>
                <a:ea typeface="Courier" charset="0"/>
                <a:cs typeface="Courier" charset="0"/>
              </a:rPr>
              <a:t>(5);</a:t>
            </a:r>
            <a:endParaRPr lang="en-US" sz="4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1679138"/>
            <a:ext cx="53339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When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metersToCm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finishes, it returns the number of cm, and we put that in this variable.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971800" y="2971800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2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r>
              <a:rPr lang="en-US" dirty="0" smtClean="0"/>
              <a:t>and Return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6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6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 meters) </a:t>
            </a:r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	...</a:t>
            </a:r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endParaRPr lang="en-US" sz="26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6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0" y="1212088"/>
            <a:ext cx="41846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Tells Java this method needs one </a:t>
            </a:r>
            <a:r>
              <a:rPr lang="en-US" sz="2600" i="1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double 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in order to execute.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867400" y="2438078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and Return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6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6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 meters) </a:t>
            </a:r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	...</a:t>
            </a:r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endParaRPr lang="en-US" sz="26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6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221" y="1291537"/>
            <a:ext cx="41846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Tells Java that, when this method finishes, it will return a </a:t>
            </a:r>
            <a:r>
              <a:rPr lang="en-US" sz="2600" i="1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double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.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2286000" y="2522599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6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6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6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 meters) </a:t>
            </a:r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6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100 * meters;</a:t>
            </a:r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endParaRPr lang="en-US" sz="26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6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4221" y="1291537"/>
            <a:ext cx="41846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Tells Java that, when this method finishes, it will return a </a:t>
            </a:r>
            <a:r>
              <a:rPr lang="en-US" sz="2600" i="1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double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.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286000" y="2522599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6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"# meters? ”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(meters);</a:t>
            </a:r>
            <a:endParaRPr lang="en-US" sz="25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898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meters = </a:t>
            </a:r>
            <a:r>
              <a:rPr lang="en-US" sz="25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("# meters? ”);</a:t>
            </a:r>
            <a:endParaRPr lang="en-US" sz="2500" dirty="0" smtClean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(meters);</a:t>
            </a:r>
            <a:endParaRPr lang="en-US" sz="25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?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9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meters = </a:t>
            </a:r>
            <a:r>
              <a:rPr lang="en-US" sz="25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("# meters? ”);</a:t>
            </a:r>
            <a:endParaRPr lang="en-US" sz="2500" dirty="0" smtClean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(meters);</a:t>
            </a:r>
            <a:endParaRPr lang="en-US" sz="25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40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("# meters? ”);</a:t>
            </a:r>
            <a:endParaRPr lang="en-US" sz="25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25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(meters);</a:t>
            </a:r>
            <a:endParaRPr lang="en-US" sz="2500" dirty="0" smtClean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4958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9723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?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21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("# meters? ”);</a:t>
            </a:r>
            <a:endParaRPr lang="en-US" sz="25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25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(meters);</a:t>
            </a:r>
            <a:endParaRPr lang="en-US" sz="2500" dirty="0" smtClean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4958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9723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3352800" y="5638800"/>
            <a:ext cx="35052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3881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("# meters? ”);</a:t>
            </a:r>
            <a:endParaRPr lang="en-US" sz="25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(meters);</a:t>
            </a:r>
            <a:endParaRPr lang="en-US" sz="25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4958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9723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U-Turn Arrow 2"/>
          <p:cNvSpPr/>
          <p:nvPr/>
        </p:nvSpPr>
        <p:spPr bwMode="auto">
          <a:xfrm flipH="1">
            <a:off x="1524000" y="4571999"/>
            <a:ext cx="3587670" cy="372909"/>
          </a:xfrm>
          <a:prstGeom prst="uturnArrow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830617" y="4264227"/>
            <a:ext cx="1031835" cy="4376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165627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x = 2;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printX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printX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// ERROR!  "Undefined variable x"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"X has the value 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+ x);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00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("# meters? ”);</a:t>
            </a:r>
            <a:endParaRPr lang="en-US" sz="25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25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(meters);</a:t>
            </a:r>
            <a:endParaRPr lang="en-US" sz="2500" dirty="0" smtClean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cm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4958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9723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U-Turn Arrow 2"/>
          <p:cNvSpPr/>
          <p:nvPr/>
        </p:nvSpPr>
        <p:spPr bwMode="auto">
          <a:xfrm flipH="1">
            <a:off x="1524000" y="4571999"/>
            <a:ext cx="3587670" cy="372909"/>
          </a:xfrm>
          <a:prstGeom prst="uturnArrow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830617" y="4264227"/>
            <a:ext cx="1031835" cy="4376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500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066800" y="5181600"/>
            <a:ext cx="89535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148125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("# meters? ”);</a:t>
            </a:r>
            <a:endParaRPr lang="en-US" sz="25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(meters);</a:t>
            </a:r>
            <a:endParaRPr lang="en-US" sz="25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(cm + " centimeters.");</a:t>
            </a:r>
            <a:endParaRPr lang="en-US" sz="2500" b="1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cm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066800" y="5181600"/>
            <a:ext cx="89535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9044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("# meters? ”);</a:t>
            </a:r>
            <a:endParaRPr lang="en-US" sz="25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(meters) + 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"cm."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5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974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Return</a:t>
            </a:r>
          </a:p>
        </p:txBody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x-none" b="1"/>
              <a:t>return</a:t>
            </a:r>
            <a:r>
              <a:rPr lang="en-US" altLang="x-none"/>
              <a:t>: To send out a value as the result of a method.</a:t>
            </a:r>
          </a:p>
          <a:p>
            <a:pPr lvl="1">
              <a:lnSpc>
                <a:spcPct val="110000"/>
              </a:lnSpc>
            </a:pPr>
            <a:r>
              <a:rPr lang="en-US" altLang="x-none" dirty="0"/>
              <a:t>Parameters send information </a:t>
            </a:r>
            <a:r>
              <a:rPr lang="en-US" altLang="x-none" i="1" dirty="0"/>
              <a:t>in </a:t>
            </a:r>
            <a:r>
              <a:rPr lang="en-US" altLang="x-none" dirty="0"/>
              <a:t>from the caller to the method.</a:t>
            </a:r>
          </a:p>
          <a:p>
            <a:pPr lvl="1">
              <a:lnSpc>
                <a:spcPct val="110000"/>
              </a:lnSpc>
            </a:pPr>
            <a:r>
              <a:rPr lang="en-US" altLang="x-none" dirty="0"/>
              <a:t>Return values send information </a:t>
            </a:r>
            <a:r>
              <a:rPr lang="en-US" altLang="x-none" i="1" dirty="0"/>
              <a:t>out </a:t>
            </a:r>
            <a:r>
              <a:rPr lang="en-US" altLang="x-none" dirty="0"/>
              <a:t>from a method to its caller.</a:t>
            </a:r>
          </a:p>
          <a:p>
            <a:pPr lvl="2">
              <a:lnSpc>
                <a:spcPct val="110000"/>
              </a:lnSpc>
            </a:pPr>
            <a:r>
              <a:rPr lang="en-US" altLang="x-none" dirty="0"/>
              <a:t>A call to the method can be used as part of an expression.</a:t>
            </a:r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1">
              <a:lnSpc>
                <a:spcPct val="110000"/>
              </a:lnSpc>
            </a:pPr>
            <a:r>
              <a:rPr lang="en-US" altLang="x-none" b="1" dirty="0"/>
              <a:t>Q:</a:t>
            </a:r>
            <a:r>
              <a:rPr lang="en-US" altLang="x-none" dirty="0"/>
              <a:t> Why return?  Why not just </a:t>
            </a:r>
            <a:r>
              <a:rPr lang="en-US" altLang="x-none" dirty="0" err="1"/>
              <a:t>println</a:t>
            </a:r>
            <a:r>
              <a:rPr lang="en-US" altLang="x-none" dirty="0"/>
              <a:t> the result value?</a:t>
            </a:r>
          </a:p>
        </p:txBody>
      </p:sp>
      <p:grpSp>
        <p:nvGrpSpPr>
          <p:cNvPr id="1200144" name="Group 16"/>
          <p:cNvGrpSpPr>
            <a:grpSpLocks/>
          </p:cNvGrpSpPr>
          <p:nvPr/>
        </p:nvGrpSpPr>
        <p:grpSpPr bwMode="auto">
          <a:xfrm>
            <a:off x="1752600" y="3352800"/>
            <a:ext cx="5638800" cy="2438400"/>
            <a:chOff x="1296" y="2246"/>
            <a:chExt cx="3552" cy="1536"/>
          </a:xfrm>
        </p:grpSpPr>
        <p:sp>
          <p:nvSpPr>
            <p:cNvPr id="1200133" name="Text Box 5"/>
            <p:cNvSpPr txBox="1">
              <a:spLocks noChangeArrowheads="1"/>
            </p:cNvSpPr>
            <p:nvPr/>
          </p:nvSpPr>
          <p:spPr bwMode="auto">
            <a:xfrm>
              <a:off x="1296" y="2864"/>
              <a:ext cx="576" cy="2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  <a:ea typeface="Times New Roman" charset="0"/>
                  <a:cs typeface="Times New Roman" charset="0"/>
                </a:rPr>
                <a:t>run</a:t>
              </a:r>
            </a:p>
          </p:txBody>
        </p:sp>
        <p:sp>
          <p:nvSpPr>
            <p:cNvPr id="1200134" name="Line 6"/>
            <p:cNvSpPr>
              <a:spLocks noChangeShapeType="1"/>
            </p:cNvSpPr>
            <p:nvPr/>
          </p:nvSpPr>
          <p:spPr bwMode="auto">
            <a:xfrm flipV="1">
              <a:off x="1996" y="2306"/>
              <a:ext cx="1132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00135" name="Text Box 7"/>
            <p:cNvSpPr txBox="1">
              <a:spLocks noChangeArrowheads="1"/>
            </p:cNvSpPr>
            <p:nvPr/>
          </p:nvSpPr>
          <p:spPr bwMode="auto">
            <a:xfrm>
              <a:off x="3132" y="2246"/>
              <a:ext cx="1524" cy="2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  <a:ea typeface="Times New Roman" charset="0"/>
                  <a:cs typeface="Times New Roman" charset="0"/>
                </a:rPr>
                <a:t>Math.abs(-42)</a:t>
              </a:r>
            </a:p>
          </p:txBody>
        </p:sp>
        <p:sp>
          <p:nvSpPr>
            <p:cNvPr id="1200136" name="Text Box 8"/>
            <p:cNvSpPr txBox="1">
              <a:spLocks noChangeArrowheads="1"/>
            </p:cNvSpPr>
            <p:nvPr/>
          </p:nvSpPr>
          <p:spPr bwMode="auto">
            <a:xfrm>
              <a:off x="2116" y="2286"/>
              <a:ext cx="5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  <a:ea typeface="Times New Roman" charset="0"/>
                  <a:cs typeface="Times New Roman" charset="0"/>
                </a:rPr>
                <a:t>-42</a:t>
              </a:r>
            </a:p>
          </p:txBody>
        </p:sp>
        <p:sp>
          <p:nvSpPr>
            <p:cNvPr id="1200137" name="Line 9"/>
            <p:cNvSpPr>
              <a:spLocks noChangeShapeType="1"/>
            </p:cNvSpPr>
            <p:nvPr/>
          </p:nvSpPr>
          <p:spPr bwMode="auto">
            <a:xfrm>
              <a:off x="1975" y="3059"/>
              <a:ext cx="1153" cy="4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00138" name="Text Box 10"/>
            <p:cNvSpPr txBox="1">
              <a:spLocks noChangeArrowheads="1"/>
            </p:cNvSpPr>
            <p:nvPr/>
          </p:nvSpPr>
          <p:spPr bwMode="auto">
            <a:xfrm>
              <a:off x="3132" y="3526"/>
              <a:ext cx="1716" cy="2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  <a:ea typeface="Times New Roman" charset="0"/>
                  <a:cs typeface="Times New Roman" charset="0"/>
                </a:rPr>
                <a:t>Math.round(2.71)</a:t>
              </a:r>
            </a:p>
          </p:txBody>
        </p:sp>
        <p:sp>
          <p:nvSpPr>
            <p:cNvPr id="1200139" name="Line 11"/>
            <p:cNvSpPr>
              <a:spLocks noChangeShapeType="1"/>
            </p:cNvSpPr>
            <p:nvPr/>
          </p:nvSpPr>
          <p:spPr bwMode="auto">
            <a:xfrm flipH="1" flipV="1">
              <a:off x="1936" y="3120"/>
              <a:ext cx="1192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00140" name="Text Box 12"/>
            <p:cNvSpPr txBox="1">
              <a:spLocks noChangeArrowheads="1"/>
            </p:cNvSpPr>
            <p:nvPr/>
          </p:nvSpPr>
          <p:spPr bwMode="auto">
            <a:xfrm>
              <a:off x="2496" y="3064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  <a:ea typeface="Times New Roman" charset="0"/>
                  <a:cs typeface="Times New Roman" charset="0"/>
                </a:rPr>
                <a:t>2.71</a:t>
              </a:r>
            </a:p>
          </p:txBody>
        </p:sp>
        <p:sp>
          <p:nvSpPr>
            <p:cNvPr id="1200141" name="Line 13"/>
            <p:cNvSpPr>
              <a:spLocks noChangeShapeType="1"/>
            </p:cNvSpPr>
            <p:nvPr/>
          </p:nvSpPr>
          <p:spPr bwMode="auto">
            <a:xfrm flipH="1">
              <a:off x="2115" y="2498"/>
              <a:ext cx="1013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00142" name="Text Box 14"/>
            <p:cNvSpPr txBox="1">
              <a:spLocks noChangeArrowheads="1"/>
            </p:cNvSpPr>
            <p:nvPr/>
          </p:nvSpPr>
          <p:spPr bwMode="auto">
            <a:xfrm>
              <a:off x="2592" y="2678"/>
              <a:ext cx="5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 b="1">
                  <a:solidFill>
                    <a:srgbClr val="003399"/>
                  </a:solidFill>
                  <a:latin typeface="Consolas" charset="0"/>
                  <a:ea typeface="Times New Roman" charset="0"/>
                  <a:cs typeface="Times New Roman" charset="0"/>
                </a:rPr>
                <a:t>42</a:t>
              </a:r>
            </a:p>
          </p:txBody>
        </p:sp>
        <p:sp>
          <p:nvSpPr>
            <p:cNvPr id="1200143" name="Text Box 15"/>
            <p:cNvSpPr txBox="1">
              <a:spLocks noChangeArrowheads="1"/>
            </p:cNvSpPr>
            <p:nvPr/>
          </p:nvSpPr>
          <p:spPr bwMode="auto">
            <a:xfrm>
              <a:off x="2208" y="3390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 b="1">
                  <a:solidFill>
                    <a:srgbClr val="003399"/>
                  </a:solidFill>
                  <a:latin typeface="Consolas" charset="0"/>
                  <a:ea typeface="Times New Roman" charset="0"/>
                  <a:cs typeface="Times New Roman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0348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Methods</a:t>
            </a:r>
            <a:endParaRPr lang="en-US" altLang="x-none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2954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8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800" b="1" i="1" dirty="0">
                <a:solidFill>
                  <a:srgbClr val="000000"/>
                </a:solidFill>
                <a:latin typeface="Times" charset="0"/>
                <a:cs typeface="Times" charset="0"/>
              </a:rPr>
              <a:t>	</a:t>
            </a:r>
            <a:r>
              <a:rPr lang="en-US" b="1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visibility  type  </a:t>
            </a:r>
            <a:r>
              <a:rPr lang="en-US" b="1" i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nameOfMethod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parameters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statements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ts val="800"/>
              </a:spcBef>
              <a:buClr>
                <a:schemeClr val="bg2"/>
              </a:buClr>
              <a:buSzTx/>
              <a:buFont typeface="Arial" charset="0"/>
              <a:buChar char="•"/>
            </a:pPr>
            <a:r>
              <a:rPr lang="en-US" sz="28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visibility: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usually</a:t>
            </a:r>
            <a:r>
              <a:rPr lang="en-US" sz="2800" b="1" dirty="0">
                <a:solidFill>
                  <a:srgbClr val="010000"/>
                </a:solidFill>
                <a:latin typeface="Times" charset="0"/>
                <a:cs typeface="Times" charset="0"/>
              </a:rPr>
              <a:t>  </a:t>
            </a:r>
            <a:r>
              <a:rPr lang="en-US" sz="2400" b="1" dirty="0">
                <a:solidFill>
                  <a:srgbClr val="010000"/>
                </a:solidFill>
                <a:latin typeface="Courier New" charset="0"/>
                <a:cs typeface="Courier New" charset="0"/>
              </a:rPr>
              <a:t>private</a:t>
            </a:r>
            <a:r>
              <a:rPr lang="en-US" sz="24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 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or</a:t>
            </a:r>
            <a:r>
              <a:rPr lang="en-US" sz="28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  </a:t>
            </a:r>
            <a:r>
              <a:rPr lang="en-US" sz="2400" b="1" dirty="0">
                <a:solidFill>
                  <a:srgbClr val="010000"/>
                </a:solidFill>
                <a:latin typeface="Courier New" charset="0"/>
                <a:cs typeface="Courier New" charset="0"/>
              </a:rPr>
              <a:t>public</a:t>
            </a:r>
          </a:p>
          <a:p>
            <a:pPr>
              <a:spcBef>
                <a:spcPts val="800"/>
              </a:spcBef>
              <a:buClr>
                <a:schemeClr val="bg2"/>
              </a:buClr>
              <a:buSzTx/>
              <a:buFont typeface="Arial" charset="0"/>
              <a:buChar char="•"/>
            </a:pPr>
            <a:r>
              <a:rPr lang="en-US" sz="28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type: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type returned by method</a:t>
            </a:r>
            <a:r>
              <a:rPr lang="en-US" sz="2800" b="1" dirty="0">
                <a:solidFill>
                  <a:srgbClr val="010000"/>
                </a:solidFill>
                <a:latin typeface="Times" charset="0"/>
                <a:cs typeface="Times" charset="0"/>
              </a:rPr>
              <a:t>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(e.g., </a:t>
            </a:r>
            <a:r>
              <a:rPr lang="en-US" sz="2400" b="1" dirty="0" err="1">
                <a:solidFill>
                  <a:srgbClr val="01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4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 , </a:t>
            </a:r>
            <a:r>
              <a:rPr lang="en-US" sz="2400" b="1" dirty="0">
                <a:solidFill>
                  <a:srgbClr val="010000"/>
                </a:solidFill>
                <a:latin typeface="Courier New" charset="0"/>
                <a:cs typeface="Courier New" charset="0"/>
              </a:rPr>
              <a:t>double</a:t>
            </a:r>
            <a:r>
              <a:rPr lang="en-US" sz="24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, </a:t>
            </a:r>
            <a:r>
              <a:rPr lang="en-US" sz="2400" i="1" dirty="0">
                <a:solidFill>
                  <a:srgbClr val="010000"/>
                </a:solidFill>
                <a:latin typeface="Times" charset="0"/>
                <a:cs typeface="Times" charset="0"/>
              </a:rPr>
              <a:t>etc.</a:t>
            </a:r>
            <a:r>
              <a:rPr lang="en-US" sz="2400" dirty="0">
                <a:solidFill>
                  <a:srgbClr val="010000"/>
                </a:solidFill>
                <a:latin typeface="Times" charset="0"/>
                <a:cs typeface="Times" charset="0"/>
              </a:rPr>
              <a:t>)</a:t>
            </a:r>
          </a:p>
          <a:p>
            <a:pPr lvl="1">
              <a:spcBef>
                <a:spcPts val="800"/>
              </a:spcBef>
              <a:buClr>
                <a:schemeClr val="bg2"/>
              </a:buClr>
              <a:buSzTx/>
              <a:buFont typeface="Arial" charset="0"/>
              <a:buChar char="•"/>
            </a:pPr>
            <a:r>
              <a:rPr lang="en-US" sz="2400" dirty="0">
                <a:solidFill>
                  <a:srgbClr val="010000"/>
                </a:solidFill>
                <a:latin typeface="Times" charset="0"/>
                <a:cs typeface="Times" charset="0"/>
              </a:rPr>
              <a:t>Can be </a:t>
            </a:r>
            <a:r>
              <a:rPr lang="en-US" sz="2400" b="1" dirty="0">
                <a:solidFill>
                  <a:srgbClr val="010000"/>
                </a:solidFill>
                <a:latin typeface="Courier New" charset="0"/>
                <a:cs typeface="Courier New" charset="0"/>
              </a:rPr>
              <a:t>void</a:t>
            </a:r>
            <a:r>
              <a:rPr lang="en-US" sz="2400" dirty="0">
                <a:solidFill>
                  <a:srgbClr val="010000"/>
                </a:solidFill>
                <a:latin typeface="Times" charset="0"/>
                <a:cs typeface="Times" charset="0"/>
              </a:rPr>
              <a:t> to indicate that nothing is returned</a:t>
            </a:r>
            <a:endParaRPr lang="en-US" sz="2400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ts val="800"/>
              </a:spcBef>
              <a:buClr>
                <a:schemeClr val="bg2"/>
              </a:buClr>
              <a:buSzTx/>
              <a:buFont typeface="Arial" charset="0"/>
              <a:buChar char="•"/>
            </a:pPr>
            <a:r>
              <a:rPr lang="en-US" sz="28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parameters: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information passed into method</a:t>
            </a:r>
            <a:endParaRPr lang="en-US" sz="2400" b="1" dirty="0">
              <a:solidFill>
                <a:srgbClr val="010000"/>
              </a:solidFill>
              <a:latin typeface="Times" charset="0"/>
              <a:cs typeface="Times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 typeface="Arial" charset="0"/>
              <a:buChar char="•"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9376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Booleans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isEven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number)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899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Booleans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isEven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number)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(number % 2 == 0) 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 true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 false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629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Booleans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isEven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number)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(number % 2 == 0) 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 true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 false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  <a:br>
              <a:rPr lang="en-US" sz="22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"? "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isEven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)) 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"Even!"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"Odd!"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405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Booleans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isEven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number) 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number % 2 == 0;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58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Booleans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838200"/>
            <a:ext cx="8524875" cy="5049837"/>
          </a:xfrm>
          <a:noFill/>
        </p:spPr>
        <p:txBody>
          <a:bodyPr lIns="90487" tIns="44450" rIns="90487" bIns="44450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200" b="1" dirty="0">
              <a:solidFill>
                <a:schemeClr val="bg2"/>
              </a:solidFill>
              <a:latin typeface="Courier New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200" b="1" dirty="0">
              <a:solidFill>
                <a:schemeClr val="bg2"/>
              </a:solidFill>
              <a:latin typeface="Courier New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200" b="1" dirty="0">
              <a:solidFill>
                <a:schemeClr val="bg2"/>
              </a:solidFill>
              <a:latin typeface="Courier New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>
                <a:solidFill>
                  <a:srgbClr val="B70051"/>
                </a:solidFill>
                <a:latin typeface="Courier New" charset="0"/>
              </a:rPr>
              <a:t>private void 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run() 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{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200" b="1" dirty="0" smtClean="0">
                <a:solidFill>
                  <a:srgbClr val="B70051"/>
                </a:solidFill>
                <a:latin typeface="Courier New" charset="0"/>
              </a:rPr>
              <a:t>for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200" b="1" dirty="0" err="1" smtClean="0">
                <a:solidFill>
                  <a:srgbClr val="B70051"/>
                </a:solidFill>
                <a:latin typeface="Courier New" charset="0"/>
              </a:rPr>
              <a:t>int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= 1; </a:t>
            </a:r>
            <a:r>
              <a:rPr lang="en-US" sz="2200" b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&lt;= 100; </a:t>
            </a:r>
            <a:r>
              <a:rPr lang="en-US" sz="2200" b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++) {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    </a:t>
            </a:r>
            <a:r>
              <a:rPr lang="en-US" sz="2200" b="1" dirty="0" smtClean="0">
                <a:solidFill>
                  <a:srgbClr val="B70051"/>
                </a:solidFill>
                <a:latin typeface="Courier New" charset="0"/>
              </a:rPr>
              <a:t>if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200" b="1" dirty="0" err="1" smtClean="0">
                <a:solidFill>
                  <a:srgbClr val="000000"/>
                </a:solidFill>
                <a:latin typeface="Courier New" charset="0"/>
              </a:rPr>
              <a:t>isDivisibleBy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200" b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, 7)) {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22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200" b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    }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200" b="1" dirty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200" b="1" dirty="0">
              <a:solidFill>
                <a:schemeClr val="bg2"/>
              </a:solidFill>
              <a:latin typeface="Courier New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>
                <a:solidFill>
                  <a:srgbClr val="B70051"/>
                </a:solidFill>
                <a:latin typeface="Courier New" charset="0"/>
              </a:rPr>
              <a:t>private void </a:t>
            </a:r>
            <a:r>
              <a:rPr lang="en-US" sz="2200" b="1" dirty="0" err="1" smtClean="0">
                <a:solidFill>
                  <a:srgbClr val="000000"/>
                </a:solidFill>
                <a:latin typeface="Courier New" charset="0"/>
              </a:rPr>
              <a:t>isDivisibleBy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200" b="1" dirty="0" err="1" smtClean="0">
                <a:solidFill>
                  <a:srgbClr val="B70051"/>
                </a:solidFill>
                <a:latin typeface="Courier New" charset="0"/>
              </a:rPr>
              <a:t>int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a,</a:t>
            </a:r>
            <a:r>
              <a:rPr lang="en-US" sz="2200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200" b="1" dirty="0" err="1" smtClean="0">
                <a:solidFill>
                  <a:srgbClr val="B70051"/>
                </a:solidFill>
                <a:latin typeface="Courier New" charset="0"/>
              </a:rPr>
              <a:t>int</a:t>
            </a:r>
            <a:r>
              <a:rPr lang="en-US" sz="2200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b) {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200" b="1" dirty="0" smtClean="0">
                <a:solidFill>
                  <a:srgbClr val="B70051"/>
                </a:solidFill>
                <a:latin typeface="Courier New" charset="0"/>
              </a:rPr>
              <a:t>return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a % b == 0;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200" b="1" dirty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200" b="1" dirty="0">
              <a:solidFill>
                <a:schemeClr val="bg2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94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For Loops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600" dirty="0" smtClean="0"/>
              <a:t>Recap: Scope</a:t>
            </a:r>
            <a:endParaRPr lang="en-US" altLang="x-none" sz="3600" dirty="0" smtClean="0"/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Parameters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Return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Return</a:t>
            </a:r>
            <a:r>
              <a:rPr lang="en-US" sz="3200" dirty="0" smtClean="0"/>
              <a:t> </a:t>
            </a:r>
            <a:r>
              <a:rPr lang="en-US" sz="3200" i="1" dirty="0" smtClean="0"/>
              <a:t>ends</a:t>
            </a:r>
            <a:r>
              <a:rPr lang="en-US" sz="3200" dirty="0" smtClean="0"/>
              <a:t> a method’s execution.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multiplyByTwo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* 2;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world?"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 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not executed!</a:t>
            </a:r>
            <a:endParaRPr lang="en-US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3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07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6764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Return</a:t>
            </a:r>
            <a:r>
              <a:rPr lang="en-US" sz="3200" dirty="0" smtClean="0"/>
              <a:t> </a:t>
            </a:r>
            <a:r>
              <a:rPr lang="en-US" sz="3200" i="1" dirty="0" smtClean="0"/>
              <a:t>ends</a:t>
            </a:r>
            <a:r>
              <a:rPr lang="en-US" sz="3200" dirty="0" smtClean="0"/>
              <a:t> a method’s execution.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0675" y="1223963"/>
            <a:ext cx="8524875" cy="504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 smtClean="0">
                <a:solidFill>
                  <a:srgbClr val="B70051"/>
                </a:solidFill>
                <a:latin typeface="Courier New" charset="0"/>
              </a:rPr>
              <a:t>private </a:t>
            </a:r>
            <a:r>
              <a:rPr lang="en-US" b="1" dirty="0" err="1" smtClean="0">
                <a:solidFill>
                  <a:srgbClr val="B70051"/>
                </a:solidFill>
                <a:latin typeface="Courier New" charset="0"/>
              </a:rPr>
              <a:t>int</a:t>
            </a:r>
            <a:r>
              <a:rPr lang="en-US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max(</a:t>
            </a:r>
            <a:r>
              <a:rPr lang="en-US" b="1" dirty="0" err="1" smtClean="0">
                <a:solidFill>
                  <a:srgbClr val="B70051"/>
                </a:solidFill>
                <a:latin typeface="Courier New" charset="0"/>
              </a:rPr>
              <a:t>int</a:t>
            </a:r>
            <a:r>
              <a:rPr lang="en-US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num1, </a:t>
            </a:r>
            <a:r>
              <a:rPr lang="en-US" b="1" dirty="0" err="1" smtClean="0">
                <a:solidFill>
                  <a:srgbClr val="B70051"/>
                </a:solidFill>
                <a:latin typeface="Courier New" charset="0"/>
              </a:rPr>
              <a:t>int</a:t>
            </a:r>
            <a:r>
              <a:rPr lang="en-US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num2) {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smtClean="0">
                <a:solidFill>
                  <a:srgbClr val="B70051"/>
                </a:solidFill>
                <a:latin typeface="Courier New" charset="0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(num1 &gt;= num2) {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 smtClean="0">
                <a:solidFill>
                  <a:schemeClr val="bg2"/>
                </a:solidFill>
                <a:latin typeface="Courier New" charset="0"/>
              </a:rPr>
              <a:t>      </a:t>
            </a:r>
            <a:r>
              <a:rPr lang="en-US" b="1" dirty="0" smtClean="0">
                <a:solidFill>
                  <a:srgbClr val="B70051"/>
                </a:solidFill>
                <a:latin typeface="Courier New" charset="0"/>
              </a:rPr>
              <a:t>return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num1;</a:t>
            </a:r>
            <a:endParaRPr lang="en-US" altLang="ja-JP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 }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smtClean="0">
                <a:solidFill>
                  <a:srgbClr val="B70051"/>
                </a:solidFill>
                <a:latin typeface="Courier New" charset="0"/>
              </a:rPr>
              <a:t>return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num2; </a:t>
            </a:r>
            <a:r>
              <a:rPr lang="en-US" b="1" dirty="0" smtClean="0">
                <a:solidFill>
                  <a:srgbClr val="00B050"/>
                </a:solidFill>
                <a:latin typeface="Courier New" charset="0"/>
              </a:rPr>
              <a:t>// here only if num1 &lt; num2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12738" y="5141913"/>
            <a:ext cx="8524875" cy="11668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>
              <a:buClr>
                <a:schemeClr val="bg2"/>
              </a:buClr>
            </a:pPr>
            <a:r>
              <a:rPr kumimoji="1" lang="en-US" b="1" dirty="0">
                <a:solidFill>
                  <a:srgbClr val="B70051"/>
                </a:solidFill>
                <a:latin typeface="Courier New" charset="0"/>
              </a:rPr>
              <a:t>public void 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 algn="l">
              <a:buClr>
                <a:schemeClr val="bg2"/>
              </a:buClr>
            </a:pP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kumimoji="1" lang="en-US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b="1" dirty="0" smtClean="0">
                <a:solidFill>
                  <a:srgbClr val="000000"/>
                </a:solidFill>
                <a:latin typeface="Courier New" charset="0"/>
              </a:rPr>
              <a:t>(max(2,3));</a:t>
            </a:r>
            <a:endParaRPr kumimoji="1" lang="en-US" b="1" dirty="0">
              <a:solidFill>
                <a:srgbClr val="000000"/>
              </a:solidFill>
              <a:latin typeface="Courier New" charset="0"/>
            </a:endParaRPr>
          </a:p>
          <a:p>
            <a:pPr algn="l">
              <a:buClr>
                <a:schemeClr val="bg2"/>
              </a:buClr>
            </a:pP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 algn="l">
              <a:buClr>
                <a:schemeClr val="bg2"/>
              </a:buClr>
            </a:pPr>
            <a:endParaRPr kumimoji="1" lang="en-US" b="1" dirty="0">
              <a:solidFill>
                <a:schemeClr val="bg2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282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are Copies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NOTE: This program is </a:t>
            </a:r>
            <a:r>
              <a:rPr lang="en-US" b="1" u="sng" dirty="0">
                <a:solidFill>
                  <a:srgbClr val="008000"/>
                </a:solidFill>
                <a:latin typeface="Courier New" charset="0"/>
              </a:rPr>
              <a:t>buggy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!!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latin typeface="Courier New" charset="0"/>
              </a:rPr>
              <a:t>	</a:t>
            </a:r>
            <a:r>
              <a:rPr lang="en-US" sz="2400" b="1" dirty="0" smtClean="0">
                <a:latin typeface="Courier New" charset="0"/>
              </a:rPr>
              <a:t> </a:t>
            </a:r>
            <a:r>
              <a:rPr lang="en-US" sz="2400" b="1" dirty="0" err="1" smtClean="0">
                <a:latin typeface="Courier New" charset="0"/>
              </a:rPr>
              <a:t>int</a:t>
            </a:r>
            <a:r>
              <a:rPr lang="en-US" sz="2400" b="1" dirty="0" smtClean="0">
                <a:latin typeface="Courier New" charset="0"/>
              </a:rPr>
              <a:t> </a:t>
            </a:r>
            <a:r>
              <a:rPr lang="en-US" sz="2400" b="1" dirty="0">
                <a:latin typeface="Courier New" charset="0"/>
              </a:rPr>
              <a:t>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(x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  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prints "x = 3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"!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);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	 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7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are Copies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NOTE: This program is 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feeling </a:t>
            </a:r>
            <a:r>
              <a:rPr lang="en-US" b="1" u="sng" dirty="0" smtClean="0">
                <a:solidFill>
                  <a:srgbClr val="008000"/>
                </a:solidFill>
                <a:latin typeface="Courier New" charset="0"/>
              </a:rPr>
              <a:t>just fine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latin typeface="Courier New" charset="0"/>
              </a:rPr>
              <a:t>	</a:t>
            </a:r>
            <a:r>
              <a:rPr lang="en-US" sz="2400" b="1" dirty="0" smtClean="0">
                <a:latin typeface="Courier New" charset="0"/>
              </a:rPr>
              <a:t> </a:t>
            </a:r>
            <a:r>
              <a:rPr lang="en-US" sz="2400" b="1" dirty="0" err="1" smtClean="0">
                <a:latin typeface="Courier New" charset="0"/>
              </a:rPr>
              <a:t>int</a:t>
            </a:r>
            <a:r>
              <a:rPr lang="en-US" sz="2400" b="1" dirty="0" smtClean="0">
                <a:latin typeface="Courier New" charset="0"/>
              </a:rPr>
              <a:t> </a:t>
            </a:r>
            <a:r>
              <a:rPr lang="en-US" sz="2400" b="1" dirty="0">
                <a:latin typeface="Courier New" charset="0"/>
              </a:rPr>
              <a:t>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x =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charset="0"/>
              </a:rPr>
              <a:t>addFive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(x);</a:t>
            </a:r>
          </a:p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  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prints "x = 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5"!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);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 </a:t>
            </a:r>
            <a:r>
              <a:rPr lang="en-US" b="1" dirty="0" err="1" smtClean="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	 x += 5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	 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return x;</a:t>
            </a:r>
            <a:endParaRPr lang="en-US" b="1" dirty="0">
              <a:solidFill>
                <a:srgbClr val="FF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43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smtClean="0">
              <a:solidFill>
                <a:srgbClr val="3366FF"/>
              </a:solidFill>
              <a:latin typeface="Arial" charset="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b="1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1950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smtClean="0">
              <a:solidFill>
                <a:srgbClr val="3366FF"/>
              </a:solidFill>
              <a:latin typeface="Arial" charset="0"/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2017713" y="928688"/>
            <a:ext cx="1625600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50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3846513" y="928688"/>
            <a:ext cx="2190750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smtClean="0">
              <a:solidFill>
                <a:srgbClr val="33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2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1828800" y="1263650"/>
            <a:ext cx="6037263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smtClean="0">
              <a:solidFill>
                <a:srgbClr val="33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64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smtClean="0">
              <a:solidFill>
                <a:srgbClr val="33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2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724275" y="2928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657225" y="657225"/>
            <a:ext cx="7750175" cy="32845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private int factorial(int n)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int result = 1;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 (int i = 1; i &lt;= n;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result *= i;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return result;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5662613" y="3319463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b="1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1272" name="Text Box 9"/>
          <p:cNvSpPr txBox="1">
            <a:spLocks noChangeArrowheads="1"/>
          </p:cNvSpPr>
          <p:nvPr/>
        </p:nvSpPr>
        <p:spPr bwMode="auto">
          <a:xfrm>
            <a:off x="4548188" y="3395663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result</a:t>
            </a:r>
          </a:p>
        </p:txBody>
      </p:sp>
      <p:sp>
        <p:nvSpPr>
          <p:cNvPr id="11273" name="Rectangle 10"/>
          <p:cNvSpPr>
            <a:spLocks noChangeArrowheads="1"/>
          </p:cNvSpPr>
          <p:nvPr/>
        </p:nvSpPr>
        <p:spPr bwMode="auto">
          <a:xfrm>
            <a:off x="3400425" y="33147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11274" name="Text Box 11"/>
          <p:cNvSpPr txBox="1">
            <a:spLocks noChangeArrowheads="1"/>
          </p:cNvSpPr>
          <p:nvPr/>
        </p:nvSpPr>
        <p:spPr bwMode="auto">
          <a:xfrm>
            <a:off x="3014663" y="3390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n</a:t>
            </a:r>
          </a:p>
        </p:txBody>
      </p:sp>
      <p:sp>
        <p:nvSpPr>
          <p:cNvPr id="11275" name="Rectangle 12"/>
          <p:cNvSpPr>
            <a:spLocks noChangeArrowheads="1"/>
          </p:cNvSpPr>
          <p:nvPr/>
        </p:nvSpPr>
        <p:spPr bwMode="auto">
          <a:xfrm>
            <a:off x="7243763" y="3328988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b="1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1276" name="Text Box 13"/>
          <p:cNvSpPr txBox="1">
            <a:spLocks noChangeArrowheads="1"/>
          </p:cNvSpPr>
          <p:nvPr/>
        </p:nvSpPr>
        <p:spPr bwMode="auto">
          <a:xfrm>
            <a:off x="6858000" y="34051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1277" name="Rectangle 15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smtClean="0">
              <a:solidFill>
                <a:srgbClr val="33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33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11513</TotalTime>
  <Words>4582</Words>
  <Application>Microsoft Macintosh PowerPoint</Application>
  <PresentationFormat>On-screen Show (4:3)</PresentationFormat>
  <Paragraphs>1601</Paragraphs>
  <Slides>134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134</vt:i4>
      </vt:variant>
    </vt:vector>
  </HeadingPairs>
  <TitlesOfParts>
    <vt:vector size="149" baseType="lpstr">
      <vt:lpstr>Andale Mono</vt:lpstr>
      <vt:lpstr>Calibri</vt:lpstr>
      <vt:lpstr>Chalkboard</vt:lpstr>
      <vt:lpstr>Consolas</vt:lpstr>
      <vt:lpstr>Courier</vt:lpstr>
      <vt:lpstr>Courier New</vt:lpstr>
      <vt:lpstr>Mangal</vt:lpstr>
      <vt:lpstr>ＭＳ Ｐゴシック</vt:lpstr>
      <vt:lpstr>Tahoma</vt:lpstr>
      <vt:lpstr>Times</vt:lpstr>
      <vt:lpstr>Times New Roman</vt:lpstr>
      <vt:lpstr>Verdana</vt:lpstr>
      <vt:lpstr>Wingdings</vt:lpstr>
      <vt:lpstr>Arial</vt:lpstr>
      <vt:lpstr>Default Design</vt:lpstr>
      <vt:lpstr>CS 106A, Lecture 7 Parameters and Return</vt:lpstr>
      <vt:lpstr>Plan For Today</vt:lpstr>
      <vt:lpstr>Plan For Today</vt:lpstr>
      <vt:lpstr>For Loops in Java</vt:lpstr>
      <vt:lpstr>Nested loops</vt:lpstr>
      <vt:lpstr>Nested loop question 2</vt:lpstr>
      <vt:lpstr>Methods in Java</vt:lpstr>
      <vt:lpstr>Methods in Java</vt:lpstr>
      <vt:lpstr>Plan For Today</vt:lpstr>
      <vt:lpstr>PowerPoint Presentation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Plan For Today</vt:lpstr>
      <vt:lpstr>Parameters</vt:lpstr>
      <vt:lpstr>Methods = Toasters</vt:lpstr>
      <vt:lpstr>Example: readInt</vt:lpstr>
      <vt:lpstr>Example: readInt</vt:lpstr>
      <vt:lpstr>Example: printGreeting</vt:lpstr>
      <vt:lpstr>Wouldn’t it be nice if…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Parameters are Copies</vt:lpstr>
      <vt:lpstr>Parameters are Copies</vt:lpstr>
      <vt:lpstr>Parameters are Copies</vt:lpstr>
      <vt:lpstr>Parameters are Copies</vt:lpstr>
      <vt:lpstr>Parameters</vt:lpstr>
      <vt:lpstr>Declaring a parameter</vt:lpstr>
      <vt:lpstr>Multiple parameters</vt:lpstr>
      <vt:lpstr>Passing a parameter</vt:lpstr>
      <vt:lpstr>How params are passed</vt:lpstr>
      <vt:lpstr>Drawing boxes</vt:lpstr>
      <vt:lpstr>drawBox</vt:lpstr>
      <vt:lpstr>drawBox</vt:lpstr>
      <vt:lpstr>drawBox</vt:lpstr>
      <vt:lpstr>drawBox</vt:lpstr>
      <vt:lpstr>drawBox</vt:lpstr>
      <vt:lpstr>drawBox</vt:lpstr>
      <vt:lpstr>drawBox</vt:lpstr>
      <vt:lpstr>drawBox</vt:lpstr>
      <vt:lpstr>line</vt:lpstr>
      <vt:lpstr>boxSide</vt:lpstr>
      <vt:lpstr>boxSide</vt:lpstr>
      <vt:lpstr>Plan For Today</vt:lpstr>
      <vt:lpstr>Return</vt:lpstr>
      <vt:lpstr>Methods = Toasters</vt:lpstr>
      <vt:lpstr>Methods = Toasters</vt:lpstr>
      <vt:lpstr>Methods = Toasters</vt:lpstr>
      <vt:lpstr>Methods = Toasters</vt:lpstr>
      <vt:lpstr>Methods = Toasters</vt:lpstr>
      <vt:lpstr>Example: readInt</vt:lpstr>
      <vt:lpstr>Example: readInt</vt:lpstr>
      <vt:lpstr>Example: readInt</vt:lpstr>
      <vt:lpstr>Example: readInt</vt:lpstr>
      <vt:lpstr>Example: metersToCm</vt:lpstr>
      <vt:lpstr>Example: metersToCm</vt:lpstr>
      <vt:lpstr>Example: metersToCm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Return</vt:lpstr>
      <vt:lpstr>Methods</vt:lpstr>
      <vt:lpstr>Returning Booleans</vt:lpstr>
      <vt:lpstr>Returning Booleans</vt:lpstr>
      <vt:lpstr>Returning Booleans</vt:lpstr>
      <vt:lpstr>Returning Booleans</vt:lpstr>
      <vt:lpstr>Returning Booleans</vt:lpstr>
      <vt:lpstr>Return</vt:lpstr>
      <vt:lpstr>Return</vt:lpstr>
      <vt:lpstr>Parameters are Copies</vt:lpstr>
      <vt:lpstr>Parameters are Copies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Nick Troccoli</cp:lastModifiedBy>
  <cp:revision>1287</cp:revision>
  <cp:lastPrinted>2017-07-05T09:51:30Z</cp:lastPrinted>
  <dcterms:created xsi:type="dcterms:W3CDTF">2008-06-28T20:57:21Z</dcterms:created>
  <dcterms:modified xsi:type="dcterms:W3CDTF">2017-07-06T18:10:24Z</dcterms:modified>
</cp:coreProperties>
</file>