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6"/>
  </p:notesMasterIdLst>
  <p:handoutMasterIdLst>
    <p:handoutMasterId r:id="rId117"/>
  </p:handoutMasterIdLst>
  <p:sldIdLst>
    <p:sldId id="256" r:id="rId2"/>
    <p:sldId id="431" r:id="rId3"/>
    <p:sldId id="531" r:id="rId4"/>
    <p:sldId id="532" r:id="rId5"/>
    <p:sldId id="367" r:id="rId6"/>
    <p:sldId id="429" r:id="rId7"/>
    <p:sldId id="372" r:id="rId8"/>
    <p:sldId id="393" r:id="rId9"/>
    <p:sldId id="424" r:id="rId10"/>
    <p:sldId id="425" r:id="rId11"/>
    <p:sldId id="427" r:id="rId12"/>
    <p:sldId id="426" r:id="rId13"/>
    <p:sldId id="428" r:id="rId14"/>
    <p:sldId id="398" r:id="rId15"/>
    <p:sldId id="400" r:id="rId16"/>
    <p:sldId id="422" r:id="rId17"/>
    <p:sldId id="423" r:id="rId18"/>
    <p:sldId id="405" r:id="rId19"/>
    <p:sldId id="410" r:id="rId20"/>
    <p:sldId id="430" r:id="rId21"/>
    <p:sldId id="533" r:id="rId22"/>
    <p:sldId id="433" r:id="rId23"/>
    <p:sldId id="434" r:id="rId24"/>
    <p:sldId id="436" r:id="rId25"/>
    <p:sldId id="435" r:id="rId26"/>
    <p:sldId id="534" r:id="rId27"/>
    <p:sldId id="441" r:id="rId28"/>
    <p:sldId id="439" r:id="rId29"/>
    <p:sldId id="440" r:id="rId30"/>
    <p:sldId id="442" r:id="rId31"/>
    <p:sldId id="443" r:id="rId32"/>
    <p:sldId id="444" r:id="rId33"/>
    <p:sldId id="445" r:id="rId34"/>
    <p:sldId id="446" r:id="rId35"/>
    <p:sldId id="448" r:id="rId36"/>
    <p:sldId id="528" r:id="rId37"/>
    <p:sldId id="529" r:id="rId38"/>
    <p:sldId id="530" r:id="rId39"/>
    <p:sldId id="452" r:id="rId40"/>
    <p:sldId id="453" r:id="rId41"/>
    <p:sldId id="447" r:id="rId42"/>
    <p:sldId id="450" r:id="rId43"/>
    <p:sldId id="451" r:id="rId44"/>
    <p:sldId id="449" r:id="rId45"/>
    <p:sldId id="454" r:id="rId46"/>
    <p:sldId id="455" r:id="rId47"/>
    <p:sldId id="456" r:id="rId48"/>
    <p:sldId id="535" r:id="rId49"/>
    <p:sldId id="458" r:id="rId50"/>
    <p:sldId id="504" r:id="rId51"/>
    <p:sldId id="505" r:id="rId52"/>
    <p:sldId id="506" r:id="rId53"/>
    <p:sldId id="507" r:id="rId54"/>
    <p:sldId id="508" r:id="rId55"/>
    <p:sldId id="509" r:id="rId56"/>
    <p:sldId id="510" r:id="rId57"/>
    <p:sldId id="511" r:id="rId58"/>
    <p:sldId id="512" r:id="rId59"/>
    <p:sldId id="513" r:id="rId60"/>
    <p:sldId id="514" r:id="rId61"/>
    <p:sldId id="516" r:id="rId62"/>
    <p:sldId id="518" r:id="rId63"/>
    <p:sldId id="519" r:id="rId64"/>
    <p:sldId id="521" r:id="rId65"/>
    <p:sldId id="522" r:id="rId66"/>
    <p:sldId id="523" r:id="rId67"/>
    <p:sldId id="524" r:id="rId68"/>
    <p:sldId id="525" r:id="rId69"/>
    <p:sldId id="526" r:id="rId70"/>
    <p:sldId id="527" r:id="rId71"/>
    <p:sldId id="536" r:id="rId72"/>
    <p:sldId id="520" r:id="rId73"/>
    <p:sldId id="461" r:id="rId74"/>
    <p:sldId id="462" r:id="rId75"/>
    <p:sldId id="464" r:id="rId76"/>
    <p:sldId id="465" r:id="rId77"/>
    <p:sldId id="466" r:id="rId78"/>
    <p:sldId id="467" r:id="rId79"/>
    <p:sldId id="468" r:id="rId80"/>
    <p:sldId id="469" r:id="rId81"/>
    <p:sldId id="470" r:id="rId82"/>
    <p:sldId id="471" r:id="rId83"/>
    <p:sldId id="472" r:id="rId84"/>
    <p:sldId id="473" r:id="rId85"/>
    <p:sldId id="474" r:id="rId86"/>
    <p:sldId id="475" r:id="rId87"/>
    <p:sldId id="476" r:id="rId88"/>
    <p:sldId id="477" r:id="rId89"/>
    <p:sldId id="478" r:id="rId90"/>
    <p:sldId id="479" r:id="rId91"/>
    <p:sldId id="480" r:id="rId92"/>
    <p:sldId id="481" r:id="rId93"/>
    <p:sldId id="482" r:id="rId94"/>
    <p:sldId id="483" r:id="rId95"/>
    <p:sldId id="484" r:id="rId96"/>
    <p:sldId id="485" r:id="rId97"/>
    <p:sldId id="486" r:id="rId98"/>
    <p:sldId id="487" r:id="rId99"/>
    <p:sldId id="488" r:id="rId100"/>
    <p:sldId id="489" r:id="rId101"/>
    <p:sldId id="490" r:id="rId102"/>
    <p:sldId id="491" r:id="rId103"/>
    <p:sldId id="492" r:id="rId104"/>
    <p:sldId id="493" r:id="rId105"/>
    <p:sldId id="494" r:id="rId106"/>
    <p:sldId id="495" r:id="rId107"/>
    <p:sldId id="496" r:id="rId108"/>
    <p:sldId id="497" r:id="rId109"/>
    <p:sldId id="498" r:id="rId110"/>
    <p:sldId id="499" r:id="rId111"/>
    <p:sldId id="500" r:id="rId112"/>
    <p:sldId id="501" r:id="rId113"/>
    <p:sldId id="502" r:id="rId114"/>
    <p:sldId id="537" r:id="rId115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B17CCC-18FC-054B-9476-25007078A7C5}">
          <p14:sldIdLst>
            <p14:sldId id="256"/>
            <p14:sldId id="431"/>
            <p14:sldId id="531"/>
          </p14:sldIdLst>
        </p14:section>
        <p14:section name="Recap" id="{57013F8F-C3A1-F644-AA02-75F8F6E0402F}">
          <p14:sldIdLst>
            <p14:sldId id="532"/>
            <p14:sldId id="367"/>
            <p14:sldId id="429"/>
            <p14:sldId id="372"/>
            <p14:sldId id="393"/>
            <p14:sldId id="424"/>
            <p14:sldId id="425"/>
            <p14:sldId id="427"/>
            <p14:sldId id="426"/>
            <p14:sldId id="428"/>
            <p14:sldId id="398"/>
            <p14:sldId id="400"/>
            <p14:sldId id="422"/>
            <p14:sldId id="423"/>
            <p14:sldId id="405"/>
            <p14:sldId id="410"/>
            <p14:sldId id="430"/>
          </p14:sldIdLst>
        </p14:section>
        <p14:section name="Shorthands" id="{9E19A908-59C1-964F-B6F6-06C3DC1A0D4E}">
          <p14:sldIdLst>
            <p14:sldId id="533"/>
            <p14:sldId id="433"/>
            <p14:sldId id="434"/>
            <p14:sldId id="436"/>
            <p14:sldId id="435"/>
          </p14:sldIdLst>
        </p14:section>
        <p14:section name="If/While" id="{08333810-2C22-2044-8E52-8277FBCB3131}">
          <p14:sldIdLst>
            <p14:sldId id="534"/>
            <p14:sldId id="441"/>
            <p14:sldId id="439"/>
            <p14:sldId id="440"/>
            <p14:sldId id="442"/>
            <p14:sldId id="443"/>
            <p14:sldId id="444"/>
            <p14:sldId id="445"/>
            <p14:sldId id="446"/>
            <p14:sldId id="448"/>
            <p14:sldId id="528"/>
            <p14:sldId id="529"/>
            <p14:sldId id="530"/>
            <p14:sldId id="452"/>
            <p14:sldId id="453"/>
            <p14:sldId id="447"/>
            <p14:sldId id="450"/>
            <p14:sldId id="451"/>
            <p14:sldId id="449"/>
            <p14:sldId id="454"/>
            <p14:sldId id="455"/>
            <p14:sldId id="456"/>
          </p14:sldIdLst>
        </p14:section>
        <p14:section name="For" id="{5C71B834-8DB8-B743-A0EA-8D26671F8CFA}">
          <p14:sldIdLst>
            <p14:sldId id="535"/>
            <p14:sldId id="458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6"/>
            <p14:sldId id="518"/>
            <p14:sldId id="519"/>
            <p14:sldId id="521"/>
            <p14:sldId id="522"/>
            <p14:sldId id="523"/>
            <p14:sldId id="524"/>
            <p14:sldId id="525"/>
            <p14:sldId id="526"/>
            <p14:sldId id="527"/>
          </p14:sldIdLst>
        </p14:section>
        <p14:section name="Scope" id="{7C981405-9A37-ED4E-814B-8E7FF281E2D7}">
          <p14:sldIdLst>
            <p14:sldId id="536"/>
            <p14:sldId id="520"/>
            <p14:sldId id="461"/>
            <p14:sldId id="462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9300"/>
    <a:srgbClr val="DDDDDD"/>
    <a:srgbClr val="F8F8F8"/>
    <a:srgbClr val="FF9999"/>
    <a:srgbClr val="8C1515"/>
    <a:srgbClr val="FFFFC0"/>
    <a:srgbClr val="FFFF80"/>
    <a:srgbClr val="CCC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2" autoAdjust="0"/>
    <p:restoredTop sz="90196" autoAdjust="0"/>
  </p:normalViewPr>
  <p:slideViewPr>
    <p:cSldViewPr>
      <p:cViewPr>
        <p:scale>
          <a:sx n="110" d="100"/>
          <a:sy n="110" d="100"/>
        </p:scale>
        <p:origin x="216" y="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274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theme" Target="theme/theme1.xml"/><Relationship Id="rId121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notesMaster" Target="notesMasters/notesMaster1.xml"/><Relationship Id="rId117" Type="http://schemas.openxmlformats.org/officeDocument/2006/relationships/handoutMaster" Target="handoutMasters/handoutMaster1.xml"/><Relationship Id="rId118" Type="http://schemas.openxmlformats.org/officeDocument/2006/relationships/presProps" Target="presProps.xml"/><Relationship Id="rId119" Type="http://schemas.openxmlformats.org/officeDocument/2006/relationships/viewProps" Target="viewProps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C6EEC9E-87D7-B849-9C36-242A317D52C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A742258-FB98-3F4C-92C7-D00F89B753B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7488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11:35AM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23396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Better because it’s easy to see what those numbers represent,</a:t>
            </a:r>
            <a:r>
              <a:rPr lang="en-US" baseline="0" dirty="0" smtClean="0"/>
              <a:t> and they are easy to change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Why do I need constants? </a:t>
            </a:r>
            <a:r>
              <a:rPr lang="mr-IN" baseline="0" dirty="0" smtClean="0"/>
              <a:t>–</a:t>
            </a:r>
            <a:r>
              <a:rPr lang="en-US" baseline="0" dirty="0" smtClean="0"/>
              <a:t> pi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9598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11:40AM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4938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9580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atlked</a:t>
            </a:r>
            <a:r>
              <a:rPr lang="en-US" baseline="0" dirty="0" smtClean="0"/>
              <a:t> about while, which uses these conditions, and also if/else, which uses these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6018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what about Java?  Good news is, it’s exactly the same!  This is Java syntax.  Now the</a:t>
            </a:r>
            <a:r>
              <a:rPr lang="en-US" baseline="0" dirty="0" smtClean="0"/>
              <a:t> question is what are the conditions?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23802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439500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Equals is weird because single equals is assignment!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01610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34861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11:45AM</a:t>
            </a:r>
          </a:p>
          <a:p>
            <a:r>
              <a:rPr lang="en-US" dirty="0" smtClean="0"/>
              <a:t>Think pair share (hint: fencepost)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6025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helper</a:t>
            </a:r>
            <a:r>
              <a:rPr lang="en-US" baseline="0" dirty="0" smtClean="0"/>
              <a:t> hours tomorrow</a:t>
            </a:r>
          </a:p>
          <a:p>
            <a:r>
              <a:rPr lang="en-US" baseline="0" dirty="0" smtClean="0"/>
              <a:t>Please submit if you haven’t already!</a:t>
            </a:r>
          </a:p>
          <a:p>
            <a:r>
              <a:rPr lang="en-US" baseline="0" dirty="0" smtClean="0"/>
              <a:t>No Java features on HW1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1202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85327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r>
              <a:rPr lang="en-US" baseline="0" dirty="0" smtClean="0"/>
              <a:t> exits the closest loop it is in</a:t>
            </a:r>
          </a:p>
          <a:p>
            <a:r>
              <a:rPr lang="en-US" baseline="0" dirty="0" smtClean="0"/>
              <a:t>”Loop and a half” </a:t>
            </a:r>
            <a:r>
              <a:rPr lang="mr-IN" baseline="0" dirty="0" smtClean="0"/>
              <a:t>–</a:t>
            </a:r>
            <a:r>
              <a:rPr lang="en-US" baseline="0" dirty="0" smtClean="0"/>
              <a:t> not as good style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have more complex conditions if you want</a:t>
            </a:r>
            <a:r>
              <a:rPr lang="mr-IN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43469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store </a:t>
            </a:r>
            <a:r>
              <a:rPr lang="en-US" dirty="0" err="1" smtClean="0"/>
              <a:t>boolean</a:t>
            </a:r>
            <a:r>
              <a:rPr lang="en-US" baseline="0" dirty="0" smtClean="0"/>
              <a:t> expressions in variables too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53893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does not store</a:t>
            </a:r>
            <a:r>
              <a:rPr lang="en-US" baseline="0" dirty="0" smtClean="0"/>
              <a:t> the whole expression </a:t>
            </a:r>
            <a:r>
              <a:rPr lang="mr-IN" baseline="0" dirty="0" smtClean="0"/>
              <a:t>–</a:t>
            </a:r>
            <a:r>
              <a:rPr lang="en-US" baseline="0" dirty="0" smtClean="0"/>
              <a:t> just the value.</a:t>
            </a:r>
          </a:p>
          <a:p>
            <a:r>
              <a:rPr lang="en-US" baseline="0" dirty="0" smtClean="0"/>
              <a:t>Note </a:t>
            </a:r>
            <a:r>
              <a:rPr lang="mr-IN" baseline="0" dirty="0" smtClean="0"/>
              <a:t>–</a:t>
            </a:r>
            <a:r>
              <a:rPr lang="en-US" baseline="0" dirty="0" smtClean="0"/>
              <a:t> we don’t need to check if it’s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634514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11:50AMish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15229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714046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607532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redundant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36761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12:05PM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914577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1452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helper</a:t>
            </a:r>
            <a:r>
              <a:rPr lang="en-US" baseline="0" dirty="0" smtClean="0"/>
              <a:t> hours tomorrow</a:t>
            </a:r>
          </a:p>
          <a:p>
            <a:r>
              <a:rPr lang="en-US" baseline="0" dirty="0" smtClean="0"/>
              <a:t>Please submit if you haven’t already!</a:t>
            </a:r>
          </a:p>
          <a:p>
            <a:r>
              <a:rPr lang="en-US" baseline="0" dirty="0" smtClean="0"/>
              <a:t>No Java features on HW1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13056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20082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91074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511519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992458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94151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27843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751577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809870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951692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02014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11:32AM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51187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12551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850011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87062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51222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25619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take advantage of the for loop variable!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057672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C5002F-C205-6E42-B36A-DC451C88E0AC}" type="slidenum">
              <a:rPr lang="en-US" altLang="x-none"/>
              <a:pPr/>
              <a:t>70</a:t>
            </a:fld>
            <a:endParaRPr lang="en-US" altLang="x-none"/>
          </a:p>
        </p:txBody>
      </p:sp>
      <p:sp>
        <p:nvSpPr>
          <p:cNvPr id="11223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answer: C</a:t>
            </a:r>
          </a:p>
        </p:txBody>
      </p:sp>
    </p:spTree>
    <p:extLst>
      <p:ext uri="{BB962C8B-B14F-4D97-AF65-F5344CB8AC3E}">
        <p14:creationId xmlns:p14="http://schemas.microsoft.com/office/powerpoint/2010/main" val="6012462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12:15PM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691554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A10D8C-A9D1-C041-8B6A-0E2AE0D96911}" type="slidenum">
              <a:rPr lang="en-US"/>
              <a:pPr>
                <a:defRPr/>
              </a:pPr>
              <a:t>73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2113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02E168-9E99-8E40-B239-3A462972E7A3}" type="slidenum">
              <a:rPr lang="en-US"/>
              <a:pPr>
                <a:defRPr/>
              </a:pPr>
              <a:t>78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340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Precedence also affects the *type*</a:t>
            </a:r>
            <a:r>
              <a:rPr lang="en-US" baseline="0" dirty="0" smtClean="0"/>
              <a:t> of the expression, since we evaluate two at a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7458754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1D7AC9-BB0F-4D42-92BC-3E6C07AD076D}" type="slidenum">
              <a:rPr lang="en-US"/>
              <a:pPr>
                <a:defRPr/>
              </a:pPr>
              <a:t>85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094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9AD9C8-FFDB-1D49-9EE8-8D5C52EAF457}" type="slidenum">
              <a:rPr lang="en-US"/>
              <a:pPr>
                <a:defRPr/>
              </a:pPr>
              <a:t>86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8372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EFA041-930F-744A-A8B6-C67CD69E59D4}" type="slidenum">
              <a:rPr lang="en-US"/>
              <a:pPr>
                <a:defRPr/>
              </a:pPr>
              <a:t>89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22277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97E0A-3219-674C-9E15-8CAC744A5B1B}" type="slidenum">
              <a:rPr lang="en-US"/>
              <a:pPr>
                <a:defRPr/>
              </a:pPr>
              <a:t>90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0953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7CA65C-833F-804D-A9C2-9F5EAEF4C3BF}" type="slidenum">
              <a:rPr lang="en-US"/>
              <a:pPr>
                <a:defRPr/>
              </a:pPr>
              <a:t>94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2973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52E2F5-4CB3-CE4D-AB40-EB18451C31DE}" type="slidenum">
              <a:rPr lang="en-US"/>
              <a:pPr>
                <a:defRPr/>
              </a:pPr>
              <a:t>95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97607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514F24-4859-3E44-93B7-33139A19B8DD}" type="slidenum">
              <a:rPr lang="en-US"/>
              <a:pPr>
                <a:defRPr/>
              </a:pPr>
              <a:t>103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67594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514F24-4859-3E44-93B7-33139A19B8DD}" type="slidenum">
              <a:rPr lang="en-US"/>
              <a:pPr>
                <a:defRPr/>
              </a:pPr>
              <a:t>107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26750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3BADB6-69E9-8B48-B199-ABA93483B835}" type="slidenum">
              <a:rPr lang="en-US"/>
              <a:pPr>
                <a:defRPr/>
              </a:pPr>
              <a:t>112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07299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helper</a:t>
            </a:r>
            <a:r>
              <a:rPr lang="en-US" baseline="0" dirty="0" smtClean="0"/>
              <a:t> hours tomorrow</a:t>
            </a:r>
          </a:p>
          <a:p>
            <a:r>
              <a:rPr lang="en-US" baseline="0" dirty="0" smtClean="0"/>
              <a:t>Please submit if you haven’t already!</a:t>
            </a:r>
          </a:p>
          <a:p>
            <a:r>
              <a:rPr lang="en-US" baseline="0" dirty="0" smtClean="0"/>
              <a:t>No Java features on HW1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257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EXPRESSIVE TYPE </a:t>
            </a:r>
            <a:r>
              <a:rPr lang="mr-IN" dirty="0" smtClean="0"/>
              <a:t>–</a:t>
            </a:r>
            <a:r>
              <a:rPr lang="en-US" dirty="0" smtClean="0"/>
              <a:t>you</a:t>
            </a:r>
            <a:r>
              <a:rPr lang="en-US" baseline="0" dirty="0" smtClean="0"/>
              <a:t> can make an </a:t>
            </a:r>
            <a:r>
              <a:rPr lang="en-US" dirty="0" err="1" smtClean="0"/>
              <a:t>int</a:t>
            </a:r>
            <a:r>
              <a:rPr lang="en-US" baseline="0" dirty="0" smtClean="0"/>
              <a:t> into a string but not all strings into an </a:t>
            </a:r>
            <a:r>
              <a:rPr lang="en-US" baseline="0" dirty="0" err="1" smtClean="0"/>
              <a:t>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7211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aseline="0" dirty="0" smtClean="0"/>
              <a:t>0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aseline="0" dirty="0" smtClean="0"/>
              <a:t>0.5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aseline="0" dirty="0" smtClean="0"/>
              <a:t>2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aseline="0" dirty="0" smtClean="0"/>
              <a:t>“abc42”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aseline="0" dirty="0" smtClean="0"/>
              <a:t>“abc6”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If we want to store these expressions to use again later, we can put it in a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2228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  <a:r>
              <a:rPr lang="en-US" baseline="0" dirty="0" smtClean="0"/>
              <a:t> String </a:t>
            </a:r>
            <a:r>
              <a:rPr lang="mr-IN" baseline="0" dirty="0" smtClean="0"/>
              <a:t>–</a:t>
            </a:r>
            <a:r>
              <a:rPr lang="en-US" baseline="0" dirty="0" smtClean="0"/>
              <a:t> there is a variable that can store text, but we are not talking about it until later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way we store a value inside a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05637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This will wait for the user to input a number and then continue executing your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8358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endParaRPr lang="x-none" altLang="x-none" noProof="0" smtClean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 smtClean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 userDrawn="1"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>
                <a:latin typeface="Calibri" charset="0"/>
              </a:rPr>
              <a:t>This document is copyright (C) Stanford Computer Science and Marty Stepp, licensed under Creative Commons Attribution 2.5 License.  All rights reserved.</a:t>
            </a:r>
            <a:br>
              <a:rPr lang="en-US" altLang="x-none" sz="800">
                <a:latin typeface="Calibri" charset="0"/>
              </a:rPr>
            </a:br>
            <a:r>
              <a:rPr lang="en-US" altLang="x-none" sz="800">
                <a:latin typeface="Calibri" charset="0"/>
              </a:rPr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0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9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9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397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7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0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30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08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18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6B0F97DD-C0E0-384C-93CD-7A62F824A3DE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>
                <a:spcBef>
                  <a:spcPts val="500"/>
                </a:spcBef>
              </a:pPr>
              <a:t>‹#›</a:t>
            </a:fld>
            <a:endParaRPr lang="en-US" altLang="x-none"/>
          </a:p>
        </p:txBody>
      </p:sp>
      <p:sp>
        <p:nvSpPr>
          <p:cNvPr id="1039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Tahoma" charset="0"/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/>
              <a:t>CS 106A, Lecture </a:t>
            </a:r>
            <a:r>
              <a:rPr lang="en-US" altLang="x-none" dirty="0" smtClean="0"/>
              <a:t>5</a:t>
            </a:r>
            <a:r>
              <a:rPr lang="en-US" altLang="x-none" dirty="0"/>
              <a:t/>
            </a:r>
            <a:br>
              <a:rPr lang="en-US" altLang="x-none" dirty="0"/>
            </a:br>
            <a:r>
              <a:rPr lang="en-US" altLang="x-none" sz="3400" dirty="0" smtClean="0"/>
              <a:t>Booleans, Control Flow and Scope</a:t>
            </a:r>
            <a:endParaRPr lang="en-US" altLang="x-none" sz="3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524000"/>
          </a:xfrm>
        </p:spPr>
        <p:txBody>
          <a:bodyPr/>
          <a:lstStyle/>
          <a:p>
            <a:endParaRPr lang="en-US" altLang="x-none" sz="1500" dirty="0"/>
          </a:p>
          <a:p>
            <a:r>
              <a:rPr lang="en-US" altLang="x-none" sz="1500" dirty="0"/>
              <a:t>suggested reading:</a:t>
            </a:r>
          </a:p>
          <a:p>
            <a:r>
              <a:rPr lang="en-US" altLang="x-none" sz="1500" i="1" dirty="0" smtClean="0"/>
              <a:t>Java Ch. 3.4-4.6</a:t>
            </a:r>
            <a:endParaRPr lang="en-US" altLang="x-none" sz="15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Precedence</a:t>
            </a:r>
          </a:p>
        </p:txBody>
      </p:sp>
      <p:sp>
        <p:nvSpPr>
          <p:cNvPr id="102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b="1"/>
              <a:t>precedence</a:t>
            </a:r>
            <a:r>
              <a:rPr lang="en-US" altLang="x-none"/>
              <a:t>: Order in which operators are evaluated.</a:t>
            </a:r>
            <a:endParaRPr lang="en-US" altLang="x-none" sz="900"/>
          </a:p>
          <a:p>
            <a:pPr lvl="1">
              <a:lnSpc>
                <a:spcPct val="110000"/>
              </a:lnSpc>
            </a:pPr>
            <a:r>
              <a:rPr lang="en-US" altLang="x-none"/>
              <a:t>Generally operators evaluate left-to-right.</a:t>
            </a:r>
            <a:br>
              <a:rPr lang="en-US" altLang="x-none"/>
            </a:br>
            <a:r>
              <a:rPr lang="en-US" altLang="x-none">
                <a:latin typeface="Consolas" charset="0"/>
              </a:rPr>
              <a:t>1 - 2 - 3</a:t>
            </a:r>
            <a:r>
              <a:rPr lang="en-US" altLang="x-none"/>
              <a:t>  is  </a:t>
            </a:r>
            <a:r>
              <a:rPr lang="en-US" altLang="x-none" b="1">
                <a:solidFill>
                  <a:schemeClr val="accent2"/>
                </a:solidFill>
                <a:latin typeface="Consolas" charset="0"/>
              </a:rPr>
              <a:t>(1 - 2)</a:t>
            </a:r>
            <a:r>
              <a:rPr lang="en-US" altLang="x-none">
                <a:latin typeface="Consolas" charset="0"/>
              </a:rPr>
              <a:t> - 3</a:t>
            </a:r>
            <a:r>
              <a:rPr lang="en-US" altLang="x-none"/>
              <a:t>  which is  </a:t>
            </a:r>
            <a:r>
              <a:rPr lang="en-US" altLang="x-none">
                <a:latin typeface="Consolas" charset="0"/>
              </a:rPr>
              <a:t>-4</a:t>
            </a:r>
          </a:p>
          <a:p>
            <a:pPr lvl="1">
              <a:lnSpc>
                <a:spcPct val="90000"/>
              </a:lnSpc>
            </a:pPr>
            <a:endParaRPr lang="en-US" altLang="x-none">
              <a:latin typeface="Courier New" charset="0"/>
            </a:endParaRPr>
          </a:p>
          <a:p>
            <a:pPr lvl="1">
              <a:lnSpc>
                <a:spcPct val="70000"/>
              </a:lnSpc>
            </a:pPr>
            <a:r>
              <a:rPr lang="en-US" altLang="x-none"/>
              <a:t>But </a:t>
            </a:r>
            <a:r>
              <a:rPr lang="en-US" altLang="x-none">
                <a:latin typeface="Consolas" charset="0"/>
              </a:rPr>
              <a:t>* / %</a:t>
            </a:r>
            <a:r>
              <a:rPr lang="en-US" altLang="x-none"/>
              <a:t> have a higher level of precedence than </a:t>
            </a:r>
            <a:r>
              <a:rPr lang="en-US" altLang="x-none">
                <a:latin typeface="Consolas" charset="0"/>
              </a:rPr>
              <a:t>+ -</a:t>
            </a:r>
            <a:r>
              <a:rPr lang="en-US" altLang="x-none"/>
              <a:t/>
            </a:r>
            <a:br>
              <a:rPr lang="en-US" altLang="x-none"/>
            </a:br>
            <a:r>
              <a:rPr lang="en-US" altLang="x-none" sz="900"/>
              <a:t/>
            </a:r>
            <a:br>
              <a:rPr lang="en-US" altLang="x-none" sz="900"/>
            </a:br>
            <a:r>
              <a:rPr lang="en-US" altLang="x-none" sz="900"/>
              <a:t/>
            </a:r>
            <a:br>
              <a:rPr lang="en-US" altLang="x-none" sz="900"/>
            </a:br>
            <a:r>
              <a:rPr lang="en-US" altLang="x-none">
                <a:latin typeface="Consolas" charset="0"/>
              </a:rPr>
              <a:t>1 + </a:t>
            </a:r>
            <a:r>
              <a:rPr lang="en-US" altLang="x-none" b="1">
                <a:solidFill>
                  <a:schemeClr val="accent2"/>
                </a:solidFill>
                <a:latin typeface="Consolas" charset="0"/>
              </a:rPr>
              <a:t>3 * 4</a:t>
            </a:r>
            <a:r>
              <a:rPr lang="en-US" altLang="x-none"/>
              <a:t>	is </a:t>
            </a:r>
            <a:r>
              <a:rPr lang="en-US" altLang="x-none">
                <a:latin typeface="Consolas" charset="0"/>
              </a:rPr>
              <a:t>13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sz="900"/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sz="900"/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900">
                <a:latin typeface="Consolas" charset="0"/>
              </a:rPr>
              <a:t>	</a:t>
            </a:r>
            <a:r>
              <a:rPr lang="en-US" altLang="x-none">
                <a:latin typeface="Consolas" charset="0"/>
              </a:rPr>
              <a:t>6 + </a:t>
            </a:r>
            <a:r>
              <a:rPr lang="en-US" altLang="x-none" b="1">
                <a:solidFill>
                  <a:schemeClr val="accent2"/>
                </a:solidFill>
                <a:latin typeface="Consolas" charset="0"/>
              </a:rPr>
              <a:t>8 / 2</a:t>
            </a:r>
            <a:r>
              <a:rPr lang="en-US" altLang="x-none">
                <a:latin typeface="Consolas" charset="0"/>
              </a:rPr>
              <a:t> * 3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>
                <a:latin typeface="Consolas" charset="0"/>
              </a:rPr>
              <a:t>	6 +   </a:t>
            </a:r>
            <a:r>
              <a:rPr lang="en-US" altLang="x-none" b="1">
                <a:solidFill>
                  <a:schemeClr val="accent2"/>
                </a:solidFill>
                <a:latin typeface="Consolas" charset="0"/>
              </a:rPr>
              <a:t>4   * 3</a:t>
            </a:r>
            <a:endParaRPr lang="en-US" altLang="x-none">
              <a:solidFill>
                <a:schemeClr val="accent2"/>
              </a:solidFill>
              <a:latin typeface="Consolas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>
                <a:latin typeface="Consolas" charset="0"/>
              </a:rPr>
              <a:t>	</a:t>
            </a:r>
            <a:r>
              <a:rPr lang="en-US" altLang="x-none" b="1">
                <a:solidFill>
                  <a:schemeClr val="accent2"/>
                </a:solidFill>
                <a:latin typeface="Consolas" charset="0"/>
              </a:rPr>
              <a:t>6 +     12</a:t>
            </a:r>
            <a:r>
              <a:rPr lang="en-US" altLang="x-none">
                <a:latin typeface="Consolas" charset="0"/>
              </a:rPr>
              <a:t>	</a:t>
            </a:r>
            <a:r>
              <a:rPr lang="en-US" altLang="x-none"/>
              <a:t>is </a:t>
            </a:r>
            <a:r>
              <a:rPr lang="en-US" altLang="x-none">
                <a:latin typeface="Consolas" charset="0"/>
              </a:rPr>
              <a:t>18</a:t>
            </a:r>
          </a:p>
          <a:p>
            <a:pPr lvl="1">
              <a:lnSpc>
                <a:spcPct val="70000"/>
              </a:lnSpc>
            </a:pPr>
            <a:endParaRPr lang="en-US" altLang="x-none">
              <a:latin typeface="Consolas" charset="0"/>
            </a:endParaRPr>
          </a:p>
          <a:p>
            <a:pPr lvl="1">
              <a:lnSpc>
                <a:spcPct val="110000"/>
              </a:lnSpc>
            </a:pPr>
            <a:r>
              <a:rPr lang="en-US" altLang="x-none"/>
              <a:t>Parentheses can alter order of evaluation, but spacing does not:</a:t>
            </a:r>
            <a:br>
              <a:rPr lang="en-US" altLang="x-none"/>
            </a:br>
            <a:r>
              <a:rPr lang="en-US" altLang="x-none" b="1">
                <a:solidFill>
                  <a:schemeClr val="accent2"/>
                </a:solidFill>
                <a:latin typeface="Consolas" charset="0"/>
              </a:rPr>
              <a:t>(1 + 3)</a:t>
            </a:r>
            <a:r>
              <a:rPr lang="en-US" altLang="x-none">
                <a:latin typeface="Consolas" charset="0"/>
              </a:rPr>
              <a:t> * 4</a:t>
            </a:r>
            <a:r>
              <a:rPr lang="en-US" altLang="x-none"/>
              <a:t>	is </a:t>
            </a:r>
            <a:r>
              <a:rPr lang="en-US" altLang="x-none">
                <a:latin typeface="Consolas" charset="0"/>
              </a:rPr>
              <a:t>16</a:t>
            </a:r>
            <a:br>
              <a:rPr lang="en-US" altLang="x-none">
                <a:latin typeface="Consolas" charset="0"/>
              </a:rPr>
            </a:br>
            <a:r>
              <a:rPr lang="en-US" altLang="x-none">
                <a:latin typeface="Consolas" charset="0"/>
              </a:rPr>
              <a:t>1+</a:t>
            </a:r>
            <a:r>
              <a:rPr lang="en-US" altLang="x-none" b="1">
                <a:solidFill>
                  <a:schemeClr val="accent2"/>
                </a:solidFill>
                <a:latin typeface="Consolas" charset="0"/>
              </a:rPr>
              <a:t>3 * 4</a:t>
            </a:r>
            <a:r>
              <a:rPr lang="en-US" altLang="x-none">
                <a:latin typeface="Consolas" charset="0"/>
              </a:rPr>
              <a:t>-2</a:t>
            </a:r>
            <a:r>
              <a:rPr lang="en-US" altLang="x-none"/>
              <a:t>	is </a:t>
            </a:r>
            <a:r>
              <a:rPr lang="en-US" altLang="x-none">
                <a:latin typeface="Consolas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52669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  <a:endParaRPr lang="en-US" sz="3200" dirty="0" smtClean="0">
              <a:ea typeface="Arial" charset="0"/>
              <a:cs typeface="Arial" charset="0"/>
            </a:endParaRP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pic>
        <p:nvPicPr>
          <p:cNvPr id="1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88" y="4379912"/>
            <a:ext cx="206851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7693025" y="5311775"/>
            <a:ext cx="423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v</a:t>
            </a:r>
            <a:endParaRPr lang="en-US" sz="400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7686675" y="4570412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4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0" y="3484962"/>
            <a:ext cx="214659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27FF"/>
                </a:solidFill>
                <a:latin typeface="+mj-lt"/>
              </a:rPr>
              <a:t>Still alive here…</a:t>
            </a:r>
          </a:p>
        </p:txBody>
      </p:sp>
      <p:sp>
        <p:nvSpPr>
          <p:cNvPr id="17" name="Freeform 16"/>
          <p:cNvSpPr/>
          <p:nvPr/>
        </p:nvSpPr>
        <p:spPr>
          <a:xfrm>
            <a:off x="3848363" y="3715795"/>
            <a:ext cx="1251370" cy="555584"/>
          </a:xfrm>
          <a:custGeom>
            <a:avLst/>
            <a:gdLst>
              <a:gd name="connsiteX0" fmla="*/ 1251370 w 1251370"/>
              <a:gd name="connsiteY0" fmla="*/ 0 h 555584"/>
              <a:gd name="connsiteX1" fmla="*/ 1147198 w 1251370"/>
              <a:gd name="connsiteY1" fmla="*/ 23149 h 555584"/>
              <a:gd name="connsiteX2" fmla="*/ 1019877 w 1251370"/>
              <a:gd name="connsiteY2" fmla="*/ 46298 h 555584"/>
              <a:gd name="connsiteX3" fmla="*/ 996727 w 1251370"/>
              <a:gd name="connsiteY3" fmla="*/ 69448 h 555584"/>
              <a:gd name="connsiteX4" fmla="*/ 962003 w 1251370"/>
              <a:gd name="connsiteY4" fmla="*/ 92597 h 555584"/>
              <a:gd name="connsiteX5" fmla="*/ 938854 w 1251370"/>
              <a:gd name="connsiteY5" fmla="*/ 127321 h 555584"/>
              <a:gd name="connsiteX6" fmla="*/ 915704 w 1251370"/>
              <a:gd name="connsiteY6" fmla="*/ 150471 h 555584"/>
              <a:gd name="connsiteX7" fmla="*/ 880980 w 1251370"/>
              <a:gd name="connsiteY7" fmla="*/ 208344 h 555584"/>
              <a:gd name="connsiteX8" fmla="*/ 857831 w 1251370"/>
              <a:gd name="connsiteY8" fmla="*/ 243068 h 555584"/>
              <a:gd name="connsiteX9" fmla="*/ 823107 w 1251370"/>
              <a:gd name="connsiteY9" fmla="*/ 266217 h 555584"/>
              <a:gd name="connsiteX10" fmla="*/ 765234 w 1251370"/>
              <a:gd name="connsiteY10" fmla="*/ 300941 h 555584"/>
              <a:gd name="connsiteX11" fmla="*/ 707360 w 1251370"/>
              <a:gd name="connsiteY11" fmla="*/ 347240 h 555584"/>
              <a:gd name="connsiteX12" fmla="*/ 637912 w 1251370"/>
              <a:gd name="connsiteY12" fmla="*/ 370390 h 555584"/>
              <a:gd name="connsiteX13" fmla="*/ 556889 w 1251370"/>
              <a:gd name="connsiteY13" fmla="*/ 405114 h 555584"/>
              <a:gd name="connsiteX14" fmla="*/ 371694 w 1251370"/>
              <a:gd name="connsiteY14" fmla="*/ 428263 h 555584"/>
              <a:gd name="connsiteX15" fmla="*/ 12879 w 1251370"/>
              <a:gd name="connsiteY15" fmla="*/ 416688 h 555584"/>
              <a:gd name="connsiteX16" fmla="*/ 47603 w 1251370"/>
              <a:gd name="connsiteY16" fmla="*/ 393539 h 555584"/>
              <a:gd name="connsiteX17" fmla="*/ 93902 w 1251370"/>
              <a:gd name="connsiteY17" fmla="*/ 335665 h 555584"/>
              <a:gd name="connsiteX18" fmla="*/ 128626 w 1251370"/>
              <a:gd name="connsiteY18" fmla="*/ 312516 h 555584"/>
              <a:gd name="connsiteX19" fmla="*/ 70753 w 1251370"/>
              <a:gd name="connsiteY19" fmla="*/ 370390 h 555584"/>
              <a:gd name="connsiteX20" fmla="*/ 12879 w 1251370"/>
              <a:gd name="connsiteY20" fmla="*/ 439838 h 555584"/>
              <a:gd name="connsiteX21" fmla="*/ 1304 w 1251370"/>
              <a:gd name="connsiteY21" fmla="*/ 474562 h 555584"/>
              <a:gd name="connsiteX22" fmla="*/ 36028 w 1251370"/>
              <a:gd name="connsiteY22" fmla="*/ 486136 h 555584"/>
              <a:gd name="connsiteX23" fmla="*/ 93902 w 1251370"/>
              <a:gd name="connsiteY23" fmla="*/ 532435 h 555584"/>
              <a:gd name="connsiteX24" fmla="*/ 163350 w 1251370"/>
              <a:gd name="connsiteY24" fmla="*/ 555584 h 555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51370" h="555584">
                <a:moveTo>
                  <a:pt x="1251370" y="0"/>
                </a:moveTo>
                <a:cubicBezTo>
                  <a:pt x="1209757" y="10403"/>
                  <a:pt x="1191272" y="15803"/>
                  <a:pt x="1147198" y="23149"/>
                </a:cubicBezTo>
                <a:cubicBezTo>
                  <a:pt x="1022772" y="43887"/>
                  <a:pt x="1108768" y="24076"/>
                  <a:pt x="1019877" y="46298"/>
                </a:cubicBezTo>
                <a:cubicBezTo>
                  <a:pt x="1012160" y="54015"/>
                  <a:pt x="1005249" y="62631"/>
                  <a:pt x="996727" y="69448"/>
                </a:cubicBezTo>
                <a:cubicBezTo>
                  <a:pt x="985864" y="78138"/>
                  <a:pt x="971840" y="82760"/>
                  <a:pt x="962003" y="92597"/>
                </a:cubicBezTo>
                <a:cubicBezTo>
                  <a:pt x="952166" y="102434"/>
                  <a:pt x="947544" y="116458"/>
                  <a:pt x="938854" y="127321"/>
                </a:cubicBezTo>
                <a:cubicBezTo>
                  <a:pt x="932037" y="135843"/>
                  <a:pt x="923421" y="142754"/>
                  <a:pt x="915704" y="150471"/>
                </a:cubicBezTo>
                <a:cubicBezTo>
                  <a:pt x="895604" y="210775"/>
                  <a:pt x="917297" y="162948"/>
                  <a:pt x="880980" y="208344"/>
                </a:cubicBezTo>
                <a:cubicBezTo>
                  <a:pt x="872290" y="219207"/>
                  <a:pt x="867668" y="233231"/>
                  <a:pt x="857831" y="243068"/>
                </a:cubicBezTo>
                <a:cubicBezTo>
                  <a:pt x="847994" y="252905"/>
                  <a:pt x="833970" y="257527"/>
                  <a:pt x="823107" y="266217"/>
                </a:cubicBezTo>
                <a:cubicBezTo>
                  <a:pt x="777711" y="302534"/>
                  <a:pt x="825538" y="280841"/>
                  <a:pt x="765234" y="300941"/>
                </a:cubicBezTo>
                <a:cubicBezTo>
                  <a:pt x="745992" y="320183"/>
                  <a:pt x="733643" y="335558"/>
                  <a:pt x="707360" y="347240"/>
                </a:cubicBezTo>
                <a:cubicBezTo>
                  <a:pt x="685062" y="357150"/>
                  <a:pt x="659738" y="359477"/>
                  <a:pt x="637912" y="370390"/>
                </a:cubicBezTo>
                <a:cubicBezTo>
                  <a:pt x="617758" y="380467"/>
                  <a:pt x="581778" y="401184"/>
                  <a:pt x="556889" y="405114"/>
                </a:cubicBezTo>
                <a:cubicBezTo>
                  <a:pt x="495438" y="414817"/>
                  <a:pt x="371694" y="428263"/>
                  <a:pt x="371694" y="428263"/>
                </a:cubicBezTo>
                <a:cubicBezTo>
                  <a:pt x="252089" y="424405"/>
                  <a:pt x="131865" y="429437"/>
                  <a:pt x="12879" y="416688"/>
                </a:cubicBezTo>
                <a:cubicBezTo>
                  <a:pt x="-953" y="415206"/>
                  <a:pt x="37766" y="403375"/>
                  <a:pt x="47603" y="393539"/>
                </a:cubicBezTo>
                <a:cubicBezTo>
                  <a:pt x="107760" y="333383"/>
                  <a:pt x="36634" y="381480"/>
                  <a:pt x="93902" y="335665"/>
                </a:cubicBezTo>
                <a:cubicBezTo>
                  <a:pt x="104765" y="326975"/>
                  <a:pt x="136342" y="300941"/>
                  <a:pt x="128626" y="312516"/>
                </a:cubicBezTo>
                <a:cubicBezTo>
                  <a:pt x="113493" y="335216"/>
                  <a:pt x="85887" y="347690"/>
                  <a:pt x="70753" y="370390"/>
                </a:cubicBezTo>
                <a:cubicBezTo>
                  <a:pt x="38523" y="418734"/>
                  <a:pt x="57440" y="395277"/>
                  <a:pt x="12879" y="439838"/>
                </a:cubicBezTo>
                <a:cubicBezTo>
                  <a:pt x="9021" y="451413"/>
                  <a:pt x="-4152" y="463649"/>
                  <a:pt x="1304" y="474562"/>
                </a:cubicBezTo>
                <a:cubicBezTo>
                  <a:pt x="6760" y="485475"/>
                  <a:pt x="25566" y="479859"/>
                  <a:pt x="36028" y="486136"/>
                </a:cubicBezTo>
                <a:cubicBezTo>
                  <a:pt x="104748" y="527367"/>
                  <a:pt x="4548" y="492723"/>
                  <a:pt x="93902" y="532435"/>
                </a:cubicBezTo>
                <a:cubicBezTo>
                  <a:pt x="116200" y="542345"/>
                  <a:pt x="163350" y="555584"/>
                  <a:pt x="163350" y="555584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9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  <a:endParaRPr lang="en-US" sz="3200" dirty="0" smtClean="0">
              <a:ea typeface="Arial" charset="0"/>
              <a:cs typeface="Arial" charset="0"/>
            </a:endParaRP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pic>
        <p:nvPicPr>
          <p:cNvPr id="1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88" y="4379912"/>
            <a:ext cx="206851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7693025" y="5311775"/>
            <a:ext cx="423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v</a:t>
            </a:r>
            <a:endParaRPr lang="en-US" sz="400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7686675" y="4570412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4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1494112" y="6277851"/>
            <a:ext cx="666881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0027FF"/>
                </a:solidFill>
                <a:latin typeface="+mj-lt"/>
              </a:rPr>
              <a:t>It </a:t>
            </a:r>
            <a:r>
              <a:rPr lang="en-US" sz="2400" smtClean="0">
                <a:solidFill>
                  <a:srgbClr val="0027FF"/>
                </a:solidFill>
                <a:latin typeface="+mj-lt"/>
              </a:rPr>
              <a:t>goes away here </a:t>
            </a:r>
            <a:r>
              <a:rPr lang="en-US" sz="2400" dirty="0">
                <a:solidFill>
                  <a:srgbClr val="0027FF"/>
                </a:solidFill>
                <a:latin typeface="+mj-lt"/>
              </a:rPr>
              <a:t>(at the end of its code block)</a:t>
            </a:r>
          </a:p>
        </p:txBody>
      </p:sp>
      <p:sp>
        <p:nvSpPr>
          <p:cNvPr id="11" name="Freeform 10"/>
          <p:cNvSpPr/>
          <p:nvPr/>
        </p:nvSpPr>
        <p:spPr>
          <a:xfrm>
            <a:off x="879012" y="6128448"/>
            <a:ext cx="613459" cy="362989"/>
          </a:xfrm>
          <a:custGeom>
            <a:avLst/>
            <a:gdLst>
              <a:gd name="connsiteX0" fmla="*/ 613459 w 613459"/>
              <a:gd name="connsiteY0" fmla="*/ 347427 h 362989"/>
              <a:gd name="connsiteX1" fmla="*/ 405114 w 613459"/>
              <a:gd name="connsiteY1" fmla="*/ 347427 h 362989"/>
              <a:gd name="connsiteX2" fmla="*/ 370390 w 613459"/>
              <a:gd name="connsiteY2" fmla="*/ 335852 h 362989"/>
              <a:gd name="connsiteX3" fmla="*/ 312517 w 613459"/>
              <a:gd name="connsiteY3" fmla="*/ 289553 h 362989"/>
              <a:gd name="connsiteX4" fmla="*/ 277793 w 613459"/>
              <a:gd name="connsiteY4" fmla="*/ 277979 h 362989"/>
              <a:gd name="connsiteX5" fmla="*/ 254643 w 613459"/>
              <a:gd name="connsiteY5" fmla="*/ 254829 h 362989"/>
              <a:gd name="connsiteX6" fmla="*/ 196770 w 613459"/>
              <a:gd name="connsiteY6" fmla="*/ 208530 h 362989"/>
              <a:gd name="connsiteX7" fmla="*/ 173621 w 613459"/>
              <a:gd name="connsiteY7" fmla="*/ 173806 h 362989"/>
              <a:gd name="connsiteX8" fmla="*/ 150471 w 613459"/>
              <a:gd name="connsiteY8" fmla="*/ 150657 h 362989"/>
              <a:gd name="connsiteX9" fmla="*/ 127322 w 613459"/>
              <a:gd name="connsiteY9" fmla="*/ 115933 h 362989"/>
              <a:gd name="connsiteX10" fmla="*/ 46299 w 613459"/>
              <a:gd name="connsiteY10" fmla="*/ 46485 h 362989"/>
              <a:gd name="connsiteX11" fmla="*/ 11575 w 613459"/>
              <a:gd name="connsiteY11" fmla="*/ 11761 h 362989"/>
              <a:gd name="connsiteX12" fmla="*/ 0 w 613459"/>
              <a:gd name="connsiteY12" fmla="*/ 162232 h 362989"/>
              <a:gd name="connsiteX13" fmla="*/ 23150 w 613459"/>
              <a:gd name="connsiteY13" fmla="*/ 11761 h 362989"/>
              <a:gd name="connsiteX14" fmla="*/ 208345 w 613459"/>
              <a:gd name="connsiteY14" fmla="*/ 186 h 36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13459" h="362989">
                <a:moveTo>
                  <a:pt x="613459" y="347427"/>
                </a:moveTo>
                <a:cubicBezTo>
                  <a:pt x="521195" y="370492"/>
                  <a:pt x="560659" y="365726"/>
                  <a:pt x="405114" y="347427"/>
                </a:cubicBezTo>
                <a:cubicBezTo>
                  <a:pt x="392997" y="346001"/>
                  <a:pt x="381303" y="341308"/>
                  <a:pt x="370390" y="335852"/>
                </a:cubicBezTo>
                <a:cubicBezTo>
                  <a:pt x="231384" y="266349"/>
                  <a:pt x="420186" y="354155"/>
                  <a:pt x="312517" y="289553"/>
                </a:cubicBezTo>
                <a:cubicBezTo>
                  <a:pt x="302055" y="283276"/>
                  <a:pt x="289368" y="281837"/>
                  <a:pt x="277793" y="277979"/>
                </a:cubicBezTo>
                <a:cubicBezTo>
                  <a:pt x="270076" y="270262"/>
                  <a:pt x="263165" y="261646"/>
                  <a:pt x="254643" y="254829"/>
                </a:cubicBezTo>
                <a:cubicBezTo>
                  <a:pt x="221217" y="228089"/>
                  <a:pt x="221614" y="239585"/>
                  <a:pt x="196770" y="208530"/>
                </a:cubicBezTo>
                <a:cubicBezTo>
                  <a:pt x="188080" y="197667"/>
                  <a:pt x="182311" y="184669"/>
                  <a:pt x="173621" y="173806"/>
                </a:cubicBezTo>
                <a:cubicBezTo>
                  <a:pt x="166804" y="165285"/>
                  <a:pt x="157288" y="159178"/>
                  <a:pt x="150471" y="150657"/>
                </a:cubicBezTo>
                <a:cubicBezTo>
                  <a:pt x="141781" y="139794"/>
                  <a:pt x="136375" y="126495"/>
                  <a:pt x="127322" y="115933"/>
                </a:cubicBezTo>
                <a:cubicBezTo>
                  <a:pt x="57768" y="34786"/>
                  <a:pt x="107736" y="97682"/>
                  <a:pt x="46299" y="46485"/>
                </a:cubicBezTo>
                <a:cubicBezTo>
                  <a:pt x="33724" y="36006"/>
                  <a:pt x="23150" y="23336"/>
                  <a:pt x="11575" y="11761"/>
                </a:cubicBezTo>
                <a:cubicBezTo>
                  <a:pt x="7717" y="61918"/>
                  <a:pt x="0" y="111927"/>
                  <a:pt x="0" y="162232"/>
                </a:cubicBezTo>
                <a:cubicBezTo>
                  <a:pt x="0" y="246788"/>
                  <a:pt x="3337" y="16423"/>
                  <a:pt x="23150" y="11761"/>
                </a:cubicBezTo>
                <a:cubicBezTo>
                  <a:pt x="83358" y="-2406"/>
                  <a:pt x="208345" y="186"/>
                  <a:pt x="208345" y="186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2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  <a:endParaRPr lang="en-US" sz="3200" dirty="0" smtClean="0">
              <a:ea typeface="Arial" charset="0"/>
              <a:cs typeface="Arial" charset="0"/>
            </a:endParaRP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4112" y="6277851"/>
            <a:ext cx="666881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0027FF"/>
                </a:solidFill>
                <a:latin typeface="+mj-lt"/>
              </a:rPr>
              <a:t>It </a:t>
            </a:r>
            <a:r>
              <a:rPr lang="en-US" sz="2400" smtClean="0">
                <a:solidFill>
                  <a:srgbClr val="0027FF"/>
                </a:solidFill>
                <a:latin typeface="+mj-lt"/>
              </a:rPr>
              <a:t>goes away here </a:t>
            </a:r>
            <a:r>
              <a:rPr lang="en-US" sz="2400" dirty="0">
                <a:solidFill>
                  <a:srgbClr val="0027FF"/>
                </a:solidFill>
                <a:latin typeface="+mj-lt"/>
              </a:rPr>
              <a:t>(at the end of its code block)</a:t>
            </a:r>
          </a:p>
        </p:txBody>
      </p:sp>
      <p:sp>
        <p:nvSpPr>
          <p:cNvPr id="11" name="Freeform 10"/>
          <p:cNvSpPr/>
          <p:nvPr/>
        </p:nvSpPr>
        <p:spPr>
          <a:xfrm>
            <a:off x="879012" y="6128448"/>
            <a:ext cx="613459" cy="362989"/>
          </a:xfrm>
          <a:custGeom>
            <a:avLst/>
            <a:gdLst>
              <a:gd name="connsiteX0" fmla="*/ 613459 w 613459"/>
              <a:gd name="connsiteY0" fmla="*/ 347427 h 362989"/>
              <a:gd name="connsiteX1" fmla="*/ 405114 w 613459"/>
              <a:gd name="connsiteY1" fmla="*/ 347427 h 362989"/>
              <a:gd name="connsiteX2" fmla="*/ 370390 w 613459"/>
              <a:gd name="connsiteY2" fmla="*/ 335852 h 362989"/>
              <a:gd name="connsiteX3" fmla="*/ 312517 w 613459"/>
              <a:gd name="connsiteY3" fmla="*/ 289553 h 362989"/>
              <a:gd name="connsiteX4" fmla="*/ 277793 w 613459"/>
              <a:gd name="connsiteY4" fmla="*/ 277979 h 362989"/>
              <a:gd name="connsiteX5" fmla="*/ 254643 w 613459"/>
              <a:gd name="connsiteY5" fmla="*/ 254829 h 362989"/>
              <a:gd name="connsiteX6" fmla="*/ 196770 w 613459"/>
              <a:gd name="connsiteY6" fmla="*/ 208530 h 362989"/>
              <a:gd name="connsiteX7" fmla="*/ 173621 w 613459"/>
              <a:gd name="connsiteY7" fmla="*/ 173806 h 362989"/>
              <a:gd name="connsiteX8" fmla="*/ 150471 w 613459"/>
              <a:gd name="connsiteY8" fmla="*/ 150657 h 362989"/>
              <a:gd name="connsiteX9" fmla="*/ 127322 w 613459"/>
              <a:gd name="connsiteY9" fmla="*/ 115933 h 362989"/>
              <a:gd name="connsiteX10" fmla="*/ 46299 w 613459"/>
              <a:gd name="connsiteY10" fmla="*/ 46485 h 362989"/>
              <a:gd name="connsiteX11" fmla="*/ 11575 w 613459"/>
              <a:gd name="connsiteY11" fmla="*/ 11761 h 362989"/>
              <a:gd name="connsiteX12" fmla="*/ 0 w 613459"/>
              <a:gd name="connsiteY12" fmla="*/ 162232 h 362989"/>
              <a:gd name="connsiteX13" fmla="*/ 23150 w 613459"/>
              <a:gd name="connsiteY13" fmla="*/ 11761 h 362989"/>
              <a:gd name="connsiteX14" fmla="*/ 208345 w 613459"/>
              <a:gd name="connsiteY14" fmla="*/ 186 h 36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13459" h="362989">
                <a:moveTo>
                  <a:pt x="613459" y="347427"/>
                </a:moveTo>
                <a:cubicBezTo>
                  <a:pt x="521195" y="370492"/>
                  <a:pt x="560659" y="365726"/>
                  <a:pt x="405114" y="347427"/>
                </a:cubicBezTo>
                <a:cubicBezTo>
                  <a:pt x="392997" y="346001"/>
                  <a:pt x="381303" y="341308"/>
                  <a:pt x="370390" y="335852"/>
                </a:cubicBezTo>
                <a:cubicBezTo>
                  <a:pt x="231384" y="266349"/>
                  <a:pt x="420186" y="354155"/>
                  <a:pt x="312517" y="289553"/>
                </a:cubicBezTo>
                <a:cubicBezTo>
                  <a:pt x="302055" y="283276"/>
                  <a:pt x="289368" y="281837"/>
                  <a:pt x="277793" y="277979"/>
                </a:cubicBezTo>
                <a:cubicBezTo>
                  <a:pt x="270076" y="270262"/>
                  <a:pt x="263165" y="261646"/>
                  <a:pt x="254643" y="254829"/>
                </a:cubicBezTo>
                <a:cubicBezTo>
                  <a:pt x="221217" y="228089"/>
                  <a:pt x="221614" y="239585"/>
                  <a:pt x="196770" y="208530"/>
                </a:cubicBezTo>
                <a:cubicBezTo>
                  <a:pt x="188080" y="197667"/>
                  <a:pt x="182311" y="184669"/>
                  <a:pt x="173621" y="173806"/>
                </a:cubicBezTo>
                <a:cubicBezTo>
                  <a:pt x="166804" y="165285"/>
                  <a:pt x="157288" y="159178"/>
                  <a:pt x="150471" y="150657"/>
                </a:cubicBezTo>
                <a:cubicBezTo>
                  <a:pt x="141781" y="139794"/>
                  <a:pt x="136375" y="126495"/>
                  <a:pt x="127322" y="115933"/>
                </a:cubicBezTo>
                <a:cubicBezTo>
                  <a:pt x="57768" y="34786"/>
                  <a:pt x="107736" y="97682"/>
                  <a:pt x="46299" y="46485"/>
                </a:cubicBezTo>
                <a:cubicBezTo>
                  <a:pt x="33724" y="36006"/>
                  <a:pt x="23150" y="23336"/>
                  <a:pt x="11575" y="11761"/>
                </a:cubicBezTo>
                <a:cubicBezTo>
                  <a:pt x="7717" y="61918"/>
                  <a:pt x="0" y="111927"/>
                  <a:pt x="0" y="162232"/>
                </a:cubicBezTo>
                <a:cubicBezTo>
                  <a:pt x="0" y="246788"/>
                  <a:pt x="3337" y="16423"/>
                  <a:pt x="23150" y="11761"/>
                </a:cubicBezTo>
                <a:cubicBezTo>
                  <a:pt x="83358" y="-2406"/>
                  <a:pt x="208345" y="186"/>
                  <a:pt x="208345" y="186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800" y="3431166"/>
            <a:ext cx="2835275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38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1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  <a:endParaRPr lang="en-US" sz="3200" dirty="0" smtClean="0">
              <a:ea typeface="Arial" charset="0"/>
              <a:cs typeface="Arial" charset="0"/>
            </a:endParaRP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   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… some code</a:t>
            </a:r>
            <a:r>
              <a:rPr lang="en-US" sz="3200" b="1" dirty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   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b="1" dirty="0" err="1">
                <a:solidFill>
                  <a:srgbClr val="7030A0"/>
                </a:solidFill>
                <a:latin typeface="Courier"/>
                <a:cs typeface="Courier"/>
              </a:rPr>
              <a:t>int</a:t>
            </a:r>
            <a:r>
              <a:rPr lang="en-US" sz="3200" b="1" dirty="0">
                <a:solidFill>
                  <a:srgbClr val="7030A0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w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7" name="Rounded Rectangle 11"/>
          <p:cNvSpPr>
            <a:spLocks noChangeArrowheads="1"/>
          </p:cNvSpPr>
          <p:nvPr/>
        </p:nvSpPr>
        <p:spPr bwMode="auto">
          <a:xfrm>
            <a:off x="1066800" y="3810000"/>
            <a:ext cx="3997325" cy="1066800"/>
          </a:xfrm>
          <a:prstGeom prst="roundRect">
            <a:avLst>
              <a:gd name="adj" fmla="val 7457"/>
            </a:avLst>
          </a:prstGeom>
          <a:solidFill>
            <a:srgbClr val="D4DDF8">
              <a:alpha val="45882"/>
            </a:srgbClr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63561" y="4907589"/>
            <a:ext cx="318709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rgbClr val="0027FF"/>
                </a:solidFill>
                <a:latin typeface="+mj-lt"/>
              </a:rPr>
              <a:t>This is the scope of </a:t>
            </a:r>
            <a:r>
              <a:rPr lang="en-US" sz="2400" b="1" dirty="0" smtClean="0">
                <a:solidFill>
                  <a:srgbClr val="0027FF"/>
                </a:solidFill>
                <a:latin typeface="+mj-lt"/>
              </a:rPr>
              <a:t>w</a:t>
            </a:r>
            <a:endParaRPr lang="en-US" sz="2400" dirty="0">
              <a:solidFill>
                <a:srgbClr val="0027FF"/>
              </a:solidFill>
              <a:latin typeface="+mj-lt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5258061" y="4440694"/>
            <a:ext cx="821803" cy="466895"/>
          </a:xfrm>
          <a:custGeom>
            <a:avLst/>
            <a:gdLst>
              <a:gd name="connsiteX0" fmla="*/ 821803 w 821803"/>
              <a:gd name="connsiteY0" fmla="*/ 466895 h 466895"/>
              <a:gd name="connsiteX1" fmla="*/ 810228 w 821803"/>
              <a:gd name="connsiteY1" fmla="*/ 327999 h 466895"/>
              <a:gd name="connsiteX2" fmla="*/ 787079 w 821803"/>
              <a:gd name="connsiteY2" fmla="*/ 293274 h 466895"/>
              <a:gd name="connsiteX3" fmla="*/ 729205 w 821803"/>
              <a:gd name="connsiteY3" fmla="*/ 235401 h 466895"/>
              <a:gd name="connsiteX4" fmla="*/ 706056 w 821803"/>
              <a:gd name="connsiteY4" fmla="*/ 200677 h 466895"/>
              <a:gd name="connsiteX5" fmla="*/ 636608 w 821803"/>
              <a:gd name="connsiteY5" fmla="*/ 165953 h 466895"/>
              <a:gd name="connsiteX6" fmla="*/ 613458 w 821803"/>
              <a:gd name="connsiteY6" fmla="*/ 142804 h 466895"/>
              <a:gd name="connsiteX7" fmla="*/ 544010 w 821803"/>
              <a:gd name="connsiteY7" fmla="*/ 119654 h 466895"/>
              <a:gd name="connsiteX8" fmla="*/ 370390 w 821803"/>
              <a:gd name="connsiteY8" fmla="*/ 96505 h 466895"/>
              <a:gd name="connsiteX9" fmla="*/ 335666 w 821803"/>
              <a:gd name="connsiteY9" fmla="*/ 84930 h 466895"/>
              <a:gd name="connsiteX10" fmla="*/ 34724 w 821803"/>
              <a:gd name="connsiteY10" fmla="*/ 96505 h 466895"/>
              <a:gd name="connsiteX11" fmla="*/ 46299 w 821803"/>
              <a:gd name="connsiteY11" fmla="*/ 61781 h 466895"/>
              <a:gd name="connsiteX12" fmla="*/ 92598 w 821803"/>
              <a:gd name="connsiteY12" fmla="*/ 15482 h 466895"/>
              <a:gd name="connsiteX13" fmla="*/ 127322 w 821803"/>
              <a:gd name="connsiteY13" fmla="*/ 3907 h 466895"/>
              <a:gd name="connsiteX14" fmla="*/ 92598 w 821803"/>
              <a:gd name="connsiteY14" fmla="*/ 27057 h 466895"/>
              <a:gd name="connsiteX15" fmla="*/ 46299 w 821803"/>
              <a:gd name="connsiteY15" fmla="*/ 73356 h 466895"/>
              <a:gd name="connsiteX16" fmla="*/ 23149 w 821803"/>
              <a:gd name="connsiteY16" fmla="*/ 96505 h 466895"/>
              <a:gd name="connsiteX17" fmla="*/ 0 w 821803"/>
              <a:gd name="connsiteY17" fmla="*/ 131229 h 466895"/>
              <a:gd name="connsiteX18" fmla="*/ 69448 w 821803"/>
              <a:gd name="connsiteY18" fmla="*/ 212252 h 466895"/>
              <a:gd name="connsiteX19" fmla="*/ 127322 w 821803"/>
              <a:gd name="connsiteY19" fmla="*/ 235401 h 46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1803" h="466895">
                <a:moveTo>
                  <a:pt x="821803" y="466895"/>
                </a:moveTo>
                <a:cubicBezTo>
                  <a:pt x="817945" y="420596"/>
                  <a:pt x="819339" y="373556"/>
                  <a:pt x="810228" y="327999"/>
                </a:cubicBezTo>
                <a:cubicBezTo>
                  <a:pt x="807500" y="314358"/>
                  <a:pt x="796240" y="303743"/>
                  <a:pt x="787079" y="293274"/>
                </a:cubicBezTo>
                <a:cubicBezTo>
                  <a:pt x="769114" y="272742"/>
                  <a:pt x="744338" y="258101"/>
                  <a:pt x="729205" y="235401"/>
                </a:cubicBezTo>
                <a:cubicBezTo>
                  <a:pt x="721489" y="223826"/>
                  <a:pt x="715893" y="210514"/>
                  <a:pt x="706056" y="200677"/>
                </a:cubicBezTo>
                <a:cubicBezTo>
                  <a:pt x="683619" y="178240"/>
                  <a:pt x="664849" y="175367"/>
                  <a:pt x="636608" y="165953"/>
                </a:cubicBezTo>
                <a:cubicBezTo>
                  <a:pt x="628891" y="158237"/>
                  <a:pt x="623219" y="147684"/>
                  <a:pt x="613458" y="142804"/>
                </a:cubicBezTo>
                <a:cubicBezTo>
                  <a:pt x="591633" y="131891"/>
                  <a:pt x="567159" y="127370"/>
                  <a:pt x="544010" y="119654"/>
                </a:cubicBezTo>
                <a:cubicBezTo>
                  <a:pt x="465217" y="93390"/>
                  <a:pt x="521422" y="109091"/>
                  <a:pt x="370390" y="96505"/>
                </a:cubicBezTo>
                <a:cubicBezTo>
                  <a:pt x="358815" y="92647"/>
                  <a:pt x="347867" y="84930"/>
                  <a:pt x="335666" y="84930"/>
                </a:cubicBezTo>
                <a:cubicBezTo>
                  <a:pt x="235278" y="84930"/>
                  <a:pt x="134792" y="104510"/>
                  <a:pt x="34724" y="96505"/>
                </a:cubicBezTo>
                <a:cubicBezTo>
                  <a:pt x="22562" y="95532"/>
                  <a:pt x="39207" y="71709"/>
                  <a:pt x="46299" y="61781"/>
                </a:cubicBezTo>
                <a:cubicBezTo>
                  <a:pt x="58985" y="44021"/>
                  <a:pt x="71893" y="22384"/>
                  <a:pt x="92598" y="15482"/>
                </a:cubicBezTo>
                <a:cubicBezTo>
                  <a:pt x="104173" y="11624"/>
                  <a:pt x="127322" y="-8294"/>
                  <a:pt x="127322" y="3907"/>
                </a:cubicBezTo>
                <a:cubicBezTo>
                  <a:pt x="127322" y="17818"/>
                  <a:pt x="103160" y="18004"/>
                  <a:pt x="92598" y="27057"/>
                </a:cubicBezTo>
                <a:cubicBezTo>
                  <a:pt x="76027" y="41261"/>
                  <a:pt x="61732" y="57923"/>
                  <a:pt x="46299" y="73356"/>
                </a:cubicBezTo>
                <a:cubicBezTo>
                  <a:pt x="38582" y="81072"/>
                  <a:pt x="29202" y="87425"/>
                  <a:pt x="23149" y="96505"/>
                </a:cubicBezTo>
                <a:lnTo>
                  <a:pt x="0" y="131229"/>
                </a:lnTo>
                <a:cubicBezTo>
                  <a:pt x="14810" y="153445"/>
                  <a:pt x="45390" y="204233"/>
                  <a:pt x="69448" y="212252"/>
                </a:cubicBezTo>
                <a:cubicBezTo>
                  <a:pt x="112357" y="226554"/>
                  <a:pt x="93259" y="218370"/>
                  <a:pt x="127322" y="235401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6288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  <a:endParaRPr lang="en-US" sz="3200" dirty="0" smtClean="0">
              <a:ea typeface="Arial" charset="0"/>
              <a:cs typeface="Arial" charset="0"/>
            </a:endParaRP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   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… some code</a:t>
            </a:r>
            <a:r>
              <a:rPr lang="en-US" sz="3200" b="1" dirty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   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b="1" dirty="0" err="1">
                <a:solidFill>
                  <a:srgbClr val="7030A0"/>
                </a:solidFill>
                <a:latin typeface="Courier"/>
                <a:cs typeface="Courier"/>
              </a:rPr>
              <a:t>int</a:t>
            </a:r>
            <a:r>
              <a:rPr lang="en-US" sz="3200" b="1" dirty="0">
                <a:solidFill>
                  <a:srgbClr val="7030A0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w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7" name="Rounded Rectangle 11"/>
          <p:cNvSpPr>
            <a:spLocks noChangeArrowheads="1"/>
          </p:cNvSpPr>
          <p:nvPr/>
        </p:nvSpPr>
        <p:spPr bwMode="auto">
          <a:xfrm>
            <a:off x="1066800" y="3810000"/>
            <a:ext cx="3997325" cy="1066800"/>
          </a:xfrm>
          <a:prstGeom prst="roundRect">
            <a:avLst>
              <a:gd name="adj" fmla="val 7457"/>
            </a:avLst>
          </a:prstGeom>
          <a:solidFill>
            <a:srgbClr val="D4DDF8">
              <a:alpha val="45882"/>
            </a:srgbClr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17148" y="4691512"/>
            <a:ext cx="21956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rgbClr val="0027FF"/>
                </a:solidFill>
                <a:latin typeface="+mj-lt"/>
              </a:rPr>
              <a:t>w </a:t>
            </a:r>
            <a:r>
              <a:rPr lang="en-US" sz="2400" dirty="0" smtClean="0">
                <a:solidFill>
                  <a:srgbClr val="0027FF"/>
                </a:solidFill>
                <a:latin typeface="+mj-lt"/>
              </a:rPr>
              <a:t>goes away here </a:t>
            </a:r>
            <a:r>
              <a:rPr lang="en-US" sz="2400" dirty="0">
                <a:solidFill>
                  <a:srgbClr val="0027FF"/>
                </a:solidFill>
                <a:latin typeface="+mj-lt"/>
              </a:rPr>
              <a:t>(at the end of its code block)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87342" y="3028657"/>
            <a:ext cx="252582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rgbClr val="0027FF"/>
                </a:solidFill>
                <a:latin typeface="+mj-lt"/>
              </a:rPr>
              <a:t>w </a:t>
            </a:r>
            <a:r>
              <a:rPr lang="en-US" sz="2400" smtClean="0">
                <a:solidFill>
                  <a:srgbClr val="0027FF"/>
                </a:solidFill>
                <a:latin typeface="+mj-lt"/>
              </a:rPr>
              <a:t>is created here</a:t>
            </a:r>
            <a:endParaRPr lang="en-US" sz="2400" dirty="0">
              <a:solidFill>
                <a:srgbClr val="0027FF"/>
              </a:solidFill>
              <a:latin typeface="+mj-lt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525701" y="3276715"/>
            <a:ext cx="1261641" cy="868132"/>
          </a:xfrm>
          <a:custGeom>
            <a:avLst/>
            <a:gdLst>
              <a:gd name="connsiteX0" fmla="*/ 1261641 w 1261641"/>
              <a:gd name="connsiteY0" fmla="*/ 0 h 868132"/>
              <a:gd name="connsiteX1" fmla="*/ 914400 w 1261641"/>
              <a:gd name="connsiteY1" fmla="*/ 23149 h 868132"/>
              <a:gd name="connsiteX2" fmla="*/ 810228 w 1261641"/>
              <a:gd name="connsiteY2" fmla="*/ 46299 h 868132"/>
              <a:gd name="connsiteX3" fmla="*/ 763930 w 1261641"/>
              <a:gd name="connsiteY3" fmla="*/ 57873 h 868132"/>
              <a:gd name="connsiteX4" fmla="*/ 682907 w 1261641"/>
              <a:gd name="connsiteY4" fmla="*/ 92597 h 868132"/>
              <a:gd name="connsiteX5" fmla="*/ 578735 w 1261641"/>
              <a:gd name="connsiteY5" fmla="*/ 150471 h 868132"/>
              <a:gd name="connsiteX6" fmla="*/ 532436 w 1261641"/>
              <a:gd name="connsiteY6" fmla="*/ 196770 h 868132"/>
              <a:gd name="connsiteX7" fmla="*/ 509287 w 1261641"/>
              <a:gd name="connsiteY7" fmla="*/ 243068 h 868132"/>
              <a:gd name="connsiteX8" fmla="*/ 486137 w 1261641"/>
              <a:gd name="connsiteY8" fmla="*/ 277792 h 868132"/>
              <a:gd name="connsiteX9" fmla="*/ 474562 w 1261641"/>
              <a:gd name="connsiteY9" fmla="*/ 312516 h 868132"/>
              <a:gd name="connsiteX10" fmla="*/ 428264 w 1261641"/>
              <a:gd name="connsiteY10" fmla="*/ 405114 h 868132"/>
              <a:gd name="connsiteX11" fmla="*/ 405114 w 1261641"/>
              <a:gd name="connsiteY11" fmla="*/ 451413 h 868132"/>
              <a:gd name="connsiteX12" fmla="*/ 381965 w 1261641"/>
              <a:gd name="connsiteY12" fmla="*/ 486137 h 868132"/>
              <a:gd name="connsiteX13" fmla="*/ 347241 w 1261641"/>
              <a:gd name="connsiteY13" fmla="*/ 555585 h 868132"/>
              <a:gd name="connsiteX14" fmla="*/ 243069 w 1261641"/>
              <a:gd name="connsiteY14" fmla="*/ 636608 h 868132"/>
              <a:gd name="connsiteX15" fmla="*/ 208345 w 1261641"/>
              <a:gd name="connsiteY15" fmla="*/ 659757 h 868132"/>
              <a:gd name="connsiteX16" fmla="*/ 173621 w 1261641"/>
              <a:gd name="connsiteY16" fmla="*/ 671332 h 868132"/>
              <a:gd name="connsiteX17" fmla="*/ 138897 w 1261641"/>
              <a:gd name="connsiteY17" fmla="*/ 694481 h 868132"/>
              <a:gd name="connsiteX18" fmla="*/ 104173 w 1261641"/>
              <a:gd name="connsiteY18" fmla="*/ 706056 h 868132"/>
              <a:gd name="connsiteX19" fmla="*/ 46299 w 1261641"/>
              <a:gd name="connsiteY19" fmla="*/ 752354 h 868132"/>
              <a:gd name="connsiteX20" fmla="*/ 46299 w 1261641"/>
              <a:gd name="connsiteY20" fmla="*/ 636608 h 868132"/>
              <a:gd name="connsiteX21" fmla="*/ 69449 w 1261641"/>
              <a:gd name="connsiteY21" fmla="*/ 613458 h 868132"/>
              <a:gd name="connsiteX22" fmla="*/ 92598 w 1261641"/>
              <a:gd name="connsiteY22" fmla="*/ 578734 h 868132"/>
              <a:gd name="connsiteX23" fmla="*/ 23150 w 1261641"/>
              <a:gd name="connsiteY23" fmla="*/ 717630 h 868132"/>
              <a:gd name="connsiteX24" fmla="*/ 0 w 1261641"/>
              <a:gd name="connsiteY24" fmla="*/ 787079 h 868132"/>
              <a:gd name="connsiteX25" fmla="*/ 23150 w 1261641"/>
              <a:gd name="connsiteY25" fmla="*/ 821803 h 868132"/>
              <a:gd name="connsiteX26" fmla="*/ 57874 w 1261641"/>
              <a:gd name="connsiteY26" fmla="*/ 833377 h 868132"/>
              <a:gd name="connsiteX27" fmla="*/ 92598 w 1261641"/>
              <a:gd name="connsiteY27" fmla="*/ 856527 h 868132"/>
              <a:gd name="connsiteX28" fmla="*/ 138897 w 1261641"/>
              <a:gd name="connsiteY28" fmla="*/ 868101 h 868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61641" h="868132">
                <a:moveTo>
                  <a:pt x="1261641" y="0"/>
                </a:moveTo>
                <a:cubicBezTo>
                  <a:pt x="1111514" y="37532"/>
                  <a:pt x="1271859" y="808"/>
                  <a:pt x="914400" y="23149"/>
                </a:cubicBezTo>
                <a:cubicBezTo>
                  <a:pt x="847554" y="27327"/>
                  <a:pt x="859607" y="32191"/>
                  <a:pt x="810228" y="46299"/>
                </a:cubicBezTo>
                <a:cubicBezTo>
                  <a:pt x="794932" y="50669"/>
                  <a:pt x="779363" y="54015"/>
                  <a:pt x="763930" y="57873"/>
                </a:cubicBezTo>
                <a:cubicBezTo>
                  <a:pt x="637543" y="142133"/>
                  <a:pt x="832386" y="17858"/>
                  <a:pt x="682907" y="92597"/>
                </a:cubicBezTo>
                <a:cubicBezTo>
                  <a:pt x="523697" y="172201"/>
                  <a:pt x="674765" y="118460"/>
                  <a:pt x="578735" y="150471"/>
                </a:cubicBezTo>
                <a:cubicBezTo>
                  <a:pt x="563302" y="165904"/>
                  <a:pt x="542197" y="177249"/>
                  <a:pt x="532436" y="196770"/>
                </a:cubicBezTo>
                <a:cubicBezTo>
                  <a:pt x="524720" y="212203"/>
                  <a:pt x="517848" y="228087"/>
                  <a:pt x="509287" y="243068"/>
                </a:cubicBezTo>
                <a:cubicBezTo>
                  <a:pt x="502385" y="255146"/>
                  <a:pt x="492358" y="265350"/>
                  <a:pt x="486137" y="277792"/>
                </a:cubicBezTo>
                <a:cubicBezTo>
                  <a:pt x="480681" y="288705"/>
                  <a:pt x="479611" y="301409"/>
                  <a:pt x="474562" y="312516"/>
                </a:cubicBezTo>
                <a:cubicBezTo>
                  <a:pt x="460282" y="343932"/>
                  <a:pt x="443697" y="374248"/>
                  <a:pt x="428264" y="405114"/>
                </a:cubicBezTo>
                <a:cubicBezTo>
                  <a:pt x="420548" y="420547"/>
                  <a:pt x="414685" y="437056"/>
                  <a:pt x="405114" y="451413"/>
                </a:cubicBezTo>
                <a:cubicBezTo>
                  <a:pt x="397398" y="462988"/>
                  <a:pt x="388186" y="473695"/>
                  <a:pt x="381965" y="486137"/>
                </a:cubicBezTo>
                <a:cubicBezTo>
                  <a:pt x="355865" y="538337"/>
                  <a:pt x="388703" y="505830"/>
                  <a:pt x="347241" y="555585"/>
                </a:cubicBezTo>
                <a:cubicBezTo>
                  <a:pt x="313244" y="596382"/>
                  <a:pt x="291464" y="604345"/>
                  <a:pt x="243069" y="636608"/>
                </a:cubicBezTo>
                <a:cubicBezTo>
                  <a:pt x="231494" y="644324"/>
                  <a:pt x="221542" y="655358"/>
                  <a:pt x="208345" y="659757"/>
                </a:cubicBezTo>
                <a:cubicBezTo>
                  <a:pt x="196770" y="663615"/>
                  <a:pt x="184534" y="665876"/>
                  <a:pt x="173621" y="671332"/>
                </a:cubicBezTo>
                <a:cubicBezTo>
                  <a:pt x="161179" y="677553"/>
                  <a:pt x="151339" y="688260"/>
                  <a:pt x="138897" y="694481"/>
                </a:cubicBezTo>
                <a:cubicBezTo>
                  <a:pt x="127984" y="699937"/>
                  <a:pt x="115086" y="700600"/>
                  <a:pt x="104173" y="706056"/>
                </a:cubicBezTo>
                <a:cubicBezTo>
                  <a:pt x="74971" y="720657"/>
                  <a:pt x="67831" y="730823"/>
                  <a:pt x="46299" y="752354"/>
                </a:cubicBezTo>
                <a:cubicBezTo>
                  <a:pt x="30064" y="703645"/>
                  <a:pt x="24133" y="703106"/>
                  <a:pt x="46299" y="636608"/>
                </a:cubicBezTo>
                <a:cubicBezTo>
                  <a:pt x="49750" y="626255"/>
                  <a:pt x="62632" y="621980"/>
                  <a:pt x="69449" y="613458"/>
                </a:cubicBezTo>
                <a:cubicBezTo>
                  <a:pt x="78139" y="602595"/>
                  <a:pt x="92598" y="564823"/>
                  <a:pt x="92598" y="578734"/>
                </a:cubicBezTo>
                <a:cubicBezTo>
                  <a:pt x="92598" y="657452"/>
                  <a:pt x="46559" y="647403"/>
                  <a:pt x="23150" y="717630"/>
                </a:cubicBezTo>
                <a:lnTo>
                  <a:pt x="0" y="787079"/>
                </a:lnTo>
                <a:cubicBezTo>
                  <a:pt x="7717" y="798654"/>
                  <a:pt x="12287" y="813113"/>
                  <a:pt x="23150" y="821803"/>
                </a:cubicBezTo>
                <a:cubicBezTo>
                  <a:pt x="32677" y="829425"/>
                  <a:pt x="46961" y="827921"/>
                  <a:pt x="57874" y="833377"/>
                </a:cubicBezTo>
                <a:cubicBezTo>
                  <a:pt x="70317" y="839598"/>
                  <a:pt x="80155" y="850306"/>
                  <a:pt x="92598" y="856527"/>
                </a:cubicBezTo>
                <a:cubicBezTo>
                  <a:pt x="118186" y="869321"/>
                  <a:pt x="119168" y="868101"/>
                  <a:pt x="138897" y="868101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560894" y="4911251"/>
            <a:ext cx="4363656" cy="327974"/>
          </a:xfrm>
          <a:custGeom>
            <a:avLst/>
            <a:gdLst>
              <a:gd name="connsiteX0" fmla="*/ 4363656 w 4363656"/>
              <a:gd name="connsiteY0" fmla="*/ 49212 h 327974"/>
              <a:gd name="connsiteX1" fmla="*/ 3194613 w 4363656"/>
              <a:gd name="connsiteY1" fmla="*/ 107085 h 327974"/>
              <a:gd name="connsiteX2" fmla="*/ 3009418 w 4363656"/>
              <a:gd name="connsiteY2" fmla="*/ 141809 h 327974"/>
              <a:gd name="connsiteX3" fmla="*/ 2870522 w 4363656"/>
              <a:gd name="connsiteY3" fmla="*/ 164958 h 327974"/>
              <a:gd name="connsiteX4" fmla="*/ 2789499 w 4363656"/>
              <a:gd name="connsiteY4" fmla="*/ 176533 h 327974"/>
              <a:gd name="connsiteX5" fmla="*/ 2696901 w 4363656"/>
              <a:gd name="connsiteY5" fmla="*/ 199682 h 327974"/>
              <a:gd name="connsiteX6" fmla="*/ 1875099 w 4363656"/>
              <a:gd name="connsiteY6" fmla="*/ 188108 h 327974"/>
              <a:gd name="connsiteX7" fmla="*/ 1770927 w 4363656"/>
              <a:gd name="connsiteY7" fmla="*/ 176533 h 327974"/>
              <a:gd name="connsiteX8" fmla="*/ 1574157 w 4363656"/>
              <a:gd name="connsiteY8" fmla="*/ 153384 h 327974"/>
              <a:gd name="connsiteX9" fmla="*/ 1250066 w 4363656"/>
              <a:gd name="connsiteY9" fmla="*/ 141809 h 327974"/>
              <a:gd name="connsiteX10" fmla="*/ 1122745 w 4363656"/>
              <a:gd name="connsiteY10" fmla="*/ 130234 h 327974"/>
              <a:gd name="connsiteX11" fmla="*/ 1053296 w 4363656"/>
              <a:gd name="connsiteY11" fmla="*/ 118660 h 327974"/>
              <a:gd name="connsiteX12" fmla="*/ 972274 w 4363656"/>
              <a:gd name="connsiteY12" fmla="*/ 107085 h 327974"/>
              <a:gd name="connsiteX13" fmla="*/ 868101 w 4363656"/>
              <a:gd name="connsiteY13" fmla="*/ 72361 h 327974"/>
              <a:gd name="connsiteX14" fmla="*/ 798653 w 4363656"/>
              <a:gd name="connsiteY14" fmla="*/ 49212 h 327974"/>
              <a:gd name="connsiteX15" fmla="*/ 717631 w 4363656"/>
              <a:gd name="connsiteY15" fmla="*/ 37637 h 327974"/>
              <a:gd name="connsiteX16" fmla="*/ 474562 w 4363656"/>
              <a:gd name="connsiteY16" fmla="*/ 49212 h 327974"/>
              <a:gd name="connsiteX17" fmla="*/ 358815 w 4363656"/>
              <a:gd name="connsiteY17" fmla="*/ 83936 h 327974"/>
              <a:gd name="connsiteX18" fmla="*/ 266218 w 4363656"/>
              <a:gd name="connsiteY18" fmla="*/ 107085 h 327974"/>
              <a:gd name="connsiteX19" fmla="*/ 196770 w 4363656"/>
              <a:gd name="connsiteY19" fmla="*/ 130234 h 327974"/>
              <a:gd name="connsiteX20" fmla="*/ 104172 w 4363656"/>
              <a:gd name="connsiteY20" fmla="*/ 141809 h 327974"/>
              <a:gd name="connsiteX21" fmla="*/ 34724 w 4363656"/>
              <a:gd name="connsiteY21" fmla="*/ 130234 h 327974"/>
              <a:gd name="connsiteX22" fmla="*/ 92598 w 4363656"/>
              <a:gd name="connsiteY22" fmla="*/ 72361 h 327974"/>
              <a:gd name="connsiteX23" fmla="*/ 115747 w 4363656"/>
              <a:gd name="connsiteY23" fmla="*/ 26062 h 327974"/>
              <a:gd name="connsiteX24" fmla="*/ 150471 w 4363656"/>
              <a:gd name="connsiteY24" fmla="*/ 2913 h 327974"/>
              <a:gd name="connsiteX25" fmla="*/ 81023 w 4363656"/>
              <a:gd name="connsiteY25" fmla="*/ 72361 h 327974"/>
              <a:gd name="connsiteX26" fmla="*/ 34724 w 4363656"/>
              <a:gd name="connsiteY26" fmla="*/ 141809 h 327974"/>
              <a:gd name="connsiteX27" fmla="*/ 0 w 4363656"/>
              <a:gd name="connsiteY27" fmla="*/ 199682 h 327974"/>
              <a:gd name="connsiteX28" fmla="*/ 11575 w 4363656"/>
              <a:gd name="connsiteY28" fmla="*/ 234406 h 327974"/>
              <a:gd name="connsiteX29" fmla="*/ 57874 w 4363656"/>
              <a:gd name="connsiteY29" fmla="*/ 257556 h 327974"/>
              <a:gd name="connsiteX30" fmla="*/ 92598 w 4363656"/>
              <a:gd name="connsiteY30" fmla="*/ 280705 h 327974"/>
              <a:gd name="connsiteX31" fmla="*/ 127322 w 4363656"/>
              <a:gd name="connsiteY31" fmla="*/ 292280 h 327974"/>
              <a:gd name="connsiteX32" fmla="*/ 196770 w 4363656"/>
              <a:gd name="connsiteY32" fmla="*/ 327004 h 327974"/>
              <a:gd name="connsiteX33" fmla="*/ 243069 w 4363656"/>
              <a:gd name="connsiteY33" fmla="*/ 327004 h 32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363656" h="327974">
                <a:moveTo>
                  <a:pt x="4363656" y="49212"/>
                </a:moveTo>
                <a:cubicBezTo>
                  <a:pt x="3948647" y="152957"/>
                  <a:pt x="4458657" y="28781"/>
                  <a:pt x="3194613" y="107085"/>
                </a:cubicBezTo>
                <a:cubicBezTo>
                  <a:pt x="3131926" y="110968"/>
                  <a:pt x="3071247" y="130768"/>
                  <a:pt x="3009418" y="141809"/>
                </a:cubicBezTo>
                <a:cubicBezTo>
                  <a:pt x="2963212" y="150060"/>
                  <a:pt x="2916885" y="157638"/>
                  <a:pt x="2870522" y="164958"/>
                </a:cubicBezTo>
                <a:cubicBezTo>
                  <a:pt x="2843574" y="169213"/>
                  <a:pt x="2816251" y="171183"/>
                  <a:pt x="2789499" y="176533"/>
                </a:cubicBezTo>
                <a:cubicBezTo>
                  <a:pt x="2758301" y="182773"/>
                  <a:pt x="2696901" y="199682"/>
                  <a:pt x="2696901" y="199682"/>
                </a:cubicBezTo>
                <a:lnTo>
                  <a:pt x="1875099" y="188108"/>
                </a:lnTo>
                <a:cubicBezTo>
                  <a:pt x="1840172" y="187235"/>
                  <a:pt x="1805625" y="180615"/>
                  <a:pt x="1770927" y="176533"/>
                </a:cubicBezTo>
                <a:cubicBezTo>
                  <a:pt x="1736843" y="172523"/>
                  <a:pt x="1604586" y="155029"/>
                  <a:pt x="1574157" y="153384"/>
                </a:cubicBezTo>
                <a:cubicBezTo>
                  <a:pt x="1466215" y="147549"/>
                  <a:pt x="1358096" y="145667"/>
                  <a:pt x="1250066" y="141809"/>
                </a:cubicBezTo>
                <a:cubicBezTo>
                  <a:pt x="1207626" y="137951"/>
                  <a:pt x="1165068" y="135213"/>
                  <a:pt x="1122745" y="130234"/>
                </a:cubicBezTo>
                <a:cubicBezTo>
                  <a:pt x="1099437" y="127492"/>
                  <a:pt x="1076492" y="122229"/>
                  <a:pt x="1053296" y="118660"/>
                </a:cubicBezTo>
                <a:cubicBezTo>
                  <a:pt x="1026332" y="114512"/>
                  <a:pt x="999281" y="110943"/>
                  <a:pt x="972274" y="107085"/>
                </a:cubicBezTo>
                <a:lnTo>
                  <a:pt x="868101" y="72361"/>
                </a:lnTo>
                <a:lnTo>
                  <a:pt x="798653" y="49212"/>
                </a:lnTo>
                <a:lnTo>
                  <a:pt x="717631" y="37637"/>
                </a:lnTo>
                <a:cubicBezTo>
                  <a:pt x="636608" y="41495"/>
                  <a:pt x="555418" y="42744"/>
                  <a:pt x="474562" y="49212"/>
                </a:cubicBezTo>
                <a:cubicBezTo>
                  <a:pt x="447540" y="51374"/>
                  <a:pt x="377471" y="79272"/>
                  <a:pt x="358815" y="83936"/>
                </a:cubicBezTo>
                <a:cubicBezTo>
                  <a:pt x="327949" y="91652"/>
                  <a:pt x="296401" y="97024"/>
                  <a:pt x="266218" y="107085"/>
                </a:cubicBezTo>
                <a:cubicBezTo>
                  <a:pt x="243069" y="114801"/>
                  <a:pt x="220983" y="127207"/>
                  <a:pt x="196770" y="130234"/>
                </a:cubicBezTo>
                <a:lnTo>
                  <a:pt x="104172" y="141809"/>
                </a:lnTo>
                <a:lnTo>
                  <a:pt x="34724" y="130234"/>
                </a:lnTo>
                <a:cubicBezTo>
                  <a:pt x="30239" y="103323"/>
                  <a:pt x="92598" y="72361"/>
                  <a:pt x="92598" y="72361"/>
                </a:cubicBezTo>
                <a:cubicBezTo>
                  <a:pt x="100314" y="56928"/>
                  <a:pt x="104701" y="39317"/>
                  <a:pt x="115747" y="26062"/>
                </a:cubicBezTo>
                <a:cubicBezTo>
                  <a:pt x="124653" y="15375"/>
                  <a:pt x="158818" y="-8216"/>
                  <a:pt x="150471" y="2913"/>
                </a:cubicBezTo>
                <a:cubicBezTo>
                  <a:pt x="130828" y="29104"/>
                  <a:pt x="81023" y="72361"/>
                  <a:pt x="81023" y="72361"/>
                </a:cubicBezTo>
                <a:cubicBezTo>
                  <a:pt x="53500" y="154929"/>
                  <a:pt x="92527" y="55103"/>
                  <a:pt x="34724" y="141809"/>
                </a:cubicBezTo>
                <a:cubicBezTo>
                  <a:pt x="-25374" y="231957"/>
                  <a:pt x="72092" y="127593"/>
                  <a:pt x="0" y="199682"/>
                </a:cubicBezTo>
                <a:cubicBezTo>
                  <a:pt x="3858" y="211257"/>
                  <a:pt x="2948" y="225779"/>
                  <a:pt x="11575" y="234406"/>
                </a:cubicBezTo>
                <a:cubicBezTo>
                  <a:pt x="23776" y="246607"/>
                  <a:pt x="42893" y="248995"/>
                  <a:pt x="57874" y="257556"/>
                </a:cubicBezTo>
                <a:cubicBezTo>
                  <a:pt x="69952" y="264458"/>
                  <a:pt x="80156" y="274484"/>
                  <a:pt x="92598" y="280705"/>
                </a:cubicBezTo>
                <a:cubicBezTo>
                  <a:pt x="103511" y="286161"/>
                  <a:pt x="116409" y="286824"/>
                  <a:pt x="127322" y="292280"/>
                </a:cubicBezTo>
                <a:cubicBezTo>
                  <a:pt x="163997" y="310618"/>
                  <a:pt x="156041" y="321185"/>
                  <a:pt x="196770" y="327004"/>
                </a:cubicBezTo>
                <a:cubicBezTo>
                  <a:pt x="212048" y="329187"/>
                  <a:pt x="227636" y="327004"/>
                  <a:pt x="243069" y="327004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4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3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220200" cy="1905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309938" y="5562600"/>
            <a:ext cx="2114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By Chris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7725" y="150813"/>
            <a:ext cx="10169525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554288" y="4776788"/>
            <a:ext cx="36258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6000">
                <a:solidFill>
                  <a:srgbClr val="010000"/>
                </a:solidFill>
                <a:latin typeface="Chalkboard" charset="0"/>
                <a:cs typeface="Chalkboard" charset="0"/>
              </a:rPr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41564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80898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chemeClr val="bg1"/>
                </a:solidFill>
              </a:rPr>
              <a:t>The programmer fixed </a:t>
            </a:r>
            <a:r>
              <a:rPr lang="en-US" sz="3600" dirty="0" smtClean="0">
                <a:solidFill>
                  <a:schemeClr val="bg1"/>
                </a:solidFill>
              </a:rPr>
              <a:t>their bug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37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70000" y="133350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x was looking for love!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615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;</a:t>
            </a:r>
            <a:endParaRPr lang="en-US" sz="4000" dirty="0">
              <a:solidFill>
                <a:srgbClr val="010000"/>
              </a:solidFill>
              <a:latin typeface="Chalkboard" charset="0"/>
              <a:cs typeface="Chalkboard" charset="0"/>
            </a:endParaRP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  </a:t>
            </a:r>
            <a:r>
              <a:rPr lang="en-US" sz="4000" dirty="0" err="1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(x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+ y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);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  <a:endParaRPr lang="en-US" sz="4000" dirty="0">
              <a:solidFill>
                <a:srgbClr val="010000"/>
              </a:solidFill>
              <a:latin typeface="Chalkboard" charset="0"/>
              <a:cs typeface="Chalkboard" charset="0"/>
            </a:endParaRP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98917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70000" y="190500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x was looking for love!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615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;</a:t>
            </a:r>
            <a:endParaRPr lang="en-US" sz="4000" dirty="0">
              <a:solidFill>
                <a:srgbClr val="010000"/>
              </a:solidFill>
              <a:latin typeface="Chalkboard" charset="0"/>
              <a:cs typeface="Chalkboard" charset="0"/>
            </a:endParaRPr>
          </a:p>
          <a:p>
            <a:pPr algn="l"/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dirty="0" err="1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(x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+ y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);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  <a:endParaRPr lang="en-US" sz="4000" dirty="0">
              <a:solidFill>
                <a:srgbClr val="010000"/>
              </a:solidFill>
              <a:latin typeface="Chalkboard" charset="0"/>
              <a:cs typeface="Chalkboard" charset="0"/>
            </a:endParaRP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9" name="TextBox 8"/>
          <p:cNvSpPr txBox="1"/>
          <p:nvPr/>
        </p:nvSpPr>
        <p:spPr>
          <a:xfrm>
            <a:off x="6019800" y="2497137"/>
            <a:ext cx="2906712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x was definitely</a:t>
            </a:r>
          </a:p>
          <a:p>
            <a:pPr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looking for love</a:t>
            </a:r>
          </a:p>
        </p:txBody>
      </p:sp>
    </p:spTree>
    <p:extLst>
      <p:ext uri="{BB962C8B-B14F-4D97-AF65-F5344CB8AC3E}">
        <p14:creationId xmlns:p14="http://schemas.microsoft.com/office/powerpoint/2010/main" val="180209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Interactions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447800"/>
            <a:ext cx="7088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and</a:t>
            </a:r>
            <a:r>
              <a:rPr lang="en-US" sz="36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dirty="0" smtClean="0"/>
              <a:t>results in an  </a:t>
            </a:r>
            <a:r>
              <a:rPr lang="en-US" sz="36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endParaRPr lang="en-US" sz="36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39517" y="2177748"/>
            <a:ext cx="9349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36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and </a:t>
            </a:r>
            <a:r>
              <a:rPr lang="en-US" sz="3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36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dirty="0" smtClean="0"/>
              <a:t>results </a:t>
            </a:r>
            <a:r>
              <a:rPr lang="en-US" sz="3600" dirty="0"/>
              <a:t>in </a:t>
            </a:r>
            <a:r>
              <a:rPr lang="en-US" sz="3600" dirty="0" smtClean="0"/>
              <a:t>a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endParaRPr lang="en-US" sz="36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462" y="2907696"/>
            <a:ext cx="8517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36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nt</a:t>
            </a:r>
            <a:r>
              <a:rPr lang="en-US" sz="3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and</a:t>
            </a:r>
            <a:r>
              <a:rPr lang="en-US" sz="3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double </a:t>
            </a:r>
            <a:r>
              <a:rPr lang="en-US" sz="3600" dirty="0"/>
              <a:t>results in a</a:t>
            </a:r>
            <a:r>
              <a:rPr lang="en-US" sz="3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double</a:t>
            </a:r>
            <a:endParaRPr lang="en-US" sz="36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6276" y="5867400"/>
            <a:ext cx="743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smtClean="0"/>
              <a:t>The general rule is: </a:t>
            </a:r>
            <a:r>
              <a:rPr lang="en-US" dirty="0" smtClean="0"/>
              <a:t>operations always return the most expressive type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3462" y="3638908"/>
            <a:ext cx="8517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and</a:t>
            </a:r>
            <a:r>
              <a:rPr lang="en-US" sz="3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dirty="0" smtClean="0"/>
              <a:t>results </a:t>
            </a:r>
            <a:r>
              <a:rPr lang="en-US" sz="3600" dirty="0"/>
              <a:t>in a</a:t>
            </a:r>
            <a:r>
              <a:rPr lang="en-US" sz="3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String</a:t>
            </a:r>
            <a:endParaRPr lang="en-US" sz="36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46146" y="4429988"/>
            <a:ext cx="851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 Hebrew" charset="-79"/>
                <a:ea typeface="Arial Hebrew" charset="-79"/>
                <a:cs typeface="Arial Hebrew" charset="-79"/>
              </a:rPr>
              <a:t>etc.</a:t>
            </a:r>
            <a:endParaRPr lang="en-US" sz="3600" dirty="0"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2926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615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  </a:t>
            </a:r>
            <a:r>
              <a:rPr lang="en-US" sz="4000" dirty="0" err="1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(x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+ y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);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  <a:endParaRPr lang="en-US" sz="4000" dirty="0">
              <a:solidFill>
                <a:srgbClr val="010000"/>
              </a:solidFill>
              <a:latin typeface="Chalkboard" charset="0"/>
              <a:cs typeface="Chalkboard" charset="0"/>
            </a:endParaRP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81448827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3141663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Since they were both “in scope”</a:t>
            </a:r>
            <a:r>
              <a:rPr lang="mr-IN" sz="3600" dirty="0" smtClean="0"/>
              <a:t>…</a:t>
            </a:r>
            <a:endParaRPr lang="en-US" sz="3600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615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  </a:t>
            </a:r>
            <a:r>
              <a:rPr lang="en-US" sz="4000" dirty="0" err="1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(x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+ y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);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  <a:endParaRPr lang="en-US" sz="4000" dirty="0">
              <a:solidFill>
                <a:srgbClr val="010000"/>
              </a:solidFill>
              <a:latin typeface="Chalkboard" charset="0"/>
              <a:cs typeface="Chalkboard" charset="0"/>
            </a:endParaRP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98510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87042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mr-IN" sz="3600" dirty="0" smtClean="0">
                <a:solidFill>
                  <a:schemeClr val="bg1"/>
                </a:solidFill>
              </a:rPr>
              <a:t>…</a:t>
            </a:r>
            <a:r>
              <a:rPr lang="en-US" sz="3600" dirty="0" smtClean="0">
                <a:solidFill>
                  <a:schemeClr val="bg1"/>
                </a:solidFill>
              </a:rPr>
              <a:t>they lived happily ever after.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The end.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07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6198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 </a:t>
            </a:r>
            <a:r>
              <a:rPr lang="en-US" sz="3200" b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scope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of a variable refers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to the section of code where a variable can be accessed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b="1" dirty="0">
                <a:solidFill>
                  <a:srgbClr val="0027FF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3200" b="1" dirty="0" smtClean="0">
                <a:solidFill>
                  <a:srgbClr val="0027FF"/>
                </a:solidFill>
                <a:latin typeface="Arial" charset="0"/>
                <a:ea typeface="Arial" charset="0"/>
                <a:cs typeface="Arial" charset="0"/>
              </a:rPr>
              <a:t>cope </a:t>
            </a:r>
            <a:r>
              <a:rPr lang="en-US" sz="3200" b="1" dirty="0">
                <a:solidFill>
                  <a:srgbClr val="0027FF"/>
                </a:solidFill>
                <a:latin typeface="Arial" charset="0"/>
                <a:ea typeface="Arial" charset="0"/>
                <a:cs typeface="Arial" charset="0"/>
              </a:rPr>
              <a:t>starts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where the variable 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is declared.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Scope </a:t>
            </a:r>
            <a:r>
              <a:rPr lang="en-US" sz="32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ends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at the termination of the 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code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block in which the variable was 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declared.</a:t>
            </a:r>
            <a:endParaRPr lang="en-US" sz="3200" dirty="0" smtClean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A </a:t>
            </a:r>
            <a:r>
              <a:rPr lang="en-US" sz="3200" b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code block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is a chunk of code between { } brackets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07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Recap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200" dirty="0" smtClean="0"/>
              <a:t>Announcements</a:t>
            </a:r>
          </a:p>
          <a:p>
            <a:r>
              <a:rPr lang="en-US" altLang="x-none" sz="3200" dirty="0" smtClean="0"/>
              <a:t>Recap: Variables and Expressions</a:t>
            </a:r>
          </a:p>
          <a:p>
            <a:r>
              <a:rPr lang="en-US" altLang="x-none" sz="3200" dirty="0" smtClean="0"/>
              <a:t>Aside: Shorthand Operators + Constants</a:t>
            </a:r>
          </a:p>
          <a:p>
            <a:r>
              <a:rPr lang="en-US" altLang="x-none" sz="3200" dirty="0" smtClean="0"/>
              <a:t>Revisiting Control Flow</a:t>
            </a:r>
          </a:p>
          <a:p>
            <a:pPr lvl="1"/>
            <a:r>
              <a:rPr lang="en-US" altLang="x-none" sz="3200" dirty="0" smtClean="0"/>
              <a:t>If and While</a:t>
            </a:r>
          </a:p>
          <a:p>
            <a:pPr lvl="1"/>
            <a:r>
              <a:rPr lang="en-US" altLang="x-none" sz="3200" dirty="0" smtClean="0"/>
              <a:t>For</a:t>
            </a:r>
          </a:p>
          <a:p>
            <a:r>
              <a:rPr lang="en-US" altLang="x-none" sz="3200" dirty="0" smtClean="0"/>
              <a:t>Scope</a:t>
            </a:r>
          </a:p>
          <a:p>
            <a:pPr marL="0" indent="0">
              <a:buNone/>
            </a:pPr>
            <a:endParaRPr lang="en-US" altLang="x-none" sz="3600" b="1" dirty="0" smtClean="0"/>
          </a:p>
          <a:p>
            <a:pPr marL="0" indent="0">
              <a:buNone/>
            </a:pPr>
            <a:r>
              <a:rPr lang="en-US" altLang="x-none" sz="3600" b="1" dirty="0" smtClean="0"/>
              <a:t>Next time: </a:t>
            </a:r>
            <a:r>
              <a:rPr lang="en-US" altLang="x-none" sz="3600" dirty="0" smtClean="0"/>
              <a:t>Methods in Java</a:t>
            </a:r>
            <a:endParaRPr lang="en-US" altLang="x-none" sz="3600" b="1" dirty="0" smtClean="0"/>
          </a:p>
          <a:p>
            <a:endParaRPr lang="en-US" altLang="x-none" sz="3600" dirty="0" smtClean="0"/>
          </a:p>
        </p:txBody>
      </p:sp>
    </p:spTree>
    <p:extLst>
      <p:ext uri="{BB962C8B-B14F-4D97-AF65-F5344CB8AC3E}">
        <p14:creationId xmlns:p14="http://schemas.microsoft.com/office/powerpoint/2010/main" val="169708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Integer division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236788" algn="l"/>
              </a:tabLst>
            </a:pPr>
            <a:r>
              <a:rPr lang="en-US" altLang="x-none"/>
              <a:t>When we divide integers, the quotient is also an integer.</a:t>
            </a:r>
          </a:p>
          <a:p>
            <a:pPr lvl="1">
              <a:buFontTx/>
              <a:buNone/>
              <a:tabLst>
                <a:tab pos="2236788" algn="l"/>
              </a:tabLst>
            </a:pPr>
            <a:r>
              <a:rPr lang="en-US" altLang="x-none">
                <a:latin typeface="Courier New" charset="0"/>
              </a:rPr>
              <a:t>	</a:t>
            </a:r>
            <a:r>
              <a:rPr lang="en-US" altLang="x-none">
                <a:latin typeface="Consolas" charset="0"/>
              </a:rPr>
              <a:t>14 / 4</a:t>
            </a:r>
            <a:r>
              <a:rPr lang="en-US" altLang="x-none"/>
              <a:t>  is  </a:t>
            </a:r>
            <a:r>
              <a:rPr lang="en-US" altLang="x-none">
                <a:latin typeface="Consolas" charset="0"/>
              </a:rPr>
              <a:t>3</a:t>
            </a:r>
            <a:r>
              <a:rPr lang="en-US" altLang="x-none"/>
              <a:t>, not </a:t>
            </a:r>
            <a:r>
              <a:rPr lang="en-US" altLang="x-none">
                <a:latin typeface="Consolas" charset="0"/>
              </a:rPr>
              <a:t>3.5</a:t>
            </a:r>
            <a:r>
              <a:rPr lang="en-US" altLang="x-none"/>
              <a:t> .   </a:t>
            </a:r>
            <a:r>
              <a:rPr lang="en-US" altLang="x-none" i="1"/>
              <a:t>(Java ALWAYS rounds down.)</a:t>
            </a:r>
            <a:endParaRPr lang="en-US" altLang="x-none" i="1">
              <a:latin typeface="Consolas" charset="0"/>
            </a:endParaRPr>
          </a:p>
          <a:p>
            <a:pPr>
              <a:lnSpc>
                <a:spcPct val="70000"/>
              </a:lnSpc>
              <a:buFont typeface="Wingdings" charset="2"/>
              <a:buNone/>
              <a:tabLst>
                <a:tab pos="2236788" algn="l"/>
              </a:tabLst>
            </a:pPr>
            <a:endParaRPr lang="en-US" altLang="x-none" sz="2200" b="1">
              <a:latin typeface="Consolas" charset="0"/>
            </a:endParaRPr>
          </a:p>
          <a:p>
            <a:pPr>
              <a:lnSpc>
                <a:spcPct val="70000"/>
              </a:lnSpc>
              <a:buFont typeface="Wingdings" charset="2"/>
              <a:buNone/>
              <a:tabLst>
                <a:tab pos="2236788" algn="l"/>
              </a:tabLst>
            </a:pPr>
            <a:r>
              <a:rPr lang="en-US" altLang="x-none" sz="2200" b="1">
                <a:latin typeface="Consolas" charset="0"/>
              </a:rPr>
              <a:t>     </a:t>
            </a:r>
            <a:r>
              <a:rPr lang="en-US" altLang="x-none" sz="2200" b="1" u="sng">
                <a:latin typeface="Consolas" charset="0"/>
              </a:rPr>
              <a:t>   3</a:t>
            </a:r>
            <a:r>
              <a:rPr lang="en-US" altLang="x-none" sz="2200" b="1">
                <a:latin typeface="Consolas" charset="0"/>
              </a:rPr>
              <a:t>              </a:t>
            </a:r>
            <a:r>
              <a:rPr lang="en-US" altLang="x-none" sz="2200" b="1" u="sng">
                <a:latin typeface="Consolas" charset="0"/>
              </a:rPr>
              <a:t>   4</a:t>
            </a:r>
            <a:r>
              <a:rPr lang="en-US" altLang="x-none" sz="2200" b="1">
                <a:latin typeface="Consolas" charset="0"/>
              </a:rPr>
              <a:t>                  </a:t>
            </a:r>
            <a:r>
              <a:rPr lang="en-US" altLang="x-none" sz="2200" b="1" u="sng">
                <a:latin typeface="Consolas" charset="0"/>
              </a:rPr>
              <a:t>    52</a:t>
            </a:r>
          </a:p>
          <a:p>
            <a:pPr>
              <a:lnSpc>
                <a:spcPct val="70000"/>
              </a:lnSpc>
              <a:buFont typeface="Wingdings" charset="2"/>
              <a:buNone/>
              <a:tabLst>
                <a:tab pos="2236788" algn="l"/>
              </a:tabLst>
            </a:pPr>
            <a:r>
              <a:rPr lang="en-US" altLang="x-none" sz="2200">
                <a:latin typeface="Consolas" charset="0"/>
              </a:rPr>
              <a:t>   4 ) 14           10 ) 45               27 ) 1425</a:t>
            </a:r>
          </a:p>
          <a:p>
            <a:pPr>
              <a:lnSpc>
                <a:spcPct val="70000"/>
              </a:lnSpc>
              <a:buFont typeface="Wingdings" charset="2"/>
              <a:buNone/>
              <a:tabLst>
                <a:tab pos="2236788" algn="l"/>
              </a:tabLst>
            </a:pPr>
            <a:r>
              <a:rPr lang="en-US" altLang="x-none" sz="2200">
                <a:latin typeface="Consolas" charset="0"/>
              </a:rPr>
              <a:t>       </a:t>
            </a:r>
            <a:r>
              <a:rPr lang="en-US" altLang="x-none" sz="2200" u="sng">
                <a:latin typeface="Consolas" charset="0"/>
              </a:rPr>
              <a:t>12</a:t>
            </a:r>
            <a:r>
              <a:rPr lang="en-US" altLang="x-none" sz="2200">
                <a:latin typeface="Consolas" charset="0"/>
              </a:rPr>
              <a:t>                </a:t>
            </a:r>
            <a:r>
              <a:rPr lang="en-US" altLang="x-none" sz="2200" u="sng">
                <a:latin typeface="Consolas" charset="0"/>
              </a:rPr>
              <a:t>40</a:t>
            </a:r>
            <a:r>
              <a:rPr lang="en-US" altLang="x-none" sz="2200">
                <a:latin typeface="Consolas" charset="0"/>
              </a:rPr>
              <a:t>                    </a:t>
            </a:r>
            <a:r>
              <a:rPr lang="en-US" altLang="x-none" sz="2200" u="sng">
                <a:latin typeface="Consolas" charset="0"/>
              </a:rPr>
              <a:t>135</a:t>
            </a:r>
          </a:p>
          <a:p>
            <a:pPr>
              <a:lnSpc>
                <a:spcPct val="70000"/>
              </a:lnSpc>
              <a:buFont typeface="Wingdings" charset="2"/>
              <a:buNone/>
              <a:tabLst>
                <a:tab pos="2236788" algn="l"/>
              </a:tabLst>
            </a:pPr>
            <a:r>
              <a:rPr lang="en-US" altLang="x-none" sz="2200">
                <a:latin typeface="Consolas" charset="0"/>
              </a:rPr>
              <a:t>        2                 5                      75</a:t>
            </a:r>
          </a:p>
          <a:p>
            <a:pPr>
              <a:lnSpc>
                <a:spcPct val="70000"/>
              </a:lnSpc>
              <a:buFont typeface="Wingdings" charset="2"/>
              <a:buNone/>
              <a:tabLst>
                <a:tab pos="2236788" algn="l"/>
              </a:tabLst>
            </a:pPr>
            <a:r>
              <a:rPr lang="en-US" altLang="x-none" sz="2200">
                <a:latin typeface="Consolas" charset="0"/>
              </a:rPr>
              <a:t>                                                 </a:t>
            </a:r>
            <a:r>
              <a:rPr lang="en-US" altLang="x-none" sz="2200" u="sng">
                <a:latin typeface="Consolas" charset="0"/>
              </a:rPr>
              <a:t>54</a:t>
            </a:r>
          </a:p>
          <a:p>
            <a:pPr>
              <a:lnSpc>
                <a:spcPct val="70000"/>
              </a:lnSpc>
              <a:buFont typeface="Wingdings" charset="2"/>
              <a:buNone/>
              <a:tabLst>
                <a:tab pos="2236788" algn="l"/>
              </a:tabLst>
            </a:pPr>
            <a:r>
              <a:rPr lang="en-US" altLang="x-none" sz="2200">
                <a:latin typeface="Consolas" charset="0"/>
              </a:rPr>
              <a:t>                                                 21</a:t>
            </a:r>
            <a:endParaRPr lang="en-US" altLang="x-none" sz="800">
              <a:latin typeface="Consolas" charset="0"/>
            </a:endParaRPr>
          </a:p>
          <a:p>
            <a:pPr>
              <a:lnSpc>
                <a:spcPct val="90000"/>
              </a:lnSpc>
              <a:tabLst>
                <a:tab pos="2236788" algn="l"/>
              </a:tabLst>
            </a:pPr>
            <a:r>
              <a:rPr lang="en-US" altLang="x-none"/>
              <a:t>More examples:	</a:t>
            </a:r>
          </a:p>
          <a:p>
            <a:pPr lvl="1">
              <a:tabLst>
                <a:tab pos="2236788" algn="l"/>
              </a:tabLst>
            </a:pPr>
            <a:r>
              <a:rPr lang="en-US" altLang="x-none">
                <a:latin typeface="Consolas" charset="0"/>
              </a:rPr>
              <a:t>32 / 5	</a:t>
            </a:r>
            <a:r>
              <a:rPr lang="en-US" altLang="x-none"/>
              <a:t>is  </a:t>
            </a:r>
            <a:r>
              <a:rPr lang="en-US" altLang="x-none">
                <a:latin typeface="Consolas" charset="0"/>
              </a:rPr>
              <a:t>6</a:t>
            </a:r>
          </a:p>
          <a:p>
            <a:pPr lvl="1">
              <a:tabLst>
                <a:tab pos="2236788" algn="l"/>
              </a:tabLst>
            </a:pPr>
            <a:r>
              <a:rPr lang="en-US" altLang="x-none">
                <a:latin typeface="Consolas" charset="0"/>
              </a:rPr>
              <a:t>84 / 10	</a:t>
            </a:r>
            <a:r>
              <a:rPr lang="en-US" altLang="x-none"/>
              <a:t>is  </a:t>
            </a:r>
            <a:r>
              <a:rPr lang="en-US" altLang="x-none">
                <a:latin typeface="Consolas" charset="0"/>
              </a:rPr>
              <a:t>8</a:t>
            </a:r>
          </a:p>
          <a:p>
            <a:pPr lvl="1">
              <a:tabLst>
                <a:tab pos="2236788" algn="l"/>
              </a:tabLst>
            </a:pPr>
            <a:r>
              <a:rPr lang="en-US" altLang="x-none">
                <a:latin typeface="Consolas" charset="0"/>
              </a:rPr>
              <a:t>156 / 100	</a:t>
            </a:r>
            <a:r>
              <a:rPr lang="en-US" altLang="x-none"/>
              <a:t>is  </a:t>
            </a:r>
            <a:r>
              <a:rPr lang="en-US" altLang="x-none">
                <a:latin typeface="Consolas" charset="0"/>
              </a:rPr>
              <a:t>1</a:t>
            </a:r>
          </a:p>
          <a:p>
            <a:pPr lvl="2">
              <a:tabLst>
                <a:tab pos="2236788" algn="l"/>
              </a:tabLst>
            </a:pPr>
            <a:endParaRPr lang="en-US" altLang="x-none">
              <a:latin typeface="Consolas" charset="0"/>
            </a:endParaRPr>
          </a:p>
          <a:p>
            <a:pPr lvl="1">
              <a:tabLst>
                <a:tab pos="2236788" algn="l"/>
              </a:tabLst>
            </a:pPr>
            <a:r>
              <a:rPr lang="en-US" altLang="x-none"/>
              <a:t>Dividing by </a:t>
            </a:r>
            <a:r>
              <a:rPr lang="en-US" altLang="x-none">
                <a:latin typeface="Consolas" charset="0"/>
              </a:rPr>
              <a:t>0</a:t>
            </a:r>
            <a:r>
              <a:rPr lang="en-US" altLang="x-none"/>
              <a:t> causes an error when your program runs.</a:t>
            </a:r>
          </a:p>
        </p:txBody>
      </p:sp>
    </p:spTree>
    <p:extLst>
      <p:ext uri="{BB962C8B-B14F-4D97-AF65-F5344CB8AC3E}">
        <p14:creationId xmlns:p14="http://schemas.microsoft.com/office/powerpoint/2010/main" val="2553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1 / 2						  </a:t>
            </a:r>
            <a:r>
              <a:rPr lang="en-US" sz="48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  </a:t>
            </a:r>
            <a:endParaRPr lang="mr-IN" sz="48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1.0 / 2					  </a:t>
            </a:r>
            <a:endParaRPr lang="en-US" sz="4800" dirty="0" smtClean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1 + 2 / 3					  </a:t>
            </a:r>
            <a:endParaRPr lang="en-US" sz="4800" dirty="0" smtClean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4800" dirty="0" smtClean="0"/>
              <a:t>"</a:t>
            </a:r>
            <a:r>
              <a:rPr lang="en-US" sz="4800" dirty="0" err="1" smtClean="0"/>
              <a:t>abc</a:t>
            </a:r>
            <a:r>
              <a:rPr lang="en-US" sz="4800" dirty="0" smtClean="0"/>
              <a:t>"</a:t>
            </a:r>
            <a:r>
              <a:rPr lang="en-US" sz="4800" dirty="0" smtClean="0"/>
              <a:t> </a:t>
            </a:r>
            <a:r>
              <a:rPr lang="en-US" sz="4800" dirty="0"/>
              <a:t>+ </a:t>
            </a:r>
            <a:r>
              <a:rPr lang="en-US" sz="4800" dirty="0" smtClean="0"/>
              <a:t>(4 + 2) 			  </a:t>
            </a:r>
            <a:endParaRPr lang="en-US" sz="4800" dirty="0">
              <a:solidFill>
                <a:srgbClr val="FF0000"/>
              </a:solidFill>
            </a:endParaRPr>
          </a:p>
          <a:p>
            <a:r>
              <a:rPr lang="en-US" sz="4800" dirty="0">
                <a:latin typeface="Calibri" charset="0"/>
                <a:ea typeface="Calibri" charset="0"/>
                <a:cs typeface="Calibri" charset="0"/>
              </a:rPr>
              <a:t>"</a:t>
            </a:r>
            <a:r>
              <a:rPr lang="en-US" sz="4800" dirty="0" err="1" smtClean="0">
                <a:latin typeface="Calibri" charset="0"/>
                <a:ea typeface="Calibri" charset="0"/>
                <a:cs typeface="Calibri" charset="0"/>
              </a:rPr>
              <a:t>abc</a:t>
            </a:r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"</a:t>
            </a:r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+ </a:t>
            </a:r>
            <a:r>
              <a:rPr lang="en-US" sz="4800" dirty="0">
                <a:latin typeface="Calibri" charset="0"/>
                <a:ea typeface="Calibri" charset="0"/>
                <a:cs typeface="Calibri" charset="0"/>
              </a:rPr>
              <a:t>4</a:t>
            </a:r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+ </a:t>
            </a:r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2                       </a:t>
            </a:r>
            <a:endParaRPr lang="en-US" sz="4800" dirty="0" smtClean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en-US" sz="4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09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new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276600"/>
            <a:ext cx="8915400" cy="160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76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7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7600" dirty="0" err="1" smtClean="0">
                <a:latin typeface="Courier" charset="0"/>
                <a:ea typeface="Courier" charset="0"/>
                <a:cs typeface="Courier" charset="0"/>
              </a:rPr>
              <a:t>myVariable</a:t>
            </a:r>
            <a:r>
              <a:rPr lang="en-US" sz="7600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7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849" y="1886634"/>
            <a:ext cx="1066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type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188663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name</a:t>
            </a:r>
            <a:endParaRPr lang="en-US" sz="3600" dirty="0"/>
          </a:p>
        </p:txBody>
      </p:sp>
      <p:cxnSp>
        <p:nvCxnSpPr>
          <p:cNvPr id="6" name="Straight Arrow Connector 5"/>
          <p:cNvCxnSpPr>
            <a:stCxn id="6" idx="2"/>
          </p:cNvCxnSpPr>
          <p:nvPr/>
        </p:nvCxnSpPr>
        <p:spPr bwMode="auto">
          <a:xfrm flipH="1">
            <a:off x="1219200" y="2590800"/>
            <a:ext cx="38100" cy="953870"/>
          </a:xfrm>
          <a:prstGeom prst="straightConnector1">
            <a:avLst/>
          </a:prstGeom>
          <a:solidFill>
            <a:schemeClr val="accent1"/>
          </a:solidFill>
          <a:ln w="984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>
            <a:off x="5334000" y="2532965"/>
            <a:ext cx="0" cy="1048435"/>
          </a:xfrm>
          <a:prstGeom prst="straightConnector1">
            <a:avLst/>
          </a:prstGeom>
          <a:solidFill>
            <a:schemeClr val="accent1"/>
          </a:solidFill>
          <a:ln w="984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4427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Types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447800"/>
            <a:ext cx="68986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 err="1" smtClean="0">
                <a:solidFill>
                  <a:srgbClr val="660066"/>
                </a:solidFill>
                <a:latin typeface="Courier"/>
                <a:cs typeface="Courier"/>
              </a:rPr>
              <a:t>int</a:t>
            </a:r>
            <a:r>
              <a:rPr lang="en-US" sz="3000" b="1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mr-IN" sz="3000" dirty="0" smtClean="0">
                <a:ea typeface="Arial" charset="0"/>
                <a:cs typeface="Arial" charset="0"/>
              </a:rPr>
              <a:t>–</a:t>
            </a:r>
            <a:r>
              <a:rPr lang="en-US" sz="3000" dirty="0" smtClean="0">
                <a:ea typeface="Arial" charset="0"/>
                <a:cs typeface="Arial" charset="0"/>
              </a:rPr>
              <a:t> an integer number</a:t>
            </a:r>
          </a:p>
          <a:p>
            <a:pPr algn="l"/>
            <a:endParaRPr lang="en-US" sz="3000" dirty="0" smtClean="0">
              <a:solidFill>
                <a:srgbClr val="00B050"/>
              </a:solidFill>
              <a:latin typeface="Courier"/>
              <a:cs typeface="Courier"/>
            </a:endParaRPr>
          </a:p>
          <a:p>
            <a:pPr algn="l"/>
            <a:r>
              <a:rPr lang="en-US" sz="3000" b="1" dirty="0" smtClean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0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mr-IN" sz="3000" dirty="0">
                <a:ea typeface="Arial" charset="0"/>
                <a:cs typeface="Arial" charset="0"/>
              </a:rPr>
              <a:t>–</a:t>
            </a:r>
            <a:r>
              <a:rPr lang="en-US" sz="3000" dirty="0">
                <a:ea typeface="Arial" charset="0"/>
                <a:cs typeface="Arial" charset="0"/>
              </a:rPr>
              <a:t> </a:t>
            </a:r>
            <a:r>
              <a:rPr lang="en-US" sz="3000" dirty="0" smtClean="0">
                <a:ea typeface="Arial" charset="0"/>
                <a:cs typeface="Arial" charset="0"/>
              </a:rPr>
              <a:t>a decimal </a:t>
            </a:r>
            <a:r>
              <a:rPr lang="en-US" sz="3000" dirty="0" smtClean="0">
                <a:ea typeface="Arial" charset="0"/>
                <a:cs typeface="Arial" charset="0"/>
              </a:rPr>
              <a:t>number</a:t>
            </a:r>
            <a:endParaRPr lang="en-US" sz="30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5936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276600"/>
            <a:ext cx="8915400" cy="160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7600" dirty="0" err="1" smtClean="0">
                <a:latin typeface="Courier" charset="0"/>
                <a:ea typeface="Courier" charset="0"/>
                <a:cs typeface="Courier" charset="0"/>
              </a:rPr>
              <a:t>myVariable</a:t>
            </a:r>
            <a:r>
              <a:rPr lang="en-US" sz="7600" dirty="0" smtClean="0">
                <a:latin typeface="Courier" charset="0"/>
                <a:ea typeface="Courier" charset="0"/>
                <a:cs typeface="Courier" charset="0"/>
              </a:rPr>
              <a:t> = 2;</a:t>
            </a:r>
            <a:endParaRPr lang="en-US" sz="7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199" y="1886634"/>
            <a:ext cx="4800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Existing variable name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391400" y="1676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value</a:t>
            </a:r>
            <a:endParaRPr lang="en-US" sz="3600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 bwMode="auto">
          <a:xfrm flipH="1">
            <a:off x="2819400" y="2532965"/>
            <a:ext cx="38100" cy="953870"/>
          </a:xfrm>
          <a:prstGeom prst="straightConnector1">
            <a:avLst/>
          </a:prstGeom>
          <a:solidFill>
            <a:schemeClr val="accent1"/>
          </a:solidFill>
          <a:ln w="984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>
            <a:off x="8077200" y="2322731"/>
            <a:ext cx="0" cy="1048435"/>
          </a:xfrm>
          <a:prstGeom prst="straightConnector1">
            <a:avLst/>
          </a:prstGeom>
          <a:solidFill>
            <a:schemeClr val="accent1"/>
          </a:solidFill>
          <a:ln w="984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7267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Assignment</a:t>
            </a:r>
          </a:p>
        </p:txBody>
      </p:sp>
      <p:sp>
        <p:nvSpPr>
          <p:cNvPr id="103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b="1"/>
              <a:t>assignment</a:t>
            </a:r>
            <a:r>
              <a:rPr lang="en-US" altLang="x-none"/>
              <a:t>: Stores a value into a variable.</a:t>
            </a:r>
          </a:p>
          <a:p>
            <a:pPr lvl="1"/>
            <a:r>
              <a:rPr lang="en-US" altLang="x-none"/>
              <a:t>The value can be an expression; the variable stores its result.</a:t>
            </a:r>
          </a:p>
          <a:p>
            <a:pPr lvl="1"/>
            <a:endParaRPr lang="en-US" altLang="x-none"/>
          </a:p>
          <a:p>
            <a:r>
              <a:rPr lang="en-US" altLang="x-none"/>
              <a:t>Syntax:</a:t>
            </a:r>
          </a:p>
          <a:p>
            <a:pPr lvl="1">
              <a:buFontTx/>
              <a:buNone/>
            </a:pPr>
            <a:endParaRPr lang="en-US" altLang="x-none" sz="900"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 b="1" i="1">
                <a:latin typeface="Consolas" charset="0"/>
              </a:rPr>
              <a:t>	name</a:t>
            </a:r>
            <a:r>
              <a:rPr lang="en-US" altLang="x-none">
                <a:latin typeface="Consolas" charset="0"/>
              </a:rPr>
              <a:t> = </a:t>
            </a:r>
            <a:r>
              <a:rPr lang="en-US" altLang="x-none" b="1" i="1">
                <a:latin typeface="Consolas" charset="0"/>
              </a:rPr>
              <a:t>expression</a:t>
            </a:r>
            <a:r>
              <a:rPr lang="en-US" altLang="x-none">
                <a:latin typeface="Consolas" charset="0"/>
              </a:rPr>
              <a:t>;</a:t>
            </a:r>
            <a:endParaRPr lang="en-US" altLang="x-none">
              <a:latin typeface="Consolas" charset="0"/>
              <a:ea typeface="Courier New" charset="0"/>
              <a:cs typeface="Courier New" charset="0"/>
            </a:endParaRPr>
          </a:p>
          <a:p>
            <a:pPr lvl="1">
              <a:buFontTx/>
              <a:buNone/>
            </a:pPr>
            <a:endParaRPr lang="en-US" altLang="x-none">
              <a:latin typeface="Consolas" charset="0"/>
              <a:ea typeface="Courier New" charset="0"/>
              <a:cs typeface="Courier New" charset="0"/>
            </a:endParaRPr>
          </a:p>
          <a:p>
            <a:pPr lvl="1">
              <a:buFontTx/>
              <a:buNone/>
            </a:pPr>
            <a:endParaRPr lang="en-US" altLang="x-none">
              <a:latin typeface="Consolas" charset="0"/>
              <a:ea typeface="Courier New" charset="0"/>
              <a:cs typeface="Courier New" charset="0"/>
            </a:endParaRPr>
          </a:p>
          <a:p>
            <a:pPr lvl="1">
              <a:buFontTx/>
              <a:buNone/>
            </a:pPr>
            <a:r>
              <a:rPr lang="en-US" altLang="x-none">
                <a:latin typeface="Consolas" charset="0"/>
                <a:ea typeface="Courier New" charset="0"/>
                <a:cs typeface="Courier New" charset="0"/>
              </a:rPr>
              <a:t>	int zipcode;</a:t>
            </a:r>
          </a:p>
          <a:p>
            <a:pPr lvl="1">
              <a:buFontTx/>
              <a:buNone/>
            </a:pPr>
            <a:r>
              <a:rPr lang="en-US" altLang="x-none">
                <a:latin typeface="Consolas" charset="0"/>
                <a:ea typeface="Courier New" charset="0"/>
                <a:cs typeface="Courier New" charset="0"/>
              </a:rPr>
              <a:t>	</a:t>
            </a:r>
            <a:r>
              <a:rPr lang="en-US" altLang="x-none" b="1">
                <a:latin typeface="Consolas" charset="0"/>
                <a:ea typeface="Courier New" charset="0"/>
                <a:cs typeface="Courier New" charset="0"/>
              </a:rPr>
              <a:t>zipcode = 90210;</a:t>
            </a:r>
          </a:p>
          <a:p>
            <a:pPr lvl="1">
              <a:buFontTx/>
              <a:buNone/>
            </a:pPr>
            <a:endParaRPr lang="en-US" altLang="x-none">
              <a:latin typeface="Consolas" charset="0"/>
              <a:ea typeface="Courier New" charset="0"/>
              <a:cs typeface="Courier New" charset="0"/>
            </a:endParaRPr>
          </a:p>
          <a:p>
            <a:pPr lvl="1">
              <a:buFontTx/>
              <a:buNone/>
            </a:pPr>
            <a:r>
              <a:rPr lang="en-US" altLang="x-none">
                <a:latin typeface="Consolas" charset="0"/>
                <a:ea typeface="Courier New" charset="0"/>
                <a:cs typeface="Courier New" charset="0"/>
              </a:rPr>
              <a:t>	double myGPA;</a:t>
            </a:r>
          </a:p>
          <a:p>
            <a:pPr lvl="1">
              <a:buFontTx/>
              <a:buNone/>
            </a:pPr>
            <a:r>
              <a:rPr lang="en-US" altLang="x-none">
                <a:latin typeface="Consolas" charset="0"/>
                <a:ea typeface="Courier New" charset="0"/>
                <a:cs typeface="Courier New" charset="0"/>
              </a:rPr>
              <a:t>	</a:t>
            </a:r>
            <a:r>
              <a:rPr lang="en-US" altLang="x-none" b="1">
                <a:latin typeface="Consolas" charset="0"/>
                <a:ea typeface="Courier New" charset="0"/>
                <a:cs typeface="Courier New" charset="0"/>
              </a:rPr>
              <a:t>myGPA = 1.0 + 2.25;</a:t>
            </a:r>
            <a:endParaRPr lang="en-US" altLang="x-none">
              <a:latin typeface="Consolas" charset="0"/>
            </a:endParaRPr>
          </a:p>
        </p:txBody>
      </p:sp>
      <p:graphicFrame>
        <p:nvGraphicFramePr>
          <p:cNvPr id="1031191" name="Group 23"/>
          <p:cNvGraphicFramePr>
            <a:graphicFrameLocks noGrp="1"/>
          </p:cNvGraphicFramePr>
          <p:nvPr/>
        </p:nvGraphicFramePr>
        <p:xfrm>
          <a:off x="5638800" y="4216400"/>
          <a:ext cx="2438400" cy="660400"/>
        </p:xfrm>
        <a:graphic>
          <a:graphicData uri="http://schemas.openxmlformats.org/drawingml/2006/table">
            <a:tbl>
              <a:tblPr/>
              <a:tblGrid>
                <a:gridCol w="1295400"/>
                <a:gridCol w="1143000"/>
              </a:tblGrid>
              <a:tr h="660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Times New Roman" charset="0"/>
                          <a:cs typeface="Times New Roman" charset="0"/>
                        </a:rPr>
                        <a:t>zipcode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nsolas" charset="0"/>
                          <a:ea typeface="Times New Roman" charset="0"/>
                          <a:cs typeface="Times New Roman" charset="0"/>
                        </a:rPr>
                        <a:t>90210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1194" name="Group 26"/>
          <p:cNvGraphicFramePr>
            <a:graphicFrameLocks noGrp="1"/>
          </p:cNvGraphicFramePr>
          <p:nvPr/>
        </p:nvGraphicFramePr>
        <p:xfrm>
          <a:off x="5638800" y="5435600"/>
          <a:ext cx="3048000" cy="660400"/>
        </p:xfrm>
        <a:graphic>
          <a:graphicData uri="http://schemas.openxmlformats.org/drawingml/2006/table">
            <a:tbl>
              <a:tblPr/>
              <a:tblGrid>
                <a:gridCol w="1295400"/>
                <a:gridCol w="1752600"/>
              </a:tblGrid>
              <a:tr h="660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Times New Roman" charset="0"/>
                          <a:cs typeface="Times New Roman" charset="0"/>
                        </a:rPr>
                        <a:t>myGPA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nsolas" charset="0"/>
                          <a:ea typeface="Times New Roman" charset="0"/>
                          <a:cs typeface="Times New Roman" charset="0"/>
                        </a:rPr>
                        <a:t>3.25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26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Declare / initialize</a:t>
            </a:r>
          </a:p>
        </p:txBody>
      </p:sp>
      <p:sp>
        <p:nvSpPr>
          <p:cNvPr id="103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A variable can be declared/initialized in one statement.</a:t>
            </a:r>
            <a:endParaRPr lang="en-US" altLang="x-none" sz="2200" dirty="0"/>
          </a:p>
          <a:p>
            <a:pPr lvl="1"/>
            <a:r>
              <a:rPr lang="en-US" altLang="x-none" dirty="0"/>
              <a:t>This is probably the most commonly used declaration syntax.</a:t>
            </a:r>
          </a:p>
          <a:p>
            <a:pPr lvl="1"/>
            <a:endParaRPr lang="en-US" altLang="x-none" dirty="0"/>
          </a:p>
          <a:p>
            <a:r>
              <a:rPr lang="en-US" altLang="x-none" dirty="0"/>
              <a:t>Syntax:</a:t>
            </a:r>
          </a:p>
          <a:p>
            <a:pPr lvl="1">
              <a:buFontTx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 b="1" dirty="0">
                <a:latin typeface="Consolas" charset="0"/>
              </a:rPr>
              <a:t>	</a:t>
            </a:r>
            <a:r>
              <a:rPr lang="en-US" altLang="x-none" b="1" i="1" dirty="0">
                <a:latin typeface="Consolas" charset="0"/>
              </a:rPr>
              <a:t>type</a:t>
            </a:r>
            <a:r>
              <a:rPr lang="en-US" altLang="x-none" dirty="0">
                <a:latin typeface="Consolas" charset="0"/>
              </a:rPr>
              <a:t> </a:t>
            </a:r>
            <a:r>
              <a:rPr lang="en-US" altLang="x-none" b="1" i="1" dirty="0"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b="1" i="1" dirty="0">
                <a:latin typeface="Consolas" charset="0"/>
              </a:rPr>
              <a:t>expression</a:t>
            </a:r>
            <a:r>
              <a:rPr lang="en-US" altLang="x-none" dirty="0">
                <a:latin typeface="Consolas" charset="0"/>
              </a:rPr>
              <a:t>;</a:t>
            </a:r>
          </a:p>
          <a:p>
            <a:pPr lvl="1"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 dirty="0">
                <a:latin typeface="Consolas" charset="0"/>
              </a:rPr>
              <a:t>	double </a:t>
            </a:r>
            <a:r>
              <a:rPr lang="en-US" altLang="x-none" dirty="0" err="1">
                <a:latin typeface="Consolas" charset="0"/>
              </a:rPr>
              <a:t>tempF</a:t>
            </a:r>
            <a:r>
              <a:rPr lang="en-US" altLang="x-none" dirty="0">
                <a:latin typeface="Consolas" charset="0"/>
              </a:rPr>
              <a:t> = 98.6;</a:t>
            </a:r>
          </a:p>
          <a:p>
            <a:pPr lvl="1"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dirty="0" err="1">
                <a:latin typeface="Consolas" charset="0"/>
              </a:rPr>
              <a:t>int</a:t>
            </a:r>
            <a:r>
              <a:rPr lang="en-US" altLang="x-none" dirty="0">
                <a:latin typeface="Consolas" charset="0"/>
              </a:rPr>
              <a:t> x = (</a:t>
            </a:r>
            <a:r>
              <a:rPr lang="en-US" altLang="x-none" dirty="0" smtClean="0">
                <a:latin typeface="Consolas" charset="0"/>
              </a:rPr>
              <a:t>12 </a:t>
            </a:r>
            <a:r>
              <a:rPr lang="en-US" altLang="x-none" dirty="0">
                <a:latin typeface="Consolas" charset="0"/>
              </a:rPr>
              <a:t>/ 2) + 3;</a:t>
            </a:r>
          </a:p>
        </p:txBody>
      </p:sp>
      <p:graphicFrame>
        <p:nvGraphicFramePr>
          <p:cNvPr id="1033242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208003"/>
              </p:ext>
            </p:extLst>
          </p:nvPr>
        </p:nvGraphicFramePr>
        <p:xfrm>
          <a:off x="5638800" y="5435600"/>
          <a:ext cx="2438400" cy="660400"/>
        </p:xfrm>
        <a:graphic>
          <a:graphicData uri="http://schemas.openxmlformats.org/drawingml/2006/table">
            <a:tbl>
              <a:tblPr/>
              <a:tblGrid>
                <a:gridCol w="1295400"/>
                <a:gridCol w="1143000"/>
              </a:tblGrid>
              <a:tr h="660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Times New Roman" charset="0"/>
                          <a:cs typeface="Times New Roman" charset="0"/>
                        </a:rPr>
                        <a:t>x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nsolas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3252" name="Group 36"/>
          <p:cNvGraphicFramePr>
            <a:graphicFrameLocks noGrp="1"/>
          </p:cNvGraphicFramePr>
          <p:nvPr/>
        </p:nvGraphicFramePr>
        <p:xfrm>
          <a:off x="5638800" y="4216400"/>
          <a:ext cx="3048000" cy="660400"/>
        </p:xfrm>
        <a:graphic>
          <a:graphicData uri="http://schemas.openxmlformats.org/drawingml/2006/table">
            <a:tbl>
              <a:tblPr/>
              <a:tblGrid>
                <a:gridCol w="1295400"/>
                <a:gridCol w="1752600"/>
              </a:tblGrid>
              <a:tr h="660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Times New Roman" charset="0"/>
                          <a:cs typeface="Times New Roman" charset="0"/>
                        </a:rPr>
                        <a:t>tempF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nsolas" charset="0"/>
                          <a:ea typeface="Times New Roman" charset="0"/>
                          <a:cs typeface="Times New Roman" charset="0"/>
                        </a:rPr>
                        <a:t>98.6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06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Using Variables</a:t>
            </a:r>
            <a:endParaRPr lang="en-US" altLang="x-none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600200"/>
            <a:ext cx="8494633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b="1" dirty="0" smtClean="0">
                <a:solidFill>
                  <a:srgbClr val="00B050"/>
                </a:solidFill>
                <a:latin typeface="Courier"/>
                <a:cs typeface="Courier"/>
              </a:rPr>
              <a:t>// Asks the user for an integer by</a:t>
            </a:r>
          </a:p>
          <a:p>
            <a:pPr algn="l"/>
            <a:r>
              <a:rPr lang="en-US" sz="3000" b="1" dirty="0" smtClean="0">
                <a:solidFill>
                  <a:srgbClr val="00B050"/>
                </a:solidFill>
                <a:latin typeface="Courier"/>
                <a:cs typeface="Courier"/>
              </a:rPr>
              <a:t>// displaying the given message</a:t>
            </a:r>
          </a:p>
          <a:p>
            <a:pPr algn="l"/>
            <a:r>
              <a:rPr lang="en-US" sz="3000" b="1" dirty="0" smtClean="0">
                <a:solidFill>
                  <a:srgbClr val="00B050"/>
                </a:solidFill>
                <a:latin typeface="Courier"/>
                <a:cs typeface="Courier"/>
              </a:rPr>
              <a:t>// and stores it in the variable ’a’</a:t>
            </a:r>
            <a:endParaRPr lang="en-US" sz="3000" b="1" dirty="0">
              <a:solidFill>
                <a:srgbClr val="00B050"/>
              </a:solidFill>
              <a:latin typeface="Courier"/>
              <a:cs typeface="Courier"/>
            </a:endParaRPr>
          </a:p>
          <a:p>
            <a:pPr algn="l"/>
            <a:r>
              <a:rPr lang="en-US" sz="3000" b="1" dirty="0" err="1" smtClean="0">
                <a:solidFill>
                  <a:srgbClr val="660066"/>
                </a:solidFill>
                <a:latin typeface="Courier"/>
                <a:cs typeface="Courier"/>
              </a:rPr>
              <a:t>int</a:t>
            </a:r>
            <a:r>
              <a:rPr lang="en-US" sz="30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000" dirty="0" smtClean="0">
                <a:latin typeface="Courier"/>
                <a:cs typeface="Courier"/>
              </a:rPr>
              <a:t>a = </a:t>
            </a:r>
            <a:r>
              <a:rPr lang="en-US" sz="3000" dirty="0" err="1" smtClean="0">
                <a:latin typeface="Courier"/>
                <a:cs typeface="Courier"/>
              </a:rPr>
              <a:t>readInt</a:t>
            </a:r>
            <a:r>
              <a:rPr lang="en-US" sz="3000" dirty="0" smtClean="0">
                <a:latin typeface="Courier"/>
                <a:cs typeface="Courier"/>
              </a:rPr>
              <a:t>(</a:t>
            </a:r>
            <a:r>
              <a:rPr lang="en-US" sz="3000" b="1" i="1" dirty="0" smtClean="0">
                <a:latin typeface="Courier"/>
                <a:cs typeface="Courier"/>
              </a:rPr>
              <a:t>message</a:t>
            </a:r>
            <a:r>
              <a:rPr lang="en-US" sz="3000" dirty="0" smtClean="0">
                <a:latin typeface="Courier"/>
                <a:cs typeface="Courier"/>
              </a:rPr>
              <a:t>);</a:t>
            </a:r>
          </a:p>
          <a:p>
            <a:pPr algn="l"/>
            <a:endParaRPr lang="en-US" sz="3000" dirty="0" smtClean="0">
              <a:latin typeface="Courier"/>
              <a:cs typeface="Courier"/>
            </a:endParaRPr>
          </a:p>
          <a:p>
            <a:pPr algn="l"/>
            <a:r>
              <a:rPr lang="en-US" sz="3000" b="1" dirty="0" smtClean="0">
                <a:solidFill>
                  <a:srgbClr val="00B050"/>
                </a:solidFill>
                <a:latin typeface="Courier"/>
                <a:cs typeface="Courier"/>
              </a:rPr>
              <a:t>// Asks the user for a double by</a:t>
            </a:r>
          </a:p>
          <a:p>
            <a:pPr algn="l"/>
            <a:r>
              <a:rPr lang="en-US" sz="3000" b="1" smtClean="0">
                <a:solidFill>
                  <a:srgbClr val="00B050"/>
                </a:solidFill>
                <a:latin typeface="Courier"/>
                <a:cs typeface="Courier"/>
              </a:rPr>
              <a:t>// displaying the given message and</a:t>
            </a:r>
            <a:endParaRPr lang="en-US" sz="3000" b="1" dirty="0" smtClean="0">
              <a:solidFill>
                <a:srgbClr val="00B050"/>
              </a:solidFill>
              <a:latin typeface="Courier"/>
              <a:cs typeface="Courier"/>
            </a:endParaRPr>
          </a:p>
          <a:p>
            <a:pPr algn="l"/>
            <a:r>
              <a:rPr lang="en-US" sz="3000" b="1" dirty="0" smtClean="0">
                <a:solidFill>
                  <a:srgbClr val="00B050"/>
                </a:solidFill>
                <a:latin typeface="Courier"/>
                <a:cs typeface="Courier"/>
              </a:rPr>
              <a:t>// stores it in the variable ’b’</a:t>
            </a:r>
            <a:endParaRPr lang="en-US" sz="3000" b="1" dirty="0">
              <a:solidFill>
                <a:srgbClr val="00B050"/>
              </a:solidFill>
              <a:latin typeface="Courier"/>
              <a:cs typeface="Courier"/>
            </a:endParaRPr>
          </a:p>
          <a:p>
            <a:pPr algn="l"/>
            <a:r>
              <a:rPr lang="en-US" sz="3000" b="1" dirty="0" smtClean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0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000" dirty="0" smtClean="0">
                <a:latin typeface="Courier"/>
                <a:cs typeface="Courier"/>
              </a:rPr>
              <a:t>b = </a:t>
            </a:r>
            <a:r>
              <a:rPr lang="en-US" sz="3000" dirty="0" err="1" smtClean="0">
                <a:latin typeface="Courier"/>
                <a:cs typeface="Courier"/>
              </a:rPr>
              <a:t>readDouble</a:t>
            </a:r>
            <a:r>
              <a:rPr lang="en-US" sz="3000" dirty="0" smtClean="0">
                <a:latin typeface="Courier"/>
                <a:cs typeface="Courier"/>
              </a:rPr>
              <a:t>(</a:t>
            </a:r>
            <a:r>
              <a:rPr lang="en-US" sz="3000" b="1" i="1" dirty="0" smtClean="0">
                <a:latin typeface="Courier"/>
                <a:cs typeface="Courier"/>
              </a:rPr>
              <a:t>message</a:t>
            </a:r>
            <a:r>
              <a:rPr lang="en-US" sz="3000" dirty="0" smtClean="0">
                <a:latin typeface="Courier"/>
                <a:cs typeface="Courier"/>
              </a:rPr>
              <a:t>);</a:t>
            </a:r>
          </a:p>
          <a:p>
            <a:pPr algn="l"/>
            <a:endParaRPr lang="en-US" sz="3000" dirty="0">
              <a:latin typeface="Courier"/>
              <a:cs typeface="Courier"/>
            </a:endParaRPr>
          </a:p>
          <a:p>
            <a:pPr algn="l"/>
            <a:endParaRPr lang="en-US" sz="3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31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/>
              <a:t>Announcements</a:t>
            </a:r>
          </a:p>
          <a:p>
            <a:r>
              <a:rPr lang="en-US" altLang="x-none" sz="3600" dirty="0" smtClean="0"/>
              <a:t>Recap: Java, Variables and Expressions</a:t>
            </a:r>
          </a:p>
          <a:p>
            <a:r>
              <a:rPr lang="en-US" altLang="x-none" sz="3600" dirty="0" smtClean="0"/>
              <a:t>Aside: Shorthand Operators + Constants</a:t>
            </a:r>
          </a:p>
          <a:p>
            <a:r>
              <a:rPr lang="en-US" altLang="x-none" sz="3600" dirty="0" smtClean="0"/>
              <a:t>Revisiting Control Flow</a:t>
            </a:r>
          </a:p>
          <a:p>
            <a:pPr lvl="1"/>
            <a:r>
              <a:rPr lang="en-US" altLang="x-none" sz="3400" dirty="0" smtClean="0"/>
              <a:t>If and While</a:t>
            </a:r>
          </a:p>
          <a:p>
            <a:pPr lvl="1"/>
            <a:r>
              <a:rPr lang="en-US" altLang="x-none" sz="3400" dirty="0" smtClean="0"/>
              <a:t>For</a:t>
            </a:r>
          </a:p>
          <a:p>
            <a:r>
              <a:rPr lang="en-US" altLang="x-none" sz="3600" dirty="0" smtClean="0"/>
              <a:t>Scope</a:t>
            </a:r>
          </a:p>
          <a:p>
            <a:endParaRPr lang="en-US" altLang="x-none" sz="3600" dirty="0" smtClean="0"/>
          </a:p>
        </p:txBody>
      </p:sp>
    </p:spTree>
    <p:extLst>
      <p:ext uri="{BB962C8B-B14F-4D97-AF65-F5344CB8AC3E}">
        <p14:creationId xmlns:p14="http://schemas.microsoft.com/office/powerpoint/2010/main" val="147806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Receipt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wrote a </a:t>
            </a:r>
            <a:r>
              <a:rPr lang="en-US" dirty="0" err="1" smtClean="0"/>
              <a:t>ConsoleProgram</a:t>
            </a:r>
            <a:r>
              <a:rPr lang="en-US" dirty="0" smtClean="0"/>
              <a:t> </a:t>
            </a:r>
            <a:r>
              <a:rPr lang="en-US" dirty="0" smtClean="0"/>
              <a:t>called </a:t>
            </a:r>
            <a:r>
              <a:rPr lang="en-US" i="1" dirty="0" smtClean="0"/>
              <a:t>Receipt</a:t>
            </a:r>
            <a:r>
              <a:rPr lang="en-US" dirty="0" smtClean="0"/>
              <a:t> that </a:t>
            </a:r>
            <a:r>
              <a:rPr lang="en-US" dirty="0" smtClean="0"/>
              <a:t>calculates the tax, tip and total bill for us at a restaurant.</a:t>
            </a:r>
          </a:p>
          <a:p>
            <a:r>
              <a:rPr lang="en-US" dirty="0" smtClean="0"/>
              <a:t>The program </a:t>
            </a:r>
            <a:r>
              <a:rPr lang="en-US" dirty="0" smtClean="0"/>
              <a:t>asks </a:t>
            </a:r>
            <a:r>
              <a:rPr lang="en-US" dirty="0" smtClean="0"/>
              <a:t>the user for the subtotal, and then calculate and print out the tax, tip and total.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964" y="2854729"/>
            <a:ext cx="5538072" cy="400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0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Variables and Expressions</a:t>
            </a:r>
          </a:p>
          <a:p>
            <a:r>
              <a:rPr lang="en-US" altLang="x-none" sz="3600" dirty="0" smtClean="0"/>
              <a:t>Aside: Shorthand Operators + Constants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Revisiting Control Flow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If and While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For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Scope</a:t>
            </a:r>
          </a:p>
          <a:p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94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Shorthand Operators</a:t>
            </a:r>
            <a:endParaRPr lang="en-US" altLang="x-none" dirty="0"/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5486400"/>
          </a:xfrm>
        </p:spPr>
        <p:txBody>
          <a:bodyPr/>
          <a:lstStyle/>
          <a:p>
            <a:pPr lvl="1">
              <a:buFont typeface="Wingdings" charset="2"/>
              <a:buNone/>
              <a:tabLst>
                <a:tab pos="3657600" algn="l"/>
              </a:tabLst>
            </a:pPr>
            <a:r>
              <a:rPr lang="en-US" altLang="x-none" u="sng" dirty="0" smtClean="0"/>
              <a:t>Shorthand</a:t>
            </a:r>
            <a:r>
              <a:rPr lang="en-US" altLang="x-none" b="1" i="1" dirty="0"/>
              <a:t>	</a:t>
            </a:r>
            <a:r>
              <a:rPr lang="en-US" altLang="x-none" u="sng" dirty="0"/>
              <a:t>Equivalent longer version</a:t>
            </a:r>
          </a:p>
          <a:p>
            <a:pPr lvl="1">
              <a:buFont typeface="Wingdings" charset="2"/>
              <a:buNone/>
              <a:tabLst>
                <a:tab pos="3657600" algn="l"/>
              </a:tabLst>
            </a:pP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+= </a:t>
            </a:r>
            <a:r>
              <a:rPr lang="en-US" altLang="x-none" b="1" i="1" dirty="0"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;	</a:t>
            </a: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+ </a:t>
            </a:r>
            <a:r>
              <a:rPr lang="en-US" altLang="x-none" b="1" i="1" dirty="0"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;</a:t>
            </a:r>
          </a:p>
          <a:p>
            <a:pPr lvl="1">
              <a:buFont typeface="Wingdings" charset="2"/>
              <a:buNone/>
              <a:tabLst>
                <a:tab pos="3657600" algn="l"/>
              </a:tabLst>
            </a:pP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-= </a:t>
            </a:r>
            <a:r>
              <a:rPr lang="en-US" altLang="x-none" b="1" i="1" dirty="0"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;	</a:t>
            </a: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- </a:t>
            </a:r>
            <a:r>
              <a:rPr lang="en-US" altLang="x-none" b="1" i="1" dirty="0"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;</a:t>
            </a:r>
          </a:p>
          <a:p>
            <a:pPr lvl="1">
              <a:buFont typeface="Wingdings" charset="2"/>
              <a:buNone/>
              <a:tabLst>
                <a:tab pos="3657600" algn="l"/>
              </a:tabLst>
            </a:pP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*= </a:t>
            </a:r>
            <a:r>
              <a:rPr lang="en-US" altLang="x-none" b="1" i="1" dirty="0"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;	</a:t>
            </a: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* </a:t>
            </a:r>
            <a:r>
              <a:rPr lang="en-US" altLang="x-none" b="1" i="1" dirty="0"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;</a:t>
            </a:r>
          </a:p>
          <a:p>
            <a:pPr lvl="1">
              <a:buFont typeface="Wingdings" charset="2"/>
              <a:buNone/>
              <a:tabLst>
                <a:tab pos="3657600" algn="l"/>
              </a:tabLst>
            </a:pP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/= </a:t>
            </a:r>
            <a:r>
              <a:rPr lang="en-US" altLang="x-none" b="1" i="1" dirty="0"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;	</a:t>
            </a: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/ </a:t>
            </a:r>
            <a:r>
              <a:rPr lang="en-US" altLang="x-none" b="1" i="1" dirty="0"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;</a:t>
            </a:r>
          </a:p>
          <a:p>
            <a:pPr lvl="1">
              <a:buFont typeface="Wingdings" charset="2"/>
              <a:buNone/>
              <a:tabLst>
                <a:tab pos="3657600" algn="l"/>
              </a:tabLst>
            </a:pP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%= </a:t>
            </a:r>
            <a:r>
              <a:rPr lang="en-US" altLang="x-none" b="1" i="1" dirty="0"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;	</a:t>
            </a: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% </a:t>
            </a:r>
            <a:r>
              <a:rPr lang="en-US" altLang="x-none" b="1" i="1" dirty="0">
                <a:latin typeface="Consolas" charset="0"/>
              </a:rPr>
              <a:t>value</a:t>
            </a:r>
            <a:r>
              <a:rPr lang="en-US" altLang="x-none" dirty="0" smtClean="0">
                <a:latin typeface="Consolas" charset="0"/>
              </a:rPr>
              <a:t>;</a:t>
            </a:r>
          </a:p>
          <a:p>
            <a:pPr lvl="1">
              <a:buFont typeface="Wingdings" charset="2"/>
              <a:buNone/>
              <a:tabLst>
                <a:tab pos="3657600" algn="l"/>
              </a:tabLst>
            </a:pPr>
            <a:endParaRPr lang="en-US" altLang="x-none" dirty="0" smtClean="0">
              <a:latin typeface="Consolas" charset="0"/>
            </a:endParaRPr>
          </a:p>
          <a:p>
            <a:pPr lvl="1">
              <a:buFont typeface="Wingdings" charset="2"/>
              <a:buNone/>
              <a:tabLst>
                <a:tab pos="3657600" algn="l"/>
              </a:tabLst>
            </a:pPr>
            <a:r>
              <a:rPr lang="en-US" altLang="x-none" b="1" i="1" dirty="0" smtClean="0">
                <a:latin typeface="Consolas" charset="0"/>
              </a:rPr>
              <a:t>variable++;	variable = variable + 1;</a:t>
            </a:r>
          </a:p>
          <a:p>
            <a:pPr lvl="1">
              <a:buFont typeface="Wingdings" charset="2"/>
              <a:buNone/>
              <a:tabLst>
                <a:tab pos="3657600" algn="l"/>
              </a:tabLst>
            </a:pPr>
            <a:r>
              <a:rPr lang="en-US" altLang="x-none" b="1" i="1" dirty="0" smtClean="0">
                <a:latin typeface="Consolas" charset="0"/>
              </a:rPr>
              <a:t>variable--;	variable = variable </a:t>
            </a:r>
            <a:r>
              <a:rPr lang="mr-IN" altLang="x-none" b="1" i="1" dirty="0" smtClean="0">
                <a:latin typeface="Consolas" charset="0"/>
              </a:rPr>
              <a:t>–</a:t>
            </a:r>
            <a:r>
              <a:rPr lang="en-US" altLang="x-none" b="1" i="1" dirty="0" smtClean="0">
                <a:latin typeface="Consolas" charset="0"/>
              </a:rPr>
              <a:t> 1;</a:t>
            </a:r>
            <a:endParaRPr lang="en-US" altLang="x-none" b="1" i="1" dirty="0">
              <a:latin typeface="Consolas" charset="0"/>
            </a:endParaRPr>
          </a:p>
          <a:p>
            <a:pPr lvl="1">
              <a:buFont typeface="Wingdings" charset="2"/>
              <a:buNone/>
              <a:tabLst>
                <a:tab pos="3657600" algn="l"/>
              </a:tabLst>
            </a:pPr>
            <a:endParaRPr lang="en-US" altLang="x-none" sz="600" dirty="0">
              <a:latin typeface="Consolas" charset="0"/>
            </a:endParaRPr>
          </a:p>
          <a:p>
            <a:pPr lvl="1">
              <a:buFont typeface="Wingdings" charset="2"/>
              <a:buNone/>
              <a:tabLst>
                <a:tab pos="3657600" algn="l"/>
              </a:tabLst>
            </a:pPr>
            <a:endParaRPr lang="en-US" altLang="x-none" dirty="0" smtClean="0">
              <a:latin typeface="Consolas" charset="0"/>
            </a:endParaRPr>
          </a:p>
          <a:p>
            <a:pPr lvl="1">
              <a:buFont typeface="Wingdings" charset="2"/>
              <a:buNone/>
              <a:tabLst>
                <a:tab pos="3657600" algn="l"/>
              </a:tabLst>
            </a:pPr>
            <a:r>
              <a:rPr lang="en-US" altLang="x-none" dirty="0" smtClean="0">
                <a:latin typeface="Consolas" charset="0"/>
              </a:rPr>
              <a:t>x </a:t>
            </a:r>
            <a:r>
              <a:rPr lang="en-US" altLang="x-none" dirty="0">
                <a:latin typeface="Consolas" charset="0"/>
              </a:rPr>
              <a:t>+= 3;	</a:t>
            </a:r>
            <a:r>
              <a:rPr lang="en-US" altLang="x-none" dirty="0">
                <a:solidFill>
                  <a:srgbClr val="008000"/>
                </a:solidFill>
                <a:latin typeface="Consolas" charset="0"/>
              </a:rPr>
              <a:t>// x = x + 3;</a:t>
            </a:r>
            <a:endParaRPr lang="en-US" altLang="x-none" sz="900" dirty="0">
              <a:solidFill>
                <a:srgbClr val="008000"/>
              </a:solidFill>
              <a:latin typeface="Consolas" charset="0"/>
            </a:endParaRPr>
          </a:p>
          <a:p>
            <a:pPr lvl="1">
              <a:buFontTx/>
              <a:buNone/>
              <a:tabLst>
                <a:tab pos="3657600" algn="l"/>
              </a:tabLst>
            </a:pPr>
            <a:r>
              <a:rPr lang="en-US" altLang="x-none" dirty="0" smtClean="0">
                <a:latin typeface="Consolas" charset="0"/>
              </a:rPr>
              <a:t>number </a:t>
            </a:r>
            <a:r>
              <a:rPr lang="en-US" altLang="x-none" dirty="0">
                <a:latin typeface="Consolas" charset="0"/>
              </a:rPr>
              <a:t>*= 2;	</a:t>
            </a:r>
            <a:r>
              <a:rPr lang="en-US" altLang="x-none" dirty="0">
                <a:solidFill>
                  <a:srgbClr val="008000"/>
                </a:solidFill>
                <a:latin typeface="Consolas" charset="0"/>
              </a:rPr>
              <a:t>// number = number * 2</a:t>
            </a:r>
            <a:r>
              <a:rPr lang="en-US" altLang="x-none" dirty="0" smtClean="0">
                <a:solidFill>
                  <a:srgbClr val="008000"/>
                </a:solidFill>
                <a:latin typeface="Consolas" charset="0"/>
              </a:rPr>
              <a:t>;</a:t>
            </a:r>
          </a:p>
          <a:p>
            <a:pPr lvl="1">
              <a:buFontTx/>
              <a:buNone/>
              <a:tabLst>
                <a:tab pos="3657600" algn="l"/>
              </a:tabLst>
            </a:pPr>
            <a:r>
              <a:rPr lang="en-US" altLang="x-none" dirty="0" smtClean="0">
                <a:latin typeface="Consolas" charset="0"/>
              </a:rPr>
              <a:t>x++;</a:t>
            </a:r>
            <a:r>
              <a:rPr lang="en-US" altLang="x-none" dirty="0" smtClean="0">
                <a:solidFill>
                  <a:srgbClr val="008000"/>
                </a:solidFill>
                <a:latin typeface="Consolas" charset="0"/>
              </a:rPr>
              <a:t>	// x = x + 1;</a:t>
            </a:r>
            <a:endParaRPr lang="en-US" altLang="x-none" dirty="0">
              <a:solidFill>
                <a:srgbClr val="008000"/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20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mtClean="0"/>
              <a:t>Constants</a:t>
            </a:r>
            <a:endParaRPr lang="en-US" altLang="x-none"/>
          </a:p>
        </p:txBody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b="1" dirty="0" smtClean="0"/>
              <a:t>constant</a:t>
            </a:r>
            <a:r>
              <a:rPr lang="en-US" altLang="x-none" dirty="0"/>
              <a:t>: </a:t>
            </a:r>
            <a:r>
              <a:rPr lang="en-US" altLang="x-none" sz="2200" dirty="0"/>
              <a:t>A </a:t>
            </a:r>
            <a:r>
              <a:rPr lang="en-US" altLang="x-none" sz="2200" dirty="0" smtClean="0"/>
              <a:t>variable that cannot be changed after it is initialized.  Declared at the top of your class, </a:t>
            </a:r>
            <a:r>
              <a:rPr lang="en-US" altLang="x-none" sz="2200" i="1" dirty="0" smtClean="0"/>
              <a:t>outside of the run() method</a:t>
            </a:r>
            <a:r>
              <a:rPr lang="en-US" altLang="x-none" sz="2200" dirty="0" smtClean="0"/>
              <a:t>.  Can be used anywhere in that class.</a:t>
            </a:r>
          </a:p>
          <a:p>
            <a:endParaRPr lang="en-US" altLang="x-none" dirty="0"/>
          </a:p>
          <a:p>
            <a:r>
              <a:rPr lang="en-US" altLang="x-none" dirty="0"/>
              <a:t>Syntax:</a:t>
            </a:r>
          </a:p>
          <a:p>
            <a:pPr>
              <a:buFontTx/>
              <a:buNone/>
            </a:pPr>
            <a:r>
              <a:rPr lang="en-US" altLang="x-none" sz="800" dirty="0">
                <a:latin typeface="Consolas" charset="0"/>
              </a:rPr>
              <a:t>	</a:t>
            </a:r>
            <a:r>
              <a:rPr lang="en-US" altLang="x-none" sz="2500" dirty="0">
                <a:latin typeface="Consolas" charset="0"/>
              </a:rPr>
              <a:t>private static final </a:t>
            </a:r>
            <a:r>
              <a:rPr lang="en-US" altLang="x-none" sz="2500" b="1" i="1" dirty="0">
                <a:latin typeface="Consolas" charset="0"/>
              </a:rPr>
              <a:t>type</a:t>
            </a:r>
            <a:r>
              <a:rPr lang="en-US" altLang="x-none" sz="2500" dirty="0">
                <a:latin typeface="Consolas" charset="0"/>
              </a:rPr>
              <a:t> </a:t>
            </a:r>
            <a:r>
              <a:rPr lang="en-US" altLang="x-none" sz="2500" b="1" i="1" dirty="0">
                <a:latin typeface="Consolas" charset="0"/>
              </a:rPr>
              <a:t>name</a:t>
            </a:r>
            <a:r>
              <a:rPr lang="en-US" altLang="x-none" sz="2500" dirty="0">
                <a:latin typeface="Consolas" charset="0"/>
              </a:rPr>
              <a:t> = </a:t>
            </a:r>
            <a:r>
              <a:rPr lang="en-US" altLang="x-none" sz="2500" b="1" i="1" dirty="0">
                <a:latin typeface="Consolas" charset="0"/>
              </a:rPr>
              <a:t>value</a:t>
            </a:r>
            <a:r>
              <a:rPr lang="en-US" altLang="x-none" sz="2500" dirty="0">
                <a:latin typeface="Consolas" charset="0"/>
              </a:rPr>
              <a:t>;</a:t>
            </a:r>
            <a:endParaRPr lang="en-US" altLang="x-none" sz="2700" dirty="0">
              <a:latin typeface="Consolas" charset="0"/>
            </a:endParaRPr>
          </a:p>
          <a:p>
            <a:pPr lvl="1"/>
            <a:endParaRPr lang="en-US" altLang="x-none" sz="900" dirty="0">
              <a:latin typeface="Consolas" charset="0"/>
            </a:endParaRPr>
          </a:p>
          <a:p>
            <a:pPr lvl="1"/>
            <a:r>
              <a:rPr lang="en-US" altLang="x-none" dirty="0"/>
              <a:t>name is usually in ALL_UPPER_CASE</a:t>
            </a:r>
          </a:p>
          <a:p>
            <a:pPr lvl="1"/>
            <a:endParaRPr lang="en-US" altLang="x-none" dirty="0"/>
          </a:p>
          <a:p>
            <a:pPr lvl="1"/>
            <a:r>
              <a:rPr lang="en-US" altLang="x-none" dirty="0"/>
              <a:t>Examples:</a:t>
            </a:r>
          </a:p>
          <a:p>
            <a:pPr lvl="1">
              <a:spcBef>
                <a:spcPts val="200"/>
              </a:spcBef>
              <a:buFont typeface="Wingdings" charset="2"/>
              <a:buNone/>
            </a:pPr>
            <a:r>
              <a:rPr lang="en-US" altLang="x-none" dirty="0">
                <a:latin typeface="Consolas" charset="0"/>
              </a:rPr>
              <a:t>	private static final </a:t>
            </a:r>
            <a:r>
              <a:rPr lang="en-US" altLang="x-none" dirty="0" err="1">
                <a:latin typeface="Consolas" charset="0"/>
              </a:rPr>
              <a:t>int</a:t>
            </a:r>
            <a:r>
              <a:rPr lang="en-US" altLang="x-none" dirty="0">
                <a:latin typeface="Consolas" charset="0"/>
              </a:rPr>
              <a:t> DAYS_IN_WEEK = 7;</a:t>
            </a:r>
          </a:p>
          <a:p>
            <a:pPr lvl="1">
              <a:spcBef>
                <a:spcPts val="200"/>
              </a:spcBef>
              <a:buFont typeface="Wingdings" charset="2"/>
              <a:buNone/>
            </a:pPr>
            <a:r>
              <a:rPr lang="en-US" altLang="x-none" dirty="0">
                <a:latin typeface="Consolas" charset="0"/>
              </a:rPr>
              <a:t>	private static final double INTEREST_RATE = 3.5;</a:t>
            </a:r>
          </a:p>
          <a:p>
            <a:pPr lvl="1">
              <a:spcBef>
                <a:spcPts val="200"/>
              </a:spcBef>
              <a:buFont typeface="Wingdings" charset="2"/>
              <a:buNone/>
            </a:pPr>
            <a:r>
              <a:rPr lang="en-US" altLang="x-none" dirty="0">
                <a:latin typeface="Consolas" charset="0"/>
              </a:rPr>
              <a:t>	private static final </a:t>
            </a:r>
            <a:r>
              <a:rPr lang="en-US" altLang="x-none" dirty="0" err="1">
                <a:latin typeface="Consolas" charset="0"/>
              </a:rPr>
              <a:t>int</a:t>
            </a:r>
            <a:r>
              <a:rPr lang="en-US" altLang="x-none" dirty="0">
                <a:latin typeface="Consolas" charset="0"/>
              </a:rPr>
              <a:t> SSN = 658234569;</a:t>
            </a:r>
          </a:p>
        </p:txBody>
      </p:sp>
    </p:spTree>
    <p:extLst>
      <p:ext uri="{BB962C8B-B14F-4D97-AF65-F5344CB8AC3E}">
        <p14:creationId xmlns:p14="http://schemas.microsoft.com/office/powerpoint/2010/main" val="185404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Receipt Program - 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public class Receipt extends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ConsoleProgram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 public void run() {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   double subtotal =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readDouble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(”Meal cost? $”);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   double tax = subtotal * 0.08;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   double tip = subtotal * 0.20;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   double total = subtotal + tax + tip;</a:t>
            </a: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("Tax : $” + tax);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("Tip: $” + tip);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(”Total: $" + total);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191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Receipt Program </a:t>
            </a:r>
            <a:r>
              <a:rPr lang="mr-IN" dirty="0" smtClean="0"/>
              <a:t>–</a:t>
            </a:r>
            <a:r>
              <a:rPr lang="en-US" dirty="0" smtClean="0"/>
              <a:t> 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public class Receipt extends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ConsoleProgram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private static final double TAX_RATE = 0.08;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private static final double TIP_RATE = 0.2;</a:t>
            </a:r>
          </a:p>
          <a:p>
            <a:pPr marL="0" indent="0">
              <a:buNone/>
            </a:pP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public void run() {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double subtotal =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readDouble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(”Meal cost? $”);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double tax = subtotal * </a:t>
            </a:r>
            <a:r>
              <a:rPr lang="en-US" sz="20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TAX_RATE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double tip = subtotal * </a:t>
            </a:r>
            <a:r>
              <a:rPr lang="en-US" sz="20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TIP_RATE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double total = subtotal + tax + tip;</a:t>
            </a:r>
          </a:p>
          <a:p>
            <a:pPr marL="0" indent="0">
              <a:buNone/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("Tax : $” + tax);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("Tip: $” + tip);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(”Total: $" + total);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346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Variables and Expressions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Aside: Shorthand Operators + Constants</a:t>
            </a:r>
          </a:p>
          <a:p>
            <a:r>
              <a:rPr lang="en-US" altLang="x-none" sz="3600" dirty="0" smtClean="0"/>
              <a:t>Revisiting Control Flow</a:t>
            </a:r>
          </a:p>
          <a:p>
            <a:pPr lvl="1"/>
            <a:r>
              <a:rPr lang="en-US" altLang="x-none" sz="3400" dirty="0" smtClean="0"/>
              <a:t>If and While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For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Scope</a:t>
            </a:r>
          </a:p>
          <a:p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58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</a:t>
            </a:r>
            <a:r>
              <a:rPr lang="en-US" dirty="0" smtClean="0"/>
              <a:t>in Karel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statement;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 else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statement;</a:t>
            </a:r>
          </a:p>
          <a:p>
            <a:pPr marL="344487" lvl="1" indent="0">
              <a:buNone/>
            </a:pP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statement;</a:t>
            </a:r>
          </a:p>
          <a:p>
            <a:pPr marL="344487" lvl="1" indent="0">
              <a:buNone/>
            </a:pP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/>
              <a:t>Runs the first group of statements if </a:t>
            </a:r>
            <a:r>
              <a:rPr lang="en-US" b="1" i="1" dirty="0" smtClean="0"/>
              <a:t>condition</a:t>
            </a:r>
            <a:r>
              <a:rPr lang="en-US" i="1" dirty="0" smtClean="0"/>
              <a:t> </a:t>
            </a:r>
            <a:r>
              <a:rPr lang="en-US" dirty="0" smtClean="0"/>
              <a:t>is true; otherwise, runs the second group of statements.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1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Loops in Karel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statement;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r>
              <a:rPr lang="en-US" dirty="0" smtClean="0"/>
              <a:t>Repeats the statements in the body until </a:t>
            </a:r>
            <a:r>
              <a:rPr lang="en-US" b="1" i="1" dirty="0" smtClean="0"/>
              <a:t>condition</a:t>
            </a:r>
            <a:r>
              <a:rPr lang="en-US" dirty="0" smtClean="0"/>
              <a:t> is no longer true.</a:t>
            </a:r>
          </a:p>
          <a:p>
            <a:pPr marL="3175" indent="0">
              <a:buNone/>
            </a:pPr>
            <a:r>
              <a:rPr lang="en-US" sz="2300" dirty="0" smtClean="0"/>
              <a:t>Each time, Karel executes </a:t>
            </a:r>
            <a:r>
              <a:rPr lang="en-US" sz="2300" i="1" dirty="0" smtClean="0"/>
              <a:t>all statements</a:t>
            </a:r>
            <a:r>
              <a:rPr lang="en-US" sz="2300" dirty="0" smtClean="0"/>
              <a:t>, and </a:t>
            </a:r>
            <a:r>
              <a:rPr lang="en-US" sz="2300" b="1" dirty="0" smtClean="0"/>
              <a:t>then</a:t>
            </a:r>
            <a:r>
              <a:rPr lang="en-US" sz="2300" dirty="0" smtClean="0"/>
              <a:t> checks the condition.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70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in Karel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977483" y="4125951"/>
            <a:ext cx="5185317" cy="2018373"/>
          </a:xfrm>
          <a:prstGeom prst="roundRect">
            <a:avLst>
              <a:gd name="adj" fmla="val 5341"/>
            </a:avLst>
          </a:prstGeom>
          <a:solidFill>
            <a:srgbClr val="FFF8EA"/>
          </a:solidFill>
          <a:ln w="12700">
            <a:solidFill>
              <a:srgbClr val="FFD57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981200" y="1676400"/>
            <a:ext cx="5185317" cy="2018373"/>
          </a:xfrm>
          <a:prstGeom prst="roundRect">
            <a:avLst>
              <a:gd name="adj" fmla="val 5341"/>
            </a:avLst>
          </a:prstGeom>
          <a:solidFill>
            <a:srgbClr val="FFF8EA"/>
          </a:solidFill>
          <a:ln w="12700">
            <a:solidFill>
              <a:srgbClr val="FFD57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99010" y="2033241"/>
            <a:ext cx="4424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frontIsClear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())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body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72991" y="4505095"/>
            <a:ext cx="42402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beepersPresent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())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body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988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/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Java, Variables and Expressions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Aside: Shorthand Operators + Constants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Revisiting Control Flow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If and While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For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Scope</a:t>
            </a:r>
          </a:p>
          <a:p>
            <a:endParaRPr lang="en-US" altLang="x-none" sz="3600" dirty="0" smtClean="0"/>
          </a:p>
        </p:txBody>
      </p:sp>
    </p:spTree>
    <p:extLst>
      <p:ext uri="{BB962C8B-B14F-4D97-AF65-F5344CB8AC3E}">
        <p14:creationId xmlns:p14="http://schemas.microsoft.com/office/powerpoint/2010/main" val="103562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in 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057400"/>
            <a:ext cx="3502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</a:t>
            </a:r>
            <a:r>
              <a:rPr lang="en-US" sz="24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hile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body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6732" y="2053683"/>
            <a:ext cx="2949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40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i="1" smtClean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body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457091" y="4376854"/>
            <a:ext cx="5742878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The condition should be a “</a:t>
            </a:r>
            <a:r>
              <a:rPr lang="en-US" sz="2400" dirty="0" err="1" smtClean="0">
                <a:solidFill>
                  <a:schemeClr val="tx1"/>
                </a:solidFill>
              </a:rPr>
              <a:t>boolean</a:t>
            </a:r>
            <a:r>
              <a:rPr lang="en-US" sz="2400" dirty="0" smtClean="0">
                <a:solidFill>
                  <a:schemeClr val="tx1"/>
                </a:solidFill>
              </a:rPr>
              <a:t>” which is either </a:t>
            </a:r>
            <a:r>
              <a:rPr lang="en-US" sz="24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or </a:t>
            </a:r>
            <a:r>
              <a:rPr lang="en-US" sz="24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endParaRPr lang="en-US" sz="24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4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8600" dirty="0" smtClean="0"/>
              <a:t>1 &lt; 2</a:t>
            </a:r>
            <a:endParaRPr lang="en-US" sz="8600" dirty="0"/>
          </a:p>
        </p:txBody>
      </p:sp>
    </p:spTree>
    <p:extLst>
      <p:ext uri="{BB962C8B-B14F-4D97-AF65-F5344CB8AC3E}">
        <p14:creationId xmlns:p14="http://schemas.microsoft.com/office/powerpoint/2010/main" val="183022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8600" dirty="0" smtClean="0"/>
              <a:t>1 &lt; 2</a:t>
            </a:r>
            <a:endParaRPr lang="en-US" sz="8600" dirty="0"/>
          </a:p>
        </p:txBody>
      </p:sp>
      <p:sp>
        <p:nvSpPr>
          <p:cNvPr id="4" name="Rounded Rectangle 3"/>
          <p:cNvSpPr/>
          <p:nvPr/>
        </p:nvSpPr>
        <p:spPr>
          <a:xfrm>
            <a:off x="3745880" y="5562600"/>
            <a:ext cx="1652239" cy="76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endParaRPr lang="en-US" sz="42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64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graphicFrame>
        <p:nvGraphicFramePr>
          <p:cNvPr id="12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106235"/>
              </p:ext>
            </p:extLst>
          </p:nvPr>
        </p:nvGraphicFramePr>
        <p:xfrm>
          <a:off x="609600" y="1828800"/>
          <a:ext cx="7924800" cy="2563179"/>
        </p:xfrm>
        <a:graphic>
          <a:graphicData uri="http://schemas.openxmlformats.org/drawingml/2006/table">
            <a:tbl>
              <a:tblPr/>
              <a:tblGrid>
                <a:gridCol w="1568450"/>
                <a:gridCol w="3468688"/>
                <a:gridCol w="1822450"/>
                <a:gridCol w="1065212"/>
              </a:tblGrid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equals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 + 1 ==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does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3.2 != 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less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10 &lt;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greater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10 &gt;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less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126 &lt;=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greater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5.0 &gt;= 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9600" y="4426703"/>
            <a:ext cx="304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* All </a:t>
            </a:r>
            <a:r>
              <a:rPr lang="en-US" dirty="0" smtClean="0"/>
              <a:t>have </a:t>
            </a:r>
            <a:r>
              <a:rPr lang="en-US" smtClean="0"/>
              <a:t>equal precedence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1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graphicFrame>
        <p:nvGraphicFramePr>
          <p:cNvPr id="12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978342"/>
              </p:ext>
            </p:extLst>
          </p:nvPr>
        </p:nvGraphicFramePr>
        <p:xfrm>
          <a:off x="609600" y="1828800"/>
          <a:ext cx="7924800" cy="2563179"/>
        </p:xfrm>
        <a:graphic>
          <a:graphicData uri="http://schemas.openxmlformats.org/drawingml/2006/table">
            <a:tbl>
              <a:tblPr/>
              <a:tblGrid>
                <a:gridCol w="1568450"/>
                <a:gridCol w="3468688"/>
                <a:gridCol w="1822450"/>
                <a:gridCol w="1065212"/>
              </a:tblGrid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equals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 + 1 ==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does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3.2 != 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less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10 &lt;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greater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10 &gt;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less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126 &lt;=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greater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5.0 &gt;= 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9600" y="4426703"/>
            <a:ext cx="304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* All </a:t>
            </a:r>
            <a:r>
              <a:rPr lang="en-US" dirty="0" smtClean="0"/>
              <a:t>have </a:t>
            </a:r>
            <a:r>
              <a:rPr lang="en-US" smtClean="0"/>
              <a:t>equal precedence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0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(1 &lt; 2)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"1 is less than 2!"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("Enter a number: ");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== 0) {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"That number is 0!"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"That number is not 0."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76200" y="3048000"/>
            <a:ext cx="8915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9583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Sentinel Loops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2400" y="1295400"/>
            <a:ext cx="88392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b="1" dirty="0" smtClean="0"/>
              <a:t>sentinel</a:t>
            </a:r>
            <a:r>
              <a:rPr lang="en-US" altLang="x-none" dirty="0" smtClean="0"/>
              <a:t>: A </a:t>
            </a:r>
            <a:r>
              <a:rPr lang="en-US" altLang="x-none" sz="2500" dirty="0" smtClean="0"/>
              <a:t>value that signals the end of user input.</a:t>
            </a:r>
          </a:p>
          <a:p>
            <a:pPr lvl="1"/>
            <a:r>
              <a:rPr lang="en-US" altLang="x-none" b="1" dirty="0" smtClean="0"/>
              <a:t>sentinel loop</a:t>
            </a:r>
            <a:r>
              <a:rPr lang="en-US" altLang="x-none" dirty="0" smtClean="0"/>
              <a:t>: Repeats until a sentinel value is seen.</a:t>
            </a:r>
          </a:p>
          <a:p>
            <a:pPr lvl="1"/>
            <a:endParaRPr lang="en-US" altLang="x-none" dirty="0" smtClean="0"/>
          </a:p>
          <a:p>
            <a:r>
              <a:rPr lang="en-US" altLang="x-none" dirty="0" smtClean="0"/>
              <a:t>Example: Write a program that prompts the user for numbers until the user types -1, then output the sum of the numbers.</a:t>
            </a:r>
          </a:p>
          <a:p>
            <a:pPr lvl="1"/>
            <a:r>
              <a:rPr lang="en-US" altLang="x-none" dirty="0" smtClean="0"/>
              <a:t>In this case, -1 is the sentinel value.</a:t>
            </a:r>
          </a:p>
          <a:p>
            <a:pPr lvl="1"/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Type a number: 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10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dirty="0">
                <a:latin typeface="Consolas" charset="0"/>
              </a:rPr>
              <a:t>	</a:t>
            </a:r>
            <a:r>
              <a:rPr lang="en-US" altLang="x-none" dirty="0">
                <a:latin typeface="Consolas" charset="0"/>
              </a:rPr>
              <a:t>Type a number: 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20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dirty="0">
                <a:latin typeface="Consolas" charset="0"/>
              </a:rPr>
              <a:t>	</a:t>
            </a:r>
            <a:r>
              <a:rPr lang="en-US" altLang="x-none" dirty="0">
                <a:latin typeface="Consolas" charset="0"/>
              </a:rPr>
              <a:t>Type a number: 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30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dirty="0">
                <a:latin typeface="Consolas" charset="0"/>
              </a:rPr>
              <a:t>	</a:t>
            </a:r>
            <a:r>
              <a:rPr lang="en-US" altLang="x-none" dirty="0">
                <a:latin typeface="Consolas" charset="0"/>
              </a:rPr>
              <a:t>Type a number: </a:t>
            </a:r>
            <a:r>
              <a:rPr lang="en-US" altLang="x-none" b="1" dirty="0" smtClean="0">
                <a:solidFill>
                  <a:schemeClr val="accent2"/>
                </a:solidFill>
                <a:latin typeface="Consolas" charset="0"/>
              </a:rPr>
              <a:t>-1</a:t>
            </a:r>
            <a:endParaRPr lang="en-US" altLang="x-none" b="1" dirty="0">
              <a:solidFill>
                <a:schemeClr val="accent2"/>
              </a:solidFill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dirty="0">
                <a:latin typeface="Consolas" charset="0"/>
              </a:rPr>
              <a:t>	</a:t>
            </a:r>
            <a:r>
              <a:rPr lang="en-US" altLang="x-none" dirty="0">
                <a:latin typeface="Consolas" charset="0"/>
              </a:rPr>
              <a:t>Sum is 60</a:t>
            </a:r>
          </a:p>
          <a:p>
            <a:pPr marL="0" indent="0">
              <a:buNone/>
            </a:pPr>
            <a:endParaRPr lang="en-US" altLang="x-none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55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Sentinel Loops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fencepost problem!</a:t>
            </a:r>
          </a:p>
          <a:p>
            <a:pPr marL="0" indent="0">
              <a:buFontTx/>
              <a:buNone/>
            </a:pP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ask for number - post</a:t>
            </a:r>
          </a:p>
          <a:p>
            <a:pPr marL="0" indent="0">
              <a:buFontTx/>
              <a:buNone/>
            </a:pP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add number to sum - fence</a:t>
            </a:r>
          </a:p>
          <a:p>
            <a:pPr marL="0" indent="0">
              <a:buFontTx/>
              <a:buNone/>
            </a:pPr>
            <a:endParaRPr lang="en-US" b="1" dirty="0" smtClean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Tx/>
              <a:buNone/>
            </a:pPr>
            <a:endParaRPr lang="en-US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sum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0;</a:t>
            </a:r>
            <a:endParaRPr lang="en-US" b="1" dirty="0" smtClean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Tx/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!= -1) {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sum +=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"Sum is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+ sum);</a:t>
            </a:r>
          </a:p>
        </p:txBody>
      </p:sp>
    </p:spTree>
    <p:extLst>
      <p:ext uri="{BB962C8B-B14F-4D97-AF65-F5344CB8AC3E}">
        <p14:creationId xmlns:p14="http://schemas.microsoft.com/office/powerpoint/2010/main" val="94631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Sentinel Loops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Solution #2 (ok, but #1 is better)</a:t>
            </a:r>
          </a:p>
          <a:p>
            <a:pPr marL="0" indent="0">
              <a:buFontTx/>
              <a:buNone/>
            </a:pPr>
            <a:endParaRPr lang="en-US" b="1" dirty="0" smtClean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Tx/>
              <a:buNone/>
            </a:pPr>
            <a:endParaRPr lang="en-US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sum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0;</a:t>
            </a:r>
            <a:endParaRPr lang="en-US" b="1" dirty="0" smtClean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Tx/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== -1) {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break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	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immediately exits loop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sum +=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"Sum is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+ sum);</a:t>
            </a:r>
          </a:p>
        </p:txBody>
      </p:sp>
    </p:spTree>
    <p:extLst>
      <p:ext uri="{BB962C8B-B14F-4D97-AF65-F5344CB8AC3E}">
        <p14:creationId xmlns:p14="http://schemas.microsoft.com/office/powerpoint/2010/main" val="56450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Expressions</a:t>
            </a:r>
            <a:endParaRPr 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35721"/>
              </p:ext>
            </p:extLst>
          </p:nvPr>
        </p:nvGraphicFramePr>
        <p:xfrm>
          <a:off x="609600" y="1812925"/>
          <a:ext cx="8001000" cy="1464946"/>
        </p:xfrm>
        <a:graphic>
          <a:graphicData uri="http://schemas.openxmlformats.org/drawingml/2006/table">
            <a:tbl>
              <a:tblPr/>
              <a:tblGrid>
                <a:gridCol w="1933575"/>
                <a:gridCol w="1825625"/>
                <a:gridCol w="3217863"/>
                <a:gridCol w="1023937"/>
              </a:tblGrid>
              <a:tr h="358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!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not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!(2 == 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&amp;&amp;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(2 == 3) &amp;&amp; (-1 &lt; 5)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||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(2 == 3) || (-1 &lt; 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8292" y="3960200"/>
            <a:ext cx="7887416" cy="2289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tabLst>
                <a:tab pos="4341813" algn="l"/>
              </a:tabLst>
            </a:pPr>
            <a:r>
              <a:rPr lang="en-US" altLang="x-none" sz="2400" dirty="0"/>
              <a:t>Cannot "chain" tests as in algebra; use &amp;&amp; or || </a:t>
            </a:r>
            <a:r>
              <a:rPr lang="en-US" altLang="x-none" sz="2400" dirty="0" smtClean="0"/>
              <a:t>instead</a:t>
            </a:r>
          </a:p>
          <a:p>
            <a:pPr algn="l">
              <a:tabLst>
                <a:tab pos="4341813" algn="l"/>
              </a:tabLst>
            </a:pPr>
            <a:endParaRPr lang="en-US" altLang="x-none" sz="2400" b="1" dirty="0" smtClean="0">
              <a:latin typeface="Courier New" charset="0"/>
            </a:endParaRPr>
          </a:p>
          <a:p>
            <a:pPr algn="l">
              <a:lnSpc>
                <a:spcPct val="80000"/>
              </a:lnSpc>
              <a:tabLst>
                <a:tab pos="4341813" algn="l"/>
              </a:tabLst>
            </a:pPr>
            <a:r>
              <a:rPr lang="en-US" altLang="x-none" sz="24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altLang="x-none" sz="24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assume x is 15	// correct version</a:t>
            </a:r>
          </a:p>
          <a:p>
            <a:pPr algn="l">
              <a:lnSpc>
                <a:spcPct val="80000"/>
              </a:lnSpc>
              <a:tabLst>
                <a:tab pos="4341813" algn="l"/>
              </a:tabLst>
            </a:pPr>
            <a:r>
              <a:rPr lang="en-US" altLang="x-none" sz="2400" b="1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2 &lt;= x</a:t>
            </a:r>
            <a:r>
              <a:rPr lang="en-US" altLang="x-none" sz="2400" dirty="0">
                <a:latin typeface="Courier" charset="0"/>
                <a:ea typeface="Courier" charset="0"/>
                <a:cs typeface="Courier" charset="0"/>
              </a:rPr>
              <a:t> &lt;= 10	</a:t>
            </a:r>
            <a:r>
              <a:rPr lang="en-US" altLang="x-none" sz="2400" b="1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2 &lt;= x</a:t>
            </a:r>
            <a:r>
              <a:rPr lang="en-US" altLang="x-none" sz="2400" dirty="0">
                <a:latin typeface="Courier" charset="0"/>
                <a:ea typeface="Courier" charset="0"/>
                <a:cs typeface="Courier" charset="0"/>
              </a:rPr>
              <a:t> &amp;&amp; </a:t>
            </a:r>
            <a:r>
              <a:rPr lang="en-US" altLang="x-none" sz="2400" b="1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x &lt;= 10</a:t>
            </a:r>
            <a:endParaRPr lang="en-US" altLang="x-none" sz="2400" dirty="0">
              <a:latin typeface="Courier" charset="0"/>
              <a:ea typeface="Courier" charset="0"/>
              <a:cs typeface="Courier" charset="0"/>
            </a:endParaRPr>
          </a:p>
          <a:p>
            <a:pPr algn="l">
              <a:lnSpc>
                <a:spcPct val="80000"/>
              </a:lnSpc>
              <a:tabLst>
                <a:tab pos="4341813" algn="l"/>
              </a:tabLst>
            </a:pPr>
            <a:r>
              <a:rPr lang="en-US" altLang="x-none" sz="2400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true   &lt;= 10	</a:t>
            </a:r>
            <a:r>
              <a:rPr lang="en-US" altLang="x-none" sz="2400" b="1" dirty="0">
                <a:latin typeface="Courier" charset="0"/>
                <a:ea typeface="Courier" charset="0"/>
                <a:cs typeface="Courier" charset="0"/>
              </a:rPr>
              <a:t>true   &amp;&amp; false</a:t>
            </a:r>
            <a:endParaRPr lang="en-US" altLang="x-none" sz="2400" b="1" dirty="0">
              <a:solidFill>
                <a:srgbClr val="8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>
              <a:lnSpc>
                <a:spcPct val="80000"/>
              </a:lnSpc>
              <a:tabLst>
                <a:tab pos="4341813" algn="l"/>
              </a:tabLst>
            </a:pPr>
            <a:r>
              <a:rPr lang="en-US" altLang="x-none" sz="2400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Error!	</a:t>
            </a:r>
            <a:r>
              <a:rPr lang="en-US" altLang="x-none" sz="2400" dirty="0">
                <a:solidFill>
                  <a:srgbClr val="003399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endParaRPr lang="en-US" altLang="x-none" sz="24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4777" y="1383268"/>
            <a:ext cx="2569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 order of precedence: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/>
              <a:t>Recap: Java, Variables and Expressions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Aside: Shorthand Operators + Constants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Revisiting Control Flow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If and While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For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Scope</a:t>
            </a:r>
          </a:p>
          <a:p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58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 Madness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4341813" algn="l"/>
              </a:tabLst>
            </a:pPr>
            <a:r>
              <a:rPr lang="en-US" altLang="x-none" sz="3200" dirty="0"/>
              <a:t>Precedence:  arithmetic &gt; relational &gt; logical</a:t>
            </a:r>
          </a:p>
          <a:p>
            <a:pPr lvl="2">
              <a:lnSpc>
                <a:spcPct val="80000"/>
              </a:lnSpc>
              <a:buFontTx/>
              <a:buNone/>
              <a:tabLst>
                <a:tab pos="4341813" algn="l"/>
              </a:tabLst>
            </a:pPr>
            <a:r>
              <a:rPr lang="en-US" altLang="x-none" sz="3200" dirty="0">
                <a:latin typeface="Consolas" charset="0"/>
              </a:rPr>
              <a:t>5 * 7 &gt;= 3 + 5 * </a:t>
            </a:r>
            <a:r>
              <a:rPr lang="en-US" altLang="x-none" sz="3200" b="1" dirty="0">
                <a:solidFill>
                  <a:schemeClr val="accent2"/>
                </a:solidFill>
                <a:latin typeface="Consolas" charset="0"/>
              </a:rPr>
              <a:t>(7 – 1)</a:t>
            </a:r>
            <a:r>
              <a:rPr lang="en-US" altLang="x-none" sz="3200" dirty="0">
                <a:latin typeface="Consolas" charset="0"/>
              </a:rPr>
              <a:t> &amp;&amp; 7 &lt;= 11</a:t>
            </a:r>
            <a:endParaRPr lang="en-US" altLang="x-none" sz="3200" b="1" dirty="0">
              <a:latin typeface="Consolas" charset="0"/>
            </a:endParaRPr>
          </a:p>
          <a:p>
            <a:pPr lvl="2">
              <a:lnSpc>
                <a:spcPct val="80000"/>
              </a:lnSpc>
              <a:buFontTx/>
              <a:buNone/>
              <a:tabLst>
                <a:tab pos="4341813" algn="l"/>
              </a:tabLst>
            </a:pPr>
            <a:r>
              <a:rPr lang="en-US" altLang="x-none" sz="3200" b="1" dirty="0">
                <a:solidFill>
                  <a:schemeClr val="accent2"/>
                </a:solidFill>
                <a:latin typeface="Consolas" charset="0"/>
              </a:rPr>
              <a:t>5 * 7</a:t>
            </a:r>
            <a:r>
              <a:rPr lang="en-US" altLang="x-none" sz="3200" dirty="0">
                <a:latin typeface="Consolas" charset="0"/>
              </a:rPr>
              <a:t> &gt;= 3 + </a:t>
            </a:r>
            <a:r>
              <a:rPr lang="en-US" altLang="x-none" sz="3200" b="1" dirty="0">
                <a:solidFill>
                  <a:schemeClr val="accent2"/>
                </a:solidFill>
                <a:latin typeface="Consolas" charset="0"/>
              </a:rPr>
              <a:t>5 * 6</a:t>
            </a:r>
            <a:r>
              <a:rPr lang="en-US" altLang="x-none" sz="3200" b="1" dirty="0">
                <a:latin typeface="Consolas" charset="0"/>
              </a:rPr>
              <a:t> </a:t>
            </a:r>
            <a:r>
              <a:rPr lang="en-US" altLang="x-none" sz="3200" dirty="0">
                <a:latin typeface="Consolas" charset="0"/>
              </a:rPr>
              <a:t>&amp;&amp; 7 &lt;= 11</a:t>
            </a:r>
            <a:endParaRPr lang="en-US" altLang="x-none" sz="3200" b="1" dirty="0">
              <a:latin typeface="Consolas" charset="0"/>
            </a:endParaRPr>
          </a:p>
          <a:p>
            <a:pPr lvl="2">
              <a:lnSpc>
                <a:spcPct val="80000"/>
              </a:lnSpc>
              <a:buFontTx/>
              <a:buNone/>
              <a:tabLst>
                <a:tab pos="4341813" algn="l"/>
              </a:tabLst>
            </a:pPr>
            <a:r>
              <a:rPr lang="en-US" altLang="x-none" sz="3200" dirty="0">
                <a:latin typeface="Consolas" charset="0"/>
              </a:rPr>
              <a:t>35    &gt;= </a:t>
            </a:r>
            <a:r>
              <a:rPr lang="en-US" altLang="x-none" sz="3200" b="1" dirty="0">
                <a:solidFill>
                  <a:schemeClr val="accent2"/>
                </a:solidFill>
                <a:latin typeface="Consolas" charset="0"/>
              </a:rPr>
              <a:t>3 + 30</a:t>
            </a:r>
            <a:r>
              <a:rPr lang="en-US" altLang="x-none" sz="3200" b="1" dirty="0">
                <a:latin typeface="Consolas" charset="0"/>
              </a:rPr>
              <a:t> </a:t>
            </a:r>
            <a:r>
              <a:rPr lang="en-US" altLang="x-none" sz="3200" dirty="0">
                <a:latin typeface="Consolas" charset="0"/>
              </a:rPr>
              <a:t>&amp;&amp; 7 &lt;= 11</a:t>
            </a:r>
            <a:endParaRPr lang="en-US" altLang="x-none" sz="3200" b="1" dirty="0">
              <a:latin typeface="Consolas" charset="0"/>
            </a:endParaRPr>
          </a:p>
          <a:p>
            <a:pPr lvl="2">
              <a:lnSpc>
                <a:spcPct val="80000"/>
              </a:lnSpc>
              <a:buFontTx/>
              <a:buNone/>
              <a:tabLst>
                <a:tab pos="4341813" algn="l"/>
              </a:tabLst>
            </a:pPr>
            <a:r>
              <a:rPr lang="en-US" altLang="x-none" sz="3200" b="1" dirty="0">
                <a:solidFill>
                  <a:schemeClr val="accent2"/>
                </a:solidFill>
                <a:latin typeface="Consolas" charset="0"/>
              </a:rPr>
              <a:t>35    &gt;= 33</a:t>
            </a:r>
            <a:r>
              <a:rPr lang="en-US" altLang="x-none" sz="3200" b="1" dirty="0">
                <a:latin typeface="Consolas" charset="0"/>
              </a:rPr>
              <a:t> </a:t>
            </a:r>
            <a:r>
              <a:rPr lang="en-US" altLang="x-none" sz="3200" dirty="0">
                <a:latin typeface="Consolas" charset="0"/>
              </a:rPr>
              <a:t>&amp;&amp; </a:t>
            </a:r>
            <a:r>
              <a:rPr lang="en-US" altLang="x-none" sz="3200" b="1" dirty="0">
                <a:solidFill>
                  <a:schemeClr val="accent2"/>
                </a:solidFill>
                <a:latin typeface="Consolas" charset="0"/>
              </a:rPr>
              <a:t>7 &lt;= 11</a:t>
            </a:r>
          </a:p>
          <a:p>
            <a:pPr lvl="2">
              <a:lnSpc>
                <a:spcPct val="80000"/>
              </a:lnSpc>
              <a:buFontTx/>
              <a:buNone/>
              <a:tabLst>
                <a:tab pos="4341813" algn="l"/>
              </a:tabLst>
            </a:pPr>
            <a:r>
              <a:rPr lang="en-US" altLang="x-none" sz="3200" b="1" dirty="0">
                <a:latin typeface="Consolas" charset="0"/>
              </a:rPr>
              <a:t>true &amp;&amp; true</a:t>
            </a:r>
          </a:p>
          <a:p>
            <a:pPr lvl="2">
              <a:lnSpc>
                <a:spcPct val="80000"/>
              </a:lnSpc>
              <a:buFontTx/>
              <a:buNone/>
              <a:tabLst>
                <a:tab pos="4341813" algn="l"/>
              </a:tabLst>
            </a:pPr>
            <a:r>
              <a:rPr lang="en-US" altLang="x-none" sz="3200" dirty="0" smtClean="0">
                <a:latin typeface="Consolas" charset="0"/>
              </a:rPr>
              <a:t>true</a:t>
            </a:r>
            <a:endParaRPr lang="en-US" altLang="x-none" sz="32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56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Store expressions that evaluate to true/false</a:t>
            </a: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x = 1 &lt; 2;		</a:t>
            </a: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true</a:t>
            </a: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y = 5.0 == 4.0;	</a:t>
            </a: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false</a:t>
            </a:r>
          </a:p>
        </p:txBody>
      </p:sp>
    </p:spTree>
    <p:extLst>
      <p:ext uri="{BB962C8B-B14F-4D97-AF65-F5344CB8AC3E}">
        <p14:creationId xmlns:p14="http://schemas.microsoft.com/office/powerpoint/2010/main" val="110859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Store expressions that evaluate to true/false</a:t>
            </a: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x = 1 &lt; 2;		</a:t>
            </a: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true</a:t>
            </a: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y = 5.0 == 4.0;	</a:t>
            </a: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false</a:t>
            </a:r>
          </a:p>
          <a:p>
            <a:pPr marL="0" indent="0">
              <a:buNone/>
            </a:pP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Directly set to true/false</a:t>
            </a: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isFamilyVisiting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isRaining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4802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Store expressions that evaluate to true/false</a:t>
            </a: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x = 1 &lt; 2;		</a:t>
            </a: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true</a:t>
            </a: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y = 5.0 == 4.0;	</a:t>
            </a: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false</a:t>
            </a:r>
          </a:p>
          <a:p>
            <a:pPr marL="0" indent="0">
              <a:buNone/>
            </a:pP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Directly set to true/false</a:t>
            </a: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isFamilyVisiting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isRaining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Ask the user a true/false (yes/no) question</a:t>
            </a:r>
          </a:p>
          <a:p>
            <a:pPr marL="0" indent="0">
              <a:buNone/>
            </a:pPr>
            <a:r>
              <a:rPr lang="en-US" sz="19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19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900" dirty="0" err="1" smtClean="0">
                <a:latin typeface="Courier" charset="0"/>
                <a:ea typeface="Courier" charset="0"/>
                <a:cs typeface="Courier" charset="0"/>
              </a:rPr>
              <a:t>playAgain</a:t>
            </a: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900" dirty="0" err="1" smtClean="0">
                <a:latin typeface="Courier" charset="0"/>
                <a:ea typeface="Courier" charset="0"/>
                <a:cs typeface="Courier" charset="0"/>
              </a:rPr>
              <a:t>readBoolean</a:t>
            </a: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9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"Play again?”, "y", "n"</a:t>
            </a: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sz="1900" dirty="0" err="1" smtClean="0">
                <a:latin typeface="Courier" charset="0"/>
                <a:ea typeface="Courier" charset="0"/>
                <a:cs typeface="Courier" charset="0"/>
              </a:rPr>
              <a:t>playAgain</a:t>
            </a: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marL="0" indent="0">
              <a:buNone/>
            </a:pP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63117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</a:t>
            </a:r>
            <a:r>
              <a:rPr lang="en-US" dirty="0" err="1" smtClean="0"/>
              <a:t>GuessMyNumber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write a program called </a:t>
            </a:r>
            <a:r>
              <a:rPr lang="en-US" i="1" dirty="0" err="1" smtClean="0"/>
              <a:t>GuessMyNumber</a:t>
            </a:r>
            <a:r>
              <a:rPr lang="en-US" dirty="0" smtClean="0"/>
              <a:t> that prompts the user for a number until they guess our secret number.</a:t>
            </a:r>
          </a:p>
          <a:p>
            <a:r>
              <a:rPr lang="en-US" dirty="0" smtClean="0"/>
              <a:t>If a guess is incorrect, the program should provide a hint; specifically, whether the guess is too high or too low.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892080"/>
            <a:ext cx="5486400" cy="396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2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Conditions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057400"/>
            <a:ext cx="3502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</a:t>
            </a:r>
            <a:r>
              <a:rPr lang="en-US" sz="24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hile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body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6732" y="2053683"/>
            <a:ext cx="2949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40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i="1" smtClean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body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457091" y="4376854"/>
            <a:ext cx="5742878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The condition should be a </a:t>
            </a:r>
            <a:r>
              <a:rPr lang="en-US" sz="2400" b="1" dirty="0" err="1" smtClean="0">
                <a:solidFill>
                  <a:schemeClr val="tx1"/>
                </a:solidFill>
              </a:rPr>
              <a:t>boolean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which is either </a:t>
            </a:r>
            <a:r>
              <a:rPr lang="en-US" sz="24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or </a:t>
            </a:r>
            <a:r>
              <a:rPr lang="en-US" sz="24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endParaRPr lang="en-US" sz="24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00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If/Else If/Else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condition1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} else </a:t>
            </a: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b="1" i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condition2</a:t>
            </a: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) {		// NEW</a:t>
            </a:r>
            <a:endParaRPr lang="en-US" b="1" dirty="0" smtClean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 else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/>
              <a:t>Runs the first group of statements if </a:t>
            </a:r>
            <a:r>
              <a:rPr lang="en-US" b="1" i="1" dirty="0" smtClean="0"/>
              <a:t>condition1</a:t>
            </a:r>
            <a:r>
              <a:rPr lang="en-US" i="1" dirty="0" smtClean="0"/>
              <a:t> </a:t>
            </a:r>
            <a:r>
              <a:rPr lang="en-US" dirty="0" smtClean="0"/>
              <a:t>is true; otherwise, runs the second group of </a:t>
            </a:r>
            <a:r>
              <a:rPr lang="en-US" dirty="0" smtClean="0"/>
              <a:t>statements if </a:t>
            </a:r>
            <a:r>
              <a:rPr lang="en-US" b="1" i="1" dirty="0" smtClean="0"/>
              <a:t>condition2</a:t>
            </a:r>
            <a:r>
              <a:rPr lang="en-US" dirty="0" smtClean="0"/>
              <a:t> is true; otherwise, runs the third group of statements.</a:t>
            </a:r>
          </a:p>
          <a:p>
            <a:pPr marL="3175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ea typeface="Courier" charset="0"/>
                <a:cs typeface="Courier" charset="0"/>
              </a:rPr>
              <a:t>You can have multiple else if clauses together.</a:t>
            </a:r>
            <a:endParaRPr lang="en-US" dirty="0" smtClean="0"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8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If/Else If/Else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&gt; 0)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"Your number is positive"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 if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&lt; 0)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"Your number is negative"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"Your number is 0"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333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Variables and Expressions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Aside: Shorthand Operators + Constants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Revisiting Control Flow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If and While</a:t>
            </a:r>
          </a:p>
          <a:p>
            <a:pPr lvl="1"/>
            <a:r>
              <a:rPr lang="en-US" altLang="x-none" sz="3400" dirty="0" smtClean="0"/>
              <a:t>For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Scope</a:t>
            </a:r>
          </a:p>
          <a:p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7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Karel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for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max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statement;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r>
              <a:rPr lang="en-US" dirty="0" smtClean="0"/>
              <a:t>Repeats the statements in the body </a:t>
            </a:r>
            <a:r>
              <a:rPr lang="en-US" b="1" i="1" dirty="0" smtClean="0"/>
              <a:t>max</a:t>
            </a:r>
            <a:r>
              <a:rPr lang="en-US" dirty="0" smtClean="0"/>
              <a:t> times.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58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3183673" y="3276600"/>
            <a:ext cx="2509025" cy="957488"/>
          </a:xfrm>
          <a:custGeom>
            <a:avLst/>
            <a:gdLst>
              <a:gd name="connsiteX0" fmla="*/ 1951464 w 2821259"/>
              <a:gd name="connsiteY0" fmla="*/ 65391 h 957488"/>
              <a:gd name="connsiteX1" fmla="*/ 1393903 w 2821259"/>
              <a:gd name="connsiteY1" fmla="*/ 65391 h 957488"/>
              <a:gd name="connsiteX2" fmla="*/ 1304693 w 2821259"/>
              <a:gd name="connsiteY2" fmla="*/ 54239 h 957488"/>
              <a:gd name="connsiteX3" fmla="*/ 1137425 w 2821259"/>
              <a:gd name="connsiteY3" fmla="*/ 31937 h 957488"/>
              <a:gd name="connsiteX4" fmla="*/ 390293 w 2821259"/>
              <a:gd name="connsiteY4" fmla="*/ 43088 h 957488"/>
              <a:gd name="connsiteX5" fmla="*/ 323386 w 2821259"/>
              <a:gd name="connsiteY5" fmla="*/ 54239 h 957488"/>
              <a:gd name="connsiteX6" fmla="*/ 0 w 2821259"/>
              <a:gd name="connsiteY6" fmla="*/ 65391 h 957488"/>
              <a:gd name="connsiteX7" fmla="*/ 11151 w 2821259"/>
              <a:gd name="connsiteY7" fmla="*/ 243810 h 957488"/>
              <a:gd name="connsiteX8" fmla="*/ 22303 w 2821259"/>
              <a:gd name="connsiteY8" fmla="*/ 310718 h 957488"/>
              <a:gd name="connsiteX9" fmla="*/ 11151 w 2821259"/>
              <a:gd name="connsiteY9" fmla="*/ 600649 h 957488"/>
              <a:gd name="connsiteX10" fmla="*/ 33454 w 2821259"/>
              <a:gd name="connsiteY10" fmla="*/ 924035 h 957488"/>
              <a:gd name="connsiteX11" fmla="*/ 245327 w 2821259"/>
              <a:gd name="connsiteY11" fmla="*/ 935186 h 957488"/>
              <a:gd name="connsiteX12" fmla="*/ 747132 w 2821259"/>
              <a:gd name="connsiteY12" fmla="*/ 924035 h 957488"/>
              <a:gd name="connsiteX13" fmla="*/ 814039 w 2821259"/>
              <a:gd name="connsiteY13" fmla="*/ 912883 h 957488"/>
              <a:gd name="connsiteX14" fmla="*/ 1103971 w 2821259"/>
              <a:gd name="connsiteY14" fmla="*/ 935186 h 957488"/>
              <a:gd name="connsiteX15" fmla="*/ 1148576 w 2821259"/>
              <a:gd name="connsiteY15" fmla="*/ 946337 h 957488"/>
              <a:gd name="connsiteX16" fmla="*/ 1271239 w 2821259"/>
              <a:gd name="connsiteY16" fmla="*/ 957488 h 957488"/>
              <a:gd name="connsiteX17" fmla="*/ 2152186 w 2821259"/>
              <a:gd name="connsiteY17" fmla="*/ 946337 h 957488"/>
              <a:gd name="connsiteX18" fmla="*/ 2408664 w 2821259"/>
              <a:gd name="connsiteY18" fmla="*/ 924035 h 957488"/>
              <a:gd name="connsiteX19" fmla="*/ 2486722 w 2821259"/>
              <a:gd name="connsiteY19" fmla="*/ 890581 h 957488"/>
              <a:gd name="connsiteX20" fmla="*/ 2553630 w 2821259"/>
              <a:gd name="connsiteY20" fmla="*/ 879430 h 957488"/>
              <a:gd name="connsiteX21" fmla="*/ 2653991 w 2821259"/>
              <a:gd name="connsiteY21" fmla="*/ 845976 h 957488"/>
              <a:gd name="connsiteX22" fmla="*/ 2720898 w 2821259"/>
              <a:gd name="connsiteY22" fmla="*/ 823674 h 957488"/>
              <a:gd name="connsiteX23" fmla="*/ 2821259 w 2821259"/>
              <a:gd name="connsiteY23" fmla="*/ 801371 h 957488"/>
              <a:gd name="connsiteX24" fmla="*/ 2798956 w 2821259"/>
              <a:gd name="connsiteY24" fmla="*/ 689859 h 957488"/>
              <a:gd name="connsiteX25" fmla="*/ 2765503 w 2821259"/>
              <a:gd name="connsiteY25" fmla="*/ 611800 h 957488"/>
              <a:gd name="connsiteX26" fmla="*/ 2743200 w 2821259"/>
              <a:gd name="connsiteY26" fmla="*/ 544893 h 957488"/>
              <a:gd name="connsiteX27" fmla="*/ 2720898 w 2821259"/>
              <a:gd name="connsiteY27" fmla="*/ 489137 h 957488"/>
              <a:gd name="connsiteX28" fmla="*/ 2698595 w 2821259"/>
              <a:gd name="connsiteY28" fmla="*/ 377625 h 957488"/>
              <a:gd name="connsiteX29" fmla="*/ 2653991 w 2821259"/>
              <a:gd name="connsiteY29" fmla="*/ 243810 h 957488"/>
              <a:gd name="connsiteX30" fmla="*/ 2642839 w 2821259"/>
              <a:gd name="connsiteY30" fmla="*/ 188054 h 957488"/>
              <a:gd name="connsiteX31" fmla="*/ 2631688 w 2821259"/>
              <a:gd name="connsiteY31" fmla="*/ 154600 h 957488"/>
              <a:gd name="connsiteX32" fmla="*/ 2620537 w 2821259"/>
              <a:gd name="connsiteY32" fmla="*/ 109996 h 957488"/>
              <a:gd name="connsiteX33" fmla="*/ 2609386 w 2821259"/>
              <a:gd name="connsiteY33" fmla="*/ 9635 h 957488"/>
              <a:gd name="connsiteX34" fmla="*/ 2430966 w 2821259"/>
              <a:gd name="connsiteY34" fmla="*/ 20786 h 957488"/>
              <a:gd name="connsiteX35" fmla="*/ 2297151 w 2821259"/>
              <a:gd name="connsiteY35" fmla="*/ 31937 h 957488"/>
              <a:gd name="connsiteX36" fmla="*/ 1951464 w 2821259"/>
              <a:gd name="connsiteY36" fmla="*/ 65391 h 957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821259" h="957488">
                <a:moveTo>
                  <a:pt x="1951464" y="65391"/>
                </a:moveTo>
                <a:cubicBezTo>
                  <a:pt x="1800923" y="70967"/>
                  <a:pt x="1880671" y="83760"/>
                  <a:pt x="1393903" y="65391"/>
                </a:cubicBezTo>
                <a:cubicBezTo>
                  <a:pt x="1363956" y="64261"/>
                  <a:pt x="1334478" y="57549"/>
                  <a:pt x="1304693" y="54239"/>
                </a:cubicBezTo>
                <a:cubicBezTo>
                  <a:pt x="1158017" y="37941"/>
                  <a:pt x="1238084" y="52068"/>
                  <a:pt x="1137425" y="31937"/>
                </a:cubicBezTo>
                <a:lnTo>
                  <a:pt x="390293" y="43088"/>
                </a:lnTo>
                <a:cubicBezTo>
                  <a:pt x="367692" y="43707"/>
                  <a:pt x="345959" y="52949"/>
                  <a:pt x="323386" y="54239"/>
                </a:cubicBezTo>
                <a:cubicBezTo>
                  <a:pt x="215702" y="60393"/>
                  <a:pt x="107795" y="61674"/>
                  <a:pt x="0" y="65391"/>
                </a:cubicBezTo>
                <a:cubicBezTo>
                  <a:pt x="3717" y="124864"/>
                  <a:pt x="5756" y="184466"/>
                  <a:pt x="11151" y="243810"/>
                </a:cubicBezTo>
                <a:cubicBezTo>
                  <a:pt x="13198" y="266327"/>
                  <a:pt x="22303" y="288108"/>
                  <a:pt x="22303" y="310718"/>
                </a:cubicBezTo>
                <a:cubicBezTo>
                  <a:pt x="22303" y="407433"/>
                  <a:pt x="14868" y="504005"/>
                  <a:pt x="11151" y="600649"/>
                </a:cubicBezTo>
                <a:cubicBezTo>
                  <a:pt x="18585" y="708444"/>
                  <a:pt x="-28509" y="835516"/>
                  <a:pt x="33454" y="924035"/>
                </a:cubicBezTo>
                <a:cubicBezTo>
                  <a:pt x="74010" y="981973"/>
                  <a:pt x="174605" y="935186"/>
                  <a:pt x="245327" y="935186"/>
                </a:cubicBezTo>
                <a:cubicBezTo>
                  <a:pt x="412637" y="935186"/>
                  <a:pt x="579864" y="927752"/>
                  <a:pt x="747132" y="924035"/>
                </a:cubicBezTo>
                <a:cubicBezTo>
                  <a:pt x="769434" y="920318"/>
                  <a:pt x="791429" y="912883"/>
                  <a:pt x="814039" y="912883"/>
                </a:cubicBezTo>
                <a:cubicBezTo>
                  <a:pt x="880754" y="912883"/>
                  <a:pt x="1021579" y="921454"/>
                  <a:pt x="1103971" y="935186"/>
                </a:cubicBezTo>
                <a:cubicBezTo>
                  <a:pt x="1119088" y="937706"/>
                  <a:pt x="1133385" y="944312"/>
                  <a:pt x="1148576" y="946337"/>
                </a:cubicBezTo>
                <a:cubicBezTo>
                  <a:pt x="1189272" y="951763"/>
                  <a:pt x="1230351" y="953771"/>
                  <a:pt x="1271239" y="957488"/>
                </a:cubicBezTo>
                <a:lnTo>
                  <a:pt x="2152186" y="946337"/>
                </a:lnTo>
                <a:cubicBezTo>
                  <a:pt x="2205913" y="945169"/>
                  <a:pt x="2347963" y="930105"/>
                  <a:pt x="2408664" y="924035"/>
                </a:cubicBezTo>
                <a:cubicBezTo>
                  <a:pt x="2435937" y="910398"/>
                  <a:pt x="2457188" y="897144"/>
                  <a:pt x="2486722" y="890581"/>
                </a:cubicBezTo>
                <a:cubicBezTo>
                  <a:pt x="2508794" y="885676"/>
                  <a:pt x="2531327" y="883147"/>
                  <a:pt x="2553630" y="879430"/>
                </a:cubicBezTo>
                <a:lnTo>
                  <a:pt x="2653991" y="845976"/>
                </a:lnTo>
                <a:cubicBezTo>
                  <a:pt x="2653995" y="845975"/>
                  <a:pt x="2720895" y="823675"/>
                  <a:pt x="2720898" y="823674"/>
                </a:cubicBezTo>
                <a:cubicBezTo>
                  <a:pt x="2791682" y="809516"/>
                  <a:pt x="2758266" y="817119"/>
                  <a:pt x="2821259" y="801371"/>
                </a:cubicBezTo>
                <a:cubicBezTo>
                  <a:pt x="2813825" y="764200"/>
                  <a:pt x="2809652" y="726226"/>
                  <a:pt x="2798956" y="689859"/>
                </a:cubicBezTo>
                <a:cubicBezTo>
                  <a:pt x="2790968" y="662701"/>
                  <a:pt x="2775665" y="638222"/>
                  <a:pt x="2765503" y="611800"/>
                </a:cubicBezTo>
                <a:cubicBezTo>
                  <a:pt x="2757064" y="589858"/>
                  <a:pt x="2751234" y="566986"/>
                  <a:pt x="2743200" y="544893"/>
                </a:cubicBezTo>
                <a:cubicBezTo>
                  <a:pt x="2736359" y="526081"/>
                  <a:pt x="2726056" y="508478"/>
                  <a:pt x="2720898" y="489137"/>
                </a:cubicBezTo>
                <a:cubicBezTo>
                  <a:pt x="2711131" y="452510"/>
                  <a:pt x="2710582" y="413587"/>
                  <a:pt x="2698595" y="377625"/>
                </a:cubicBezTo>
                <a:cubicBezTo>
                  <a:pt x="2683727" y="333020"/>
                  <a:pt x="2663213" y="289915"/>
                  <a:pt x="2653991" y="243810"/>
                </a:cubicBezTo>
                <a:cubicBezTo>
                  <a:pt x="2650274" y="225225"/>
                  <a:pt x="2647436" y="206442"/>
                  <a:pt x="2642839" y="188054"/>
                </a:cubicBezTo>
                <a:cubicBezTo>
                  <a:pt x="2639988" y="176650"/>
                  <a:pt x="2634917" y="165902"/>
                  <a:pt x="2631688" y="154600"/>
                </a:cubicBezTo>
                <a:cubicBezTo>
                  <a:pt x="2627478" y="139864"/>
                  <a:pt x="2624254" y="124864"/>
                  <a:pt x="2620537" y="109996"/>
                </a:cubicBezTo>
                <a:cubicBezTo>
                  <a:pt x="2616820" y="76542"/>
                  <a:pt x="2639842" y="23967"/>
                  <a:pt x="2609386" y="9635"/>
                </a:cubicBezTo>
                <a:cubicBezTo>
                  <a:pt x="2555468" y="-15738"/>
                  <a:pt x="2490404" y="16541"/>
                  <a:pt x="2430966" y="20786"/>
                </a:cubicBezTo>
                <a:cubicBezTo>
                  <a:pt x="2386320" y="23975"/>
                  <a:pt x="2341818" y="29055"/>
                  <a:pt x="2297151" y="31937"/>
                </a:cubicBezTo>
                <a:cubicBezTo>
                  <a:pt x="2100082" y="44651"/>
                  <a:pt x="2102005" y="59815"/>
                  <a:pt x="1951464" y="65391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36908" y="3603183"/>
            <a:ext cx="1945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Karel</a:t>
            </a:r>
            <a:r>
              <a:rPr lang="en-US" sz="2400" dirty="0" smtClean="0"/>
              <a:t> Program</a:t>
            </a:r>
            <a:endParaRPr lang="en-US" sz="2400" dirty="0"/>
          </a:p>
        </p:txBody>
      </p:sp>
      <p:sp>
        <p:nvSpPr>
          <p:cNvPr id="21" name="Freeform 20"/>
          <p:cNvSpPr/>
          <p:nvPr/>
        </p:nvSpPr>
        <p:spPr>
          <a:xfrm>
            <a:off x="314092" y="3350940"/>
            <a:ext cx="2509025" cy="957488"/>
          </a:xfrm>
          <a:custGeom>
            <a:avLst/>
            <a:gdLst>
              <a:gd name="connsiteX0" fmla="*/ 1951464 w 2821259"/>
              <a:gd name="connsiteY0" fmla="*/ 65391 h 957488"/>
              <a:gd name="connsiteX1" fmla="*/ 1393903 w 2821259"/>
              <a:gd name="connsiteY1" fmla="*/ 65391 h 957488"/>
              <a:gd name="connsiteX2" fmla="*/ 1304693 w 2821259"/>
              <a:gd name="connsiteY2" fmla="*/ 54239 h 957488"/>
              <a:gd name="connsiteX3" fmla="*/ 1137425 w 2821259"/>
              <a:gd name="connsiteY3" fmla="*/ 31937 h 957488"/>
              <a:gd name="connsiteX4" fmla="*/ 390293 w 2821259"/>
              <a:gd name="connsiteY4" fmla="*/ 43088 h 957488"/>
              <a:gd name="connsiteX5" fmla="*/ 323386 w 2821259"/>
              <a:gd name="connsiteY5" fmla="*/ 54239 h 957488"/>
              <a:gd name="connsiteX6" fmla="*/ 0 w 2821259"/>
              <a:gd name="connsiteY6" fmla="*/ 65391 h 957488"/>
              <a:gd name="connsiteX7" fmla="*/ 11151 w 2821259"/>
              <a:gd name="connsiteY7" fmla="*/ 243810 h 957488"/>
              <a:gd name="connsiteX8" fmla="*/ 22303 w 2821259"/>
              <a:gd name="connsiteY8" fmla="*/ 310718 h 957488"/>
              <a:gd name="connsiteX9" fmla="*/ 11151 w 2821259"/>
              <a:gd name="connsiteY9" fmla="*/ 600649 h 957488"/>
              <a:gd name="connsiteX10" fmla="*/ 33454 w 2821259"/>
              <a:gd name="connsiteY10" fmla="*/ 924035 h 957488"/>
              <a:gd name="connsiteX11" fmla="*/ 245327 w 2821259"/>
              <a:gd name="connsiteY11" fmla="*/ 935186 h 957488"/>
              <a:gd name="connsiteX12" fmla="*/ 747132 w 2821259"/>
              <a:gd name="connsiteY12" fmla="*/ 924035 h 957488"/>
              <a:gd name="connsiteX13" fmla="*/ 814039 w 2821259"/>
              <a:gd name="connsiteY13" fmla="*/ 912883 h 957488"/>
              <a:gd name="connsiteX14" fmla="*/ 1103971 w 2821259"/>
              <a:gd name="connsiteY14" fmla="*/ 935186 h 957488"/>
              <a:gd name="connsiteX15" fmla="*/ 1148576 w 2821259"/>
              <a:gd name="connsiteY15" fmla="*/ 946337 h 957488"/>
              <a:gd name="connsiteX16" fmla="*/ 1271239 w 2821259"/>
              <a:gd name="connsiteY16" fmla="*/ 957488 h 957488"/>
              <a:gd name="connsiteX17" fmla="*/ 2152186 w 2821259"/>
              <a:gd name="connsiteY17" fmla="*/ 946337 h 957488"/>
              <a:gd name="connsiteX18" fmla="*/ 2408664 w 2821259"/>
              <a:gd name="connsiteY18" fmla="*/ 924035 h 957488"/>
              <a:gd name="connsiteX19" fmla="*/ 2486722 w 2821259"/>
              <a:gd name="connsiteY19" fmla="*/ 890581 h 957488"/>
              <a:gd name="connsiteX20" fmla="*/ 2553630 w 2821259"/>
              <a:gd name="connsiteY20" fmla="*/ 879430 h 957488"/>
              <a:gd name="connsiteX21" fmla="*/ 2653991 w 2821259"/>
              <a:gd name="connsiteY21" fmla="*/ 845976 h 957488"/>
              <a:gd name="connsiteX22" fmla="*/ 2720898 w 2821259"/>
              <a:gd name="connsiteY22" fmla="*/ 823674 h 957488"/>
              <a:gd name="connsiteX23" fmla="*/ 2821259 w 2821259"/>
              <a:gd name="connsiteY23" fmla="*/ 801371 h 957488"/>
              <a:gd name="connsiteX24" fmla="*/ 2798956 w 2821259"/>
              <a:gd name="connsiteY24" fmla="*/ 689859 h 957488"/>
              <a:gd name="connsiteX25" fmla="*/ 2765503 w 2821259"/>
              <a:gd name="connsiteY25" fmla="*/ 611800 h 957488"/>
              <a:gd name="connsiteX26" fmla="*/ 2743200 w 2821259"/>
              <a:gd name="connsiteY26" fmla="*/ 544893 h 957488"/>
              <a:gd name="connsiteX27" fmla="*/ 2720898 w 2821259"/>
              <a:gd name="connsiteY27" fmla="*/ 489137 h 957488"/>
              <a:gd name="connsiteX28" fmla="*/ 2698595 w 2821259"/>
              <a:gd name="connsiteY28" fmla="*/ 377625 h 957488"/>
              <a:gd name="connsiteX29" fmla="*/ 2653991 w 2821259"/>
              <a:gd name="connsiteY29" fmla="*/ 243810 h 957488"/>
              <a:gd name="connsiteX30" fmla="*/ 2642839 w 2821259"/>
              <a:gd name="connsiteY30" fmla="*/ 188054 h 957488"/>
              <a:gd name="connsiteX31" fmla="*/ 2631688 w 2821259"/>
              <a:gd name="connsiteY31" fmla="*/ 154600 h 957488"/>
              <a:gd name="connsiteX32" fmla="*/ 2620537 w 2821259"/>
              <a:gd name="connsiteY32" fmla="*/ 109996 h 957488"/>
              <a:gd name="connsiteX33" fmla="*/ 2609386 w 2821259"/>
              <a:gd name="connsiteY33" fmla="*/ 9635 h 957488"/>
              <a:gd name="connsiteX34" fmla="*/ 2430966 w 2821259"/>
              <a:gd name="connsiteY34" fmla="*/ 20786 h 957488"/>
              <a:gd name="connsiteX35" fmla="*/ 2297151 w 2821259"/>
              <a:gd name="connsiteY35" fmla="*/ 31937 h 957488"/>
              <a:gd name="connsiteX36" fmla="*/ 1951464 w 2821259"/>
              <a:gd name="connsiteY36" fmla="*/ 65391 h 957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821259" h="957488">
                <a:moveTo>
                  <a:pt x="1951464" y="65391"/>
                </a:moveTo>
                <a:cubicBezTo>
                  <a:pt x="1800923" y="70967"/>
                  <a:pt x="1880671" y="83760"/>
                  <a:pt x="1393903" y="65391"/>
                </a:cubicBezTo>
                <a:cubicBezTo>
                  <a:pt x="1363956" y="64261"/>
                  <a:pt x="1334478" y="57549"/>
                  <a:pt x="1304693" y="54239"/>
                </a:cubicBezTo>
                <a:cubicBezTo>
                  <a:pt x="1158017" y="37941"/>
                  <a:pt x="1238084" y="52068"/>
                  <a:pt x="1137425" y="31937"/>
                </a:cubicBezTo>
                <a:lnTo>
                  <a:pt x="390293" y="43088"/>
                </a:lnTo>
                <a:cubicBezTo>
                  <a:pt x="367692" y="43707"/>
                  <a:pt x="345959" y="52949"/>
                  <a:pt x="323386" y="54239"/>
                </a:cubicBezTo>
                <a:cubicBezTo>
                  <a:pt x="215702" y="60393"/>
                  <a:pt x="107795" y="61674"/>
                  <a:pt x="0" y="65391"/>
                </a:cubicBezTo>
                <a:cubicBezTo>
                  <a:pt x="3717" y="124864"/>
                  <a:pt x="5756" y="184466"/>
                  <a:pt x="11151" y="243810"/>
                </a:cubicBezTo>
                <a:cubicBezTo>
                  <a:pt x="13198" y="266327"/>
                  <a:pt x="22303" y="288108"/>
                  <a:pt x="22303" y="310718"/>
                </a:cubicBezTo>
                <a:cubicBezTo>
                  <a:pt x="22303" y="407433"/>
                  <a:pt x="14868" y="504005"/>
                  <a:pt x="11151" y="600649"/>
                </a:cubicBezTo>
                <a:cubicBezTo>
                  <a:pt x="18585" y="708444"/>
                  <a:pt x="-28509" y="835516"/>
                  <a:pt x="33454" y="924035"/>
                </a:cubicBezTo>
                <a:cubicBezTo>
                  <a:pt x="74010" y="981973"/>
                  <a:pt x="174605" y="935186"/>
                  <a:pt x="245327" y="935186"/>
                </a:cubicBezTo>
                <a:cubicBezTo>
                  <a:pt x="412637" y="935186"/>
                  <a:pt x="579864" y="927752"/>
                  <a:pt x="747132" y="924035"/>
                </a:cubicBezTo>
                <a:cubicBezTo>
                  <a:pt x="769434" y="920318"/>
                  <a:pt x="791429" y="912883"/>
                  <a:pt x="814039" y="912883"/>
                </a:cubicBezTo>
                <a:cubicBezTo>
                  <a:pt x="880754" y="912883"/>
                  <a:pt x="1021579" y="921454"/>
                  <a:pt x="1103971" y="935186"/>
                </a:cubicBezTo>
                <a:cubicBezTo>
                  <a:pt x="1119088" y="937706"/>
                  <a:pt x="1133385" y="944312"/>
                  <a:pt x="1148576" y="946337"/>
                </a:cubicBezTo>
                <a:cubicBezTo>
                  <a:pt x="1189272" y="951763"/>
                  <a:pt x="1230351" y="953771"/>
                  <a:pt x="1271239" y="957488"/>
                </a:cubicBezTo>
                <a:lnTo>
                  <a:pt x="2152186" y="946337"/>
                </a:lnTo>
                <a:cubicBezTo>
                  <a:pt x="2205913" y="945169"/>
                  <a:pt x="2347963" y="930105"/>
                  <a:pt x="2408664" y="924035"/>
                </a:cubicBezTo>
                <a:cubicBezTo>
                  <a:pt x="2435937" y="910398"/>
                  <a:pt x="2457188" y="897144"/>
                  <a:pt x="2486722" y="890581"/>
                </a:cubicBezTo>
                <a:cubicBezTo>
                  <a:pt x="2508794" y="885676"/>
                  <a:pt x="2531327" y="883147"/>
                  <a:pt x="2553630" y="879430"/>
                </a:cubicBezTo>
                <a:lnTo>
                  <a:pt x="2653991" y="845976"/>
                </a:lnTo>
                <a:cubicBezTo>
                  <a:pt x="2653995" y="845975"/>
                  <a:pt x="2720895" y="823675"/>
                  <a:pt x="2720898" y="823674"/>
                </a:cubicBezTo>
                <a:cubicBezTo>
                  <a:pt x="2791682" y="809516"/>
                  <a:pt x="2758266" y="817119"/>
                  <a:pt x="2821259" y="801371"/>
                </a:cubicBezTo>
                <a:cubicBezTo>
                  <a:pt x="2813825" y="764200"/>
                  <a:pt x="2809652" y="726226"/>
                  <a:pt x="2798956" y="689859"/>
                </a:cubicBezTo>
                <a:cubicBezTo>
                  <a:pt x="2790968" y="662701"/>
                  <a:pt x="2775665" y="638222"/>
                  <a:pt x="2765503" y="611800"/>
                </a:cubicBezTo>
                <a:cubicBezTo>
                  <a:pt x="2757064" y="589858"/>
                  <a:pt x="2751234" y="566986"/>
                  <a:pt x="2743200" y="544893"/>
                </a:cubicBezTo>
                <a:cubicBezTo>
                  <a:pt x="2736359" y="526081"/>
                  <a:pt x="2726056" y="508478"/>
                  <a:pt x="2720898" y="489137"/>
                </a:cubicBezTo>
                <a:cubicBezTo>
                  <a:pt x="2711131" y="452510"/>
                  <a:pt x="2710582" y="413587"/>
                  <a:pt x="2698595" y="377625"/>
                </a:cubicBezTo>
                <a:cubicBezTo>
                  <a:pt x="2683727" y="333020"/>
                  <a:pt x="2663213" y="289915"/>
                  <a:pt x="2653991" y="243810"/>
                </a:cubicBezTo>
                <a:cubicBezTo>
                  <a:pt x="2650274" y="225225"/>
                  <a:pt x="2647436" y="206442"/>
                  <a:pt x="2642839" y="188054"/>
                </a:cubicBezTo>
                <a:cubicBezTo>
                  <a:pt x="2639988" y="176650"/>
                  <a:pt x="2634917" y="165902"/>
                  <a:pt x="2631688" y="154600"/>
                </a:cubicBezTo>
                <a:cubicBezTo>
                  <a:pt x="2627478" y="139864"/>
                  <a:pt x="2624254" y="124864"/>
                  <a:pt x="2620537" y="109996"/>
                </a:cubicBezTo>
                <a:cubicBezTo>
                  <a:pt x="2616820" y="76542"/>
                  <a:pt x="2639842" y="23967"/>
                  <a:pt x="2609386" y="9635"/>
                </a:cubicBezTo>
                <a:cubicBezTo>
                  <a:pt x="2555468" y="-15738"/>
                  <a:pt x="2490404" y="16541"/>
                  <a:pt x="2430966" y="20786"/>
                </a:cubicBezTo>
                <a:cubicBezTo>
                  <a:pt x="2386320" y="23975"/>
                  <a:pt x="2341818" y="29055"/>
                  <a:pt x="2297151" y="31937"/>
                </a:cubicBezTo>
                <a:cubicBezTo>
                  <a:pt x="2100082" y="44651"/>
                  <a:pt x="2102005" y="59815"/>
                  <a:pt x="1951464" y="65391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146027" y="3516691"/>
            <a:ext cx="257314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Graphics Program</a:t>
            </a:r>
            <a:endParaRPr lang="en-US" sz="2200" dirty="0"/>
          </a:p>
        </p:txBody>
      </p:sp>
      <p:sp>
        <p:nvSpPr>
          <p:cNvPr id="23" name="Freeform 22"/>
          <p:cNvSpPr/>
          <p:nvPr/>
        </p:nvSpPr>
        <p:spPr>
          <a:xfrm>
            <a:off x="6272560" y="3284034"/>
            <a:ext cx="2509025" cy="957488"/>
          </a:xfrm>
          <a:custGeom>
            <a:avLst/>
            <a:gdLst>
              <a:gd name="connsiteX0" fmla="*/ 1951464 w 2821259"/>
              <a:gd name="connsiteY0" fmla="*/ 65391 h 957488"/>
              <a:gd name="connsiteX1" fmla="*/ 1393903 w 2821259"/>
              <a:gd name="connsiteY1" fmla="*/ 65391 h 957488"/>
              <a:gd name="connsiteX2" fmla="*/ 1304693 w 2821259"/>
              <a:gd name="connsiteY2" fmla="*/ 54239 h 957488"/>
              <a:gd name="connsiteX3" fmla="*/ 1137425 w 2821259"/>
              <a:gd name="connsiteY3" fmla="*/ 31937 h 957488"/>
              <a:gd name="connsiteX4" fmla="*/ 390293 w 2821259"/>
              <a:gd name="connsiteY4" fmla="*/ 43088 h 957488"/>
              <a:gd name="connsiteX5" fmla="*/ 323386 w 2821259"/>
              <a:gd name="connsiteY5" fmla="*/ 54239 h 957488"/>
              <a:gd name="connsiteX6" fmla="*/ 0 w 2821259"/>
              <a:gd name="connsiteY6" fmla="*/ 65391 h 957488"/>
              <a:gd name="connsiteX7" fmla="*/ 11151 w 2821259"/>
              <a:gd name="connsiteY7" fmla="*/ 243810 h 957488"/>
              <a:gd name="connsiteX8" fmla="*/ 22303 w 2821259"/>
              <a:gd name="connsiteY8" fmla="*/ 310718 h 957488"/>
              <a:gd name="connsiteX9" fmla="*/ 11151 w 2821259"/>
              <a:gd name="connsiteY9" fmla="*/ 600649 h 957488"/>
              <a:gd name="connsiteX10" fmla="*/ 33454 w 2821259"/>
              <a:gd name="connsiteY10" fmla="*/ 924035 h 957488"/>
              <a:gd name="connsiteX11" fmla="*/ 245327 w 2821259"/>
              <a:gd name="connsiteY11" fmla="*/ 935186 h 957488"/>
              <a:gd name="connsiteX12" fmla="*/ 747132 w 2821259"/>
              <a:gd name="connsiteY12" fmla="*/ 924035 h 957488"/>
              <a:gd name="connsiteX13" fmla="*/ 814039 w 2821259"/>
              <a:gd name="connsiteY13" fmla="*/ 912883 h 957488"/>
              <a:gd name="connsiteX14" fmla="*/ 1103971 w 2821259"/>
              <a:gd name="connsiteY14" fmla="*/ 935186 h 957488"/>
              <a:gd name="connsiteX15" fmla="*/ 1148576 w 2821259"/>
              <a:gd name="connsiteY15" fmla="*/ 946337 h 957488"/>
              <a:gd name="connsiteX16" fmla="*/ 1271239 w 2821259"/>
              <a:gd name="connsiteY16" fmla="*/ 957488 h 957488"/>
              <a:gd name="connsiteX17" fmla="*/ 2152186 w 2821259"/>
              <a:gd name="connsiteY17" fmla="*/ 946337 h 957488"/>
              <a:gd name="connsiteX18" fmla="*/ 2408664 w 2821259"/>
              <a:gd name="connsiteY18" fmla="*/ 924035 h 957488"/>
              <a:gd name="connsiteX19" fmla="*/ 2486722 w 2821259"/>
              <a:gd name="connsiteY19" fmla="*/ 890581 h 957488"/>
              <a:gd name="connsiteX20" fmla="*/ 2553630 w 2821259"/>
              <a:gd name="connsiteY20" fmla="*/ 879430 h 957488"/>
              <a:gd name="connsiteX21" fmla="*/ 2653991 w 2821259"/>
              <a:gd name="connsiteY21" fmla="*/ 845976 h 957488"/>
              <a:gd name="connsiteX22" fmla="*/ 2720898 w 2821259"/>
              <a:gd name="connsiteY22" fmla="*/ 823674 h 957488"/>
              <a:gd name="connsiteX23" fmla="*/ 2821259 w 2821259"/>
              <a:gd name="connsiteY23" fmla="*/ 801371 h 957488"/>
              <a:gd name="connsiteX24" fmla="*/ 2798956 w 2821259"/>
              <a:gd name="connsiteY24" fmla="*/ 689859 h 957488"/>
              <a:gd name="connsiteX25" fmla="*/ 2765503 w 2821259"/>
              <a:gd name="connsiteY25" fmla="*/ 611800 h 957488"/>
              <a:gd name="connsiteX26" fmla="*/ 2743200 w 2821259"/>
              <a:gd name="connsiteY26" fmla="*/ 544893 h 957488"/>
              <a:gd name="connsiteX27" fmla="*/ 2720898 w 2821259"/>
              <a:gd name="connsiteY27" fmla="*/ 489137 h 957488"/>
              <a:gd name="connsiteX28" fmla="*/ 2698595 w 2821259"/>
              <a:gd name="connsiteY28" fmla="*/ 377625 h 957488"/>
              <a:gd name="connsiteX29" fmla="*/ 2653991 w 2821259"/>
              <a:gd name="connsiteY29" fmla="*/ 243810 h 957488"/>
              <a:gd name="connsiteX30" fmla="*/ 2642839 w 2821259"/>
              <a:gd name="connsiteY30" fmla="*/ 188054 h 957488"/>
              <a:gd name="connsiteX31" fmla="*/ 2631688 w 2821259"/>
              <a:gd name="connsiteY31" fmla="*/ 154600 h 957488"/>
              <a:gd name="connsiteX32" fmla="*/ 2620537 w 2821259"/>
              <a:gd name="connsiteY32" fmla="*/ 109996 h 957488"/>
              <a:gd name="connsiteX33" fmla="*/ 2609386 w 2821259"/>
              <a:gd name="connsiteY33" fmla="*/ 9635 h 957488"/>
              <a:gd name="connsiteX34" fmla="*/ 2430966 w 2821259"/>
              <a:gd name="connsiteY34" fmla="*/ 20786 h 957488"/>
              <a:gd name="connsiteX35" fmla="*/ 2297151 w 2821259"/>
              <a:gd name="connsiteY35" fmla="*/ 31937 h 957488"/>
              <a:gd name="connsiteX36" fmla="*/ 1951464 w 2821259"/>
              <a:gd name="connsiteY36" fmla="*/ 65391 h 957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821259" h="957488">
                <a:moveTo>
                  <a:pt x="1951464" y="65391"/>
                </a:moveTo>
                <a:cubicBezTo>
                  <a:pt x="1800923" y="70967"/>
                  <a:pt x="1880671" y="83760"/>
                  <a:pt x="1393903" y="65391"/>
                </a:cubicBezTo>
                <a:cubicBezTo>
                  <a:pt x="1363956" y="64261"/>
                  <a:pt x="1334478" y="57549"/>
                  <a:pt x="1304693" y="54239"/>
                </a:cubicBezTo>
                <a:cubicBezTo>
                  <a:pt x="1158017" y="37941"/>
                  <a:pt x="1238084" y="52068"/>
                  <a:pt x="1137425" y="31937"/>
                </a:cubicBezTo>
                <a:lnTo>
                  <a:pt x="390293" y="43088"/>
                </a:lnTo>
                <a:cubicBezTo>
                  <a:pt x="367692" y="43707"/>
                  <a:pt x="345959" y="52949"/>
                  <a:pt x="323386" y="54239"/>
                </a:cubicBezTo>
                <a:cubicBezTo>
                  <a:pt x="215702" y="60393"/>
                  <a:pt x="107795" y="61674"/>
                  <a:pt x="0" y="65391"/>
                </a:cubicBezTo>
                <a:cubicBezTo>
                  <a:pt x="3717" y="124864"/>
                  <a:pt x="5756" y="184466"/>
                  <a:pt x="11151" y="243810"/>
                </a:cubicBezTo>
                <a:cubicBezTo>
                  <a:pt x="13198" y="266327"/>
                  <a:pt x="22303" y="288108"/>
                  <a:pt x="22303" y="310718"/>
                </a:cubicBezTo>
                <a:cubicBezTo>
                  <a:pt x="22303" y="407433"/>
                  <a:pt x="14868" y="504005"/>
                  <a:pt x="11151" y="600649"/>
                </a:cubicBezTo>
                <a:cubicBezTo>
                  <a:pt x="18585" y="708444"/>
                  <a:pt x="-28509" y="835516"/>
                  <a:pt x="33454" y="924035"/>
                </a:cubicBezTo>
                <a:cubicBezTo>
                  <a:pt x="74010" y="981973"/>
                  <a:pt x="174605" y="935186"/>
                  <a:pt x="245327" y="935186"/>
                </a:cubicBezTo>
                <a:cubicBezTo>
                  <a:pt x="412637" y="935186"/>
                  <a:pt x="579864" y="927752"/>
                  <a:pt x="747132" y="924035"/>
                </a:cubicBezTo>
                <a:cubicBezTo>
                  <a:pt x="769434" y="920318"/>
                  <a:pt x="791429" y="912883"/>
                  <a:pt x="814039" y="912883"/>
                </a:cubicBezTo>
                <a:cubicBezTo>
                  <a:pt x="880754" y="912883"/>
                  <a:pt x="1021579" y="921454"/>
                  <a:pt x="1103971" y="935186"/>
                </a:cubicBezTo>
                <a:cubicBezTo>
                  <a:pt x="1119088" y="937706"/>
                  <a:pt x="1133385" y="944312"/>
                  <a:pt x="1148576" y="946337"/>
                </a:cubicBezTo>
                <a:cubicBezTo>
                  <a:pt x="1189272" y="951763"/>
                  <a:pt x="1230351" y="953771"/>
                  <a:pt x="1271239" y="957488"/>
                </a:cubicBezTo>
                <a:lnTo>
                  <a:pt x="2152186" y="946337"/>
                </a:lnTo>
                <a:cubicBezTo>
                  <a:pt x="2205913" y="945169"/>
                  <a:pt x="2347963" y="930105"/>
                  <a:pt x="2408664" y="924035"/>
                </a:cubicBezTo>
                <a:cubicBezTo>
                  <a:pt x="2435937" y="910398"/>
                  <a:pt x="2457188" y="897144"/>
                  <a:pt x="2486722" y="890581"/>
                </a:cubicBezTo>
                <a:cubicBezTo>
                  <a:pt x="2508794" y="885676"/>
                  <a:pt x="2531327" y="883147"/>
                  <a:pt x="2553630" y="879430"/>
                </a:cubicBezTo>
                <a:lnTo>
                  <a:pt x="2653991" y="845976"/>
                </a:lnTo>
                <a:cubicBezTo>
                  <a:pt x="2653995" y="845975"/>
                  <a:pt x="2720895" y="823675"/>
                  <a:pt x="2720898" y="823674"/>
                </a:cubicBezTo>
                <a:cubicBezTo>
                  <a:pt x="2791682" y="809516"/>
                  <a:pt x="2758266" y="817119"/>
                  <a:pt x="2821259" y="801371"/>
                </a:cubicBezTo>
                <a:cubicBezTo>
                  <a:pt x="2813825" y="764200"/>
                  <a:pt x="2809652" y="726226"/>
                  <a:pt x="2798956" y="689859"/>
                </a:cubicBezTo>
                <a:cubicBezTo>
                  <a:pt x="2790968" y="662701"/>
                  <a:pt x="2775665" y="638222"/>
                  <a:pt x="2765503" y="611800"/>
                </a:cubicBezTo>
                <a:cubicBezTo>
                  <a:pt x="2757064" y="589858"/>
                  <a:pt x="2751234" y="566986"/>
                  <a:pt x="2743200" y="544893"/>
                </a:cubicBezTo>
                <a:cubicBezTo>
                  <a:pt x="2736359" y="526081"/>
                  <a:pt x="2726056" y="508478"/>
                  <a:pt x="2720898" y="489137"/>
                </a:cubicBezTo>
                <a:cubicBezTo>
                  <a:pt x="2711131" y="452510"/>
                  <a:pt x="2710582" y="413587"/>
                  <a:pt x="2698595" y="377625"/>
                </a:cubicBezTo>
                <a:cubicBezTo>
                  <a:pt x="2683727" y="333020"/>
                  <a:pt x="2663213" y="289915"/>
                  <a:pt x="2653991" y="243810"/>
                </a:cubicBezTo>
                <a:cubicBezTo>
                  <a:pt x="2650274" y="225225"/>
                  <a:pt x="2647436" y="206442"/>
                  <a:pt x="2642839" y="188054"/>
                </a:cubicBezTo>
                <a:cubicBezTo>
                  <a:pt x="2639988" y="176650"/>
                  <a:pt x="2634917" y="165902"/>
                  <a:pt x="2631688" y="154600"/>
                </a:cubicBezTo>
                <a:cubicBezTo>
                  <a:pt x="2627478" y="139864"/>
                  <a:pt x="2624254" y="124864"/>
                  <a:pt x="2620537" y="109996"/>
                </a:cubicBezTo>
                <a:cubicBezTo>
                  <a:pt x="2616820" y="76542"/>
                  <a:pt x="2639842" y="23967"/>
                  <a:pt x="2609386" y="9635"/>
                </a:cubicBezTo>
                <a:cubicBezTo>
                  <a:pt x="2555468" y="-15738"/>
                  <a:pt x="2490404" y="16541"/>
                  <a:pt x="2430966" y="20786"/>
                </a:cubicBezTo>
                <a:cubicBezTo>
                  <a:pt x="2386320" y="23975"/>
                  <a:pt x="2341818" y="29055"/>
                  <a:pt x="2297151" y="31937"/>
                </a:cubicBezTo>
                <a:cubicBezTo>
                  <a:pt x="2100082" y="44651"/>
                  <a:pt x="2102005" y="59815"/>
                  <a:pt x="1951464" y="65391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121168" y="3524125"/>
            <a:ext cx="247535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/>
              <a:t>Console Program</a:t>
            </a:r>
            <a:endParaRPr lang="en-US" sz="2300" dirty="0"/>
          </a:p>
        </p:txBody>
      </p:sp>
      <p:sp>
        <p:nvSpPr>
          <p:cNvPr id="25" name="TextBox 24"/>
          <p:cNvSpPr txBox="1"/>
          <p:nvPr/>
        </p:nvSpPr>
        <p:spPr>
          <a:xfrm>
            <a:off x="315970" y="5089011"/>
            <a:ext cx="27590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SuperKarel</a:t>
            </a:r>
            <a:r>
              <a:rPr lang="en-US" sz="2200" dirty="0" smtClean="0"/>
              <a:t> Program</a:t>
            </a:r>
            <a:endParaRPr lang="en-US" sz="2200" dirty="0"/>
          </a:p>
        </p:txBody>
      </p:sp>
      <p:sp>
        <p:nvSpPr>
          <p:cNvPr id="26" name="Freeform 25"/>
          <p:cNvSpPr/>
          <p:nvPr/>
        </p:nvSpPr>
        <p:spPr>
          <a:xfrm>
            <a:off x="332677" y="4841486"/>
            <a:ext cx="2817542" cy="957488"/>
          </a:xfrm>
          <a:custGeom>
            <a:avLst/>
            <a:gdLst>
              <a:gd name="connsiteX0" fmla="*/ 1951464 w 2821259"/>
              <a:gd name="connsiteY0" fmla="*/ 65391 h 957488"/>
              <a:gd name="connsiteX1" fmla="*/ 1393903 w 2821259"/>
              <a:gd name="connsiteY1" fmla="*/ 65391 h 957488"/>
              <a:gd name="connsiteX2" fmla="*/ 1304693 w 2821259"/>
              <a:gd name="connsiteY2" fmla="*/ 54239 h 957488"/>
              <a:gd name="connsiteX3" fmla="*/ 1137425 w 2821259"/>
              <a:gd name="connsiteY3" fmla="*/ 31937 h 957488"/>
              <a:gd name="connsiteX4" fmla="*/ 390293 w 2821259"/>
              <a:gd name="connsiteY4" fmla="*/ 43088 h 957488"/>
              <a:gd name="connsiteX5" fmla="*/ 323386 w 2821259"/>
              <a:gd name="connsiteY5" fmla="*/ 54239 h 957488"/>
              <a:gd name="connsiteX6" fmla="*/ 0 w 2821259"/>
              <a:gd name="connsiteY6" fmla="*/ 65391 h 957488"/>
              <a:gd name="connsiteX7" fmla="*/ 11151 w 2821259"/>
              <a:gd name="connsiteY7" fmla="*/ 243810 h 957488"/>
              <a:gd name="connsiteX8" fmla="*/ 22303 w 2821259"/>
              <a:gd name="connsiteY8" fmla="*/ 310718 h 957488"/>
              <a:gd name="connsiteX9" fmla="*/ 11151 w 2821259"/>
              <a:gd name="connsiteY9" fmla="*/ 600649 h 957488"/>
              <a:gd name="connsiteX10" fmla="*/ 33454 w 2821259"/>
              <a:gd name="connsiteY10" fmla="*/ 924035 h 957488"/>
              <a:gd name="connsiteX11" fmla="*/ 245327 w 2821259"/>
              <a:gd name="connsiteY11" fmla="*/ 935186 h 957488"/>
              <a:gd name="connsiteX12" fmla="*/ 747132 w 2821259"/>
              <a:gd name="connsiteY12" fmla="*/ 924035 h 957488"/>
              <a:gd name="connsiteX13" fmla="*/ 814039 w 2821259"/>
              <a:gd name="connsiteY13" fmla="*/ 912883 h 957488"/>
              <a:gd name="connsiteX14" fmla="*/ 1103971 w 2821259"/>
              <a:gd name="connsiteY14" fmla="*/ 935186 h 957488"/>
              <a:gd name="connsiteX15" fmla="*/ 1148576 w 2821259"/>
              <a:gd name="connsiteY15" fmla="*/ 946337 h 957488"/>
              <a:gd name="connsiteX16" fmla="*/ 1271239 w 2821259"/>
              <a:gd name="connsiteY16" fmla="*/ 957488 h 957488"/>
              <a:gd name="connsiteX17" fmla="*/ 2152186 w 2821259"/>
              <a:gd name="connsiteY17" fmla="*/ 946337 h 957488"/>
              <a:gd name="connsiteX18" fmla="*/ 2408664 w 2821259"/>
              <a:gd name="connsiteY18" fmla="*/ 924035 h 957488"/>
              <a:gd name="connsiteX19" fmla="*/ 2486722 w 2821259"/>
              <a:gd name="connsiteY19" fmla="*/ 890581 h 957488"/>
              <a:gd name="connsiteX20" fmla="*/ 2553630 w 2821259"/>
              <a:gd name="connsiteY20" fmla="*/ 879430 h 957488"/>
              <a:gd name="connsiteX21" fmla="*/ 2653991 w 2821259"/>
              <a:gd name="connsiteY21" fmla="*/ 845976 h 957488"/>
              <a:gd name="connsiteX22" fmla="*/ 2720898 w 2821259"/>
              <a:gd name="connsiteY22" fmla="*/ 823674 h 957488"/>
              <a:gd name="connsiteX23" fmla="*/ 2821259 w 2821259"/>
              <a:gd name="connsiteY23" fmla="*/ 801371 h 957488"/>
              <a:gd name="connsiteX24" fmla="*/ 2798956 w 2821259"/>
              <a:gd name="connsiteY24" fmla="*/ 689859 h 957488"/>
              <a:gd name="connsiteX25" fmla="*/ 2765503 w 2821259"/>
              <a:gd name="connsiteY25" fmla="*/ 611800 h 957488"/>
              <a:gd name="connsiteX26" fmla="*/ 2743200 w 2821259"/>
              <a:gd name="connsiteY26" fmla="*/ 544893 h 957488"/>
              <a:gd name="connsiteX27" fmla="*/ 2720898 w 2821259"/>
              <a:gd name="connsiteY27" fmla="*/ 489137 h 957488"/>
              <a:gd name="connsiteX28" fmla="*/ 2698595 w 2821259"/>
              <a:gd name="connsiteY28" fmla="*/ 377625 h 957488"/>
              <a:gd name="connsiteX29" fmla="*/ 2653991 w 2821259"/>
              <a:gd name="connsiteY29" fmla="*/ 243810 h 957488"/>
              <a:gd name="connsiteX30" fmla="*/ 2642839 w 2821259"/>
              <a:gd name="connsiteY30" fmla="*/ 188054 h 957488"/>
              <a:gd name="connsiteX31" fmla="*/ 2631688 w 2821259"/>
              <a:gd name="connsiteY31" fmla="*/ 154600 h 957488"/>
              <a:gd name="connsiteX32" fmla="*/ 2620537 w 2821259"/>
              <a:gd name="connsiteY32" fmla="*/ 109996 h 957488"/>
              <a:gd name="connsiteX33" fmla="*/ 2609386 w 2821259"/>
              <a:gd name="connsiteY33" fmla="*/ 9635 h 957488"/>
              <a:gd name="connsiteX34" fmla="*/ 2430966 w 2821259"/>
              <a:gd name="connsiteY34" fmla="*/ 20786 h 957488"/>
              <a:gd name="connsiteX35" fmla="*/ 2297151 w 2821259"/>
              <a:gd name="connsiteY35" fmla="*/ 31937 h 957488"/>
              <a:gd name="connsiteX36" fmla="*/ 1951464 w 2821259"/>
              <a:gd name="connsiteY36" fmla="*/ 65391 h 957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821259" h="957488">
                <a:moveTo>
                  <a:pt x="1951464" y="65391"/>
                </a:moveTo>
                <a:cubicBezTo>
                  <a:pt x="1800923" y="70967"/>
                  <a:pt x="1880671" y="83760"/>
                  <a:pt x="1393903" y="65391"/>
                </a:cubicBezTo>
                <a:cubicBezTo>
                  <a:pt x="1363956" y="64261"/>
                  <a:pt x="1334478" y="57549"/>
                  <a:pt x="1304693" y="54239"/>
                </a:cubicBezTo>
                <a:cubicBezTo>
                  <a:pt x="1158017" y="37941"/>
                  <a:pt x="1238084" y="52068"/>
                  <a:pt x="1137425" y="31937"/>
                </a:cubicBezTo>
                <a:lnTo>
                  <a:pt x="390293" y="43088"/>
                </a:lnTo>
                <a:cubicBezTo>
                  <a:pt x="367692" y="43707"/>
                  <a:pt x="345959" y="52949"/>
                  <a:pt x="323386" y="54239"/>
                </a:cubicBezTo>
                <a:cubicBezTo>
                  <a:pt x="215702" y="60393"/>
                  <a:pt x="107795" y="61674"/>
                  <a:pt x="0" y="65391"/>
                </a:cubicBezTo>
                <a:cubicBezTo>
                  <a:pt x="3717" y="124864"/>
                  <a:pt x="5756" y="184466"/>
                  <a:pt x="11151" y="243810"/>
                </a:cubicBezTo>
                <a:cubicBezTo>
                  <a:pt x="13198" y="266327"/>
                  <a:pt x="22303" y="288108"/>
                  <a:pt x="22303" y="310718"/>
                </a:cubicBezTo>
                <a:cubicBezTo>
                  <a:pt x="22303" y="407433"/>
                  <a:pt x="14868" y="504005"/>
                  <a:pt x="11151" y="600649"/>
                </a:cubicBezTo>
                <a:cubicBezTo>
                  <a:pt x="18585" y="708444"/>
                  <a:pt x="-28509" y="835516"/>
                  <a:pt x="33454" y="924035"/>
                </a:cubicBezTo>
                <a:cubicBezTo>
                  <a:pt x="74010" y="981973"/>
                  <a:pt x="174605" y="935186"/>
                  <a:pt x="245327" y="935186"/>
                </a:cubicBezTo>
                <a:cubicBezTo>
                  <a:pt x="412637" y="935186"/>
                  <a:pt x="579864" y="927752"/>
                  <a:pt x="747132" y="924035"/>
                </a:cubicBezTo>
                <a:cubicBezTo>
                  <a:pt x="769434" y="920318"/>
                  <a:pt x="791429" y="912883"/>
                  <a:pt x="814039" y="912883"/>
                </a:cubicBezTo>
                <a:cubicBezTo>
                  <a:pt x="880754" y="912883"/>
                  <a:pt x="1021579" y="921454"/>
                  <a:pt x="1103971" y="935186"/>
                </a:cubicBezTo>
                <a:cubicBezTo>
                  <a:pt x="1119088" y="937706"/>
                  <a:pt x="1133385" y="944312"/>
                  <a:pt x="1148576" y="946337"/>
                </a:cubicBezTo>
                <a:cubicBezTo>
                  <a:pt x="1189272" y="951763"/>
                  <a:pt x="1230351" y="953771"/>
                  <a:pt x="1271239" y="957488"/>
                </a:cubicBezTo>
                <a:lnTo>
                  <a:pt x="2152186" y="946337"/>
                </a:lnTo>
                <a:cubicBezTo>
                  <a:pt x="2205913" y="945169"/>
                  <a:pt x="2347963" y="930105"/>
                  <a:pt x="2408664" y="924035"/>
                </a:cubicBezTo>
                <a:cubicBezTo>
                  <a:pt x="2435937" y="910398"/>
                  <a:pt x="2457188" y="897144"/>
                  <a:pt x="2486722" y="890581"/>
                </a:cubicBezTo>
                <a:cubicBezTo>
                  <a:pt x="2508794" y="885676"/>
                  <a:pt x="2531327" y="883147"/>
                  <a:pt x="2553630" y="879430"/>
                </a:cubicBezTo>
                <a:lnTo>
                  <a:pt x="2653991" y="845976"/>
                </a:lnTo>
                <a:cubicBezTo>
                  <a:pt x="2653995" y="845975"/>
                  <a:pt x="2720895" y="823675"/>
                  <a:pt x="2720898" y="823674"/>
                </a:cubicBezTo>
                <a:cubicBezTo>
                  <a:pt x="2791682" y="809516"/>
                  <a:pt x="2758266" y="817119"/>
                  <a:pt x="2821259" y="801371"/>
                </a:cubicBezTo>
                <a:cubicBezTo>
                  <a:pt x="2813825" y="764200"/>
                  <a:pt x="2809652" y="726226"/>
                  <a:pt x="2798956" y="689859"/>
                </a:cubicBezTo>
                <a:cubicBezTo>
                  <a:pt x="2790968" y="662701"/>
                  <a:pt x="2775665" y="638222"/>
                  <a:pt x="2765503" y="611800"/>
                </a:cubicBezTo>
                <a:cubicBezTo>
                  <a:pt x="2757064" y="589858"/>
                  <a:pt x="2751234" y="566986"/>
                  <a:pt x="2743200" y="544893"/>
                </a:cubicBezTo>
                <a:cubicBezTo>
                  <a:pt x="2736359" y="526081"/>
                  <a:pt x="2726056" y="508478"/>
                  <a:pt x="2720898" y="489137"/>
                </a:cubicBezTo>
                <a:cubicBezTo>
                  <a:pt x="2711131" y="452510"/>
                  <a:pt x="2710582" y="413587"/>
                  <a:pt x="2698595" y="377625"/>
                </a:cubicBezTo>
                <a:cubicBezTo>
                  <a:pt x="2683727" y="333020"/>
                  <a:pt x="2663213" y="289915"/>
                  <a:pt x="2653991" y="243810"/>
                </a:cubicBezTo>
                <a:cubicBezTo>
                  <a:pt x="2650274" y="225225"/>
                  <a:pt x="2647436" y="206442"/>
                  <a:pt x="2642839" y="188054"/>
                </a:cubicBezTo>
                <a:cubicBezTo>
                  <a:pt x="2639988" y="176650"/>
                  <a:pt x="2634917" y="165902"/>
                  <a:pt x="2631688" y="154600"/>
                </a:cubicBezTo>
                <a:cubicBezTo>
                  <a:pt x="2627478" y="139864"/>
                  <a:pt x="2624254" y="124864"/>
                  <a:pt x="2620537" y="109996"/>
                </a:cubicBezTo>
                <a:cubicBezTo>
                  <a:pt x="2616820" y="76542"/>
                  <a:pt x="2639842" y="23967"/>
                  <a:pt x="2609386" y="9635"/>
                </a:cubicBezTo>
                <a:cubicBezTo>
                  <a:pt x="2555468" y="-15738"/>
                  <a:pt x="2490404" y="16541"/>
                  <a:pt x="2430966" y="20786"/>
                </a:cubicBezTo>
                <a:cubicBezTo>
                  <a:pt x="2386320" y="23975"/>
                  <a:pt x="2341818" y="29055"/>
                  <a:pt x="2297151" y="31937"/>
                </a:cubicBezTo>
                <a:cubicBezTo>
                  <a:pt x="2100082" y="44651"/>
                  <a:pt x="2102005" y="59815"/>
                  <a:pt x="1951464" y="65391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3124200" y="1600200"/>
            <a:ext cx="2509025" cy="957488"/>
          </a:xfrm>
          <a:custGeom>
            <a:avLst/>
            <a:gdLst>
              <a:gd name="connsiteX0" fmla="*/ 1951464 w 2821259"/>
              <a:gd name="connsiteY0" fmla="*/ 65391 h 957488"/>
              <a:gd name="connsiteX1" fmla="*/ 1393903 w 2821259"/>
              <a:gd name="connsiteY1" fmla="*/ 65391 h 957488"/>
              <a:gd name="connsiteX2" fmla="*/ 1304693 w 2821259"/>
              <a:gd name="connsiteY2" fmla="*/ 54239 h 957488"/>
              <a:gd name="connsiteX3" fmla="*/ 1137425 w 2821259"/>
              <a:gd name="connsiteY3" fmla="*/ 31937 h 957488"/>
              <a:gd name="connsiteX4" fmla="*/ 390293 w 2821259"/>
              <a:gd name="connsiteY4" fmla="*/ 43088 h 957488"/>
              <a:gd name="connsiteX5" fmla="*/ 323386 w 2821259"/>
              <a:gd name="connsiteY5" fmla="*/ 54239 h 957488"/>
              <a:gd name="connsiteX6" fmla="*/ 0 w 2821259"/>
              <a:gd name="connsiteY6" fmla="*/ 65391 h 957488"/>
              <a:gd name="connsiteX7" fmla="*/ 11151 w 2821259"/>
              <a:gd name="connsiteY7" fmla="*/ 243810 h 957488"/>
              <a:gd name="connsiteX8" fmla="*/ 22303 w 2821259"/>
              <a:gd name="connsiteY8" fmla="*/ 310718 h 957488"/>
              <a:gd name="connsiteX9" fmla="*/ 11151 w 2821259"/>
              <a:gd name="connsiteY9" fmla="*/ 600649 h 957488"/>
              <a:gd name="connsiteX10" fmla="*/ 33454 w 2821259"/>
              <a:gd name="connsiteY10" fmla="*/ 924035 h 957488"/>
              <a:gd name="connsiteX11" fmla="*/ 245327 w 2821259"/>
              <a:gd name="connsiteY11" fmla="*/ 935186 h 957488"/>
              <a:gd name="connsiteX12" fmla="*/ 747132 w 2821259"/>
              <a:gd name="connsiteY12" fmla="*/ 924035 h 957488"/>
              <a:gd name="connsiteX13" fmla="*/ 814039 w 2821259"/>
              <a:gd name="connsiteY13" fmla="*/ 912883 h 957488"/>
              <a:gd name="connsiteX14" fmla="*/ 1103971 w 2821259"/>
              <a:gd name="connsiteY14" fmla="*/ 935186 h 957488"/>
              <a:gd name="connsiteX15" fmla="*/ 1148576 w 2821259"/>
              <a:gd name="connsiteY15" fmla="*/ 946337 h 957488"/>
              <a:gd name="connsiteX16" fmla="*/ 1271239 w 2821259"/>
              <a:gd name="connsiteY16" fmla="*/ 957488 h 957488"/>
              <a:gd name="connsiteX17" fmla="*/ 2152186 w 2821259"/>
              <a:gd name="connsiteY17" fmla="*/ 946337 h 957488"/>
              <a:gd name="connsiteX18" fmla="*/ 2408664 w 2821259"/>
              <a:gd name="connsiteY18" fmla="*/ 924035 h 957488"/>
              <a:gd name="connsiteX19" fmla="*/ 2486722 w 2821259"/>
              <a:gd name="connsiteY19" fmla="*/ 890581 h 957488"/>
              <a:gd name="connsiteX20" fmla="*/ 2553630 w 2821259"/>
              <a:gd name="connsiteY20" fmla="*/ 879430 h 957488"/>
              <a:gd name="connsiteX21" fmla="*/ 2653991 w 2821259"/>
              <a:gd name="connsiteY21" fmla="*/ 845976 h 957488"/>
              <a:gd name="connsiteX22" fmla="*/ 2720898 w 2821259"/>
              <a:gd name="connsiteY22" fmla="*/ 823674 h 957488"/>
              <a:gd name="connsiteX23" fmla="*/ 2821259 w 2821259"/>
              <a:gd name="connsiteY23" fmla="*/ 801371 h 957488"/>
              <a:gd name="connsiteX24" fmla="*/ 2798956 w 2821259"/>
              <a:gd name="connsiteY24" fmla="*/ 689859 h 957488"/>
              <a:gd name="connsiteX25" fmla="*/ 2765503 w 2821259"/>
              <a:gd name="connsiteY25" fmla="*/ 611800 h 957488"/>
              <a:gd name="connsiteX26" fmla="*/ 2743200 w 2821259"/>
              <a:gd name="connsiteY26" fmla="*/ 544893 h 957488"/>
              <a:gd name="connsiteX27" fmla="*/ 2720898 w 2821259"/>
              <a:gd name="connsiteY27" fmla="*/ 489137 h 957488"/>
              <a:gd name="connsiteX28" fmla="*/ 2698595 w 2821259"/>
              <a:gd name="connsiteY28" fmla="*/ 377625 h 957488"/>
              <a:gd name="connsiteX29" fmla="*/ 2653991 w 2821259"/>
              <a:gd name="connsiteY29" fmla="*/ 243810 h 957488"/>
              <a:gd name="connsiteX30" fmla="*/ 2642839 w 2821259"/>
              <a:gd name="connsiteY30" fmla="*/ 188054 h 957488"/>
              <a:gd name="connsiteX31" fmla="*/ 2631688 w 2821259"/>
              <a:gd name="connsiteY31" fmla="*/ 154600 h 957488"/>
              <a:gd name="connsiteX32" fmla="*/ 2620537 w 2821259"/>
              <a:gd name="connsiteY32" fmla="*/ 109996 h 957488"/>
              <a:gd name="connsiteX33" fmla="*/ 2609386 w 2821259"/>
              <a:gd name="connsiteY33" fmla="*/ 9635 h 957488"/>
              <a:gd name="connsiteX34" fmla="*/ 2430966 w 2821259"/>
              <a:gd name="connsiteY34" fmla="*/ 20786 h 957488"/>
              <a:gd name="connsiteX35" fmla="*/ 2297151 w 2821259"/>
              <a:gd name="connsiteY35" fmla="*/ 31937 h 957488"/>
              <a:gd name="connsiteX36" fmla="*/ 1951464 w 2821259"/>
              <a:gd name="connsiteY36" fmla="*/ 65391 h 957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821259" h="957488">
                <a:moveTo>
                  <a:pt x="1951464" y="65391"/>
                </a:moveTo>
                <a:cubicBezTo>
                  <a:pt x="1800923" y="70967"/>
                  <a:pt x="1880671" y="83760"/>
                  <a:pt x="1393903" y="65391"/>
                </a:cubicBezTo>
                <a:cubicBezTo>
                  <a:pt x="1363956" y="64261"/>
                  <a:pt x="1334478" y="57549"/>
                  <a:pt x="1304693" y="54239"/>
                </a:cubicBezTo>
                <a:cubicBezTo>
                  <a:pt x="1158017" y="37941"/>
                  <a:pt x="1238084" y="52068"/>
                  <a:pt x="1137425" y="31937"/>
                </a:cubicBezTo>
                <a:lnTo>
                  <a:pt x="390293" y="43088"/>
                </a:lnTo>
                <a:cubicBezTo>
                  <a:pt x="367692" y="43707"/>
                  <a:pt x="345959" y="52949"/>
                  <a:pt x="323386" y="54239"/>
                </a:cubicBezTo>
                <a:cubicBezTo>
                  <a:pt x="215702" y="60393"/>
                  <a:pt x="107795" y="61674"/>
                  <a:pt x="0" y="65391"/>
                </a:cubicBezTo>
                <a:cubicBezTo>
                  <a:pt x="3717" y="124864"/>
                  <a:pt x="5756" y="184466"/>
                  <a:pt x="11151" y="243810"/>
                </a:cubicBezTo>
                <a:cubicBezTo>
                  <a:pt x="13198" y="266327"/>
                  <a:pt x="22303" y="288108"/>
                  <a:pt x="22303" y="310718"/>
                </a:cubicBezTo>
                <a:cubicBezTo>
                  <a:pt x="22303" y="407433"/>
                  <a:pt x="14868" y="504005"/>
                  <a:pt x="11151" y="600649"/>
                </a:cubicBezTo>
                <a:cubicBezTo>
                  <a:pt x="18585" y="708444"/>
                  <a:pt x="-28509" y="835516"/>
                  <a:pt x="33454" y="924035"/>
                </a:cubicBezTo>
                <a:cubicBezTo>
                  <a:pt x="74010" y="981973"/>
                  <a:pt x="174605" y="935186"/>
                  <a:pt x="245327" y="935186"/>
                </a:cubicBezTo>
                <a:cubicBezTo>
                  <a:pt x="412637" y="935186"/>
                  <a:pt x="579864" y="927752"/>
                  <a:pt x="747132" y="924035"/>
                </a:cubicBezTo>
                <a:cubicBezTo>
                  <a:pt x="769434" y="920318"/>
                  <a:pt x="791429" y="912883"/>
                  <a:pt x="814039" y="912883"/>
                </a:cubicBezTo>
                <a:cubicBezTo>
                  <a:pt x="880754" y="912883"/>
                  <a:pt x="1021579" y="921454"/>
                  <a:pt x="1103971" y="935186"/>
                </a:cubicBezTo>
                <a:cubicBezTo>
                  <a:pt x="1119088" y="937706"/>
                  <a:pt x="1133385" y="944312"/>
                  <a:pt x="1148576" y="946337"/>
                </a:cubicBezTo>
                <a:cubicBezTo>
                  <a:pt x="1189272" y="951763"/>
                  <a:pt x="1230351" y="953771"/>
                  <a:pt x="1271239" y="957488"/>
                </a:cubicBezTo>
                <a:lnTo>
                  <a:pt x="2152186" y="946337"/>
                </a:lnTo>
                <a:cubicBezTo>
                  <a:pt x="2205913" y="945169"/>
                  <a:pt x="2347963" y="930105"/>
                  <a:pt x="2408664" y="924035"/>
                </a:cubicBezTo>
                <a:cubicBezTo>
                  <a:pt x="2435937" y="910398"/>
                  <a:pt x="2457188" y="897144"/>
                  <a:pt x="2486722" y="890581"/>
                </a:cubicBezTo>
                <a:cubicBezTo>
                  <a:pt x="2508794" y="885676"/>
                  <a:pt x="2531327" y="883147"/>
                  <a:pt x="2553630" y="879430"/>
                </a:cubicBezTo>
                <a:lnTo>
                  <a:pt x="2653991" y="845976"/>
                </a:lnTo>
                <a:cubicBezTo>
                  <a:pt x="2653995" y="845975"/>
                  <a:pt x="2720895" y="823675"/>
                  <a:pt x="2720898" y="823674"/>
                </a:cubicBezTo>
                <a:cubicBezTo>
                  <a:pt x="2791682" y="809516"/>
                  <a:pt x="2758266" y="817119"/>
                  <a:pt x="2821259" y="801371"/>
                </a:cubicBezTo>
                <a:cubicBezTo>
                  <a:pt x="2813825" y="764200"/>
                  <a:pt x="2809652" y="726226"/>
                  <a:pt x="2798956" y="689859"/>
                </a:cubicBezTo>
                <a:cubicBezTo>
                  <a:pt x="2790968" y="662701"/>
                  <a:pt x="2775665" y="638222"/>
                  <a:pt x="2765503" y="611800"/>
                </a:cubicBezTo>
                <a:cubicBezTo>
                  <a:pt x="2757064" y="589858"/>
                  <a:pt x="2751234" y="566986"/>
                  <a:pt x="2743200" y="544893"/>
                </a:cubicBezTo>
                <a:cubicBezTo>
                  <a:pt x="2736359" y="526081"/>
                  <a:pt x="2726056" y="508478"/>
                  <a:pt x="2720898" y="489137"/>
                </a:cubicBezTo>
                <a:cubicBezTo>
                  <a:pt x="2711131" y="452510"/>
                  <a:pt x="2710582" y="413587"/>
                  <a:pt x="2698595" y="377625"/>
                </a:cubicBezTo>
                <a:cubicBezTo>
                  <a:pt x="2683727" y="333020"/>
                  <a:pt x="2663213" y="289915"/>
                  <a:pt x="2653991" y="243810"/>
                </a:cubicBezTo>
                <a:cubicBezTo>
                  <a:pt x="2650274" y="225225"/>
                  <a:pt x="2647436" y="206442"/>
                  <a:pt x="2642839" y="188054"/>
                </a:cubicBezTo>
                <a:cubicBezTo>
                  <a:pt x="2639988" y="176650"/>
                  <a:pt x="2634917" y="165902"/>
                  <a:pt x="2631688" y="154600"/>
                </a:cubicBezTo>
                <a:cubicBezTo>
                  <a:pt x="2627478" y="139864"/>
                  <a:pt x="2624254" y="124864"/>
                  <a:pt x="2620537" y="109996"/>
                </a:cubicBezTo>
                <a:cubicBezTo>
                  <a:pt x="2616820" y="76542"/>
                  <a:pt x="2639842" y="23967"/>
                  <a:pt x="2609386" y="9635"/>
                </a:cubicBezTo>
                <a:cubicBezTo>
                  <a:pt x="2555468" y="-15738"/>
                  <a:pt x="2490404" y="16541"/>
                  <a:pt x="2430966" y="20786"/>
                </a:cubicBezTo>
                <a:cubicBezTo>
                  <a:pt x="2386320" y="23975"/>
                  <a:pt x="2341818" y="29055"/>
                  <a:pt x="2297151" y="31937"/>
                </a:cubicBezTo>
                <a:cubicBezTo>
                  <a:pt x="2100082" y="44651"/>
                  <a:pt x="2102005" y="59815"/>
                  <a:pt x="1951464" y="65391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652026" y="1836574"/>
            <a:ext cx="1245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Program</a:t>
            </a:r>
            <a:endParaRPr lang="en-US" sz="2400" dirty="0"/>
          </a:p>
        </p:txBody>
      </p:sp>
      <p:sp>
        <p:nvSpPr>
          <p:cNvPr id="29" name="Freeform 28"/>
          <p:cNvSpPr/>
          <p:nvPr/>
        </p:nvSpPr>
        <p:spPr>
          <a:xfrm>
            <a:off x="1744673" y="2650612"/>
            <a:ext cx="1918502" cy="579864"/>
          </a:xfrm>
          <a:custGeom>
            <a:avLst/>
            <a:gdLst>
              <a:gd name="connsiteX0" fmla="*/ 1918502 w 1918502"/>
              <a:gd name="connsiteY0" fmla="*/ 0 h 579864"/>
              <a:gd name="connsiteX1" fmla="*/ 1873897 w 1918502"/>
              <a:gd name="connsiteY1" fmla="*/ 22303 h 579864"/>
              <a:gd name="connsiteX2" fmla="*/ 1806990 w 1918502"/>
              <a:gd name="connsiteY2" fmla="*/ 44605 h 579864"/>
              <a:gd name="connsiteX3" fmla="*/ 1695478 w 1918502"/>
              <a:gd name="connsiteY3" fmla="*/ 89210 h 579864"/>
              <a:gd name="connsiteX4" fmla="*/ 1639721 w 1918502"/>
              <a:gd name="connsiteY4" fmla="*/ 100361 h 579864"/>
              <a:gd name="connsiteX5" fmla="*/ 1606268 w 1918502"/>
              <a:gd name="connsiteY5" fmla="*/ 111513 h 579864"/>
              <a:gd name="connsiteX6" fmla="*/ 1572814 w 1918502"/>
              <a:gd name="connsiteY6" fmla="*/ 133815 h 579864"/>
              <a:gd name="connsiteX7" fmla="*/ 1494756 w 1918502"/>
              <a:gd name="connsiteY7" fmla="*/ 144966 h 579864"/>
              <a:gd name="connsiteX8" fmla="*/ 1439000 w 1918502"/>
              <a:gd name="connsiteY8" fmla="*/ 156118 h 579864"/>
              <a:gd name="connsiteX9" fmla="*/ 1294034 w 1918502"/>
              <a:gd name="connsiteY9" fmla="*/ 189571 h 579864"/>
              <a:gd name="connsiteX10" fmla="*/ 624961 w 1918502"/>
              <a:gd name="connsiteY10" fmla="*/ 200722 h 579864"/>
              <a:gd name="connsiteX11" fmla="*/ 535751 w 1918502"/>
              <a:gd name="connsiteY11" fmla="*/ 223025 h 579864"/>
              <a:gd name="connsiteX12" fmla="*/ 491146 w 1918502"/>
              <a:gd name="connsiteY12" fmla="*/ 245327 h 579864"/>
              <a:gd name="connsiteX13" fmla="*/ 457692 w 1918502"/>
              <a:gd name="connsiteY13" fmla="*/ 256479 h 579864"/>
              <a:gd name="connsiteX14" fmla="*/ 379634 w 1918502"/>
              <a:gd name="connsiteY14" fmla="*/ 289932 h 579864"/>
              <a:gd name="connsiteX15" fmla="*/ 357331 w 1918502"/>
              <a:gd name="connsiteY15" fmla="*/ 323386 h 579864"/>
              <a:gd name="connsiteX16" fmla="*/ 323878 w 1918502"/>
              <a:gd name="connsiteY16" fmla="*/ 334537 h 579864"/>
              <a:gd name="connsiteX17" fmla="*/ 234668 w 1918502"/>
              <a:gd name="connsiteY17" fmla="*/ 379142 h 579864"/>
              <a:gd name="connsiteX18" fmla="*/ 190063 w 1918502"/>
              <a:gd name="connsiteY18" fmla="*/ 423747 h 579864"/>
              <a:gd name="connsiteX19" fmla="*/ 156609 w 1918502"/>
              <a:gd name="connsiteY19" fmla="*/ 446049 h 579864"/>
              <a:gd name="connsiteX20" fmla="*/ 112004 w 1918502"/>
              <a:gd name="connsiteY20" fmla="*/ 490654 h 579864"/>
              <a:gd name="connsiteX21" fmla="*/ 78551 w 1918502"/>
              <a:gd name="connsiteY21" fmla="*/ 557561 h 579864"/>
              <a:gd name="connsiteX22" fmla="*/ 56248 w 1918502"/>
              <a:gd name="connsiteY22" fmla="*/ 490654 h 579864"/>
              <a:gd name="connsiteX23" fmla="*/ 45097 w 1918502"/>
              <a:gd name="connsiteY23" fmla="*/ 457200 h 579864"/>
              <a:gd name="connsiteX24" fmla="*/ 33946 w 1918502"/>
              <a:gd name="connsiteY24" fmla="*/ 423747 h 579864"/>
              <a:gd name="connsiteX25" fmla="*/ 22795 w 1918502"/>
              <a:gd name="connsiteY25" fmla="*/ 367991 h 579864"/>
              <a:gd name="connsiteX26" fmla="*/ 492 w 1918502"/>
              <a:gd name="connsiteY26" fmla="*/ 301083 h 579864"/>
              <a:gd name="connsiteX27" fmla="*/ 33946 w 1918502"/>
              <a:gd name="connsiteY27" fmla="*/ 434898 h 579864"/>
              <a:gd name="connsiteX28" fmla="*/ 56248 w 1918502"/>
              <a:gd name="connsiteY28" fmla="*/ 479503 h 579864"/>
              <a:gd name="connsiteX29" fmla="*/ 78551 w 1918502"/>
              <a:gd name="connsiteY29" fmla="*/ 557561 h 579864"/>
              <a:gd name="connsiteX30" fmla="*/ 100853 w 1918502"/>
              <a:gd name="connsiteY30" fmla="*/ 579864 h 579864"/>
              <a:gd name="connsiteX31" fmla="*/ 301575 w 1918502"/>
              <a:gd name="connsiteY31" fmla="*/ 568713 h 57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918502" h="579864">
                <a:moveTo>
                  <a:pt x="1918502" y="0"/>
                </a:moveTo>
                <a:cubicBezTo>
                  <a:pt x="1903634" y="7434"/>
                  <a:pt x="1889331" y="16129"/>
                  <a:pt x="1873897" y="22303"/>
                </a:cubicBezTo>
                <a:cubicBezTo>
                  <a:pt x="1852070" y="31034"/>
                  <a:pt x="1828017" y="34091"/>
                  <a:pt x="1806990" y="44605"/>
                </a:cubicBezTo>
                <a:cubicBezTo>
                  <a:pt x="1767340" y="64430"/>
                  <a:pt x="1741412" y="80024"/>
                  <a:pt x="1695478" y="89210"/>
                </a:cubicBezTo>
                <a:cubicBezTo>
                  <a:pt x="1676892" y="92927"/>
                  <a:pt x="1658109" y="95764"/>
                  <a:pt x="1639721" y="100361"/>
                </a:cubicBezTo>
                <a:cubicBezTo>
                  <a:pt x="1628318" y="103212"/>
                  <a:pt x="1616781" y="106256"/>
                  <a:pt x="1606268" y="111513"/>
                </a:cubicBezTo>
                <a:cubicBezTo>
                  <a:pt x="1594281" y="117507"/>
                  <a:pt x="1585651" y="129964"/>
                  <a:pt x="1572814" y="133815"/>
                </a:cubicBezTo>
                <a:cubicBezTo>
                  <a:pt x="1547639" y="141367"/>
                  <a:pt x="1520682" y="140645"/>
                  <a:pt x="1494756" y="144966"/>
                </a:cubicBezTo>
                <a:cubicBezTo>
                  <a:pt x="1476060" y="148082"/>
                  <a:pt x="1457388" y="151521"/>
                  <a:pt x="1439000" y="156118"/>
                </a:cubicBezTo>
                <a:cubicBezTo>
                  <a:pt x="1374774" y="172175"/>
                  <a:pt x="1400335" y="187799"/>
                  <a:pt x="1294034" y="189571"/>
                </a:cubicBezTo>
                <a:lnTo>
                  <a:pt x="624961" y="200722"/>
                </a:lnTo>
                <a:cubicBezTo>
                  <a:pt x="592236" y="207267"/>
                  <a:pt x="565754" y="210167"/>
                  <a:pt x="535751" y="223025"/>
                </a:cubicBezTo>
                <a:cubicBezTo>
                  <a:pt x="520472" y="229573"/>
                  <a:pt x="506425" y="238779"/>
                  <a:pt x="491146" y="245327"/>
                </a:cubicBezTo>
                <a:cubicBezTo>
                  <a:pt x="480342" y="249957"/>
                  <a:pt x="468496" y="251849"/>
                  <a:pt x="457692" y="256479"/>
                </a:cubicBezTo>
                <a:cubicBezTo>
                  <a:pt x="361243" y="297814"/>
                  <a:pt x="458082" y="263783"/>
                  <a:pt x="379634" y="289932"/>
                </a:cubicBezTo>
                <a:cubicBezTo>
                  <a:pt x="372200" y="301083"/>
                  <a:pt x="367796" y="315014"/>
                  <a:pt x="357331" y="323386"/>
                </a:cubicBezTo>
                <a:cubicBezTo>
                  <a:pt x="348153" y="330729"/>
                  <a:pt x="334579" y="329673"/>
                  <a:pt x="323878" y="334537"/>
                </a:cubicBezTo>
                <a:cubicBezTo>
                  <a:pt x="293611" y="348295"/>
                  <a:pt x="258177" y="355633"/>
                  <a:pt x="234668" y="379142"/>
                </a:cubicBezTo>
                <a:cubicBezTo>
                  <a:pt x="219800" y="394010"/>
                  <a:pt x="207559" y="412084"/>
                  <a:pt x="190063" y="423747"/>
                </a:cubicBezTo>
                <a:cubicBezTo>
                  <a:pt x="178912" y="431181"/>
                  <a:pt x="166785" y="437327"/>
                  <a:pt x="156609" y="446049"/>
                </a:cubicBezTo>
                <a:cubicBezTo>
                  <a:pt x="140644" y="459733"/>
                  <a:pt x="112004" y="490654"/>
                  <a:pt x="112004" y="490654"/>
                </a:cubicBezTo>
                <a:cubicBezTo>
                  <a:pt x="111782" y="491319"/>
                  <a:pt x="90080" y="566208"/>
                  <a:pt x="78551" y="557561"/>
                </a:cubicBezTo>
                <a:cubicBezTo>
                  <a:pt x="59744" y="543456"/>
                  <a:pt x="63682" y="512956"/>
                  <a:pt x="56248" y="490654"/>
                </a:cubicBezTo>
                <a:lnTo>
                  <a:pt x="45097" y="457200"/>
                </a:lnTo>
                <a:cubicBezTo>
                  <a:pt x="41380" y="446049"/>
                  <a:pt x="36251" y="435273"/>
                  <a:pt x="33946" y="423747"/>
                </a:cubicBezTo>
                <a:cubicBezTo>
                  <a:pt x="30229" y="405162"/>
                  <a:pt x="27782" y="386277"/>
                  <a:pt x="22795" y="367991"/>
                </a:cubicBezTo>
                <a:cubicBezTo>
                  <a:pt x="16609" y="345310"/>
                  <a:pt x="-3373" y="277894"/>
                  <a:pt x="492" y="301083"/>
                </a:cubicBezTo>
                <a:cubicBezTo>
                  <a:pt x="8427" y="348695"/>
                  <a:pt x="11855" y="390715"/>
                  <a:pt x="33946" y="434898"/>
                </a:cubicBezTo>
                <a:cubicBezTo>
                  <a:pt x="41380" y="449766"/>
                  <a:pt x="50411" y="463938"/>
                  <a:pt x="56248" y="479503"/>
                </a:cubicBezTo>
                <a:cubicBezTo>
                  <a:pt x="61107" y="492459"/>
                  <a:pt x="69567" y="542587"/>
                  <a:pt x="78551" y="557561"/>
                </a:cubicBezTo>
                <a:cubicBezTo>
                  <a:pt x="83960" y="566576"/>
                  <a:pt x="93419" y="572430"/>
                  <a:pt x="100853" y="579864"/>
                </a:cubicBezTo>
                <a:lnTo>
                  <a:pt x="301575" y="568713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4274829" y="2728671"/>
            <a:ext cx="302746" cy="468351"/>
          </a:xfrm>
          <a:custGeom>
            <a:avLst/>
            <a:gdLst>
              <a:gd name="connsiteX0" fmla="*/ 135478 w 302746"/>
              <a:gd name="connsiteY0" fmla="*/ 0 h 468351"/>
              <a:gd name="connsiteX1" fmla="*/ 113175 w 302746"/>
              <a:gd name="connsiteY1" fmla="*/ 423746 h 468351"/>
              <a:gd name="connsiteX2" fmla="*/ 46268 w 302746"/>
              <a:gd name="connsiteY2" fmla="*/ 367990 h 468351"/>
              <a:gd name="connsiteX3" fmla="*/ 1663 w 302746"/>
              <a:gd name="connsiteY3" fmla="*/ 334537 h 468351"/>
              <a:gd name="connsiteX4" fmla="*/ 23965 w 302746"/>
              <a:gd name="connsiteY4" fmla="*/ 367990 h 468351"/>
              <a:gd name="connsiteX5" fmla="*/ 79722 w 302746"/>
              <a:gd name="connsiteY5" fmla="*/ 423746 h 468351"/>
              <a:gd name="connsiteX6" fmla="*/ 102024 w 302746"/>
              <a:gd name="connsiteY6" fmla="*/ 457200 h 468351"/>
              <a:gd name="connsiteX7" fmla="*/ 135478 w 302746"/>
              <a:gd name="connsiteY7" fmla="*/ 468351 h 468351"/>
              <a:gd name="connsiteX8" fmla="*/ 213536 w 302746"/>
              <a:gd name="connsiteY8" fmla="*/ 412595 h 468351"/>
              <a:gd name="connsiteX9" fmla="*/ 258141 w 302746"/>
              <a:gd name="connsiteY9" fmla="*/ 367990 h 468351"/>
              <a:gd name="connsiteX10" fmla="*/ 302746 w 302746"/>
              <a:gd name="connsiteY10" fmla="*/ 323385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2746" h="468351">
                <a:moveTo>
                  <a:pt x="135478" y="0"/>
                </a:moveTo>
                <a:cubicBezTo>
                  <a:pt x="128044" y="141249"/>
                  <a:pt x="146499" y="286283"/>
                  <a:pt x="113175" y="423746"/>
                </a:cubicBezTo>
                <a:cubicBezTo>
                  <a:pt x="106335" y="451960"/>
                  <a:pt x="68938" y="386126"/>
                  <a:pt x="46268" y="367990"/>
                </a:cubicBezTo>
                <a:cubicBezTo>
                  <a:pt x="31755" y="356380"/>
                  <a:pt x="-8646" y="319073"/>
                  <a:pt x="1663" y="334537"/>
                </a:cubicBezTo>
                <a:cubicBezTo>
                  <a:pt x="9097" y="345688"/>
                  <a:pt x="15140" y="357904"/>
                  <a:pt x="23965" y="367990"/>
                </a:cubicBezTo>
                <a:cubicBezTo>
                  <a:pt x="41273" y="387771"/>
                  <a:pt x="65143" y="401876"/>
                  <a:pt x="79722" y="423746"/>
                </a:cubicBezTo>
                <a:cubicBezTo>
                  <a:pt x="87156" y="434897"/>
                  <a:pt x="91559" y="448828"/>
                  <a:pt x="102024" y="457200"/>
                </a:cubicBezTo>
                <a:cubicBezTo>
                  <a:pt x="111203" y="464543"/>
                  <a:pt x="124327" y="464634"/>
                  <a:pt x="135478" y="468351"/>
                </a:cubicBezTo>
                <a:cubicBezTo>
                  <a:pt x="188880" y="450550"/>
                  <a:pt x="160618" y="465512"/>
                  <a:pt x="213536" y="412595"/>
                </a:cubicBezTo>
                <a:lnTo>
                  <a:pt x="258141" y="367990"/>
                </a:lnTo>
                <a:cubicBezTo>
                  <a:pt x="285055" y="327621"/>
                  <a:pt x="268457" y="340531"/>
                  <a:pt x="302746" y="323385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4845204" y="2684066"/>
            <a:ext cx="2330721" cy="501805"/>
          </a:xfrm>
          <a:custGeom>
            <a:avLst/>
            <a:gdLst>
              <a:gd name="connsiteX0" fmla="*/ 0 w 2330721"/>
              <a:gd name="connsiteY0" fmla="*/ 0 h 501805"/>
              <a:gd name="connsiteX1" fmla="*/ 22303 w 2330721"/>
              <a:gd name="connsiteY1" fmla="*/ 44605 h 501805"/>
              <a:gd name="connsiteX2" fmla="*/ 55756 w 2330721"/>
              <a:gd name="connsiteY2" fmla="*/ 55756 h 501805"/>
              <a:gd name="connsiteX3" fmla="*/ 635620 w 2330721"/>
              <a:gd name="connsiteY3" fmla="*/ 133815 h 501805"/>
              <a:gd name="connsiteX4" fmla="*/ 1014761 w 2330721"/>
              <a:gd name="connsiteY4" fmla="*/ 167268 h 501805"/>
              <a:gd name="connsiteX5" fmla="*/ 1182030 w 2330721"/>
              <a:gd name="connsiteY5" fmla="*/ 189571 h 501805"/>
              <a:gd name="connsiteX6" fmla="*/ 1282390 w 2330721"/>
              <a:gd name="connsiteY6" fmla="*/ 211873 h 501805"/>
              <a:gd name="connsiteX7" fmla="*/ 1382751 w 2330721"/>
              <a:gd name="connsiteY7" fmla="*/ 245327 h 501805"/>
              <a:gd name="connsiteX8" fmla="*/ 1449659 w 2330721"/>
              <a:gd name="connsiteY8" fmla="*/ 256478 h 501805"/>
              <a:gd name="connsiteX9" fmla="*/ 1494264 w 2330721"/>
              <a:gd name="connsiteY9" fmla="*/ 267629 h 501805"/>
              <a:gd name="connsiteX10" fmla="*/ 1572322 w 2330721"/>
              <a:gd name="connsiteY10" fmla="*/ 278781 h 501805"/>
              <a:gd name="connsiteX11" fmla="*/ 1616927 w 2330721"/>
              <a:gd name="connsiteY11" fmla="*/ 289932 h 501805"/>
              <a:gd name="connsiteX12" fmla="*/ 1784195 w 2330721"/>
              <a:gd name="connsiteY12" fmla="*/ 312234 h 501805"/>
              <a:gd name="connsiteX13" fmla="*/ 1906859 w 2330721"/>
              <a:gd name="connsiteY13" fmla="*/ 334537 h 501805"/>
              <a:gd name="connsiteX14" fmla="*/ 1940312 w 2330721"/>
              <a:gd name="connsiteY14" fmla="*/ 345688 h 501805"/>
              <a:gd name="connsiteX15" fmla="*/ 1984917 w 2330721"/>
              <a:gd name="connsiteY15" fmla="*/ 356839 h 501805"/>
              <a:gd name="connsiteX16" fmla="*/ 2051825 w 2330721"/>
              <a:gd name="connsiteY16" fmla="*/ 379142 h 501805"/>
              <a:gd name="connsiteX17" fmla="*/ 2096430 w 2330721"/>
              <a:gd name="connsiteY17" fmla="*/ 390293 h 501805"/>
              <a:gd name="connsiteX18" fmla="*/ 2163337 w 2330721"/>
              <a:gd name="connsiteY18" fmla="*/ 412595 h 501805"/>
              <a:gd name="connsiteX19" fmla="*/ 2252547 w 2330721"/>
              <a:gd name="connsiteY19" fmla="*/ 434898 h 501805"/>
              <a:gd name="connsiteX20" fmla="*/ 2286000 w 2330721"/>
              <a:gd name="connsiteY20" fmla="*/ 457200 h 501805"/>
              <a:gd name="connsiteX21" fmla="*/ 2319454 w 2330721"/>
              <a:gd name="connsiteY21" fmla="*/ 356839 h 501805"/>
              <a:gd name="connsiteX22" fmla="*/ 2308303 w 2330721"/>
              <a:gd name="connsiteY22" fmla="*/ 345688 h 501805"/>
              <a:gd name="connsiteX23" fmla="*/ 2286000 w 2330721"/>
              <a:gd name="connsiteY23" fmla="*/ 423746 h 501805"/>
              <a:gd name="connsiteX24" fmla="*/ 2263698 w 2330721"/>
              <a:gd name="connsiteY24" fmla="*/ 501805 h 501805"/>
              <a:gd name="connsiteX25" fmla="*/ 2141034 w 2330721"/>
              <a:gd name="connsiteY25" fmla="*/ 490654 h 501805"/>
              <a:gd name="connsiteX26" fmla="*/ 2040673 w 2330721"/>
              <a:gd name="connsiteY26" fmla="*/ 468351 h 501805"/>
              <a:gd name="connsiteX27" fmla="*/ 1951464 w 2330721"/>
              <a:gd name="connsiteY27" fmla="*/ 457200 h 501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330721" h="501805">
                <a:moveTo>
                  <a:pt x="0" y="0"/>
                </a:moveTo>
                <a:cubicBezTo>
                  <a:pt x="7434" y="14868"/>
                  <a:pt x="10548" y="32850"/>
                  <a:pt x="22303" y="44605"/>
                </a:cubicBezTo>
                <a:cubicBezTo>
                  <a:pt x="30614" y="52916"/>
                  <a:pt x="44124" y="54064"/>
                  <a:pt x="55756" y="55756"/>
                </a:cubicBezTo>
                <a:cubicBezTo>
                  <a:pt x="248756" y="83829"/>
                  <a:pt x="441894" y="111289"/>
                  <a:pt x="635620" y="133815"/>
                </a:cubicBezTo>
                <a:cubicBezTo>
                  <a:pt x="761642" y="148469"/>
                  <a:pt x="888435" y="155517"/>
                  <a:pt x="1014761" y="167268"/>
                </a:cubicBezTo>
                <a:cubicBezTo>
                  <a:pt x="1087129" y="174000"/>
                  <a:pt x="1115820" y="177533"/>
                  <a:pt x="1182030" y="189571"/>
                </a:cubicBezTo>
                <a:cubicBezTo>
                  <a:pt x="1206885" y="194090"/>
                  <a:pt x="1256537" y="203918"/>
                  <a:pt x="1282390" y="211873"/>
                </a:cubicBezTo>
                <a:cubicBezTo>
                  <a:pt x="1316094" y="222244"/>
                  <a:pt x="1347967" y="239530"/>
                  <a:pt x="1382751" y="245327"/>
                </a:cubicBezTo>
                <a:cubicBezTo>
                  <a:pt x="1405054" y="249044"/>
                  <a:pt x="1427488" y="252044"/>
                  <a:pt x="1449659" y="256478"/>
                </a:cubicBezTo>
                <a:cubicBezTo>
                  <a:pt x="1464687" y="259484"/>
                  <a:pt x="1479185" y="264887"/>
                  <a:pt x="1494264" y="267629"/>
                </a:cubicBezTo>
                <a:cubicBezTo>
                  <a:pt x="1520124" y="272331"/>
                  <a:pt x="1546462" y="274079"/>
                  <a:pt x="1572322" y="278781"/>
                </a:cubicBezTo>
                <a:cubicBezTo>
                  <a:pt x="1587401" y="281523"/>
                  <a:pt x="1601899" y="286926"/>
                  <a:pt x="1616927" y="289932"/>
                </a:cubicBezTo>
                <a:cubicBezTo>
                  <a:pt x="1679496" y="302445"/>
                  <a:pt x="1717248" y="304796"/>
                  <a:pt x="1784195" y="312234"/>
                </a:cubicBezTo>
                <a:cubicBezTo>
                  <a:pt x="1916437" y="345294"/>
                  <a:pt x="1707062" y="294577"/>
                  <a:pt x="1906859" y="334537"/>
                </a:cubicBezTo>
                <a:cubicBezTo>
                  <a:pt x="1918385" y="336842"/>
                  <a:pt x="1929010" y="342459"/>
                  <a:pt x="1940312" y="345688"/>
                </a:cubicBezTo>
                <a:cubicBezTo>
                  <a:pt x="1955048" y="349898"/>
                  <a:pt x="1970237" y="352435"/>
                  <a:pt x="1984917" y="356839"/>
                </a:cubicBezTo>
                <a:cubicBezTo>
                  <a:pt x="2007435" y="363594"/>
                  <a:pt x="2029307" y="372387"/>
                  <a:pt x="2051825" y="379142"/>
                </a:cubicBezTo>
                <a:cubicBezTo>
                  <a:pt x="2066505" y="383546"/>
                  <a:pt x="2081750" y="385889"/>
                  <a:pt x="2096430" y="390293"/>
                </a:cubicBezTo>
                <a:cubicBezTo>
                  <a:pt x="2118947" y="397048"/>
                  <a:pt x="2140530" y="406893"/>
                  <a:pt x="2163337" y="412595"/>
                </a:cubicBezTo>
                <a:lnTo>
                  <a:pt x="2252547" y="434898"/>
                </a:lnTo>
                <a:cubicBezTo>
                  <a:pt x="2263698" y="442332"/>
                  <a:pt x="2273557" y="462177"/>
                  <a:pt x="2286000" y="457200"/>
                </a:cubicBezTo>
                <a:cubicBezTo>
                  <a:pt x="2306310" y="449076"/>
                  <a:pt x="2316980" y="367973"/>
                  <a:pt x="2319454" y="356839"/>
                </a:cubicBezTo>
                <a:cubicBezTo>
                  <a:pt x="2331455" y="302832"/>
                  <a:pt x="2341205" y="296333"/>
                  <a:pt x="2308303" y="345688"/>
                </a:cubicBezTo>
                <a:cubicBezTo>
                  <a:pt x="2273426" y="485185"/>
                  <a:pt x="2318006" y="311722"/>
                  <a:pt x="2286000" y="423746"/>
                </a:cubicBezTo>
                <a:cubicBezTo>
                  <a:pt x="2257994" y="521769"/>
                  <a:pt x="2290436" y="421588"/>
                  <a:pt x="2263698" y="501805"/>
                </a:cubicBezTo>
                <a:cubicBezTo>
                  <a:pt x="2222810" y="498088"/>
                  <a:pt x="2181774" y="495746"/>
                  <a:pt x="2141034" y="490654"/>
                </a:cubicBezTo>
                <a:cubicBezTo>
                  <a:pt x="2070186" y="481798"/>
                  <a:pt x="2103717" y="479814"/>
                  <a:pt x="2040673" y="468351"/>
                </a:cubicBezTo>
                <a:cubicBezTo>
                  <a:pt x="1976453" y="456674"/>
                  <a:pt x="1986421" y="457200"/>
                  <a:pt x="1951464" y="457200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386164" y="4390203"/>
            <a:ext cx="314396" cy="412595"/>
          </a:xfrm>
          <a:custGeom>
            <a:avLst/>
            <a:gdLst>
              <a:gd name="connsiteX0" fmla="*/ 158279 w 314396"/>
              <a:gd name="connsiteY0" fmla="*/ 0 h 412595"/>
              <a:gd name="connsiteX1" fmla="*/ 147128 w 314396"/>
              <a:gd name="connsiteY1" fmla="*/ 44605 h 412595"/>
              <a:gd name="connsiteX2" fmla="*/ 124826 w 314396"/>
              <a:gd name="connsiteY2" fmla="*/ 367990 h 412595"/>
              <a:gd name="connsiteX3" fmla="*/ 46767 w 314396"/>
              <a:gd name="connsiteY3" fmla="*/ 312234 h 412595"/>
              <a:gd name="connsiteX4" fmla="*/ 2162 w 314396"/>
              <a:gd name="connsiteY4" fmla="*/ 267629 h 412595"/>
              <a:gd name="connsiteX5" fmla="*/ 35616 w 314396"/>
              <a:gd name="connsiteY5" fmla="*/ 301083 h 412595"/>
              <a:gd name="connsiteX6" fmla="*/ 124826 w 314396"/>
              <a:gd name="connsiteY6" fmla="*/ 401444 h 412595"/>
              <a:gd name="connsiteX7" fmla="*/ 158279 w 314396"/>
              <a:gd name="connsiteY7" fmla="*/ 412595 h 412595"/>
              <a:gd name="connsiteX8" fmla="*/ 214035 w 314396"/>
              <a:gd name="connsiteY8" fmla="*/ 367990 h 412595"/>
              <a:gd name="connsiteX9" fmla="*/ 236338 w 314396"/>
              <a:gd name="connsiteY9" fmla="*/ 345688 h 412595"/>
              <a:gd name="connsiteX10" fmla="*/ 269791 w 314396"/>
              <a:gd name="connsiteY10" fmla="*/ 334536 h 412595"/>
              <a:gd name="connsiteX11" fmla="*/ 314396 w 314396"/>
              <a:gd name="connsiteY11" fmla="*/ 289931 h 412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4396" h="412595">
                <a:moveTo>
                  <a:pt x="158279" y="0"/>
                </a:moveTo>
                <a:cubicBezTo>
                  <a:pt x="154562" y="14868"/>
                  <a:pt x="148147" y="29313"/>
                  <a:pt x="147128" y="44605"/>
                </a:cubicBezTo>
                <a:cubicBezTo>
                  <a:pt x="124889" y="378190"/>
                  <a:pt x="167853" y="238906"/>
                  <a:pt x="124826" y="367990"/>
                </a:cubicBezTo>
                <a:cubicBezTo>
                  <a:pt x="71909" y="315073"/>
                  <a:pt x="100169" y="330034"/>
                  <a:pt x="46767" y="312234"/>
                </a:cubicBezTo>
                <a:lnTo>
                  <a:pt x="2162" y="267629"/>
                </a:lnTo>
                <a:cubicBezTo>
                  <a:pt x="-8989" y="256478"/>
                  <a:pt x="26154" y="288467"/>
                  <a:pt x="35616" y="301083"/>
                </a:cubicBezTo>
                <a:cubicBezTo>
                  <a:pt x="52361" y="323409"/>
                  <a:pt x="101860" y="393789"/>
                  <a:pt x="124826" y="401444"/>
                </a:cubicBezTo>
                <a:lnTo>
                  <a:pt x="158279" y="412595"/>
                </a:lnTo>
                <a:cubicBezTo>
                  <a:pt x="212126" y="358748"/>
                  <a:pt x="143705" y="424253"/>
                  <a:pt x="214035" y="367990"/>
                </a:cubicBezTo>
                <a:cubicBezTo>
                  <a:pt x="222245" y="361422"/>
                  <a:pt x="227323" y="351097"/>
                  <a:pt x="236338" y="345688"/>
                </a:cubicBezTo>
                <a:cubicBezTo>
                  <a:pt x="246417" y="339640"/>
                  <a:pt x="258640" y="338253"/>
                  <a:pt x="269791" y="334536"/>
                </a:cubicBezTo>
                <a:lnTo>
                  <a:pt x="314396" y="289931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2904892" y="2996300"/>
            <a:ext cx="3045281" cy="1784195"/>
          </a:xfrm>
          <a:custGeom>
            <a:avLst/>
            <a:gdLst>
              <a:gd name="connsiteX0" fmla="*/ 1906859 w 3045281"/>
              <a:gd name="connsiteY0" fmla="*/ 111512 h 1784195"/>
              <a:gd name="connsiteX1" fmla="*/ 1728439 w 3045281"/>
              <a:gd name="connsiteY1" fmla="*/ 111512 h 1784195"/>
              <a:gd name="connsiteX2" fmla="*/ 1550020 w 3045281"/>
              <a:gd name="connsiteY2" fmla="*/ 44605 h 1784195"/>
              <a:gd name="connsiteX3" fmla="*/ 1427356 w 3045281"/>
              <a:gd name="connsiteY3" fmla="*/ 33454 h 1784195"/>
              <a:gd name="connsiteX4" fmla="*/ 1103971 w 3045281"/>
              <a:gd name="connsiteY4" fmla="*/ 0 h 1784195"/>
              <a:gd name="connsiteX5" fmla="*/ 724829 w 3045281"/>
              <a:gd name="connsiteY5" fmla="*/ 11151 h 1784195"/>
              <a:gd name="connsiteX6" fmla="*/ 624468 w 3045281"/>
              <a:gd name="connsiteY6" fmla="*/ 44605 h 1784195"/>
              <a:gd name="connsiteX7" fmla="*/ 468351 w 3045281"/>
              <a:gd name="connsiteY7" fmla="*/ 78059 h 1784195"/>
              <a:gd name="connsiteX8" fmla="*/ 356839 w 3045281"/>
              <a:gd name="connsiteY8" fmla="*/ 111512 h 1784195"/>
              <a:gd name="connsiteX9" fmla="*/ 323385 w 3045281"/>
              <a:gd name="connsiteY9" fmla="*/ 122664 h 1784195"/>
              <a:gd name="connsiteX10" fmla="*/ 289932 w 3045281"/>
              <a:gd name="connsiteY10" fmla="*/ 133815 h 1784195"/>
              <a:gd name="connsiteX11" fmla="*/ 223024 w 3045281"/>
              <a:gd name="connsiteY11" fmla="*/ 178420 h 1784195"/>
              <a:gd name="connsiteX12" fmla="*/ 178420 w 3045281"/>
              <a:gd name="connsiteY12" fmla="*/ 200722 h 1784195"/>
              <a:gd name="connsiteX13" fmla="*/ 122663 w 3045281"/>
              <a:gd name="connsiteY13" fmla="*/ 234176 h 1784195"/>
              <a:gd name="connsiteX14" fmla="*/ 78059 w 3045281"/>
              <a:gd name="connsiteY14" fmla="*/ 301083 h 1784195"/>
              <a:gd name="connsiteX15" fmla="*/ 55756 w 3045281"/>
              <a:gd name="connsiteY15" fmla="*/ 334537 h 1784195"/>
              <a:gd name="connsiteX16" fmla="*/ 44605 w 3045281"/>
              <a:gd name="connsiteY16" fmla="*/ 379142 h 1784195"/>
              <a:gd name="connsiteX17" fmla="*/ 22302 w 3045281"/>
              <a:gd name="connsiteY17" fmla="*/ 446049 h 1784195"/>
              <a:gd name="connsiteX18" fmla="*/ 0 w 3045281"/>
              <a:gd name="connsiteY18" fmla="*/ 524108 h 1784195"/>
              <a:gd name="connsiteX19" fmla="*/ 11151 w 3045281"/>
              <a:gd name="connsiteY19" fmla="*/ 903249 h 1784195"/>
              <a:gd name="connsiteX20" fmla="*/ 33454 w 3045281"/>
              <a:gd name="connsiteY20" fmla="*/ 1092820 h 1784195"/>
              <a:gd name="connsiteX21" fmla="*/ 66907 w 3045281"/>
              <a:gd name="connsiteY21" fmla="*/ 1248937 h 1784195"/>
              <a:gd name="connsiteX22" fmla="*/ 89210 w 3045281"/>
              <a:gd name="connsiteY22" fmla="*/ 1315844 h 1784195"/>
              <a:gd name="connsiteX23" fmla="*/ 100361 w 3045281"/>
              <a:gd name="connsiteY23" fmla="*/ 1349298 h 1784195"/>
              <a:gd name="connsiteX24" fmla="*/ 122663 w 3045281"/>
              <a:gd name="connsiteY24" fmla="*/ 1382751 h 1784195"/>
              <a:gd name="connsiteX25" fmla="*/ 156117 w 3045281"/>
              <a:gd name="connsiteY25" fmla="*/ 1460810 h 1784195"/>
              <a:gd name="connsiteX26" fmla="*/ 189571 w 3045281"/>
              <a:gd name="connsiteY26" fmla="*/ 1505415 h 1784195"/>
              <a:gd name="connsiteX27" fmla="*/ 211873 w 3045281"/>
              <a:gd name="connsiteY27" fmla="*/ 1538869 h 1784195"/>
              <a:gd name="connsiteX28" fmla="*/ 323385 w 3045281"/>
              <a:gd name="connsiteY28" fmla="*/ 1605776 h 1784195"/>
              <a:gd name="connsiteX29" fmla="*/ 390293 w 3045281"/>
              <a:gd name="connsiteY29" fmla="*/ 1628078 h 1784195"/>
              <a:gd name="connsiteX30" fmla="*/ 446049 w 3045281"/>
              <a:gd name="connsiteY30" fmla="*/ 1650381 h 1784195"/>
              <a:gd name="connsiteX31" fmla="*/ 557561 w 3045281"/>
              <a:gd name="connsiteY31" fmla="*/ 1672683 h 1784195"/>
              <a:gd name="connsiteX32" fmla="*/ 713678 w 3045281"/>
              <a:gd name="connsiteY32" fmla="*/ 1706137 h 1784195"/>
              <a:gd name="connsiteX33" fmla="*/ 758283 w 3045281"/>
              <a:gd name="connsiteY33" fmla="*/ 1717288 h 1784195"/>
              <a:gd name="connsiteX34" fmla="*/ 869795 w 3045281"/>
              <a:gd name="connsiteY34" fmla="*/ 1728439 h 1784195"/>
              <a:gd name="connsiteX35" fmla="*/ 1059366 w 3045281"/>
              <a:gd name="connsiteY35" fmla="*/ 1750742 h 1784195"/>
              <a:gd name="connsiteX36" fmla="*/ 1204332 w 3045281"/>
              <a:gd name="connsiteY36" fmla="*/ 1773044 h 1784195"/>
              <a:gd name="connsiteX37" fmla="*/ 1605776 w 3045281"/>
              <a:gd name="connsiteY37" fmla="*/ 1784195 h 1784195"/>
              <a:gd name="connsiteX38" fmla="*/ 2141034 w 3045281"/>
              <a:gd name="connsiteY38" fmla="*/ 1773044 h 1784195"/>
              <a:gd name="connsiteX39" fmla="*/ 2174488 w 3045281"/>
              <a:gd name="connsiteY39" fmla="*/ 1761893 h 1784195"/>
              <a:gd name="connsiteX40" fmla="*/ 2230244 w 3045281"/>
              <a:gd name="connsiteY40" fmla="*/ 1750742 h 1784195"/>
              <a:gd name="connsiteX41" fmla="*/ 2274849 w 3045281"/>
              <a:gd name="connsiteY41" fmla="*/ 1739591 h 1784195"/>
              <a:gd name="connsiteX42" fmla="*/ 2397512 w 3045281"/>
              <a:gd name="connsiteY42" fmla="*/ 1706137 h 1784195"/>
              <a:gd name="connsiteX43" fmla="*/ 2464420 w 3045281"/>
              <a:gd name="connsiteY43" fmla="*/ 1683834 h 1784195"/>
              <a:gd name="connsiteX44" fmla="*/ 2520176 w 3045281"/>
              <a:gd name="connsiteY44" fmla="*/ 1672683 h 1784195"/>
              <a:gd name="connsiteX45" fmla="*/ 2609385 w 3045281"/>
              <a:gd name="connsiteY45" fmla="*/ 1616927 h 1784195"/>
              <a:gd name="connsiteX46" fmla="*/ 2665142 w 3045281"/>
              <a:gd name="connsiteY46" fmla="*/ 1605776 h 1784195"/>
              <a:gd name="connsiteX47" fmla="*/ 2709746 w 3045281"/>
              <a:gd name="connsiteY47" fmla="*/ 1594625 h 1784195"/>
              <a:gd name="connsiteX48" fmla="*/ 2865863 w 3045281"/>
              <a:gd name="connsiteY48" fmla="*/ 1572322 h 1784195"/>
              <a:gd name="connsiteX49" fmla="*/ 2899317 w 3045281"/>
              <a:gd name="connsiteY49" fmla="*/ 1550020 h 1784195"/>
              <a:gd name="connsiteX50" fmla="*/ 2943922 w 3045281"/>
              <a:gd name="connsiteY50" fmla="*/ 1449659 h 1784195"/>
              <a:gd name="connsiteX51" fmla="*/ 2988527 w 3045281"/>
              <a:gd name="connsiteY51" fmla="*/ 1338147 h 1784195"/>
              <a:gd name="connsiteX52" fmla="*/ 2999678 w 3045281"/>
              <a:gd name="connsiteY52" fmla="*/ 1304693 h 1784195"/>
              <a:gd name="connsiteX53" fmla="*/ 3021981 w 3045281"/>
              <a:gd name="connsiteY53" fmla="*/ 1271239 h 1784195"/>
              <a:gd name="connsiteX54" fmla="*/ 3033132 w 3045281"/>
              <a:gd name="connsiteY54" fmla="*/ 1237786 h 1784195"/>
              <a:gd name="connsiteX55" fmla="*/ 3033132 w 3045281"/>
              <a:gd name="connsiteY55" fmla="*/ 981308 h 1784195"/>
              <a:gd name="connsiteX56" fmla="*/ 3021981 w 3045281"/>
              <a:gd name="connsiteY56" fmla="*/ 936703 h 1784195"/>
              <a:gd name="connsiteX57" fmla="*/ 3010829 w 3045281"/>
              <a:gd name="connsiteY57" fmla="*/ 869795 h 1784195"/>
              <a:gd name="connsiteX58" fmla="*/ 2977376 w 3045281"/>
              <a:gd name="connsiteY58" fmla="*/ 780586 h 1784195"/>
              <a:gd name="connsiteX59" fmla="*/ 2966224 w 3045281"/>
              <a:gd name="connsiteY59" fmla="*/ 747132 h 1784195"/>
              <a:gd name="connsiteX60" fmla="*/ 2921620 w 3045281"/>
              <a:gd name="connsiteY60" fmla="*/ 669073 h 1784195"/>
              <a:gd name="connsiteX61" fmla="*/ 2899317 w 3045281"/>
              <a:gd name="connsiteY61" fmla="*/ 613317 h 1784195"/>
              <a:gd name="connsiteX62" fmla="*/ 2832410 w 3045281"/>
              <a:gd name="connsiteY62" fmla="*/ 501805 h 1784195"/>
              <a:gd name="connsiteX63" fmla="*/ 2810107 w 3045281"/>
              <a:gd name="connsiteY63" fmla="*/ 468351 h 1784195"/>
              <a:gd name="connsiteX64" fmla="*/ 2709746 w 3045281"/>
              <a:gd name="connsiteY64" fmla="*/ 367991 h 1784195"/>
              <a:gd name="connsiteX65" fmla="*/ 2687444 w 3045281"/>
              <a:gd name="connsiteY65" fmla="*/ 345688 h 1784195"/>
              <a:gd name="connsiteX66" fmla="*/ 2642839 w 3045281"/>
              <a:gd name="connsiteY66" fmla="*/ 289932 h 1784195"/>
              <a:gd name="connsiteX67" fmla="*/ 2598234 w 3045281"/>
              <a:gd name="connsiteY67" fmla="*/ 278781 h 1784195"/>
              <a:gd name="connsiteX68" fmla="*/ 2564781 w 3045281"/>
              <a:gd name="connsiteY68" fmla="*/ 267630 h 1784195"/>
              <a:gd name="connsiteX69" fmla="*/ 2497873 w 3045281"/>
              <a:gd name="connsiteY69" fmla="*/ 223025 h 1784195"/>
              <a:gd name="connsiteX70" fmla="*/ 2419815 w 3045281"/>
              <a:gd name="connsiteY70" fmla="*/ 189571 h 1784195"/>
              <a:gd name="connsiteX71" fmla="*/ 2386361 w 3045281"/>
              <a:gd name="connsiteY71" fmla="*/ 178420 h 1784195"/>
              <a:gd name="connsiteX72" fmla="*/ 2352907 w 3045281"/>
              <a:gd name="connsiteY72" fmla="*/ 156117 h 1784195"/>
              <a:gd name="connsiteX73" fmla="*/ 2319454 w 3045281"/>
              <a:gd name="connsiteY73" fmla="*/ 144966 h 1784195"/>
              <a:gd name="connsiteX74" fmla="*/ 2252546 w 3045281"/>
              <a:gd name="connsiteY74" fmla="*/ 100361 h 1784195"/>
              <a:gd name="connsiteX75" fmla="*/ 2174488 w 3045281"/>
              <a:gd name="connsiteY75" fmla="*/ 78059 h 1784195"/>
              <a:gd name="connsiteX76" fmla="*/ 2118732 w 3045281"/>
              <a:gd name="connsiteY76" fmla="*/ 33454 h 1784195"/>
              <a:gd name="connsiteX77" fmla="*/ 2085278 w 3045281"/>
              <a:gd name="connsiteY77" fmla="*/ 22303 h 1784195"/>
              <a:gd name="connsiteX78" fmla="*/ 1817649 w 3045281"/>
              <a:gd name="connsiteY78" fmla="*/ 33454 h 1784195"/>
              <a:gd name="connsiteX79" fmla="*/ 1750742 w 3045281"/>
              <a:gd name="connsiteY79" fmla="*/ 55756 h 1784195"/>
              <a:gd name="connsiteX80" fmla="*/ 1717288 w 3045281"/>
              <a:gd name="connsiteY80" fmla="*/ 66908 h 1784195"/>
              <a:gd name="connsiteX81" fmla="*/ 1694985 w 3045281"/>
              <a:gd name="connsiteY81" fmla="*/ 89210 h 1784195"/>
              <a:gd name="connsiteX82" fmla="*/ 1650381 w 3045281"/>
              <a:gd name="connsiteY82" fmla="*/ 111512 h 1784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3045281" h="1784195">
                <a:moveTo>
                  <a:pt x="1906859" y="111512"/>
                </a:moveTo>
                <a:cubicBezTo>
                  <a:pt x="1834225" y="129672"/>
                  <a:pt x="1832567" y="135177"/>
                  <a:pt x="1728439" y="111512"/>
                </a:cubicBezTo>
                <a:cubicBezTo>
                  <a:pt x="1693309" y="103528"/>
                  <a:pt x="1597236" y="52937"/>
                  <a:pt x="1550020" y="44605"/>
                </a:cubicBezTo>
                <a:cubicBezTo>
                  <a:pt x="1509588" y="37470"/>
                  <a:pt x="1468222" y="37409"/>
                  <a:pt x="1427356" y="33454"/>
                </a:cubicBezTo>
                <a:lnTo>
                  <a:pt x="1103971" y="0"/>
                </a:lnTo>
                <a:cubicBezTo>
                  <a:pt x="977590" y="3717"/>
                  <a:pt x="850721" y="-560"/>
                  <a:pt x="724829" y="11151"/>
                </a:cubicBezTo>
                <a:cubicBezTo>
                  <a:pt x="689717" y="14417"/>
                  <a:pt x="659252" y="38808"/>
                  <a:pt x="624468" y="44605"/>
                </a:cubicBezTo>
                <a:cubicBezTo>
                  <a:pt x="527322" y="60796"/>
                  <a:pt x="579501" y="50271"/>
                  <a:pt x="468351" y="78059"/>
                </a:cubicBezTo>
                <a:cubicBezTo>
                  <a:pt x="400938" y="94912"/>
                  <a:pt x="438287" y="84363"/>
                  <a:pt x="356839" y="111512"/>
                </a:cubicBezTo>
                <a:lnTo>
                  <a:pt x="323385" y="122664"/>
                </a:lnTo>
                <a:cubicBezTo>
                  <a:pt x="312234" y="126381"/>
                  <a:pt x="299712" y="127295"/>
                  <a:pt x="289932" y="133815"/>
                </a:cubicBezTo>
                <a:cubicBezTo>
                  <a:pt x="267629" y="148683"/>
                  <a:pt x="246999" y="166433"/>
                  <a:pt x="223024" y="178420"/>
                </a:cubicBezTo>
                <a:cubicBezTo>
                  <a:pt x="208156" y="185854"/>
                  <a:pt x="192251" y="191501"/>
                  <a:pt x="178420" y="200722"/>
                </a:cubicBezTo>
                <a:cubicBezTo>
                  <a:pt x="117192" y="241541"/>
                  <a:pt x="200317" y="208292"/>
                  <a:pt x="122663" y="234176"/>
                </a:cubicBezTo>
                <a:lnTo>
                  <a:pt x="78059" y="301083"/>
                </a:lnTo>
                <a:lnTo>
                  <a:pt x="55756" y="334537"/>
                </a:lnTo>
                <a:cubicBezTo>
                  <a:pt x="52039" y="349405"/>
                  <a:pt x="49009" y="364462"/>
                  <a:pt x="44605" y="379142"/>
                </a:cubicBezTo>
                <a:cubicBezTo>
                  <a:pt x="37850" y="401659"/>
                  <a:pt x="28004" y="423242"/>
                  <a:pt x="22302" y="446049"/>
                </a:cubicBezTo>
                <a:cubicBezTo>
                  <a:pt x="8300" y="502058"/>
                  <a:pt x="15997" y="476115"/>
                  <a:pt x="0" y="524108"/>
                </a:cubicBezTo>
                <a:cubicBezTo>
                  <a:pt x="3717" y="650488"/>
                  <a:pt x="5659" y="776933"/>
                  <a:pt x="11151" y="903249"/>
                </a:cubicBezTo>
                <a:cubicBezTo>
                  <a:pt x="17223" y="1042904"/>
                  <a:pt x="16341" y="998699"/>
                  <a:pt x="33454" y="1092820"/>
                </a:cubicBezTo>
                <a:cubicBezTo>
                  <a:pt x="44684" y="1154582"/>
                  <a:pt x="45846" y="1185756"/>
                  <a:pt x="66907" y="1248937"/>
                </a:cubicBezTo>
                <a:lnTo>
                  <a:pt x="89210" y="1315844"/>
                </a:lnTo>
                <a:cubicBezTo>
                  <a:pt x="92927" y="1326995"/>
                  <a:pt x="93841" y="1339518"/>
                  <a:pt x="100361" y="1349298"/>
                </a:cubicBezTo>
                <a:cubicBezTo>
                  <a:pt x="107795" y="1360449"/>
                  <a:pt x="116669" y="1370764"/>
                  <a:pt x="122663" y="1382751"/>
                </a:cubicBezTo>
                <a:cubicBezTo>
                  <a:pt x="160601" y="1458626"/>
                  <a:pt x="98112" y="1368001"/>
                  <a:pt x="156117" y="1460810"/>
                </a:cubicBezTo>
                <a:cubicBezTo>
                  <a:pt x="165967" y="1476570"/>
                  <a:pt x="178768" y="1490291"/>
                  <a:pt x="189571" y="1505415"/>
                </a:cubicBezTo>
                <a:cubicBezTo>
                  <a:pt x="197361" y="1516321"/>
                  <a:pt x="201787" y="1530044"/>
                  <a:pt x="211873" y="1538869"/>
                </a:cubicBezTo>
                <a:cubicBezTo>
                  <a:pt x="233912" y="1558153"/>
                  <a:pt x="291211" y="1592906"/>
                  <a:pt x="323385" y="1605776"/>
                </a:cubicBezTo>
                <a:cubicBezTo>
                  <a:pt x="345213" y="1614507"/>
                  <a:pt x="368466" y="1619347"/>
                  <a:pt x="390293" y="1628078"/>
                </a:cubicBezTo>
                <a:cubicBezTo>
                  <a:pt x="408878" y="1635512"/>
                  <a:pt x="426708" y="1645223"/>
                  <a:pt x="446049" y="1650381"/>
                </a:cubicBezTo>
                <a:cubicBezTo>
                  <a:pt x="482676" y="1660148"/>
                  <a:pt x="521600" y="1660696"/>
                  <a:pt x="557561" y="1672683"/>
                </a:cubicBezTo>
                <a:cubicBezTo>
                  <a:pt x="674966" y="1711819"/>
                  <a:pt x="573009" y="1682693"/>
                  <a:pt x="713678" y="1706137"/>
                </a:cubicBezTo>
                <a:cubicBezTo>
                  <a:pt x="728795" y="1708657"/>
                  <a:pt x="743111" y="1715121"/>
                  <a:pt x="758283" y="1717288"/>
                </a:cubicBezTo>
                <a:cubicBezTo>
                  <a:pt x="795264" y="1722571"/>
                  <a:pt x="832624" y="1724722"/>
                  <a:pt x="869795" y="1728439"/>
                </a:cubicBezTo>
                <a:cubicBezTo>
                  <a:pt x="977007" y="1755244"/>
                  <a:pt x="849821" y="1726090"/>
                  <a:pt x="1059366" y="1750742"/>
                </a:cubicBezTo>
                <a:cubicBezTo>
                  <a:pt x="1228381" y="1770626"/>
                  <a:pt x="887222" y="1758950"/>
                  <a:pt x="1204332" y="1773044"/>
                </a:cubicBezTo>
                <a:cubicBezTo>
                  <a:pt x="1338066" y="1778988"/>
                  <a:pt x="1471961" y="1780478"/>
                  <a:pt x="1605776" y="1784195"/>
                </a:cubicBezTo>
                <a:lnTo>
                  <a:pt x="2141034" y="1773044"/>
                </a:lnTo>
                <a:cubicBezTo>
                  <a:pt x="2152779" y="1772583"/>
                  <a:pt x="2163084" y="1764744"/>
                  <a:pt x="2174488" y="1761893"/>
                </a:cubicBezTo>
                <a:cubicBezTo>
                  <a:pt x="2192876" y="1757296"/>
                  <a:pt x="2211742" y="1754853"/>
                  <a:pt x="2230244" y="1750742"/>
                </a:cubicBezTo>
                <a:cubicBezTo>
                  <a:pt x="2245205" y="1747417"/>
                  <a:pt x="2259981" y="1743308"/>
                  <a:pt x="2274849" y="1739591"/>
                </a:cubicBezTo>
                <a:cubicBezTo>
                  <a:pt x="2362482" y="1695774"/>
                  <a:pt x="2272136" y="1735070"/>
                  <a:pt x="2397512" y="1706137"/>
                </a:cubicBezTo>
                <a:cubicBezTo>
                  <a:pt x="2420419" y="1700851"/>
                  <a:pt x="2441367" y="1688444"/>
                  <a:pt x="2464420" y="1683834"/>
                </a:cubicBezTo>
                <a:lnTo>
                  <a:pt x="2520176" y="1672683"/>
                </a:lnTo>
                <a:cubicBezTo>
                  <a:pt x="2549912" y="1654098"/>
                  <a:pt x="2574999" y="1623804"/>
                  <a:pt x="2609385" y="1616927"/>
                </a:cubicBezTo>
                <a:cubicBezTo>
                  <a:pt x="2627971" y="1613210"/>
                  <a:pt x="2646640" y="1609888"/>
                  <a:pt x="2665142" y="1605776"/>
                </a:cubicBezTo>
                <a:cubicBezTo>
                  <a:pt x="2680103" y="1602451"/>
                  <a:pt x="2694629" y="1597145"/>
                  <a:pt x="2709746" y="1594625"/>
                </a:cubicBezTo>
                <a:cubicBezTo>
                  <a:pt x="2761598" y="1585983"/>
                  <a:pt x="2865863" y="1572322"/>
                  <a:pt x="2865863" y="1572322"/>
                </a:cubicBezTo>
                <a:cubicBezTo>
                  <a:pt x="2877014" y="1564888"/>
                  <a:pt x="2889840" y="1559497"/>
                  <a:pt x="2899317" y="1550020"/>
                </a:cubicBezTo>
                <a:cubicBezTo>
                  <a:pt x="2932120" y="1517218"/>
                  <a:pt x="2921839" y="1493826"/>
                  <a:pt x="2943922" y="1449659"/>
                </a:cubicBezTo>
                <a:cubicBezTo>
                  <a:pt x="2976736" y="1384029"/>
                  <a:pt x="2960969" y="1420821"/>
                  <a:pt x="2988527" y="1338147"/>
                </a:cubicBezTo>
                <a:cubicBezTo>
                  <a:pt x="2992244" y="1326996"/>
                  <a:pt x="2993158" y="1314473"/>
                  <a:pt x="2999678" y="1304693"/>
                </a:cubicBezTo>
                <a:lnTo>
                  <a:pt x="3021981" y="1271239"/>
                </a:lnTo>
                <a:cubicBezTo>
                  <a:pt x="3025698" y="1260088"/>
                  <a:pt x="3030827" y="1249312"/>
                  <a:pt x="3033132" y="1237786"/>
                </a:cubicBezTo>
                <a:cubicBezTo>
                  <a:pt x="3053064" y="1138126"/>
                  <a:pt x="3045120" y="1101194"/>
                  <a:pt x="3033132" y="981308"/>
                </a:cubicBezTo>
                <a:cubicBezTo>
                  <a:pt x="3031607" y="966058"/>
                  <a:pt x="3024987" y="951731"/>
                  <a:pt x="3021981" y="936703"/>
                </a:cubicBezTo>
                <a:cubicBezTo>
                  <a:pt x="3017547" y="914532"/>
                  <a:pt x="3015734" y="891867"/>
                  <a:pt x="3010829" y="869795"/>
                </a:cubicBezTo>
                <a:cubicBezTo>
                  <a:pt x="3006227" y="849087"/>
                  <a:pt x="2982111" y="793212"/>
                  <a:pt x="2977376" y="780586"/>
                </a:cubicBezTo>
                <a:cubicBezTo>
                  <a:pt x="2973249" y="769580"/>
                  <a:pt x="2970854" y="757936"/>
                  <a:pt x="2966224" y="747132"/>
                </a:cubicBezTo>
                <a:cubicBezTo>
                  <a:pt x="2907575" y="610285"/>
                  <a:pt x="2977614" y="781062"/>
                  <a:pt x="2921620" y="669073"/>
                </a:cubicBezTo>
                <a:cubicBezTo>
                  <a:pt x="2912668" y="651169"/>
                  <a:pt x="2908737" y="630979"/>
                  <a:pt x="2899317" y="613317"/>
                </a:cubicBezTo>
                <a:cubicBezTo>
                  <a:pt x="2878918" y="575069"/>
                  <a:pt x="2856455" y="537873"/>
                  <a:pt x="2832410" y="501805"/>
                </a:cubicBezTo>
                <a:cubicBezTo>
                  <a:pt x="2824976" y="490654"/>
                  <a:pt x="2819011" y="478368"/>
                  <a:pt x="2810107" y="468351"/>
                </a:cubicBezTo>
                <a:cubicBezTo>
                  <a:pt x="2810080" y="468321"/>
                  <a:pt x="2726487" y="384732"/>
                  <a:pt x="2709746" y="367991"/>
                </a:cubicBezTo>
                <a:cubicBezTo>
                  <a:pt x="2702312" y="360557"/>
                  <a:pt x="2693276" y="354436"/>
                  <a:pt x="2687444" y="345688"/>
                </a:cubicBezTo>
                <a:cubicBezTo>
                  <a:pt x="2679564" y="333867"/>
                  <a:pt x="2658731" y="297878"/>
                  <a:pt x="2642839" y="289932"/>
                </a:cubicBezTo>
                <a:cubicBezTo>
                  <a:pt x="2629131" y="283078"/>
                  <a:pt x="2612970" y="282991"/>
                  <a:pt x="2598234" y="278781"/>
                </a:cubicBezTo>
                <a:cubicBezTo>
                  <a:pt x="2586932" y="275552"/>
                  <a:pt x="2575932" y="271347"/>
                  <a:pt x="2564781" y="267630"/>
                </a:cubicBezTo>
                <a:cubicBezTo>
                  <a:pt x="2542478" y="252762"/>
                  <a:pt x="2523302" y="231502"/>
                  <a:pt x="2497873" y="223025"/>
                </a:cubicBezTo>
                <a:cubicBezTo>
                  <a:pt x="2419407" y="196867"/>
                  <a:pt x="2516290" y="230916"/>
                  <a:pt x="2419815" y="189571"/>
                </a:cubicBezTo>
                <a:cubicBezTo>
                  <a:pt x="2409011" y="184941"/>
                  <a:pt x="2397512" y="182137"/>
                  <a:pt x="2386361" y="178420"/>
                </a:cubicBezTo>
                <a:cubicBezTo>
                  <a:pt x="2375210" y="170986"/>
                  <a:pt x="2364894" y="162111"/>
                  <a:pt x="2352907" y="156117"/>
                </a:cubicBezTo>
                <a:cubicBezTo>
                  <a:pt x="2342394" y="150860"/>
                  <a:pt x="2329729" y="150674"/>
                  <a:pt x="2319454" y="144966"/>
                </a:cubicBezTo>
                <a:cubicBezTo>
                  <a:pt x="2296023" y="131949"/>
                  <a:pt x="2278550" y="106862"/>
                  <a:pt x="2252546" y="100361"/>
                </a:cubicBezTo>
                <a:cubicBezTo>
                  <a:pt x="2196538" y="86359"/>
                  <a:pt x="2222481" y="94056"/>
                  <a:pt x="2174488" y="78059"/>
                </a:cubicBezTo>
                <a:cubicBezTo>
                  <a:pt x="2153744" y="57315"/>
                  <a:pt x="2146866" y="47521"/>
                  <a:pt x="2118732" y="33454"/>
                </a:cubicBezTo>
                <a:cubicBezTo>
                  <a:pt x="2108218" y="28197"/>
                  <a:pt x="2096429" y="26020"/>
                  <a:pt x="2085278" y="22303"/>
                </a:cubicBezTo>
                <a:cubicBezTo>
                  <a:pt x="1996068" y="26020"/>
                  <a:pt x="1906493" y="24570"/>
                  <a:pt x="1817649" y="33454"/>
                </a:cubicBezTo>
                <a:cubicBezTo>
                  <a:pt x="1794257" y="35793"/>
                  <a:pt x="1773044" y="48322"/>
                  <a:pt x="1750742" y="55756"/>
                </a:cubicBezTo>
                <a:lnTo>
                  <a:pt x="1717288" y="66908"/>
                </a:lnTo>
                <a:cubicBezTo>
                  <a:pt x="1709854" y="74342"/>
                  <a:pt x="1704000" y="83801"/>
                  <a:pt x="1694985" y="89210"/>
                </a:cubicBezTo>
                <a:cubicBezTo>
                  <a:pt x="1630920" y="127648"/>
                  <a:pt x="1681303" y="80590"/>
                  <a:pt x="1650381" y="111512"/>
                </a:cubicBezTo>
              </a:path>
            </a:pathLst>
          </a:custGeom>
          <a:noFill/>
          <a:ln w="762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2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20906604">
            <a:off x="426533" y="1726870"/>
            <a:ext cx="2118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This </a:t>
            </a:r>
            <a:r>
              <a:rPr lang="en-US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code is </a:t>
            </a:r>
            <a:r>
              <a:rPr lang="en-US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run once, just before the for loop starts</a:t>
            </a:r>
            <a:endParaRPr lang="en-US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738267">
            <a:off x="6377567" y="1517748"/>
            <a:ext cx="2118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This </a:t>
            </a:r>
            <a:r>
              <a:rPr lang="en-US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code is </a:t>
            </a:r>
            <a:r>
              <a:rPr lang="en-US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run each time the code gets to the end of the ‘body’</a:t>
            </a:r>
            <a:endParaRPr lang="en-US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9138" y="1435973"/>
            <a:ext cx="2118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Repeats the </a:t>
            </a:r>
            <a:r>
              <a:rPr lang="en-US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loop if this condition passes</a:t>
            </a:r>
            <a:endParaRPr lang="en-US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809285" y="2641270"/>
            <a:ext cx="1371599" cy="480821"/>
          </a:xfrm>
          <a:custGeom>
            <a:avLst/>
            <a:gdLst>
              <a:gd name="connsiteX0" fmla="*/ 0 w 1371599"/>
              <a:gd name="connsiteY0" fmla="*/ 0 h 480821"/>
              <a:gd name="connsiteX1" fmla="*/ 33454 w 1371599"/>
              <a:gd name="connsiteY1" fmla="*/ 44605 h 480821"/>
              <a:gd name="connsiteX2" fmla="*/ 1025912 w 1371599"/>
              <a:gd name="connsiteY2" fmla="*/ 278781 h 480821"/>
              <a:gd name="connsiteX3" fmla="*/ 1182029 w 1371599"/>
              <a:gd name="connsiteY3" fmla="*/ 289932 h 480821"/>
              <a:gd name="connsiteX4" fmla="*/ 1248936 w 1371599"/>
              <a:gd name="connsiteY4" fmla="*/ 334537 h 480821"/>
              <a:gd name="connsiteX5" fmla="*/ 1282390 w 1371599"/>
              <a:gd name="connsiteY5" fmla="*/ 345688 h 480821"/>
              <a:gd name="connsiteX6" fmla="*/ 1304693 w 1371599"/>
              <a:gd name="connsiteY6" fmla="*/ 412595 h 480821"/>
              <a:gd name="connsiteX7" fmla="*/ 1326995 w 1371599"/>
              <a:gd name="connsiteY7" fmla="*/ 379142 h 480821"/>
              <a:gd name="connsiteX8" fmla="*/ 1338146 w 1371599"/>
              <a:gd name="connsiteY8" fmla="*/ 356839 h 480821"/>
              <a:gd name="connsiteX9" fmla="*/ 1315844 w 1371599"/>
              <a:gd name="connsiteY9" fmla="*/ 401444 h 480821"/>
              <a:gd name="connsiteX10" fmla="*/ 1260088 w 1371599"/>
              <a:gd name="connsiteY10" fmla="*/ 479503 h 480821"/>
              <a:gd name="connsiteX11" fmla="*/ 1126273 w 1371599"/>
              <a:gd name="connsiteY11" fmla="*/ 479503 h 480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71599" h="480821">
                <a:moveTo>
                  <a:pt x="0" y="0"/>
                </a:moveTo>
                <a:cubicBezTo>
                  <a:pt x="11151" y="14868"/>
                  <a:pt x="16545" y="36892"/>
                  <a:pt x="33454" y="44605"/>
                </a:cubicBezTo>
                <a:cubicBezTo>
                  <a:pt x="683491" y="341114"/>
                  <a:pt x="462599" y="294875"/>
                  <a:pt x="1025912" y="278781"/>
                </a:cubicBezTo>
                <a:cubicBezTo>
                  <a:pt x="1077951" y="282498"/>
                  <a:pt x="1131415" y="277279"/>
                  <a:pt x="1182029" y="289932"/>
                </a:cubicBezTo>
                <a:cubicBezTo>
                  <a:pt x="1208033" y="296433"/>
                  <a:pt x="1223507" y="326061"/>
                  <a:pt x="1248936" y="334537"/>
                </a:cubicBezTo>
                <a:lnTo>
                  <a:pt x="1282390" y="345688"/>
                </a:lnTo>
                <a:cubicBezTo>
                  <a:pt x="1289824" y="367990"/>
                  <a:pt x="1291653" y="432155"/>
                  <a:pt x="1304693" y="412595"/>
                </a:cubicBezTo>
                <a:cubicBezTo>
                  <a:pt x="1312127" y="401444"/>
                  <a:pt x="1318273" y="389317"/>
                  <a:pt x="1326995" y="379142"/>
                </a:cubicBezTo>
                <a:cubicBezTo>
                  <a:pt x="1363050" y="337077"/>
                  <a:pt x="1400585" y="315214"/>
                  <a:pt x="1338146" y="356839"/>
                </a:cubicBezTo>
                <a:cubicBezTo>
                  <a:pt x="1330712" y="371707"/>
                  <a:pt x="1322018" y="386010"/>
                  <a:pt x="1315844" y="401444"/>
                </a:cubicBezTo>
                <a:cubicBezTo>
                  <a:pt x="1296700" y="449304"/>
                  <a:pt x="1312405" y="476015"/>
                  <a:pt x="1260088" y="479503"/>
                </a:cubicBezTo>
                <a:cubicBezTo>
                  <a:pt x="1215582" y="482470"/>
                  <a:pt x="1170878" y="479503"/>
                  <a:pt x="1126273" y="47950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641695" y="2429397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225168" y="2652421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9" grpId="0" animBg="1"/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485900" y="3274482"/>
            <a:ext cx="5999355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067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438399" y="3274482"/>
            <a:ext cx="1752601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109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0</a:t>
            </a:r>
            <a:endParaRPr lang="en-US" sz="3200" b="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15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343401" y="3274482"/>
            <a:ext cx="10668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109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0</a:t>
            </a:r>
            <a:endParaRPr lang="en-US" sz="3200" b="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90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09800" y="3728072"/>
            <a:ext cx="5063331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109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0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27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485901" y="4107294"/>
            <a:ext cx="384968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109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0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96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715000" y="3274482"/>
            <a:ext cx="6096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93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>
                <a:solidFill>
                  <a:srgbClr val="FF0000"/>
                </a:solidFill>
              </a:rPr>
              <a:t>1</a:t>
            </a:r>
            <a:endParaRPr lang="en-US" sz="3200" b="0" dirty="0">
              <a:solidFill>
                <a:srgbClr val="FF0000"/>
              </a:solidFill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2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343401" y="3274482"/>
            <a:ext cx="10668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7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1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1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09800" y="3728072"/>
            <a:ext cx="5063331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7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1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30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715000" y="3274482"/>
            <a:ext cx="6096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93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>
                <a:solidFill>
                  <a:srgbClr val="FF0000"/>
                </a:solidFill>
              </a:rPr>
              <a:t>2</a:t>
            </a:r>
            <a:endParaRPr lang="en-US" sz="3200" b="0" dirty="0">
              <a:solidFill>
                <a:srgbClr val="FF0000"/>
              </a:solidFill>
              <a:latin typeface="Courier New" pitchFamily="1" charset="0"/>
            </a:endParaRP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5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Console </a:t>
            </a:r>
            <a:r>
              <a:rPr lang="en-US" altLang="x-none" dirty="0" smtClean="0"/>
              <a:t>Programs</a:t>
            </a:r>
            <a:endParaRPr lang="en-US" altLang="x-none" dirty="0"/>
          </a:p>
        </p:txBody>
      </p:sp>
      <p:sp>
        <p:nvSpPr>
          <p:cNvPr id="100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dirty="0">
                <a:latin typeface="Consolas" charset="0"/>
              </a:rPr>
              <a:t>import </a:t>
            </a:r>
            <a:r>
              <a:rPr lang="en-GB" altLang="x-none" dirty="0" err="1">
                <a:latin typeface="Consolas" charset="0"/>
              </a:rPr>
              <a:t>acm.program</a:t>
            </a:r>
            <a:r>
              <a:rPr lang="en-GB" altLang="x-none" dirty="0">
                <a:latin typeface="Consolas" charset="0"/>
              </a:rPr>
              <a:t>.*;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endParaRPr lang="en-GB" altLang="x-none" sz="1200" dirty="0">
              <a:latin typeface="Consolas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dirty="0">
                <a:latin typeface="Consolas" charset="0"/>
              </a:rPr>
              <a:t>public class </a:t>
            </a:r>
            <a:r>
              <a:rPr lang="en-GB" altLang="x-none" b="1" i="1" dirty="0">
                <a:latin typeface="Consolas" charset="0"/>
              </a:rPr>
              <a:t>Name</a:t>
            </a:r>
            <a:r>
              <a:rPr lang="en-GB" altLang="x-none" dirty="0">
                <a:latin typeface="Consolas" charset="0"/>
              </a:rPr>
              <a:t> </a:t>
            </a:r>
            <a:r>
              <a:rPr lang="en-GB" altLang="x-none" b="1" dirty="0">
                <a:solidFill>
                  <a:schemeClr val="accent2"/>
                </a:solidFill>
                <a:latin typeface="Consolas" charset="0"/>
              </a:rPr>
              <a:t>extends </a:t>
            </a:r>
            <a:r>
              <a:rPr lang="en-GB" altLang="x-none" b="1" dirty="0" err="1">
                <a:solidFill>
                  <a:schemeClr val="accent2"/>
                </a:solidFill>
                <a:latin typeface="Consolas" charset="0"/>
              </a:rPr>
              <a:t>ConsoleProgram</a:t>
            </a:r>
            <a:r>
              <a:rPr lang="en-GB" altLang="x-none" dirty="0">
                <a:latin typeface="Consolas" charset="0"/>
              </a:rPr>
              <a:t>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dirty="0">
                <a:latin typeface="Consolas" charset="0"/>
              </a:rPr>
              <a:t>    public void run()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dirty="0">
                <a:latin typeface="Consolas" charset="0"/>
              </a:rPr>
              <a:t>        </a:t>
            </a:r>
            <a:r>
              <a:rPr lang="en-GB" altLang="x-none" b="1" i="1" dirty="0">
                <a:latin typeface="Consolas" charset="0"/>
              </a:rPr>
              <a:t>statements</a:t>
            </a:r>
            <a:r>
              <a:rPr lang="en-GB" altLang="x-none" dirty="0">
                <a:latin typeface="Consolas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dirty="0">
                <a:latin typeface="Consolas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dirty="0">
                <a:latin typeface="Consolas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endParaRPr lang="en-GB" altLang="x-none" dirty="0">
              <a:latin typeface="Consolas" charset="0"/>
            </a:endParaRPr>
          </a:p>
          <a:p>
            <a:r>
              <a:rPr lang="en-GB" altLang="x-none" dirty="0"/>
              <a:t>Unlike Karel, many programs produce their </a:t>
            </a:r>
            <a:r>
              <a:rPr lang="en-GB" altLang="x-none" dirty="0" err="1"/>
              <a:t>behavior</a:t>
            </a:r>
            <a:r>
              <a:rPr lang="en-GB" altLang="x-none" dirty="0"/>
              <a:t> as text.</a:t>
            </a:r>
          </a:p>
          <a:p>
            <a:r>
              <a:rPr lang="en-GB" altLang="x-none" b="1" dirty="0"/>
              <a:t>console</a:t>
            </a:r>
            <a:r>
              <a:rPr lang="en-GB" altLang="x-none" dirty="0"/>
              <a:t>: Text box into which the </a:t>
            </a:r>
            <a:r>
              <a:rPr lang="en-GB" altLang="x-none" dirty="0" err="1"/>
              <a:t>behavior</a:t>
            </a:r>
            <a:r>
              <a:rPr lang="en-GB" altLang="x-none" dirty="0"/>
              <a:t> is displayed.</a:t>
            </a:r>
          </a:p>
          <a:p>
            <a:pPr lvl="1"/>
            <a:r>
              <a:rPr lang="en-US" altLang="x-none" i="1" dirty="0"/>
              <a:t>output:</a:t>
            </a:r>
            <a:r>
              <a:rPr lang="en-US" altLang="x-none" dirty="0"/>
              <a:t>	Messages displayed by the program.</a:t>
            </a:r>
          </a:p>
          <a:p>
            <a:pPr lvl="1"/>
            <a:r>
              <a:rPr lang="en-US" altLang="x-none" i="1" dirty="0"/>
              <a:t>input:</a:t>
            </a:r>
            <a:r>
              <a:rPr lang="en-US" altLang="x-none" dirty="0"/>
              <a:t>	Data read by the program that the user types.</a:t>
            </a:r>
          </a:p>
        </p:txBody>
      </p:sp>
    </p:spTree>
    <p:extLst>
      <p:ext uri="{BB962C8B-B14F-4D97-AF65-F5344CB8AC3E}">
        <p14:creationId xmlns:p14="http://schemas.microsoft.com/office/powerpoint/2010/main" val="152896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343401" y="3274482"/>
            <a:ext cx="10668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7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/>
              <a:t>2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53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09800" y="3728072"/>
            <a:ext cx="5063331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7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/>
              <a:t>2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1903864" y="5838765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9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715000" y="3274482"/>
            <a:ext cx="6096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93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>
                <a:solidFill>
                  <a:srgbClr val="FF0000"/>
                </a:solidFill>
              </a:rPr>
              <a:t>3</a:t>
            </a:r>
            <a:endParaRPr lang="en-US" sz="3200" b="0" dirty="0">
              <a:solidFill>
                <a:srgbClr val="FF0000"/>
              </a:solidFill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1903864" y="5838765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38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343401" y="3274482"/>
            <a:ext cx="10668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7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3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903864" y="5838765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9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600200" y="4536416"/>
            <a:ext cx="2250688" cy="278541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903864" y="5838765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25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903864" y="5838765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63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 Loop Variable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3224" y="2895600"/>
            <a:ext cx="791755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prints the first 100 even numbers</a:t>
            </a:r>
          </a:p>
          <a:p>
            <a:pPr algn="l"/>
            <a:r>
              <a:rPr lang="en-US" sz="2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100;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* 2);</a:t>
            </a:r>
          </a:p>
          <a:p>
            <a:pPr algn="l"/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71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 Loop Variable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7631" y="1371600"/>
            <a:ext cx="662873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Launch countdown</a:t>
            </a:r>
          </a:p>
          <a:p>
            <a:pPr algn="l"/>
            <a:r>
              <a:rPr lang="en-US" sz="2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&gt;= 1;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--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"Blast off!"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7631" y="4572000"/>
            <a:ext cx="137499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ea typeface="Arial" charset="0"/>
                <a:cs typeface="Arial" charset="0"/>
              </a:rPr>
              <a:t>10</a:t>
            </a:r>
          </a:p>
          <a:p>
            <a:pPr algn="l"/>
            <a:r>
              <a:rPr lang="en-US" sz="2400" dirty="0" smtClean="0">
                <a:ea typeface="Arial" charset="0"/>
                <a:cs typeface="Arial" charset="0"/>
              </a:rPr>
              <a:t>9</a:t>
            </a:r>
          </a:p>
          <a:p>
            <a:pPr algn="l"/>
            <a:r>
              <a:rPr lang="en-US" sz="2400" dirty="0" smtClean="0">
                <a:ea typeface="Arial" charset="0"/>
                <a:cs typeface="Arial" charset="0"/>
              </a:rPr>
              <a:t>8</a:t>
            </a:r>
          </a:p>
          <a:p>
            <a:pPr algn="l"/>
            <a:r>
              <a:rPr lang="mr-IN" sz="2400" dirty="0" smtClean="0">
                <a:ea typeface="Arial" charset="0"/>
                <a:cs typeface="Arial" charset="0"/>
              </a:rPr>
              <a:t>…</a:t>
            </a:r>
            <a:endParaRPr lang="en-US" sz="2400" dirty="0" smtClean="0">
              <a:ea typeface="Arial" charset="0"/>
              <a:cs typeface="Arial" charset="0"/>
            </a:endParaRPr>
          </a:p>
          <a:p>
            <a:pPr algn="l"/>
            <a:r>
              <a:rPr lang="en-US" sz="2400" dirty="0" smtClean="0">
                <a:ea typeface="Arial" charset="0"/>
                <a:cs typeface="Arial" charset="0"/>
              </a:rPr>
              <a:t>Blast off!</a:t>
            </a:r>
            <a:endParaRPr lang="en-US" sz="2400" dirty="0"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4202668"/>
            <a:ext cx="9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Output: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6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 Loop Variable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9512" y="2209800"/>
            <a:ext cx="78449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Adds up the first 100 numbers</a:t>
            </a:r>
          </a:p>
          <a:p>
            <a:pPr algn="l"/>
            <a:r>
              <a:rPr lang="en-US" sz="28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sum = 0;</a:t>
            </a:r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100;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	sum +=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algn="l"/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"The sum is "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+ sum);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60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Nested loops</a:t>
            </a:r>
          </a:p>
        </p:txBody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b="1"/>
              <a:t>nested loop</a:t>
            </a:r>
            <a:r>
              <a:rPr lang="en-US" altLang="x-none"/>
              <a:t>: A loop placed inside another loop.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90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	for (int i = 1; i &lt;= 5; i++)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b="1">
                <a:latin typeface="Consolas" charset="0"/>
              </a:rPr>
              <a:t>	    for (int j = 1; j &lt;= 10; j++)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b="1">
                <a:latin typeface="Consolas" charset="0"/>
              </a:rPr>
              <a:t>	        print("*");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b="1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	    println();   </a:t>
            </a:r>
            <a:r>
              <a:rPr lang="en-US" altLang="x-none" sz="2000">
                <a:solidFill>
                  <a:srgbClr val="008000"/>
                </a:solidFill>
                <a:latin typeface="Consolas" charset="0"/>
              </a:rPr>
              <a:t>// to end the line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	}</a:t>
            </a:r>
            <a:endParaRPr lang="en-US" altLang="x-none" sz="90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>
              <a:latin typeface="Consolas" charset="0"/>
            </a:endParaRPr>
          </a:p>
          <a:p>
            <a:r>
              <a:rPr lang="en-US" altLang="x-none"/>
              <a:t>Output: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900">
                <a:latin typeface="Consolas" charset="0"/>
              </a:rPr>
              <a:t>	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sz="2000">
              <a:latin typeface="Consolas" charset="0"/>
            </a:endParaRPr>
          </a:p>
          <a:p>
            <a:r>
              <a:rPr lang="en-US" altLang="x-none"/>
              <a:t>The outer loop repeats 5 times; the inner one 10 times.</a:t>
            </a:r>
          </a:p>
        </p:txBody>
      </p:sp>
    </p:spTree>
    <p:extLst>
      <p:ext uri="{BB962C8B-B14F-4D97-AF65-F5344CB8AC3E}">
        <p14:creationId xmlns:p14="http://schemas.microsoft.com/office/powerpoint/2010/main" val="10986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 smtClean="0"/>
              <a:t>println</a:t>
            </a:r>
            <a:endParaRPr lang="en-US" altLang="x-none" dirty="0"/>
          </a:p>
        </p:txBody>
      </p:sp>
      <p:sp>
        <p:nvSpPr>
          <p:cNvPr id="101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x-none" dirty="0"/>
              <a:t>A statement that prints a line of output on the </a:t>
            </a:r>
            <a:r>
              <a:rPr lang="en-GB" altLang="x-none" dirty="0" smtClean="0"/>
              <a:t>console, and goes to the next line.</a:t>
            </a:r>
            <a:endParaRPr lang="en-GB" altLang="x-none" dirty="0"/>
          </a:p>
          <a:p>
            <a:pPr lvl="1"/>
            <a:r>
              <a:rPr lang="en-GB" altLang="x-none" dirty="0"/>
              <a:t>pronounced "print-</a:t>
            </a:r>
            <a:r>
              <a:rPr lang="en-GB" altLang="x-none" dirty="0" err="1"/>
              <a:t>linn</a:t>
            </a:r>
            <a:r>
              <a:rPr lang="en-GB" altLang="x-none" dirty="0"/>
              <a:t>"</a:t>
            </a:r>
          </a:p>
          <a:p>
            <a:pPr lvl="1"/>
            <a:endParaRPr lang="en-GB" altLang="x-none" dirty="0"/>
          </a:p>
          <a:p>
            <a:r>
              <a:rPr lang="en-GB" altLang="x-none" dirty="0"/>
              <a:t>Two ways to use </a:t>
            </a:r>
            <a:r>
              <a:rPr lang="en-GB" altLang="x-none" dirty="0" err="1">
                <a:latin typeface="Consolas" charset="0"/>
              </a:rPr>
              <a:t>println</a:t>
            </a:r>
            <a:r>
              <a:rPr lang="en-GB" altLang="x-none" dirty="0"/>
              <a:t> :</a:t>
            </a:r>
          </a:p>
          <a:p>
            <a:pPr lvl="1">
              <a:buFontTx/>
              <a:buChar char="•"/>
            </a:pPr>
            <a:endParaRPr lang="en-GB" altLang="x-none" sz="900" dirty="0">
              <a:latin typeface="Courier New" charset="0"/>
            </a:endParaRPr>
          </a:p>
          <a:p>
            <a:pPr lvl="1">
              <a:buFontTx/>
              <a:buChar char="•"/>
            </a:pPr>
            <a:r>
              <a:rPr lang="en-GB" altLang="x-none" dirty="0" err="1">
                <a:latin typeface="Consolas" charset="0"/>
              </a:rPr>
              <a:t>println</a:t>
            </a:r>
            <a:r>
              <a:rPr lang="en-GB" altLang="x-none" dirty="0">
                <a:latin typeface="Consolas" charset="0"/>
              </a:rPr>
              <a:t>("</a:t>
            </a:r>
            <a:r>
              <a:rPr lang="en-GB" altLang="x-none" b="1" i="1" dirty="0">
                <a:latin typeface="Consolas" charset="0"/>
              </a:rPr>
              <a:t>text</a:t>
            </a:r>
            <a:r>
              <a:rPr lang="en-GB" altLang="x-none" dirty="0">
                <a:latin typeface="Consolas" charset="0"/>
              </a:rPr>
              <a:t>");</a:t>
            </a:r>
          </a:p>
          <a:p>
            <a:pPr lvl="2"/>
            <a:r>
              <a:rPr lang="en-GB" altLang="x-none" dirty="0"/>
              <a:t>Prints the given message as </a:t>
            </a:r>
            <a:r>
              <a:rPr lang="en-GB" altLang="x-none" dirty="0" smtClean="0"/>
              <a:t>output, and goes to the next line.</a:t>
            </a:r>
            <a:endParaRPr lang="en-GB" altLang="x-none" dirty="0"/>
          </a:p>
          <a:p>
            <a:pPr lvl="2"/>
            <a:r>
              <a:rPr lang="en-GB" altLang="x-none" dirty="0"/>
              <a:t>A message is called a </a:t>
            </a:r>
            <a:r>
              <a:rPr lang="en-GB" altLang="x-none" i="1" dirty="0"/>
              <a:t>string</a:t>
            </a:r>
            <a:r>
              <a:rPr lang="en-GB" altLang="x-none" dirty="0"/>
              <a:t>; it starts/ends with a </a:t>
            </a:r>
            <a:r>
              <a:rPr lang="en-GB" altLang="x-none" dirty="0">
                <a:latin typeface="Courier New" charset="0"/>
              </a:rPr>
              <a:t>"</a:t>
            </a:r>
            <a:r>
              <a:rPr lang="en-GB" altLang="x-none" dirty="0"/>
              <a:t> quote character.</a:t>
            </a:r>
          </a:p>
          <a:p>
            <a:pPr lvl="2"/>
            <a:r>
              <a:rPr lang="en-GB" altLang="x-none" dirty="0"/>
              <a:t>The quotes do not appear in the output.</a:t>
            </a:r>
          </a:p>
          <a:p>
            <a:pPr lvl="2"/>
            <a:r>
              <a:rPr lang="en-GB" altLang="x-none" dirty="0"/>
              <a:t>A string may not contain a </a:t>
            </a:r>
            <a:r>
              <a:rPr lang="en-GB" altLang="x-none" dirty="0">
                <a:latin typeface="Consolas" charset="0"/>
              </a:rPr>
              <a:t>"</a:t>
            </a:r>
            <a:r>
              <a:rPr lang="en-GB" altLang="x-none" dirty="0"/>
              <a:t> character.</a:t>
            </a:r>
          </a:p>
          <a:p>
            <a:pPr lvl="1">
              <a:buFont typeface="Wingdings" charset="2"/>
              <a:buNone/>
            </a:pPr>
            <a:endParaRPr lang="en-GB" altLang="x-none" dirty="0"/>
          </a:p>
          <a:p>
            <a:pPr lvl="1">
              <a:buFontTx/>
              <a:buChar char="•"/>
            </a:pPr>
            <a:r>
              <a:rPr lang="en-GB" altLang="x-none" dirty="0" err="1">
                <a:latin typeface="Consolas" charset="0"/>
              </a:rPr>
              <a:t>println</a:t>
            </a:r>
            <a:r>
              <a:rPr lang="en-GB" altLang="x-none" dirty="0">
                <a:latin typeface="Consolas" charset="0"/>
              </a:rPr>
              <a:t>();</a:t>
            </a:r>
          </a:p>
          <a:p>
            <a:pPr lvl="1">
              <a:buFontTx/>
              <a:buNone/>
            </a:pPr>
            <a:r>
              <a:rPr lang="en-GB" altLang="x-none" dirty="0"/>
              <a:t>	Prints a blank line of output.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9012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Nested loop question</a:t>
            </a:r>
          </a:p>
        </p:txBody>
      </p:sp>
      <p:sp>
        <p:nvSpPr>
          <p:cNvPr id="107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b="1"/>
              <a:t>Q:  </a:t>
            </a:r>
            <a:r>
              <a:rPr lang="en-US" altLang="x-none"/>
              <a:t>What output is produced by the following code?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90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	for (int i = 1; i &lt;= 5; i++)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	    for (int j = 1; j &lt;= </a:t>
            </a:r>
            <a:r>
              <a:rPr lang="en-US" altLang="x-none" sz="2000" b="1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>
                <a:latin typeface="Consolas" charset="0"/>
              </a:rPr>
              <a:t>; j++)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	        print("*");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	    println();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	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b="1">
                <a:latin typeface="Consolas" charset="0"/>
              </a:rPr>
              <a:t>A.           B.           C.           D.           E.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	*****        *****        *            1            12345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	*****        ****         **           22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	*****        ***          ***          333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	*****        **           ****         4444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	*****        *            *****        55555        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2000">
              <a:latin typeface="Consolas" charset="0"/>
            </a:endParaRPr>
          </a:p>
          <a:p>
            <a:pPr lvl="1">
              <a:buFont typeface="Wingdings" charset="2"/>
              <a:buNone/>
            </a:pPr>
            <a:r>
              <a:rPr lang="en-US" altLang="x-none" sz="2000" i="1"/>
              <a:t>(How would you modify the code to produce each output above?)</a:t>
            </a:r>
            <a:endParaRPr lang="en-US" altLang="x-none" sz="1200" i="1"/>
          </a:p>
        </p:txBody>
      </p:sp>
    </p:spTree>
    <p:extLst>
      <p:ext uri="{BB962C8B-B14F-4D97-AF65-F5344CB8AC3E}">
        <p14:creationId xmlns:p14="http://schemas.microsoft.com/office/powerpoint/2010/main" val="10940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Variables and Expressions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Aside: Shorthand Operators + Constants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Revisiting Control Flow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If and While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For</a:t>
            </a:r>
          </a:p>
          <a:p>
            <a:r>
              <a:rPr lang="en-US" altLang="x-none" sz="3600" dirty="0" smtClean="0"/>
              <a:t>Scope</a:t>
            </a:r>
          </a:p>
          <a:p>
            <a:endParaRPr lang="en-US" altLang="x-none" sz="3600" dirty="0" smtClean="0"/>
          </a:p>
        </p:txBody>
      </p:sp>
    </p:spTree>
    <p:extLst>
      <p:ext uri="{BB962C8B-B14F-4D97-AF65-F5344CB8AC3E}">
        <p14:creationId xmlns:p14="http://schemas.microsoft.com/office/powerpoint/2010/main" val="87073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220200" cy="1905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5525" y="684213"/>
            <a:ext cx="10169525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434474" y="5440363"/>
            <a:ext cx="35441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By 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Chris </a:t>
            </a:r>
            <a:r>
              <a:rPr lang="en-US" sz="4000" dirty="0" err="1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Piech</a:t>
            </a:r>
            <a:endParaRPr lang="en-US" sz="4000" dirty="0">
              <a:solidFill>
                <a:srgbClr val="010000"/>
              </a:solidFill>
              <a:latin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8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10000"/>
              </a:solidFill>
            </a:endParaRPr>
          </a:p>
        </p:txBody>
      </p:sp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chemeClr val="bg1"/>
                </a:solidFill>
                <a:latin typeface="Courier"/>
                <a:cs typeface="Courier"/>
              </a:rPr>
              <a:t>Once upon a time…</a:t>
            </a:r>
          </a:p>
        </p:txBody>
      </p:sp>
    </p:spTree>
    <p:extLst>
      <p:ext uri="{BB962C8B-B14F-4D97-AF65-F5344CB8AC3E}">
        <p14:creationId xmlns:p14="http://schemas.microsoft.com/office/powerpoint/2010/main" val="184018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70000" y="133350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x was looking for love!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49616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70000" y="190500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x was looking for love!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9" name="TextBox 8"/>
          <p:cNvSpPr txBox="1"/>
          <p:nvPr/>
        </p:nvSpPr>
        <p:spPr>
          <a:xfrm>
            <a:off x="6019800" y="2497137"/>
            <a:ext cx="2906712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x was definitely</a:t>
            </a:r>
          </a:p>
          <a:p>
            <a:pPr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looking for love</a:t>
            </a:r>
          </a:p>
        </p:txBody>
      </p:sp>
    </p:spTree>
    <p:extLst>
      <p:ext uri="{BB962C8B-B14F-4D97-AF65-F5344CB8AC3E}">
        <p14:creationId xmlns:p14="http://schemas.microsoft.com/office/powerpoint/2010/main" val="373049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2205362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14" name="TextBox 13"/>
          <p:cNvSpPr txBox="1"/>
          <p:nvPr/>
        </p:nvSpPr>
        <p:spPr>
          <a:xfrm>
            <a:off x="5584825" y="5021263"/>
            <a:ext cx="1647825" cy="554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Hi, I’m y</a:t>
            </a:r>
          </a:p>
        </p:txBody>
      </p:sp>
    </p:spTree>
    <p:extLst>
      <p:ext uri="{BB962C8B-B14F-4D97-AF65-F5344CB8AC3E}">
        <p14:creationId xmlns:p14="http://schemas.microsoft.com/office/powerpoint/2010/main" val="211041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41986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chemeClr val="bg1"/>
                </a:solidFill>
              </a:rPr>
              <a:t>“Wow!”</a:t>
            </a:r>
          </a:p>
        </p:txBody>
      </p:sp>
    </p:spTree>
    <p:extLst>
      <p:ext uri="{BB962C8B-B14F-4D97-AF65-F5344CB8AC3E}">
        <p14:creationId xmlns:p14="http://schemas.microsoft.com/office/powerpoint/2010/main" val="121151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15" name="TextBox 14"/>
          <p:cNvSpPr txBox="1"/>
          <p:nvPr/>
        </p:nvSpPr>
        <p:spPr>
          <a:xfrm>
            <a:off x="938213" y="5035550"/>
            <a:ext cx="1017587" cy="554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Wow</a:t>
            </a:r>
          </a:p>
        </p:txBody>
      </p:sp>
    </p:spTree>
    <p:extLst>
      <p:ext uri="{BB962C8B-B14F-4D97-AF65-F5344CB8AC3E}">
        <p14:creationId xmlns:p14="http://schemas.microsoft.com/office/powerpoint/2010/main" val="50813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print</a:t>
            </a:r>
            <a:endParaRPr lang="en-US" altLang="x-none" dirty="0"/>
          </a:p>
        </p:txBody>
      </p:sp>
      <p:sp>
        <p:nvSpPr>
          <p:cNvPr id="101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2000" dirty="0">
                <a:latin typeface="Consolas" charset="0"/>
              </a:rPr>
              <a:t>public class </a:t>
            </a:r>
            <a:r>
              <a:rPr lang="en-GB" altLang="x-none" sz="2000" dirty="0" smtClean="0">
                <a:latin typeface="Consolas" charset="0"/>
              </a:rPr>
              <a:t>HelloWorld </a:t>
            </a:r>
            <a:r>
              <a:rPr lang="en-GB" altLang="x-none" sz="2000" b="1" dirty="0">
                <a:solidFill>
                  <a:schemeClr val="accent2"/>
                </a:solidFill>
                <a:latin typeface="Consolas" charset="0"/>
              </a:rPr>
              <a:t>extends </a:t>
            </a:r>
            <a:r>
              <a:rPr lang="en-GB" altLang="x-none" sz="2000" b="1" dirty="0" err="1">
                <a:solidFill>
                  <a:schemeClr val="accent2"/>
                </a:solidFill>
                <a:latin typeface="Consolas" charset="0"/>
              </a:rPr>
              <a:t>ConsoleProgram</a:t>
            </a:r>
            <a:r>
              <a:rPr lang="en-GB" altLang="x-none" sz="2000" dirty="0">
                <a:latin typeface="Consolas" charset="0"/>
              </a:rPr>
              <a:t>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2000" dirty="0">
                <a:latin typeface="Consolas" charset="0"/>
              </a:rPr>
              <a:t>    public void run()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2000" dirty="0" smtClean="0">
                <a:latin typeface="Consolas" charset="0"/>
              </a:rPr>
              <a:t>		 print("Hello, ");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2000" dirty="0" smtClean="0">
                <a:latin typeface="Consolas" charset="0"/>
              </a:rPr>
              <a:t>		 print("world!");</a:t>
            </a:r>
            <a:endParaRPr lang="en-GB" altLang="x-none" sz="2000" dirty="0">
              <a:latin typeface="Consolas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2000" dirty="0">
                <a:latin typeface="Consolas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2000" dirty="0" smtClean="0">
                <a:latin typeface="Consolas" charset="0"/>
              </a:rPr>
              <a:t>}</a:t>
            </a:r>
            <a:endParaRPr lang="en-GB" altLang="x-none" sz="2000" dirty="0">
              <a:latin typeface="Consola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2895600"/>
            <a:ext cx="4800600" cy="300463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266700" y="5883834"/>
            <a:ext cx="96774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x-none" sz="2600" dirty="0"/>
              <a:t>Same as </a:t>
            </a:r>
            <a:r>
              <a:rPr lang="en-GB" altLang="x-none" sz="2600" dirty="0" err="1" smtClean="0">
                <a:latin typeface="Consolas" charset="0"/>
              </a:rPr>
              <a:t>println</a:t>
            </a:r>
            <a:r>
              <a:rPr lang="en-GB" altLang="x-none" sz="2600" dirty="0" smtClean="0">
                <a:ea typeface="Arial" charset="0"/>
                <a:cs typeface="Arial" charset="0"/>
              </a:rPr>
              <a:t>, </a:t>
            </a:r>
            <a:r>
              <a:rPr lang="en-GB" altLang="x-none" sz="2600" dirty="0" smtClean="0"/>
              <a:t>but </a:t>
            </a:r>
            <a:r>
              <a:rPr lang="en-GB" altLang="x-none" sz="2600" dirty="0"/>
              <a:t>does not go to the next line.</a:t>
            </a:r>
          </a:p>
        </p:txBody>
      </p:sp>
    </p:spTree>
    <p:extLst>
      <p:ext uri="{BB962C8B-B14F-4D97-AF65-F5344CB8AC3E}">
        <p14:creationId xmlns:p14="http://schemas.microsoft.com/office/powerpoint/2010/main" val="7631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14" name="TextBox 13"/>
          <p:cNvSpPr txBox="1"/>
          <p:nvPr/>
        </p:nvSpPr>
        <p:spPr>
          <a:xfrm>
            <a:off x="5556250" y="5049838"/>
            <a:ext cx="3260725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We have so much in common</a:t>
            </a:r>
          </a:p>
        </p:txBody>
      </p:sp>
    </p:spTree>
    <p:extLst>
      <p:ext uri="{BB962C8B-B14F-4D97-AF65-F5344CB8AC3E}">
        <p14:creationId xmlns:p14="http://schemas.microsoft.com/office/powerpoint/2010/main" val="41626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14" name="TextBox 13"/>
          <p:cNvSpPr txBox="1"/>
          <p:nvPr/>
        </p:nvSpPr>
        <p:spPr>
          <a:xfrm>
            <a:off x="5556250" y="5049838"/>
            <a:ext cx="3260725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000" dirty="0" smtClean="0">
                <a:solidFill>
                  <a:schemeClr val="accent4"/>
                </a:solidFill>
                <a:latin typeface="Chalkboard"/>
                <a:cs typeface="Chalkboard"/>
              </a:rPr>
              <a:t>We both have value 5!</a:t>
            </a:r>
            <a:endParaRPr lang="en-US" sz="3000" dirty="0">
              <a:solidFill>
                <a:schemeClr val="accent4"/>
              </a:solidFill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43454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14" name="TextBox 13"/>
          <p:cNvSpPr txBox="1"/>
          <p:nvPr/>
        </p:nvSpPr>
        <p:spPr>
          <a:xfrm>
            <a:off x="5556250" y="5049838"/>
            <a:ext cx="3260725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000" dirty="0" smtClean="0">
                <a:solidFill>
                  <a:schemeClr val="accent4"/>
                </a:solidFill>
                <a:latin typeface="Chalkboard"/>
                <a:cs typeface="Chalkboard"/>
              </a:rPr>
              <a:t>Maybe sometime we can</a:t>
            </a:r>
            <a:r>
              <a:rPr lang="mr-IN" sz="3000" dirty="0" smtClean="0">
                <a:solidFill>
                  <a:schemeClr val="accent4"/>
                </a:solidFill>
                <a:latin typeface="Chalkboard"/>
                <a:cs typeface="Chalkboard"/>
              </a:rPr>
              <a:t>…</a:t>
            </a:r>
            <a:endParaRPr lang="en-US" sz="3000" dirty="0">
              <a:solidFill>
                <a:schemeClr val="accent4"/>
              </a:solidFill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179614890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14" name="TextBox 13"/>
          <p:cNvSpPr txBox="1"/>
          <p:nvPr/>
        </p:nvSpPr>
        <p:spPr>
          <a:xfrm>
            <a:off x="5556250" y="5049838"/>
            <a:ext cx="326072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000" dirty="0" err="1" smtClean="0">
                <a:solidFill>
                  <a:schemeClr val="accent4"/>
                </a:solidFill>
                <a:latin typeface="Chalkboard"/>
                <a:cs typeface="Chalkboard"/>
              </a:rPr>
              <a:t>println</a:t>
            </a:r>
            <a:r>
              <a:rPr lang="en-US" sz="3000" dirty="0" smtClean="0">
                <a:solidFill>
                  <a:schemeClr val="accent4"/>
                </a:solidFill>
                <a:latin typeface="Chalkboard"/>
                <a:cs typeface="Chalkboard"/>
              </a:rPr>
              <a:t> together?</a:t>
            </a:r>
            <a:endParaRPr lang="en-US" sz="3000" dirty="0">
              <a:solidFill>
                <a:schemeClr val="accent4"/>
              </a:solidFill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69695322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22081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50178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>
                <a:solidFill>
                  <a:schemeClr val="bg1"/>
                </a:solidFill>
              </a:rPr>
              <a:t>It was a beautiful match…</a:t>
            </a:r>
          </a:p>
        </p:txBody>
      </p:sp>
    </p:spTree>
    <p:extLst>
      <p:ext uri="{BB962C8B-B14F-4D97-AF65-F5344CB8AC3E}">
        <p14:creationId xmlns:p14="http://schemas.microsoft.com/office/powerpoint/2010/main" val="198407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52226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mr-IN" sz="3600" dirty="0" smtClean="0">
                <a:solidFill>
                  <a:schemeClr val="bg1"/>
                </a:solidFill>
              </a:rPr>
              <a:t>…</a:t>
            </a:r>
            <a:r>
              <a:rPr lang="en-US" sz="3600" dirty="0" smtClean="0">
                <a:solidFill>
                  <a:schemeClr val="bg1"/>
                </a:solidFill>
              </a:rPr>
              <a:t>b</a:t>
            </a:r>
            <a:r>
              <a:rPr lang="en-US" sz="3600" dirty="0" smtClean="0">
                <a:solidFill>
                  <a:schemeClr val="bg1"/>
                </a:solidFill>
              </a:rPr>
              <a:t>ut </a:t>
            </a:r>
            <a:r>
              <a:rPr lang="en-US" sz="3600" dirty="0">
                <a:solidFill>
                  <a:schemeClr val="bg1"/>
                </a:solidFill>
              </a:rPr>
              <a:t>then tragedy struck.</a:t>
            </a:r>
          </a:p>
        </p:txBody>
      </p:sp>
    </p:spTree>
    <p:extLst>
      <p:ext uri="{BB962C8B-B14F-4D97-AF65-F5344CB8AC3E}">
        <p14:creationId xmlns:p14="http://schemas.microsoft.com/office/powerpoint/2010/main" val="38930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3141663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Tragedy Strikes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2891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3141663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Tragedy Strikes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4776788"/>
            <a:ext cx="1498600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33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61643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57346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>
                <a:solidFill>
                  <a:schemeClr val="bg1"/>
                </a:solidFill>
              </a:rPr>
              <a:t>Noooooooooooooooo!</a:t>
            </a:r>
          </a:p>
        </p:txBody>
      </p:sp>
    </p:spTree>
    <p:extLst>
      <p:ext uri="{BB962C8B-B14F-4D97-AF65-F5344CB8AC3E}">
        <p14:creationId xmlns:p14="http://schemas.microsoft.com/office/powerpoint/2010/main" val="176589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combine literals or variables together into </a:t>
            </a:r>
            <a:r>
              <a:rPr lang="en-US" b="1" dirty="0" smtClean="0"/>
              <a:t>expressions</a:t>
            </a:r>
            <a:r>
              <a:rPr lang="en-US" dirty="0"/>
              <a:t> </a:t>
            </a:r>
            <a:r>
              <a:rPr lang="en-US" dirty="0" smtClean="0"/>
              <a:t>using binary operators: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762009" y="2622180"/>
            <a:ext cx="2589080" cy="2207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0" dirty="0"/>
              <a:t>Addition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077072" y="3278674"/>
            <a:ext cx="2943538" cy="2207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0" dirty="0"/>
              <a:t>Subtraction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4162228" y="2686634"/>
            <a:ext cx="986316" cy="118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000">
                <a:latin typeface="Courier New" charset="0"/>
              </a:rPr>
              <a:t>*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4182776" y="3343128"/>
            <a:ext cx="986316" cy="118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000" dirty="0">
                <a:latin typeface="Courier New" charset="0"/>
              </a:rPr>
              <a:t>/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4245159" y="3292832"/>
            <a:ext cx="30683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0" dirty="0"/>
              <a:t>Division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4162228" y="3953162"/>
            <a:ext cx="986316" cy="118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000" dirty="0">
                <a:latin typeface="Courier New" charset="0"/>
              </a:rPr>
              <a:t>%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4722689" y="3962562"/>
            <a:ext cx="330000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0" dirty="0"/>
              <a:t>Remainder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52400" y="2686634"/>
            <a:ext cx="986316" cy="118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000" dirty="0">
                <a:latin typeface="Courier New" charset="0"/>
              </a:rPr>
              <a:t>+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52400" y="3343128"/>
            <a:ext cx="986316" cy="118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000" dirty="0">
                <a:latin typeface="Courier New" charset="0"/>
              </a:rPr>
              <a:t>–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945282" y="2636338"/>
            <a:ext cx="354001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0" dirty="0"/>
              <a:t>Multiplication</a:t>
            </a:r>
          </a:p>
        </p:txBody>
      </p:sp>
    </p:spTree>
    <p:extLst>
      <p:ext uri="{BB962C8B-B14F-4D97-AF65-F5344CB8AC3E}">
        <p14:creationId xmlns:p14="http://schemas.microsoft.com/office/powerpoint/2010/main" val="72852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59394" name="TextBox 1"/>
          <p:cNvSpPr txBox="1">
            <a:spLocks noChangeArrowheads="1"/>
          </p:cNvSpPr>
          <p:nvPr/>
        </p:nvSpPr>
        <p:spPr bwMode="auto">
          <a:xfrm>
            <a:off x="-137932" y="2274838"/>
            <a:ext cx="96774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chemeClr val="bg1"/>
                </a:solidFill>
              </a:rPr>
              <a:t>You see</a:t>
            </a:r>
            <a:r>
              <a:rPr lang="en-US" sz="3600" dirty="0" smtClean="0">
                <a:solidFill>
                  <a:schemeClr val="bg1"/>
                </a:solidFill>
              </a:rPr>
              <a:t>…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when a program exits a code block,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all variables declared inside that block </a:t>
            </a:r>
            <a:r>
              <a:rPr lang="en-US" sz="3600" dirty="0" smtClean="0">
                <a:solidFill>
                  <a:schemeClr val="bg1"/>
                </a:solidFill>
              </a:rPr>
              <a:t>go away!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6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34311" y="1905000"/>
            <a:ext cx="7353300" cy="1905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Since y is inside the if-block</a:t>
            </a:r>
            <a:r>
              <a:rPr lang="mr-IN" sz="4200" dirty="0" smtClean="0"/>
              <a:t>…</a:t>
            </a:r>
            <a:endParaRPr lang="en-US" sz="4200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4776788"/>
            <a:ext cx="1498600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876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34311" y="3124200"/>
            <a:ext cx="73533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sz="4200" dirty="0" smtClean="0"/>
              <a:t>…</a:t>
            </a:r>
            <a:r>
              <a:rPr lang="en-US" sz="4200" dirty="0" smtClean="0"/>
              <a:t>it goes away here</a:t>
            </a:r>
            <a:r>
              <a:rPr lang="mr-IN" sz="4200" dirty="0" smtClean="0"/>
              <a:t>…</a:t>
            </a:r>
            <a:r>
              <a:rPr lang="en-US" sz="4200" dirty="0" smtClean="0"/>
              <a:t> </a:t>
            </a:r>
            <a:endParaRPr lang="en-US" sz="4200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4776788"/>
            <a:ext cx="1498600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8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34311" y="3657600"/>
            <a:ext cx="7353300" cy="762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sz="4200" dirty="0" smtClean="0"/>
              <a:t>…</a:t>
            </a:r>
            <a:r>
              <a:rPr lang="en-US" sz="4200" dirty="0" smtClean="0"/>
              <a:t>and doesn’t exist here.</a:t>
            </a:r>
            <a:endParaRPr lang="en-US" sz="4200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4776788"/>
            <a:ext cx="1498600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le 9"/>
          <p:cNvSpPr/>
          <p:nvPr/>
        </p:nvSpPr>
        <p:spPr bwMode="auto">
          <a:xfrm>
            <a:off x="5953607" y="2879050"/>
            <a:ext cx="2429639" cy="23191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F0000"/>
                </a:solidFill>
                <a:latin typeface="Courier"/>
                <a:cs typeface="Courier"/>
              </a:rPr>
              <a:t>Error. Undefined variable y.</a:t>
            </a:r>
          </a:p>
        </p:txBody>
      </p:sp>
    </p:spTree>
    <p:extLst>
      <p:ext uri="{BB962C8B-B14F-4D97-AF65-F5344CB8AC3E}">
        <p14:creationId xmlns:p14="http://schemas.microsoft.com/office/powerpoint/2010/main" val="94548197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chemeClr val="tx1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68610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>
                <a:solidFill>
                  <a:schemeClr val="bg1"/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51681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70658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>
                <a:solidFill>
                  <a:schemeClr val="bg1"/>
                </a:solidFill>
              </a:rPr>
              <a:t>Sad times </a:t>
            </a:r>
            <a:r>
              <a:rPr lang="en-US" sz="3600">
                <a:solidFill>
                  <a:schemeClr val="bg1"/>
                </a:solidFill>
                <a:sym typeface="Wingdings" charset="0"/>
              </a:rPr>
              <a:t>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4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  <a:endParaRPr lang="en-US" sz="3200" dirty="0" smtClean="0">
              <a:ea typeface="Arial" charset="0"/>
              <a:cs typeface="Arial" charset="0"/>
            </a:endParaRP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1024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  <a:endParaRPr lang="en-US" sz="3200" dirty="0" smtClean="0">
              <a:ea typeface="Arial" charset="0"/>
              <a:cs typeface="Arial" charset="0"/>
            </a:endParaRP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743200" y="2743200"/>
            <a:ext cx="649288" cy="649287"/>
          </a:xfrm>
          <a:prstGeom prst="ellipse">
            <a:avLst/>
          </a:prstGeom>
          <a:noFill/>
          <a:ln w="76200">
            <a:solidFill>
              <a:srgbClr val="008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0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  <a:endParaRPr lang="en-US" sz="3200" dirty="0" smtClean="0">
              <a:ea typeface="Arial" charset="0"/>
              <a:cs typeface="Arial" charset="0"/>
            </a:endParaRP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743200" y="2743200"/>
            <a:ext cx="649288" cy="649287"/>
          </a:xfrm>
          <a:prstGeom prst="ellipse">
            <a:avLst/>
          </a:prstGeom>
          <a:noFill/>
          <a:ln w="76200">
            <a:solidFill>
              <a:srgbClr val="008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88" y="4379912"/>
            <a:ext cx="206851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693025" y="5311775"/>
            <a:ext cx="423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v</a:t>
            </a:r>
            <a:endParaRPr lang="en-US" sz="4000"/>
          </a:p>
        </p:txBody>
      </p:sp>
      <p:sp>
        <p:nvSpPr>
          <p:cNvPr id="8" name="TextBox 7"/>
          <p:cNvSpPr txBox="1"/>
          <p:nvPr/>
        </p:nvSpPr>
        <p:spPr>
          <a:xfrm>
            <a:off x="6076159" y="2939406"/>
            <a:ext cx="246819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27FF"/>
                </a:solidFill>
                <a:latin typeface="+mj-lt"/>
              </a:rPr>
              <a:t>Comes to life here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7680325" y="4606925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8</a:t>
            </a:r>
            <a:endParaRPr lang="en-US" sz="4000" dirty="0"/>
          </a:p>
        </p:txBody>
      </p:sp>
      <p:sp>
        <p:nvSpPr>
          <p:cNvPr id="10" name="Freeform 9"/>
          <p:cNvSpPr/>
          <p:nvPr/>
        </p:nvSpPr>
        <p:spPr>
          <a:xfrm>
            <a:off x="4741521" y="2984972"/>
            <a:ext cx="1192192" cy="312887"/>
          </a:xfrm>
          <a:custGeom>
            <a:avLst/>
            <a:gdLst>
              <a:gd name="connsiteX0" fmla="*/ 1192192 w 1192192"/>
              <a:gd name="connsiteY0" fmla="*/ 243439 h 312887"/>
              <a:gd name="connsiteX1" fmla="*/ 1145894 w 1192192"/>
              <a:gd name="connsiteY1" fmla="*/ 278163 h 312887"/>
              <a:gd name="connsiteX2" fmla="*/ 1006997 w 1192192"/>
              <a:gd name="connsiteY2" fmla="*/ 312887 h 312887"/>
              <a:gd name="connsiteX3" fmla="*/ 763929 w 1192192"/>
              <a:gd name="connsiteY3" fmla="*/ 301313 h 312887"/>
              <a:gd name="connsiteX4" fmla="*/ 729205 w 1192192"/>
              <a:gd name="connsiteY4" fmla="*/ 289738 h 312887"/>
              <a:gd name="connsiteX5" fmla="*/ 682906 w 1192192"/>
              <a:gd name="connsiteY5" fmla="*/ 278163 h 312887"/>
              <a:gd name="connsiteX6" fmla="*/ 648182 w 1192192"/>
              <a:gd name="connsiteY6" fmla="*/ 255014 h 312887"/>
              <a:gd name="connsiteX7" fmla="*/ 578734 w 1192192"/>
              <a:gd name="connsiteY7" fmla="*/ 231865 h 312887"/>
              <a:gd name="connsiteX8" fmla="*/ 520861 w 1192192"/>
              <a:gd name="connsiteY8" fmla="*/ 197141 h 312887"/>
              <a:gd name="connsiteX9" fmla="*/ 462987 w 1192192"/>
              <a:gd name="connsiteY9" fmla="*/ 139267 h 312887"/>
              <a:gd name="connsiteX10" fmla="*/ 393539 w 1192192"/>
              <a:gd name="connsiteY10" fmla="*/ 116118 h 312887"/>
              <a:gd name="connsiteX11" fmla="*/ 57873 w 1192192"/>
              <a:gd name="connsiteY11" fmla="*/ 92968 h 312887"/>
              <a:gd name="connsiteX12" fmla="*/ 92597 w 1192192"/>
              <a:gd name="connsiteY12" fmla="*/ 69819 h 312887"/>
              <a:gd name="connsiteX13" fmla="*/ 138896 w 1192192"/>
              <a:gd name="connsiteY13" fmla="*/ 23520 h 312887"/>
              <a:gd name="connsiteX14" fmla="*/ 173620 w 1192192"/>
              <a:gd name="connsiteY14" fmla="*/ 371 h 312887"/>
              <a:gd name="connsiteX15" fmla="*/ 92597 w 1192192"/>
              <a:gd name="connsiteY15" fmla="*/ 23520 h 312887"/>
              <a:gd name="connsiteX16" fmla="*/ 34724 w 1192192"/>
              <a:gd name="connsiteY16" fmla="*/ 69819 h 312887"/>
              <a:gd name="connsiteX17" fmla="*/ 0 w 1192192"/>
              <a:gd name="connsiteY17" fmla="*/ 81394 h 312887"/>
              <a:gd name="connsiteX18" fmla="*/ 11575 w 1192192"/>
              <a:gd name="connsiteY18" fmla="*/ 116118 h 312887"/>
              <a:gd name="connsiteX19" fmla="*/ 115747 w 1192192"/>
              <a:gd name="connsiteY19" fmla="*/ 173991 h 312887"/>
              <a:gd name="connsiteX20" fmla="*/ 138896 w 1192192"/>
              <a:gd name="connsiteY20" fmla="*/ 197141 h 312887"/>
              <a:gd name="connsiteX21" fmla="*/ 185195 w 1192192"/>
              <a:gd name="connsiteY21" fmla="*/ 231865 h 312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92192" h="312887">
                <a:moveTo>
                  <a:pt x="1192192" y="243439"/>
                </a:moveTo>
                <a:cubicBezTo>
                  <a:pt x="1176759" y="255014"/>
                  <a:pt x="1163148" y="269536"/>
                  <a:pt x="1145894" y="278163"/>
                </a:cubicBezTo>
                <a:cubicBezTo>
                  <a:pt x="1100035" y="301093"/>
                  <a:pt x="1056414" y="304651"/>
                  <a:pt x="1006997" y="312887"/>
                </a:cubicBezTo>
                <a:cubicBezTo>
                  <a:pt x="925974" y="309029"/>
                  <a:pt x="844763" y="308049"/>
                  <a:pt x="763929" y="301313"/>
                </a:cubicBezTo>
                <a:cubicBezTo>
                  <a:pt x="751770" y="300300"/>
                  <a:pt x="740936" y="293090"/>
                  <a:pt x="729205" y="289738"/>
                </a:cubicBezTo>
                <a:cubicBezTo>
                  <a:pt x="713909" y="285368"/>
                  <a:pt x="698339" y="282021"/>
                  <a:pt x="682906" y="278163"/>
                </a:cubicBezTo>
                <a:cubicBezTo>
                  <a:pt x="671331" y="270447"/>
                  <a:pt x="660894" y="260664"/>
                  <a:pt x="648182" y="255014"/>
                </a:cubicBezTo>
                <a:cubicBezTo>
                  <a:pt x="625884" y="245104"/>
                  <a:pt x="578734" y="231865"/>
                  <a:pt x="578734" y="231865"/>
                </a:cubicBezTo>
                <a:cubicBezTo>
                  <a:pt x="479771" y="132898"/>
                  <a:pt x="641054" y="287285"/>
                  <a:pt x="520861" y="197141"/>
                </a:cubicBezTo>
                <a:cubicBezTo>
                  <a:pt x="499035" y="180772"/>
                  <a:pt x="488869" y="147894"/>
                  <a:pt x="462987" y="139267"/>
                </a:cubicBezTo>
                <a:cubicBezTo>
                  <a:pt x="439838" y="131551"/>
                  <a:pt x="417608" y="120130"/>
                  <a:pt x="393539" y="116118"/>
                </a:cubicBezTo>
                <a:cubicBezTo>
                  <a:pt x="236476" y="89940"/>
                  <a:pt x="347538" y="105562"/>
                  <a:pt x="57873" y="92968"/>
                </a:cubicBezTo>
                <a:cubicBezTo>
                  <a:pt x="69448" y="85252"/>
                  <a:pt x="82035" y="78872"/>
                  <a:pt x="92597" y="69819"/>
                </a:cubicBezTo>
                <a:cubicBezTo>
                  <a:pt x="109168" y="55615"/>
                  <a:pt x="120736" y="35627"/>
                  <a:pt x="138896" y="23520"/>
                </a:cubicBezTo>
                <a:cubicBezTo>
                  <a:pt x="150471" y="15804"/>
                  <a:pt x="183457" y="10207"/>
                  <a:pt x="173620" y="371"/>
                </a:cubicBezTo>
                <a:cubicBezTo>
                  <a:pt x="169987" y="-3261"/>
                  <a:pt x="100612" y="20849"/>
                  <a:pt x="92597" y="23520"/>
                </a:cubicBezTo>
                <a:cubicBezTo>
                  <a:pt x="71064" y="45054"/>
                  <a:pt x="63929" y="55217"/>
                  <a:pt x="34724" y="69819"/>
                </a:cubicBezTo>
                <a:cubicBezTo>
                  <a:pt x="23811" y="75275"/>
                  <a:pt x="11575" y="77536"/>
                  <a:pt x="0" y="81394"/>
                </a:cubicBezTo>
                <a:cubicBezTo>
                  <a:pt x="3858" y="92969"/>
                  <a:pt x="2948" y="107491"/>
                  <a:pt x="11575" y="116118"/>
                </a:cubicBezTo>
                <a:cubicBezTo>
                  <a:pt x="51377" y="155920"/>
                  <a:pt x="72081" y="159436"/>
                  <a:pt x="115747" y="173991"/>
                </a:cubicBezTo>
                <a:cubicBezTo>
                  <a:pt x="123463" y="181708"/>
                  <a:pt x="130375" y="190324"/>
                  <a:pt x="138896" y="197141"/>
                </a:cubicBezTo>
                <a:cubicBezTo>
                  <a:pt x="204341" y="249498"/>
                  <a:pt x="153514" y="200184"/>
                  <a:pt x="185195" y="2318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7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  <a:endParaRPr lang="en-US" sz="3200" dirty="0" smtClean="0">
              <a:ea typeface="Arial" charset="0"/>
              <a:cs typeface="Arial" charset="0"/>
            </a:endParaRP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11" name="Rounded Rectangle 11"/>
          <p:cNvSpPr>
            <a:spLocks noChangeArrowheads="1"/>
          </p:cNvSpPr>
          <p:nvPr/>
        </p:nvSpPr>
        <p:spPr bwMode="auto">
          <a:xfrm>
            <a:off x="1066800" y="2834134"/>
            <a:ext cx="3997325" cy="3016250"/>
          </a:xfrm>
          <a:prstGeom prst="roundRect">
            <a:avLst>
              <a:gd name="adj" fmla="val 7457"/>
            </a:avLst>
          </a:prstGeom>
          <a:solidFill>
            <a:srgbClr val="D4DDF8">
              <a:alpha val="45882"/>
            </a:srgbClr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05262" y="3206137"/>
            <a:ext cx="3540452" cy="1200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27FF"/>
                </a:solidFill>
                <a:latin typeface="+mj-lt"/>
              </a:rPr>
              <a:t>T</a:t>
            </a:r>
            <a:r>
              <a:rPr lang="en-US" sz="2400" dirty="0" smtClean="0">
                <a:solidFill>
                  <a:srgbClr val="0027FF"/>
                </a:solidFill>
                <a:latin typeface="+mj-lt"/>
              </a:rPr>
              <a:t>his </a:t>
            </a:r>
            <a:r>
              <a:rPr lang="en-US" sz="2400" dirty="0">
                <a:solidFill>
                  <a:srgbClr val="0027FF"/>
                </a:solidFill>
                <a:latin typeface="+mj-lt"/>
              </a:rPr>
              <a:t>is the </a:t>
            </a:r>
            <a:r>
              <a:rPr lang="en-US" sz="2400" b="1" dirty="0">
                <a:solidFill>
                  <a:srgbClr val="0027FF"/>
                </a:solidFill>
                <a:latin typeface="+mj-lt"/>
              </a:rPr>
              <a:t>inner most</a:t>
            </a:r>
          </a:p>
          <a:p>
            <a:pPr>
              <a:defRPr/>
            </a:pPr>
            <a:r>
              <a:rPr lang="en-US" sz="2400" dirty="0">
                <a:solidFill>
                  <a:srgbClr val="0027FF"/>
                </a:solidFill>
                <a:latin typeface="+mj-lt"/>
              </a:rPr>
              <a:t>code block in which it was </a:t>
            </a:r>
          </a:p>
          <a:p>
            <a:pPr>
              <a:defRPr/>
            </a:pPr>
            <a:r>
              <a:rPr lang="en-US" sz="2400" dirty="0">
                <a:solidFill>
                  <a:srgbClr val="0027FF"/>
                </a:solidFill>
                <a:latin typeface="+mj-lt"/>
              </a:rPr>
              <a:t>declared….</a:t>
            </a:r>
          </a:p>
        </p:txBody>
      </p:sp>
      <p:pic>
        <p:nvPicPr>
          <p:cNvPr id="1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88" y="4379912"/>
            <a:ext cx="206851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7693025" y="5311775"/>
            <a:ext cx="423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v</a:t>
            </a:r>
            <a:endParaRPr lang="en-US" sz="400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7686675" y="4570412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4</a:t>
            </a:r>
            <a:endParaRPr lang="en-US" sz="4000" dirty="0"/>
          </a:p>
        </p:txBody>
      </p:sp>
      <p:sp>
        <p:nvSpPr>
          <p:cNvPr id="16" name="Freeform 15"/>
          <p:cNvSpPr/>
          <p:nvPr/>
        </p:nvSpPr>
        <p:spPr>
          <a:xfrm>
            <a:off x="5184651" y="2793231"/>
            <a:ext cx="821803" cy="466895"/>
          </a:xfrm>
          <a:custGeom>
            <a:avLst/>
            <a:gdLst>
              <a:gd name="connsiteX0" fmla="*/ 821803 w 821803"/>
              <a:gd name="connsiteY0" fmla="*/ 466895 h 466895"/>
              <a:gd name="connsiteX1" fmla="*/ 810228 w 821803"/>
              <a:gd name="connsiteY1" fmla="*/ 327999 h 466895"/>
              <a:gd name="connsiteX2" fmla="*/ 787079 w 821803"/>
              <a:gd name="connsiteY2" fmla="*/ 293274 h 466895"/>
              <a:gd name="connsiteX3" fmla="*/ 729205 w 821803"/>
              <a:gd name="connsiteY3" fmla="*/ 235401 h 466895"/>
              <a:gd name="connsiteX4" fmla="*/ 706056 w 821803"/>
              <a:gd name="connsiteY4" fmla="*/ 200677 h 466895"/>
              <a:gd name="connsiteX5" fmla="*/ 636608 w 821803"/>
              <a:gd name="connsiteY5" fmla="*/ 165953 h 466895"/>
              <a:gd name="connsiteX6" fmla="*/ 613458 w 821803"/>
              <a:gd name="connsiteY6" fmla="*/ 142804 h 466895"/>
              <a:gd name="connsiteX7" fmla="*/ 544010 w 821803"/>
              <a:gd name="connsiteY7" fmla="*/ 119654 h 466895"/>
              <a:gd name="connsiteX8" fmla="*/ 370390 w 821803"/>
              <a:gd name="connsiteY8" fmla="*/ 96505 h 466895"/>
              <a:gd name="connsiteX9" fmla="*/ 335666 w 821803"/>
              <a:gd name="connsiteY9" fmla="*/ 84930 h 466895"/>
              <a:gd name="connsiteX10" fmla="*/ 34724 w 821803"/>
              <a:gd name="connsiteY10" fmla="*/ 96505 h 466895"/>
              <a:gd name="connsiteX11" fmla="*/ 46299 w 821803"/>
              <a:gd name="connsiteY11" fmla="*/ 61781 h 466895"/>
              <a:gd name="connsiteX12" fmla="*/ 92598 w 821803"/>
              <a:gd name="connsiteY12" fmla="*/ 15482 h 466895"/>
              <a:gd name="connsiteX13" fmla="*/ 127322 w 821803"/>
              <a:gd name="connsiteY13" fmla="*/ 3907 h 466895"/>
              <a:gd name="connsiteX14" fmla="*/ 92598 w 821803"/>
              <a:gd name="connsiteY14" fmla="*/ 27057 h 466895"/>
              <a:gd name="connsiteX15" fmla="*/ 46299 w 821803"/>
              <a:gd name="connsiteY15" fmla="*/ 73356 h 466895"/>
              <a:gd name="connsiteX16" fmla="*/ 23149 w 821803"/>
              <a:gd name="connsiteY16" fmla="*/ 96505 h 466895"/>
              <a:gd name="connsiteX17" fmla="*/ 0 w 821803"/>
              <a:gd name="connsiteY17" fmla="*/ 131229 h 466895"/>
              <a:gd name="connsiteX18" fmla="*/ 69448 w 821803"/>
              <a:gd name="connsiteY18" fmla="*/ 212252 h 466895"/>
              <a:gd name="connsiteX19" fmla="*/ 127322 w 821803"/>
              <a:gd name="connsiteY19" fmla="*/ 235401 h 46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1803" h="466895">
                <a:moveTo>
                  <a:pt x="821803" y="466895"/>
                </a:moveTo>
                <a:cubicBezTo>
                  <a:pt x="817945" y="420596"/>
                  <a:pt x="819339" y="373556"/>
                  <a:pt x="810228" y="327999"/>
                </a:cubicBezTo>
                <a:cubicBezTo>
                  <a:pt x="807500" y="314358"/>
                  <a:pt x="796240" y="303743"/>
                  <a:pt x="787079" y="293274"/>
                </a:cubicBezTo>
                <a:cubicBezTo>
                  <a:pt x="769114" y="272742"/>
                  <a:pt x="744338" y="258101"/>
                  <a:pt x="729205" y="235401"/>
                </a:cubicBezTo>
                <a:cubicBezTo>
                  <a:pt x="721489" y="223826"/>
                  <a:pt x="715893" y="210514"/>
                  <a:pt x="706056" y="200677"/>
                </a:cubicBezTo>
                <a:cubicBezTo>
                  <a:pt x="683619" y="178240"/>
                  <a:pt x="664849" y="175367"/>
                  <a:pt x="636608" y="165953"/>
                </a:cubicBezTo>
                <a:cubicBezTo>
                  <a:pt x="628891" y="158237"/>
                  <a:pt x="623219" y="147684"/>
                  <a:pt x="613458" y="142804"/>
                </a:cubicBezTo>
                <a:cubicBezTo>
                  <a:pt x="591633" y="131891"/>
                  <a:pt x="567159" y="127370"/>
                  <a:pt x="544010" y="119654"/>
                </a:cubicBezTo>
                <a:cubicBezTo>
                  <a:pt x="465217" y="93390"/>
                  <a:pt x="521422" y="109091"/>
                  <a:pt x="370390" y="96505"/>
                </a:cubicBezTo>
                <a:cubicBezTo>
                  <a:pt x="358815" y="92647"/>
                  <a:pt x="347867" y="84930"/>
                  <a:pt x="335666" y="84930"/>
                </a:cubicBezTo>
                <a:cubicBezTo>
                  <a:pt x="235278" y="84930"/>
                  <a:pt x="134792" y="104510"/>
                  <a:pt x="34724" y="96505"/>
                </a:cubicBezTo>
                <a:cubicBezTo>
                  <a:pt x="22562" y="95532"/>
                  <a:pt x="39207" y="71709"/>
                  <a:pt x="46299" y="61781"/>
                </a:cubicBezTo>
                <a:cubicBezTo>
                  <a:pt x="58985" y="44021"/>
                  <a:pt x="71893" y="22384"/>
                  <a:pt x="92598" y="15482"/>
                </a:cubicBezTo>
                <a:cubicBezTo>
                  <a:pt x="104173" y="11624"/>
                  <a:pt x="127322" y="-8294"/>
                  <a:pt x="127322" y="3907"/>
                </a:cubicBezTo>
                <a:cubicBezTo>
                  <a:pt x="127322" y="17818"/>
                  <a:pt x="103160" y="18004"/>
                  <a:pt x="92598" y="27057"/>
                </a:cubicBezTo>
                <a:cubicBezTo>
                  <a:pt x="76027" y="41261"/>
                  <a:pt x="61732" y="57923"/>
                  <a:pt x="46299" y="73356"/>
                </a:cubicBezTo>
                <a:cubicBezTo>
                  <a:pt x="38582" y="81072"/>
                  <a:pt x="29202" y="87425"/>
                  <a:pt x="23149" y="96505"/>
                </a:cubicBezTo>
                <a:lnTo>
                  <a:pt x="0" y="131229"/>
                </a:lnTo>
                <a:cubicBezTo>
                  <a:pt x="14810" y="153445"/>
                  <a:pt x="45390" y="204233"/>
                  <a:pt x="69448" y="212252"/>
                </a:cubicBezTo>
                <a:cubicBezTo>
                  <a:pt x="112357" y="226554"/>
                  <a:pt x="93259" y="218370"/>
                  <a:pt x="127322" y="235401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644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9530</TotalTime>
  <Words>3748</Words>
  <Application>Microsoft Macintosh PowerPoint</Application>
  <PresentationFormat>On-screen Show (4:3)</PresentationFormat>
  <Paragraphs>1147</Paragraphs>
  <Slides>114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114</vt:i4>
      </vt:variant>
    </vt:vector>
  </HeadingPairs>
  <TitlesOfParts>
    <vt:vector size="129" baseType="lpstr">
      <vt:lpstr>Andale Mono</vt:lpstr>
      <vt:lpstr>Arial Hebrew</vt:lpstr>
      <vt:lpstr>Calibri</vt:lpstr>
      <vt:lpstr>Chalkboard</vt:lpstr>
      <vt:lpstr>Consolas</vt:lpstr>
      <vt:lpstr>Courier</vt:lpstr>
      <vt:lpstr>Courier New</vt:lpstr>
      <vt:lpstr>Mangal</vt:lpstr>
      <vt:lpstr>ＭＳ Ｐゴシック</vt:lpstr>
      <vt:lpstr>Tahoma</vt:lpstr>
      <vt:lpstr>Times New Roman</vt:lpstr>
      <vt:lpstr>Verdana</vt:lpstr>
      <vt:lpstr>Wingdings</vt:lpstr>
      <vt:lpstr>Arial</vt:lpstr>
      <vt:lpstr>Default Design</vt:lpstr>
      <vt:lpstr>CS 106A, Lecture 5 Booleans, Control Flow and Scope</vt:lpstr>
      <vt:lpstr>Plan For Today</vt:lpstr>
      <vt:lpstr>Plan For Today</vt:lpstr>
      <vt:lpstr>Plan For Today</vt:lpstr>
      <vt:lpstr>Java</vt:lpstr>
      <vt:lpstr>Console Programs</vt:lpstr>
      <vt:lpstr>println</vt:lpstr>
      <vt:lpstr>print</vt:lpstr>
      <vt:lpstr>Expressions</vt:lpstr>
      <vt:lpstr>Precedence</vt:lpstr>
      <vt:lpstr>Type Interactions</vt:lpstr>
      <vt:lpstr>Integer division</vt:lpstr>
      <vt:lpstr>Practice</vt:lpstr>
      <vt:lpstr>Making a new Variable</vt:lpstr>
      <vt:lpstr>Variable Types</vt:lpstr>
      <vt:lpstr>Assignment</vt:lpstr>
      <vt:lpstr>Assignment</vt:lpstr>
      <vt:lpstr>Declare / initialize</vt:lpstr>
      <vt:lpstr>Using Variables</vt:lpstr>
      <vt:lpstr>Practice: Receipt Program</vt:lpstr>
      <vt:lpstr>Plan For Today</vt:lpstr>
      <vt:lpstr>Shorthand Operators</vt:lpstr>
      <vt:lpstr>Constants</vt:lpstr>
      <vt:lpstr>Receipt Program - Before</vt:lpstr>
      <vt:lpstr>Receipt Program – After</vt:lpstr>
      <vt:lpstr>Plan For Today</vt:lpstr>
      <vt:lpstr>If/Else in Karel</vt:lpstr>
      <vt:lpstr>While Loops in Karel</vt:lpstr>
      <vt:lpstr>Conditions in Karel</vt:lpstr>
      <vt:lpstr>Conditions in Java</vt:lpstr>
      <vt:lpstr>Booleans</vt:lpstr>
      <vt:lpstr>Booleans</vt:lpstr>
      <vt:lpstr>Relational Operators</vt:lpstr>
      <vt:lpstr>Relational Operators</vt:lpstr>
      <vt:lpstr>Relational Operators</vt:lpstr>
      <vt:lpstr>Practice: Sentinel Loops</vt:lpstr>
      <vt:lpstr>Practice: Sentinel Loops</vt:lpstr>
      <vt:lpstr>Practice: Sentinel Loops</vt:lpstr>
      <vt:lpstr>Compound Expressions</vt:lpstr>
      <vt:lpstr>Precedence Madness</vt:lpstr>
      <vt:lpstr>Boolean Variables</vt:lpstr>
      <vt:lpstr>Boolean Variables</vt:lpstr>
      <vt:lpstr>Boolean Variables</vt:lpstr>
      <vt:lpstr>Practice: GuessMyNumber</vt:lpstr>
      <vt:lpstr>Summary: Conditions</vt:lpstr>
      <vt:lpstr>If/Else If/Else</vt:lpstr>
      <vt:lpstr>If/Else If/Else</vt:lpstr>
      <vt:lpstr>Plan For Today</vt:lpstr>
      <vt:lpstr>For Loops in Karel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Using the For Loop Variable</vt:lpstr>
      <vt:lpstr>Using the For Loop Variable</vt:lpstr>
      <vt:lpstr>Using the For Loop Variable</vt:lpstr>
      <vt:lpstr>Nested loops</vt:lpstr>
      <vt:lpstr>Nested loop question</vt:lpstr>
      <vt:lpstr>Plan For Today</vt:lpstr>
      <vt:lpstr>PowerPoint Presentation</vt:lpstr>
      <vt:lpstr>PowerPoint Presentation</vt:lpstr>
      <vt:lpstr>…x was looking for love!</vt:lpstr>
      <vt:lpstr>…x was looking for love!</vt:lpstr>
      <vt:lpstr>And met y.</vt:lpstr>
      <vt:lpstr>And met y.</vt:lpstr>
      <vt:lpstr>PowerPoint Presentation</vt:lpstr>
      <vt:lpstr>And met y.</vt:lpstr>
      <vt:lpstr>And met y.</vt:lpstr>
      <vt:lpstr>And met y.</vt:lpstr>
      <vt:lpstr>And met y.</vt:lpstr>
      <vt:lpstr>And met y.</vt:lpstr>
      <vt:lpstr>And met y.</vt:lpstr>
      <vt:lpstr>PowerPoint Presentation</vt:lpstr>
      <vt:lpstr>PowerPoint Presentation</vt:lpstr>
      <vt:lpstr>Tragedy Strikes</vt:lpstr>
      <vt:lpstr>Tragedy Strikes</vt:lpstr>
      <vt:lpstr>PowerPoint Presentation</vt:lpstr>
      <vt:lpstr>PowerPoint Presentation</vt:lpstr>
      <vt:lpstr>Since y is inside the if-block…</vt:lpstr>
      <vt:lpstr>…it goes away here… </vt:lpstr>
      <vt:lpstr>…and doesn’t exist here.</vt:lpstr>
      <vt:lpstr>PowerPoint Presentation</vt:lpstr>
      <vt:lpstr>PowerPoint Presentation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PowerPoint Presentation</vt:lpstr>
      <vt:lpstr>Variable Scope</vt:lpstr>
      <vt:lpstr>Variable Scope</vt:lpstr>
      <vt:lpstr>PowerPoint Presentation</vt:lpstr>
      <vt:lpstr>PowerPoint Presentation</vt:lpstr>
      <vt:lpstr>…x was looking for love!</vt:lpstr>
      <vt:lpstr>…x was looking for love!</vt:lpstr>
      <vt:lpstr>And met y.</vt:lpstr>
      <vt:lpstr>Since they were both “in scope”…</vt:lpstr>
      <vt:lpstr>PowerPoint Presentation</vt:lpstr>
      <vt:lpstr>Variable Scope</vt:lpstr>
      <vt:lpstr>Recap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106A Lecture Slides</dc:title>
  <dc:creator/>
  <cp:keywords/>
  <dc:description/>
  <cp:lastModifiedBy>Nick Troccoli</cp:lastModifiedBy>
  <cp:revision>1102</cp:revision>
  <cp:lastPrinted>2017-07-03T11:12:45Z</cp:lastPrinted>
  <dcterms:created xsi:type="dcterms:W3CDTF">2008-06-28T20:57:21Z</dcterms:created>
  <dcterms:modified xsi:type="dcterms:W3CDTF">2017-07-04T00:48:30Z</dcterms:modified>
</cp:coreProperties>
</file>