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9"/>
  </p:notesMasterIdLst>
  <p:sldIdLst>
    <p:sldId id="256" r:id="rId2"/>
    <p:sldId id="531" r:id="rId3"/>
    <p:sldId id="575" r:id="rId4"/>
    <p:sldId id="532" r:id="rId5"/>
    <p:sldId id="557" r:id="rId6"/>
    <p:sldId id="534" r:id="rId7"/>
    <p:sldId id="540" r:id="rId8"/>
    <p:sldId id="541" r:id="rId9"/>
    <p:sldId id="542" r:id="rId10"/>
    <p:sldId id="543" r:id="rId11"/>
    <p:sldId id="544" r:id="rId12"/>
    <p:sldId id="545" r:id="rId13"/>
    <p:sldId id="554" r:id="rId14"/>
    <p:sldId id="555" r:id="rId15"/>
    <p:sldId id="547" r:id="rId16"/>
    <p:sldId id="567" r:id="rId17"/>
    <p:sldId id="556" r:id="rId18"/>
    <p:sldId id="548" r:id="rId19"/>
    <p:sldId id="549" r:id="rId20"/>
    <p:sldId id="550" r:id="rId21"/>
    <p:sldId id="535" r:id="rId22"/>
    <p:sldId id="537" r:id="rId23"/>
    <p:sldId id="551" r:id="rId24"/>
    <p:sldId id="552" r:id="rId25"/>
    <p:sldId id="553" r:id="rId26"/>
    <p:sldId id="572" r:id="rId27"/>
    <p:sldId id="536" r:id="rId28"/>
    <p:sldId id="558" r:id="rId29"/>
    <p:sldId id="559" r:id="rId30"/>
    <p:sldId id="560" r:id="rId31"/>
    <p:sldId id="539" r:id="rId32"/>
    <p:sldId id="561" r:id="rId33"/>
    <p:sldId id="562" r:id="rId34"/>
    <p:sldId id="564" r:id="rId35"/>
    <p:sldId id="565" r:id="rId36"/>
    <p:sldId id="566" r:id="rId37"/>
    <p:sldId id="569" r:id="rId38"/>
    <p:sldId id="568" r:id="rId39"/>
    <p:sldId id="570" r:id="rId40"/>
    <p:sldId id="571" r:id="rId41"/>
    <p:sldId id="533" r:id="rId42"/>
    <p:sldId id="538" r:id="rId43"/>
    <p:sldId id="573" r:id="rId44"/>
    <p:sldId id="574" r:id="rId45"/>
    <p:sldId id="576" r:id="rId46"/>
    <p:sldId id="577" r:id="rId47"/>
    <p:sldId id="56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531"/>
            <p14:sldId id="575"/>
            <p14:sldId id="532"/>
            <p14:sldId id="557"/>
          </p14:sldIdLst>
        </p14:section>
        <p14:section name="Graphics, Animation, Events" id="{49E7D0C0-8D47-464B-8C6F-F48A792B2071}">
          <p14:sldIdLst>
            <p14:sldId id="534"/>
            <p14:sldId id="540"/>
            <p14:sldId id="541"/>
            <p14:sldId id="542"/>
            <p14:sldId id="543"/>
            <p14:sldId id="544"/>
            <p14:sldId id="545"/>
            <p14:sldId id="554"/>
            <p14:sldId id="555"/>
            <p14:sldId id="547"/>
            <p14:sldId id="567"/>
            <p14:sldId id="556"/>
            <p14:sldId id="548"/>
            <p14:sldId id="549"/>
            <p14:sldId id="550"/>
          </p14:sldIdLst>
        </p14:section>
        <p14:section name="1D Arrays" id="{C00A4100-0147-D04F-B05A-3C7EF1B63CCF}">
          <p14:sldIdLst>
            <p14:sldId id="535"/>
            <p14:sldId id="537"/>
            <p14:sldId id="551"/>
            <p14:sldId id="552"/>
            <p14:sldId id="553"/>
            <p14:sldId id="572"/>
          </p14:sldIdLst>
        </p14:section>
        <p14:section name="2D Arrays" id="{6C9A31A3-48CB-8B40-B06D-5ABEAF1D4E49}">
          <p14:sldIdLst>
            <p14:sldId id="536"/>
            <p14:sldId id="558"/>
            <p14:sldId id="559"/>
            <p14:sldId id="560"/>
            <p14:sldId id="539"/>
            <p14:sldId id="561"/>
            <p14:sldId id="562"/>
            <p14:sldId id="564"/>
            <p14:sldId id="565"/>
            <p14:sldId id="566"/>
            <p14:sldId id="569"/>
            <p14:sldId id="568"/>
            <p14:sldId id="570"/>
            <p14:sldId id="571"/>
          </p14:sldIdLst>
        </p14:section>
        <p14:section name="ArrayList" id="{D387FCC4-F926-A845-8AFA-AFEC0EB2898F}">
          <p14:sldIdLst>
            <p14:sldId id="533"/>
            <p14:sldId id="538"/>
            <p14:sldId id="573"/>
            <p14:sldId id="574"/>
            <p14:sldId id="576"/>
            <p14:sldId id="577"/>
          </p14:sldIdLst>
        </p14:section>
        <p14:section name="End" id="{5BA28EA5-E7F4-B347-B103-82D89E513C04}">
          <p14:sldIdLst>
            <p14:sldId id="5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44"/>
    <a:srgbClr val="E4C881"/>
    <a:srgbClr val="DFE2AD"/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9"/>
    <p:restoredTop sz="90530"/>
  </p:normalViewPr>
  <p:slideViewPr>
    <p:cSldViewPr snapToGrid="0" snapToObjects="1">
      <p:cViewPr>
        <p:scale>
          <a:sx n="68" d="100"/>
          <a:sy n="68" d="100"/>
        </p:scale>
        <p:origin x="16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While we will emphasize material covered after the midterm, programming by its nature is cumulative.</a:t>
            </a:r>
          </a:p>
          <a:p>
            <a:r>
              <a:rPr lang="en-US" noProof="0" dirty="0" smtClean="0"/>
              <a:t>We are aiming for</a:t>
            </a:r>
            <a:r>
              <a:rPr lang="en-US" baseline="0" noProof="0" dirty="0" smtClean="0"/>
              <a:t> the practice materials this time around to be reflective of the difficulty of the final exam.</a:t>
            </a:r>
            <a:endParaRPr lang="en-US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If </a:t>
            </a:r>
            <a:r>
              <a:rPr lang="nb-NO" dirty="0" err="1" smtClean="0"/>
              <a:t>you</a:t>
            </a:r>
            <a:r>
              <a:rPr lang="nb-NO" dirty="0" smtClean="0"/>
              <a:t> have a </a:t>
            </a:r>
            <a:r>
              <a:rPr lang="nb-NO" dirty="0" err="1" smtClean="0"/>
              <a:t>method</a:t>
            </a:r>
            <a:r>
              <a:rPr lang="nb-NO" dirty="0" smtClean="0"/>
              <a:t> </a:t>
            </a:r>
            <a:r>
              <a:rPr lang="nb-NO" dirty="0" err="1" smtClean="0"/>
              <a:t>called</a:t>
            </a:r>
            <a:r>
              <a:rPr lang="nb-NO" dirty="0" smtClean="0"/>
              <a:t> </a:t>
            </a:r>
            <a:r>
              <a:rPr lang="nb-NO" dirty="0" err="1" smtClean="0"/>
              <a:t>foo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baseline="0" dirty="0" smtClean="0"/>
              <a:t> 3 </a:t>
            </a:r>
            <a:r>
              <a:rPr lang="nb-NO" baseline="0" dirty="0" err="1" smtClean="0"/>
              <a:t>int</a:t>
            </a:r>
            <a:r>
              <a:rPr lang="nb-NO" baseline="0" dirty="0" smtClean="0"/>
              <a:t> parameters and </a:t>
            </a:r>
            <a:r>
              <a:rPr lang="nb-NO" baseline="0" dirty="0" err="1" smtClean="0"/>
              <a:t>they</a:t>
            </a:r>
            <a:r>
              <a:rPr lang="nb-NO" baseline="0" dirty="0" smtClean="0"/>
              <a:t> have different </a:t>
            </a:r>
            <a:r>
              <a:rPr lang="nb-NO" baseline="0" dirty="0" err="1" smtClean="0"/>
              <a:t>names</a:t>
            </a:r>
            <a:r>
              <a:rPr lang="nb-NO" baseline="0" dirty="0" smtClean="0"/>
              <a:t> in run and in </a:t>
            </a:r>
            <a:r>
              <a:rPr lang="nb-NO" baseline="0" dirty="0" err="1" smtClean="0"/>
              <a:t>foo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look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order to </a:t>
            </a:r>
            <a:r>
              <a:rPr lang="nb-NO" baseline="0" dirty="0" err="1" smtClean="0"/>
              <a:t>avoid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getting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confused</a:t>
            </a:r>
            <a:r>
              <a:rPr lang="nb-NO" baseline="0" dirty="0" smtClean="0"/>
              <a:t>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7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 </a:t>
            </a:r>
            <a:r>
              <a:rPr lang="nb-NO" dirty="0" err="1" smtClean="0"/>
              <a:t>extra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credit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could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implement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so it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bounds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checking</a:t>
            </a:r>
            <a:r>
              <a:rPr lang="nb-NO" baseline="0" dirty="0" smtClean="0"/>
              <a:t>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stepbystep.com/problem/view/java/arrays/longestSortedSequenc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stepbyste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27</a:t>
            </a:r>
            <a:br>
              <a:rPr lang="en-US" dirty="0" smtClean="0"/>
            </a:br>
            <a:r>
              <a:rPr lang="en-US" dirty="0" smtClean="0"/>
              <a:t>Final Exam Review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r>
              <a:rPr lang="en-US" altLang="x-none" sz="1500" dirty="0" smtClean="0"/>
              <a:t> </a:t>
            </a:r>
            <a:endParaRPr lang="en-US" altLang="x-none" sz="1500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Seeker</a:t>
            </a:r>
            <a:endParaRPr lang="en-US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3000"/>
            <a:ext cx="7837714" cy="5665599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868" y="4471142"/>
            <a:ext cx="1108693" cy="4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Seeker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square is the </a:t>
            </a:r>
            <a:r>
              <a:rPr lang="en-US" b="1" dirty="0" smtClean="0"/>
              <a:t>target</a:t>
            </a:r>
          </a:p>
          <a:p>
            <a:r>
              <a:rPr lang="en-US" dirty="0" smtClean="0"/>
              <a:t>Transparent square is the </a:t>
            </a:r>
            <a:r>
              <a:rPr lang="en-US" b="1" dirty="0" smtClean="0"/>
              <a:t>seeker</a:t>
            </a:r>
          </a:p>
          <a:p>
            <a:r>
              <a:rPr lang="en-US" dirty="0" smtClean="0"/>
              <a:t>The seeker should move towards and engulf the target</a:t>
            </a:r>
          </a:p>
          <a:p>
            <a:r>
              <a:rPr lang="en-US" dirty="0" smtClean="0"/>
              <a:t>Can change target location by clicking on the screen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67" y="1398388"/>
            <a:ext cx="249195" cy="256117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1439"/>
            <a:ext cx="546378" cy="569383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333" y="2156955"/>
            <a:ext cx="543016" cy="520700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" y="3451555"/>
            <a:ext cx="8178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5" y="2555186"/>
            <a:ext cx="8180709" cy="28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</a:t>
            </a:r>
            <a:r>
              <a:rPr lang="nb-NO" dirty="0" smtClean="0"/>
              <a:t>un()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  <a:endParaRPr lang="nb-NO" sz="2800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latin typeface="Consolas" charset="0"/>
                <a:ea typeface="Consolas" charset="0"/>
                <a:cs typeface="Consolas" charset="0"/>
              </a:rPr>
              <a:t>initTarget</a:t>
            </a: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latin typeface="Consolas" charset="0"/>
                <a:ea typeface="Consolas" charset="0"/>
                <a:cs typeface="Consolas" charset="0"/>
              </a:rPr>
              <a:t>initSeeker</a:t>
            </a: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nb-NO" sz="2800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Always</a:t>
            </a: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keep</a:t>
            </a: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seeking</a:t>
            </a: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target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nb-NO" sz="2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sz="2800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nb-NO" sz="2800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nb-NO" sz="2800" dirty="0" err="1" smtClean="0">
                <a:latin typeface="Consolas" charset="0"/>
                <a:ea typeface="Consolas" charset="0"/>
                <a:cs typeface="Consolas" charset="0"/>
              </a:rPr>
              <a:t>seek</a:t>
            </a: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	pause(</a:t>
            </a:r>
            <a:r>
              <a:rPr lang="nb-NO" sz="2800" dirty="0" smtClean="0">
                <a:solidFill>
                  <a:srgbClr val="0326CC"/>
                </a:solidFill>
                <a:latin typeface="Consolas" charset="0"/>
                <a:ea typeface="Consolas" charset="0"/>
                <a:cs typeface="Consolas" charset="0"/>
              </a:rPr>
              <a:t>PAUSE_TIME</a:t>
            </a: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nb-NO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</a:t>
            </a:r>
            <a:r>
              <a:rPr lang="nb-NO" dirty="0" smtClean="0"/>
              <a:t>un()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  <a:endParaRPr lang="nb-NO" sz="2800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b="1" dirty="0" err="1" smtClean="0">
                <a:latin typeface="Consolas" charset="0"/>
                <a:ea typeface="Consolas" charset="0"/>
                <a:cs typeface="Consolas" charset="0"/>
              </a:rPr>
              <a:t>initTarget</a:t>
            </a:r>
            <a:r>
              <a:rPr lang="nb-NO" sz="28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b="1" dirty="0" err="1" smtClean="0">
                <a:latin typeface="Consolas" charset="0"/>
                <a:ea typeface="Consolas" charset="0"/>
                <a:cs typeface="Consolas" charset="0"/>
              </a:rPr>
              <a:t>initSeeker</a:t>
            </a:r>
            <a:r>
              <a:rPr lang="nb-NO" sz="28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nb-NO" sz="28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Always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keep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seeking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target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(true) {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nb-NO" sz="28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seek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pause(PAUSE_TIME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nb-NO" sz="28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initTarget</a:t>
            </a:r>
            <a:r>
              <a:rPr lang="en-US" dirty="0" smtClean="0"/>
              <a:t>() and </a:t>
            </a:r>
            <a:r>
              <a:rPr lang="en-US" dirty="0" err="1" smtClean="0"/>
              <a:t>initSeeker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b="34648"/>
          <a:stretch/>
        </p:blipFill>
        <p:spPr>
          <a:xfrm>
            <a:off x="152771" y="1337734"/>
            <a:ext cx="8838457" cy="34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initSeeker</a:t>
            </a:r>
            <a:r>
              <a:rPr lang="nb-NO" dirty="0" smtClean="0"/>
              <a:t>()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t="68611" r="10956"/>
          <a:stretch/>
        </p:blipFill>
        <p:spPr>
          <a:xfrm>
            <a:off x="94697" y="1297516"/>
            <a:ext cx="8954606" cy="19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</a:t>
            </a:r>
            <a:r>
              <a:rPr lang="nb-NO" dirty="0" smtClean="0"/>
              <a:t>un()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  <a:endParaRPr lang="nb-NO" sz="2800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initTarget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initSeeker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b="1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nb-NO" sz="2800" b="1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Always</a:t>
            </a:r>
            <a:r>
              <a:rPr lang="nb-NO" sz="2800" b="1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b="1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keep</a:t>
            </a:r>
            <a:r>
              <a:rPr lang="nb-NO" sz="2800" b="1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b="1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seeking</a:t>
            </a:r>
            <a:r>
              <a:rPr lang="nb-NO" sz="2800" b="1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b="1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nb-NO" sz="2800" b="1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target</a:t>
            </a:r>
          </a:p>
          <a:p>
            <a:pPr marL="0" indent="0">
              <a:buNone/>
            </a:pPr>
            <a:r>
              <a:rPr lang="nb-NO" sz="2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b="1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nb-NO" sz="2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sz="2800" b="1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nb-NO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nb-NO" sz="2800" b="1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nb-NO" sz="2800" b="1" dirty="0" err="1" smtClean="0">
                <a:latin typeface="Consolas" charset="0"/>
                <a:ea typeface="Consolas" charset="0"/>
                <a:cs typeface="Consolas" charset="0"/>
              </a:rPr>
              <a:t>seek</a:t>
            </a:r>
            <a:r>
              <a:rPr lang="nb-NO" sz="28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b="1" dirty="0" smtClean="0">
                <a:latin typeface="Consolas" charset="0"/>
                <a:ea typeface="Consolas" charset="0"/>
                <a:cs typeface="Consolas" charset="0"/>
              </a:rPr>
              <a:t>		pause(</a:t>
            </a:r>
            <a:r>
              <a:rPr lang="nb-NO" sz="2800" b="1" dirty="0" smtClean="0">
                <a:solidFill>
                  <a:srgbClr val="0326CC"/>
                </a:solidFill>
                <a:latin typeface="Consolas" charset="0"/>
                <a:ea typeface="Consolas" charset="0"/>
                <a:cs typeface="Consolas" charset="0"/>
              </a:rPr>
              <a:t>PAUSE_TIME</a:t>
            </a:r>
            <a:r>
              <a:rPr lang="nb-NO" sz="28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nb-NO" sz="28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nb-NO" sz="28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</a:t>
            </a:r>
            <a:r>
              <a:rPr lang="nb-NO" dirty="0" err="1" smtClean="0"/>
              <a:t>eek</a:t>
            </a:r>
            <a:r>
              <a:rPr lang="nb-NO" dirty="0" smtClean="0"/>
              <a:t>()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67367"/>
            <a:ext cx="8820150" cy="45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moveAmount</a:t>
            </a:r>
            <a:r>
              <a:rPr lang="nb-NO" dirty="0" smtClean="0"/>
              <a:t>()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05503"/>
            <a:ext cx="8953500" cy="36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Announcements/Exam logistics</a:t>
            </a:r>
          </a:p>
          <a:p>
            <a:r>
              <a:rPr lang="en-US" sz="3600" dirty="0" smtClean="0"/>
              <a:t>Graphics, Animation, Events</a:t>
            </a:r>
          </a:p>
          <a:p>
            <a:r>
              <a:rPr lang="en-US" sz="3600" dirty="0" smtClean="0"/>
              <a:t>1D Arrays</a:t>
            </a:r>
          </a:p>
          <a:p>
            <a:r>
              <a:rPr lang="en-US" sz="3600" dirty="0" smtClean="0"/>
              <a:t>2D Arrays</a:t>
            </a:r>
          </a:p>
          <a:p>
            <a:r>
              <a:rPr lang="en-US" sz="3600" dirty="0" err="1" smtClean="0"/>
              <a:t>ArrayList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7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mouseClicked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335447"/>
            <a:ext cx="8880550" cy="23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Announcements/Exam logistics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Graphics, Animation, Events</a:t>
            </a:r>
          </a:p>
          <a:p>
            <a:r>
              <a:rPr lang="en-US" sz="3600" dirty="0" smtClean="0"/>
              <a:t>1D 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2D Arrays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Arrays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fixed-length list of a single type of thing.</a:t>
            </a:r>
          </a:p>
          <a:p>
            <a:r>
              <a:rPr lang="en-US" dirty="0" smtClean="0"/>
              <a:t>An array can store </a:t>
            </a:r>
            <a:r>
              <a:rPr lang="en-US" b="1" dirty="0" smtClean="0"/>
              <a:t>primitives</a:t>
            </a:r>
            <a:r>
              <a:rPr lang="en-US" dirty="0" smtClean="0"/>
              <a:t> and 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cannot call methods on arrays i.e. no </a:t>
            </a:r>
            <a:r>
              <a:rPr lang="en-US" dirty="0" err="1" smtClean="0"/>
              <a:t>myArray.contains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Get the length by saying </a:t>
            </a:r>
            <a:r>
              <a:rPr lang="en-US" dirty="0" err="1" smtClean="0"/>
              <a:t>myArray.length</a:t>
            </a:r>
            <a:r>
              <a:rPr lang="en-US" dirty="0" smtClean="0"/>
              <a:t>. (No parentheses!)</a:t>
            </a:r>
          </a:p>
          <a:p>
            <a:r>
              <a:rPr lang="en-US" dirty="0" smtClean="0"/>
              <a:t>Print array with </a:t>
            </a:r>
            <a:r>
              <a:rPr lang="en-US" dirty="0" err="1" smtClean="0"/>
              <a:t>Arrays.toString</a:t>
            </a:r>
            <a:r>
              <a:rPr lang="en-US" dirty="0" smtClean="0"/>
              <a:t>(</a:t>
            </a:r>
            <a:r>
              <a:rPr lang="en-US" dirty="0" err="1" smtClean="0"/>
              <a:t>myArray</a:t>
            </a:r>
            <a:r>
              <a:rPr lang="en-US" dirty="0" smtClean="0"/>
              <a:t>),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myArray</a:t>
            </a:r>
            <a:r>
              <a:rPr lang="en-US" dirty="0" smtClean="0"/>
              <a:t>)!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2, 4, 6, 8]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I@4ddced80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traces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 are </a:t>
            </a:r>
            <a:r>
              <a:rPr lang="en-US" i="1" dirty="0" smtClean="0"/>
              <a:t>separate</a:t>
            </a:r>
            <a:r>
              <a:rPr lang="en-US" dirty="0" smtClean="0"/>
              <a:t> across methods</a:t>
            </a:r>
          </a:p>
          <a:p>
            <a:r>
              <a:rPr lang="en-US" dirty="0" smtClean="0"/>
              <a:t>Parameters are just assigned names by the order in which they’re passed</a:t>
            </a:r>
          </a:p>
          <a:p>
            <a:r>
              <a:rPr lang="en-US" dirty="0" smtClean="0"/>
              <a:t>Draw changes to variables as you go through the program</a:t>
            </a:r>
          </a:p>
          <a:p>
            <a:r>
              <a:rPr lang="en-US" dirty="0" smtClean="0"/>
              <a:t>Objects vs primitive behavior for parameters</a:t>
            </a:r>
            <a:endParaRPr lang="en-US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6" y="3594510"/>
            <a:ext cx="5469467" cy="2838061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6525685" y="4956390"/>
            <a:ext cx="22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Prints</a:t>
            </a:r>
            <a:r>
              <a:rPr lang="en-US" b="1" dirty="0" smtClean="0"/>
              <a:t> [5, 10, 15] 3</a:t>
            </a:r>
            <a:endParaRPr lang="en-US" b="1" dirty="0"/>
          </a:p>
        </p:txBody>
      </p:sp>
      <p:sp>
        <p:nvSpPr>
          <p:cNvPr id="9" name="TekstSylinder 8"/>
          <p:cNvSpPr txBox="1"/>
          <p:nvPr/>
        </p:nvSpPr>
        <p:spPr>
          <a:xfrm>
            <a:off x="6525685" y="5293456"/>
            <a:ext cx="22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 Prints</a:t>
            </a:r>
            <a:r>
              <a:rPr lang="en-US" b="1" dirty="0" smtClean="0"/>
              <a:t> [5, 10, 15] 7</a:t>
            </a:r>
            <a:endParaRPr lang="en-US" b="1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6525685" y="5630522"/>
            <a:ext cx="22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. Prints</a:t>
            </a:r>
            <a:r>
              <a:rPr lang="en-US" b="1" dirty="0" smtClean="0"/>
              <a:t> [5, 20, 15] </a:t>
            </a:r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6525685" y="5967588"/>
            <a:ext cx="22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. Prints</a:t>
            </a:r>
            <a:r>
              <a:rPr lang="en-US" b="1" dirty="0" smtClean="0"/>
              <a:t> [5, 20, 15] 7</a:t>
            </a:r>
            <a:endParaRPr lang="en-US" b="1" dirty="0"/>
          </a:p>
        </p:txBody>
      </p:sp>
      <p:sp>
        <p:nvSpPr>
          <p:cNvPr id="12" name="Rektangel 11"/>
          <p:cNvSpPr/>
          <p:nvPr/>
        </p:nvSpPr>
        <p:spPr>
          <a:xfrm>
            <a:off x="6525685" y="5630522"/>
            <a:ext cx="2161115" cy="369332"/>
          </a:xfrm>
          <a:prstGeom prst="rect">
            <a:avLst/>
          </a:prstGeom>
          <a:noFill/>
          <a:ln w="38100">
            <a:solidFill>
              <a:srgbClr val="009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4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Trace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7733"/>
            <a:ext cx="6426200" cy="52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Trace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7733"/>
            <a:ext cx="6426200" cy="5203925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6062133" y="1769533"/>
            <a:ext cx="2853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libri" charset="0"/>
                <a:ea typeface="Calibri" charset="0"/>
                <a:cs typeface="Calibri" charset="0"/>
              </a:rPr>
              <a:t>Output: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4, 0, 2] 4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4, 0, 2]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8, 0, 4] 1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8, 0, 4] 6</a:t>
            </a:r>
            <a:endParaRPr lang="nb-NO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Extra</a:t>
            </a:r>
            <a:r>
              <a:rPr lang="nb-NO" dirty="0" smtClean="0"/>
              <a:t> 1D </a:t>
            </a:r>
            <a:r>
              <a:rPr lang="nb-NO" dirty="0" err="1" smtClean="0"/>
              <a:t>Array</a:t>
            </a:r>
            <a:r>
              <a:rPr lang="nb-NO" dirty="0" smtClean="0"/>
              <a:t> problem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Write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method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longestSortedSequence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e.g. </a:t>
            </a:r>
            <a:r>
              <a:rPr lang="nb-NO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 = {3, 8, 10, 1, 9, 14, -3, 0, 14, 207, 56, 98, 12}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Sorted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in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case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means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nondecreasing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, so a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sequence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could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contain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duplicates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e.g. </a:t>
            </a:r>
            <a:r>
              <a:rPr lang="nb-NO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 = {17, 42, 3, 5, 5, 5, 8, 2, 4, 6, 1, 19}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Link: </a:t>
            </a:r>
            <a:r>
              <a:rPr lang="nb-NO" sz="1800" dirty="0">
                <a:latin typeface="Calibri" charset="0"/>
                <a:ea typeface="Calibri" charset="0"/>
                <a:cs typeface="Calibri" charset="0"/>
                <a:hlinkClick r:id="rId2"/>
              </a:rPr>
              <a:t>http://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www.codestepbystep.com/problem/view/java/arrays/longestSortedSequence</a:t>
            </a:r>
            <a:endParaRPr lang="nb-NO" sz="1800" dirty="0" smtClean="0">
              <a:latin typeface="Calibri" charset="0"/>
              <a:ea typeface="Calibri" charset="0"/>
              <a:cs typeface="Calibri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nb-NO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Pil høyre 5"/>
          <p:cNvSpPr/>
          <p:nvPr/>
        </p:nvSpPr>
        <p:spPr>
          <a:xfrm>
            <a:off x="2514600" y="2218267"/>
            <a:ext cx="1041400" cy="1862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l høyre 7"/>
          <p:cNvSpPr/>
          <p:nvPr/>
        </p:nvSpPr>
        <p:spPr>
          <a:xfrm>
            <a:off x="3759200" y="2218267"/>
            <a:ext cx="1041400" cy="1862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l høyre 8"/>
          <p:cNvSpPr/>
          <p:nvPr/>
        </p:nvSpPr>
        <p:spPr>
          <a:xfrm>
            <a:off x="5003799" y="2218267"/>
            <a:ext cx="1820333" cy="1862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l høyre 9"/>
          <p:cNvSpPr/>
          <p:nvPr/>
        </p:nvSpPr>
        <p:spPr>
          <a:xfrm>
            <a:off x="7027331" y="2218267"/>
            <a:ext cx="804336" cy="186266"/>
          </a:xfrm>
          <a:prstGeom prst="rightArrow">
            <a:avLst/>
          </a:prstGeom>
          <a:solidFill>
            <a:srgbClr val="DFE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 høyre 10"/>
          <p:cNvSpPr/>
          <p:nvPr/>
        </p:nvSpPr>
        <p:spPr>
          <a:xfrm>
            <a:off x="8034866" y="2218267"/>
            <a:ext cx="254001" cy="186266"/>
          </a:xfrm>
          <a:prstGeom prst="rightArrow">
            <a:avLst/>
          </a:prstGeom>
          <a:solidFill>
            <a:srgbClr val="E4C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2884457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3</a:t>
            </a:r>
            <a:endParaRPr lang="nb-NO"/>
          </a:p>
        </p:txBody>
      </p:sp>
      <p:sp>
        <p:nvSpPr>
          <p:cNvPr id="13" name="TekstSylinder 12"/>
          <p:cNvSpPr txBox="1"/>
          <p:nvPr/>
        </p:nvSpPr>
        <p:spPr>
          <a:xfrm>
            <a:off x="4129057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5763122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4</a:t>
            </a:r>
            <a:endParaRPr lang="nb-NO"/>
          </a:p>
        </p:txBody>
      </p:sp>
      <p:sp>
        <p:nvSpPr>
          <p:cNvPr id="15" name="TekstSylinder 14"/>
          <p:cNvSpPr txBox="1"/>
          <p:nvPr/>
        </p:nvSpPr>
        <p:spPr>
          <a:xfrm>
            <a:off x="7278656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2</a:t>
            </a:r>
            <a:endParaRPr lang="nb-NO"/>
          </a:p>
        </p:txBody>
      </p:sp>
      <p:sp>
        <p:nvSpPr>
          <p:cNvPr id="16" name="TekstSylinder 15"/>
          <p:cNvSpPr txBox="1"/>
          <p:nvPr/>
        </p:nvSpPr>
        <p:spPr>
          <a:xfrm>
            <a:off x="8005668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1</a:t>
            </a:r>
            <a:endParaRPr lang="nb-NO"/>
          </a:p>
        </p:txBody>
      </p:sp>
      <p:sp>
        <p:nvSpPr>
          <p:cNvPr id="17" name="Pil høyre 16"/>
          <p:cNvSpPr/>
          <p:nvPr/>
        </p:nvSpPr>
        <p:spPr>
          <a:xfrm>
            <a:off x="2482289" y="4161367"/>
            <a:ext cx="804336" cy="186266"/>
          </a:xfrm>
          <a:prstGeom prst="rightArrow">
            <a:avLst/>
          </a:prstGeom>
          <a:solidFill>
            <a:srgbClr val="DFE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kstSylinder 17"/>
          <p:cNvSpPr txBox="1"/>
          <p:nvPr/>
        </p:nvSpPr>
        <p:spPr>
          <a:xfrm>
            <a:off x="2733614" y="4347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2</a:t>
            </a:r>
            <a:endParaRPr lang="nb-NO"/>
          </a:p>
        </p:txBody>
      </p:sp>
      <p:sp>
        <p:nvSpPr>
          <p:cNvPr id="19" name="Pil høyre 18"/>
          <p:cNvSpPr/>
          <p:nvPr/>
        </p:nvSpPr>
        <p:spPr>
          <a:xfrm>
            <a:off x="5393265" y="4161367"/>
            <a:ext cx="965200" cy="1862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TekstSylinder 19"/>
          <p:cNvSpPr txBox="1"/>
          <p:nvPr/>
        </p:nvSpPr>
        <p:spPr>
          <a:xfrm>
            <a:off x="5728033" y="4347633"/>
            <a:ext cx="2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21" name="Pil høyre 20"/>
          <p:cNvSpPr/>
          <p:nvPr/>
        </p:nvSpPr>
        <p:spPr>
          <a:xfrm>
            <a:off x="6502397" y="4161367"/>
            <a:ext cx="750858" cy="186266"/>
          </a:xfrm>
          <a:prstGeom prst="rightArrow">
            <a:avLst/>
          </a:prstGeom>
          <a:solidFill>
            <a:srgbClr val="DFE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TekstSylinder 21"/>
          <p:cNvSpPr txBox="1"/>
          <p:nvPr/>
        </p:nvSpPr>
        <p:spPr>
          <a:xfrm>
            <a:off x="6693233" y="4347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2</a:t>
            </a:r>
            <a:endParaRPr lang="nb-NO"/>
          </a:p>
        </p:txBody>
      </p:sp>
      <p:sp>
        <p:nvSpPr>
          <p:cNvPr id="23" name="Pil høyre 22"/>
          <p:cNvSpPr/>
          <p:nvPr/>
        </p:nvSpPr>
        <p:spPr>
          <a:xfrm>
            <a:off x="3471500" y="4161367"/>
            <a:ext cx="1820333" cy="186266"/>
          </a:xfrm>
          <a:prstGeom prst="rightArrow">
            <a:avLst/>
          </a:prstGeom>
          <a:solidFill>
            <a:srgbClr val="0097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/>
          <p:cNvSpPr txBox="1"/>
          <p:nvPr/>
        </p:nvSpPr>
        <p:spPr>
          <a:xfrm>
            <a:off x="4230823" y="4347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5</a:t>
            </a:r>
          </a:p>
        </p:txBody>
      </p:sp>
      <p:sp>
        <p:nvSpPr>
          <p:cNvPr id="25" name="Rektangel 24"/>
          <p:cNvSpPr/>
          <p:nvPr/>
        </p:nvSpPr>
        <p:spPr>
          <a:xfrm>
            <a:off x="5745577" y="2404533"/>
            <a:ext cx="336775" cy="369332"/>
          </a:xfrm>
          <a:prstGeom prst="rect">
            <a:avLst/>
          </a:prstGeom>
          <a:noFill/>
          <a:ln w="38100">
            <a:solidFill>
              <a:srgbClr val="009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4213278" y="4347633"/>
            <a:ext cx="336775" cy="369332"/>
          </a:xfrm>
          <a:prstGeom prst="rect">
            <a:avLst/>
          </a:prstGeom>
          <a:noFill/>
          <a:ln w="38100">
            <a:solidFill>
              <a:srgbClr val="009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8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Announcements/Exam logistics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Graphics, Animation, Events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1D Arrays</a:t>
            </a:r>
          </a:p>
          <a:p>
            <a:r>
              <a:rPr lang="en-US" sz="3600" dirty="0" smtClean="0"/>
              <a:t>2D Arrays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2D Arrays = Arrays of Arrays!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x-none" sz="2800" dirty="0" err="1">
                <a:latin typeface="Consolas" charset="0"/>
              </a:rPr>
              <a:t>int</a:t>
            </a:r>
            <a:r>
              <a:rPr lang="en-US" altLang="x-none" sz="2800" dirty="0">
                <a:latin typeface="Consolas" charset="0"/>
              </a:rPr>
              <a:t>[][] a = new </a:t>
            </a:r>
            <a:r>
              <a:rPr lang="en-US" altLang="x-none" sz="2800" dirty="0" err="1">
                <a:latin typeface="Consolas" charset="0"/>
              </a:rPr>
              <a:t>int</a:t>
            </a:r>
            <a:r>
              <a:rPr lang="en-US" altLang="x-none" sz="2800" dirty="0">
                <a:latin typeface="Consolas" charset="0"/>
              </a:rPr>
              <a:t>[3</a:t>
            </a:r>
            <a:r>
              <a:rPr lang="en-US" altLang="x-none" sz="2800" dirty="0" smtClean="0">
                <a:latin typeface="Consolas" charset="0"/>
              </a:rPr>
              <a:t>][4];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2960" y="2351025"/>
          <a:ext cx="1030224" cy="4125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30224"/>
              </a:tblGrid>
              <a:tr h="1375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75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75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9744" y="2509521"/>
          <a:ext cx="7656576" cy="100482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14144"/>
                <a:gridCol w="1914144"/>
                <a:gridCol w="1914144"/>
                <a:gridCol w="1914144"/>
              </a:tblGrid>
              <a:tr h="1004824">
                <a:tc>
                  <a:txBody>
                    <a:bodyPr/>
                    <a:lstStyle/>
                    <a:p>
                      <a:pPr algn="ctr"/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a[0][0]</a:t>
                      </a:r>
                      <a:endParaRPr lang="en-US" sz="4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a[0][1]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a[0][2]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a[0][3]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99744" y="3881629"/>
          <a:ext cx="7656576" cy="100482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14144"/>
                <a:gridCol w="1914144"/>
                <a:gridCol w="1914144"/>
                <a:gridCol w="1914144"/>
              </a:tblGrid>
              <a:tr h="1004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a[1][0]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a[1][1]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a[1][2]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a[1][3]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99744" y="5248658"/>
          <a:ext cx="7656576" cy="100482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14144"/>
                <a:gridCol w="1914144"/>
                <a:gridCol w="1914144"/>
                <a:gridCol w="1914144"/>
              </a:tblGrid>
              <a:tr h="1004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a[2][0]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a[2][1]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a[2][2]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a[2][3]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Rett pil 8"/>
          <p:cNvCxnSpPr>
            <a:endCxn id="4" idx="0"/>
          </p:cNvCxnSpPr>
          <p:nvPr/>
        </p:nvCxnSpPr>
        <p:spPr>
          <a:xfrm flipH="1">
            <a:off x="1338072" y="2006600"/>
            <a:ext cx="1227328" cy="3444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2514598" y="1780368"/>
            <a:ext cx="161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Outer </a:t>
            </a:r>
            <a:r>
              <a:rPr lang="nb-NO" sz="2400" dirty="0" err="1" smtClean="0"/>
              <a:t>array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9841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Chess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Knight: </a:t>
            </a:r>
            <a:r>
              <a:rPr lang="nb-NO" dirty="0" err="1" smtClean="0"/>
              <a:t>moves</a:t>
            </a:r>
            <a:r>
              <a:rPr lang="nb-NO" dirty="0" smtClean="0"/>
              <a:t> in an ”L”-</a:t>
            </a:r>
            <a:r>
              <a:rPr lang="nb-NO" dirty="0" err="1" smtClean="0"/>
              <a:t>shape</a:t>
            </a:r>
            <a:r>
              <a:rPr lang="nb-NO" dirty="0" smtClean="0"/>
              <a:t> (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steps</a:t>
            </a:r>
            <a:r>
              <a:rPr lang="nb-NO" dirty="0" smtClean="0"/>
              <a:t> in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direction</a:t>
            </a:r>
            <a:r>
              <a:rPr lang="nb-NO" dirty="0" smtClean="0"/>
              <a:t>,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step</a:t>
            </a:r>
            <a:r>
              <a:rPr lang="nb-NO" dirty="0" smtClean="0"/>
              <a:t> in a </a:t>
            </a:r>
            <a:r>
              <a:rPr lang="nb-NO" dirty="0" err="1" smtClean="0"/>
              <a:t>perpendicular</a:t>
            </a:r>
            <a:r>
              <a:rPr lang="nb-NO" dirty="0" smtClean="0"/>
              <a:t> </a:t>
            </a:r>
            <a:r>
              <a:rPr lang="nb-NO" dirty="0" err="1" smtClean="0"/>
              <a:t>direction</a:t>
            </a:r>
            <a:r>
              <a:rPr lang="nb-NO" dirty="0" smtClean="0"/>
              <a:t>)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385482"/>
            <a:ext cx="3100917" cy="3100917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67" y="233574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Announcements/Exam logistics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Graphics, Animation, Events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1D 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2D Arrays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knightCanMove</a:t>
            </a:r>
            <a:r>
              <a:rPr lang="nb-NO" dirty="0" smtClean="0"/>
              <a:t>()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(String[][] board,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must contain a knight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must be empty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must be reachable from 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in a single move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Assume that 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and 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are within bounds of array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803981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Plassholder for innhol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3913"/>
              </p:ext>
            </p:extLst>
          </p:nvPr>
        </p:nvGraphicFramePr>
        <p:xfrm>
          <a:off x="253999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61182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321733" y="13631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, 2, 2, 3, 4)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3636936" y="3622701"/>
            <a:ext cx="18701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No </a:t>
            </a:r>
            <a:r>
              <a:rPr lang="nb-NO" dirty="0" err="1" smtClean="0"/>
              <a:t>knight</a:t>
            </a:r>
            <a:r>
              <a:rPr lang="nb-NO" dirty="0" smtClean="0"/>
              <a:t> at (2, 2)</a:t>
            </a:r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4558790" y="1363133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returns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b="1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lassholder for innhol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02598"/>
              </p:ext>
            </p:extLst>
          </p:nvPr>
        </p:nvGraphicFramePr>
        <p:xfrm>
          <a:off x="253999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52282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nb-NO" sz="1600" dirty="0" err="1" smtClean="0">
                          <a:solidFill>
                            <a:schemeClr val="bg1"/>
                          </a:solidFill>
                        </a:rPr>
                        <a:t>king</a:t>
                      </a:r>
                      <a:r>
                        <a:rPr lang="nb-NO" sz="160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nb-NO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321733" y="13631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, 1, 2, 0, 4)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5567336" y="2699835"/>
            <a:ext cx="16401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Space </a:t>
            </a:r>
            <a:r>
              <a:rPr lang="nb-NO" dirty="0" err="1" smtClean="0"/>
              <a:t>occupied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4558790" y="1363133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returns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b="1" dirty="0">
                <a:latin typeface="Consolas" charset="0"/>
                <a:ea typeface="Consolas" charset="0"/>
                <a:cs typeface="Consolas" charset="0"/>
              </a:rPr>
              <a:t>false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24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81546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321733" y="13631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, 1, 2, 3,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3840136" y="3415268"/>
            <a:ext cx="325903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(1, 2) to (3, 2) is not a valid </a:t>
            </a:r>
            <a:r>
              <a:rPr lang="nb-NO" dirty="0" err="1" smtClean="0"/>
              <a:t>move</a:t>
            </a:r>
            <a:endParaRPr lang="nb-NO" dirty="0"/>
          </a:p>
        </p:txBody>
      </p:sp>
      <p:sp>
        <p:nvSpPr>
          <p:cNvPr id="6" name="Pil ned 5"/>
          <p:cNvSpPr/>
          <p:nvPr/>
        </p:nvSpPr>
        <p:spPr>
          <a:xfrm>
            <a:off x="3161452" y="3090334"/>
            <a:ext cx="643467" cy="11514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4558790" y="1363133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returns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b="1" dirty="0">
                <a:latin typeface="Consolas" charset="0"/>
                <a:ea typeface="Consolas" charset="0"/>
                <a:cs typeface="Consolas" charset="0"/>
              </a:rPr>
              <a:t>false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70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449710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321733" y="13631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, 1, 2, 3, 3)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4710205" y="3853533"/>
            <a:ext cx="355052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Knight is at (1, 2) and (3, 3) is </a:t>
            </a:r>
            <a:r>
              <a:rPr lang="nb-NO" dirty="0" err="1" smtClean="0"/>
              <a:t>empty</a:t>
            </a:r>
            <a:endParaRPr lang="nb-NO" dirty="0" smtClean="0"/>
          </a:p>
          <a:p>
            <a:r>
              <a:rPr lang="nb-NO" dirty="0"/>
              <a:t>a</a:t>
            </a:r>
            <a:r>
              <a:rPr lang="nb-NO" dirty="0" smtClean="0"/>
              <a:t>nd (1, 2) -&gt; (3, 3) is a valid </a:t>
            </a:r>
            <a:r>
              <a:rPr lang="nb-NO" dirty="0" err="1" smtClean="0"/>
              <a:t>move</a:t>
            </a:r>
            <a:endParaRPr lang="nb-NO" dirty="0"/>
          </a:p>
        </p:txBody>
      </p:sp>
      <p:cxnSp>
        <p:nvCxnSpPr>
          <p:cNvPr id="7" name="Vinkel 6"/>
          <p:cNvCxnSpPr/>
          <p:nvPr/>
        </p:nvCxnSpPr>
        <p:spPr>
          <a:xfrm rot="16200000" flipH="1">
            <a:off x="3374568" y="3161699"/>
            <a:ext cx="1116397" cy="905933"/>
          </a:xfrm>
          <a:prstGeom prst="bentConnector3">
            <a:avLst>
              <a:gd name="adj1" fmla="val 10005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4558790" y="1363133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returns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b="1" dirty="0" smtClean="0">
                <a:latin typeface="Consolas" charset="0"/>
                <a:ea typeface="Consolas" charset="0"/>
                <a:cs typeface="Consolas" charset="0"/>
              </a:rPr>
              <a:t>true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6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if the starting square contains a knight,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the end square is empty, and 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start square to the end square.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    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</a:t>
            </a:r>
            <a:r>
              <a:rPr lang="en-US" sz="1800" b="1" u="sng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if the starting square contains a knight</a:t>
            </a: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the end square is empty, and 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start square to the end square.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b="1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b="1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"knight"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 {</a:t>
            </a:r>
            <a:endParaRPr lang="en-US" sz="1800" b="1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    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if the starting square contains a knight,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800" b="1" u="sng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the end square is empty</a:t>
            </a: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, and 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start square to the end square.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if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"knight"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 {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b="1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b="1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""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spcBef>
                <a:spcPts val="150"/>
              </a:spcBef>
              <a:buNone/>
            </a:pP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    </a:t>
            </a:r>
          </a:p>
          <a:p>
            <a:pPr marL="0" indent="0">
              <a:spcBef>
                <a:spcPts val="150"/>
              </a:spcBef>
              <a:buNone/>
            </a:pPr>
            <a:endParaRPr lang="en-US" sz="1800" dirty="0" smtClean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if the starting square contains a knight,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the end square is empty, and </a:t>
            </a:r>
            <a:r>
              <a:rPr lang="en-US" sz="1800" b="1" u="sng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800" b="1" u="sng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start square to the end square</a:t>
            </a: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if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"knight"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 {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if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""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b="1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Math.abs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800" b="1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b="1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Math.abs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800" b="1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if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((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1 &amp;&amp;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2) || </a:t>
            </a:r>
            <a:endParaRPr lang="en-US" sz="1800" b="1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                (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== 2 &amp;&amp;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== 1))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return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800" b="1" dirty="0" smtClean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Final </a:t>
            </a:r>
            <a:r>
              <a:rPr lang="nb-NO" dirty="0" err="1" smtClean="0"/>
              <a:t>exam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2400" y="1295399"/>
            <a:ext cx="8839200" cy="5494867"/>
          </a:xfrm>
        </p:spPr>
        <p:txBody>
          <a:bodyPr/>
          <a:lstStyle/>
          <a:p>
            <a:r>
              <a:rPr lang="nb-NO" dirty="0" smtClean="0"/>
              <a:t>Is </a:t>
            </a:r>
            <a:r>
              <a:rPr lang="nb-NO" dirty="0" err="1" smtClean="0"/>
              <a:t>the</a:t>
            </a:r>
            <a:r>
              <a:rPr lang="nb-NO" dirty="0" smtClean="0"/>
              <a:t> final </a:t>
            </a:r>
            <a:r>
              <a:rPr lang="nb-NO" dirty="0" err="1" smtClean="0"/>
              <a:t>exam</a:t>
            </a:r>
            <a:r>
              <a:rPr lang="nb-NO" dirty="0" smtClean="0"/>
              <a:t> </a:t>
            </a:r>
            <a:r>
              <a:rPr lang="nb-NO" dirty="0" err="1" smtClean="0"/>
              <a:t>cumulative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be </a:t>
            </a:r>
            <a:r>
              <a:rPr lang="nb-NO" dirty="0" err="1" smtClean="0"/>
              <a:t>tested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final </a:t>
            </a:r>
            <a:r>
              <a:rPr lang="nb-NO" dirty="0" err="1" smtClean="0"/>
              <a:t>exam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all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stuff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aren’t</a:t>
            </a:r>
            <a:r>
              <a:rPr lang="nb-NO" dirty="0" smtClean="0"/>
              <a:t> </a:t>
            </a:r>
            <a:r>
              <a:rPr lang="nb-NO" dirty="0" err="1" smtClean="0"/>
              <a:t>covering</a:t>
            </a:r>
            <a:r>
              <a:rPr lang="nb-NO" dirty="0" smtClean="0"/>
              <a:t> </a:t>
            </a:r>
            <a:r>
              <a:rPr lang="nb-NO" dirty="0" err="1" smtClean="0"/>
              <a:t>today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Expressions and Variables</a:t>
            </a:r>
          </a:p>
          <a:p>
            <a:pPr lvl="1"/>
            <a:r>
              <a:rPr lang="nb-NO" dirty="0" smtClean="0"/>
              <a:t>Java Control Statements</a:t>
            </a:r>
          </a:p>
          <a:p>
            <a:pPr lvl="1"/>
            <a:r>
              <a:rPr lang="nb-NO" dirty="0" smtClean="0"/>
              <a:t>Console Programs</a:t>
            </a:r>
          </a:p>
          <a:p>
            <a:pPr lvl="1"/>
            <a:r>
              <a:rPr lang="nb-NO" dirty="0" smtClean="0"/>
              <a:t>Methods, parameters, </a:t>
            </a:r>
            <a:r>
              <a:rPr lang="nb-NO" dirty="0" err="1" smtClean="0"/>
              <a:t>returns</a:t>
            </a:r>
            <a:endParaRPr lang="nb-NO" dirty="0" smtClean="0"/>
          </a:p>
          <a:p>
            <a:pPr lvl="1"/>
            <a:r>
              <a:rPr lang="nb-NO" dirty="0" err="1" smtClean="0"/>
              <a:t>Randomness</a:t>
            </a:r>
            <a:endParaRPr lang="nb-NO" dirty="0" smtClean="0"/>
          </a:p>
          <a:p>
            <a:pPr lvl="1"/>
            <a:r>
              <a:rPr lang="nb-NO" dirty="0" err="1" smtClean="0"/>
              <a:t>Strings</a:t>
            </a:r>
            <a:r>
              <a:rPr lang="nb-NO" dirty="0" smtClean="0"/>
              <a:t> and </a:t>
            </a:r>
            <a:r>
              <a:rPr lang="nb-NO" dirty="0" err="1" smtClean="0"/>
              <a:t>chars</a:t>
            </a:r>
            <a:endParaRPr lang="nb-NO" dirty="0" smtClean="0"/>
          </a:p>
          <a:p>
            <a:pPr lvl="1"/>
            <a:r>
              <a:rPr lang="nb-NO" dirty="0" err="1" smtClean="0"/>
              <a:t>Scanners</a:t>
            </a:r>
            <a:r>
              <a:rPr lang="nb-NO" dirty="0" smtClean="0"/>
              <a:t> and file </a:t>
            </a:r>
            <a:r>
              <a:rPr lang="nb-NO" dirty="0" err="1" smtClean="0"/>
              <a:t>processing</a:t>
            </a:r>
            <a:endParaRPr lang="nb-NO" dirty="0" smtClean="0"/>
          </a:p>
          <a:p>
            <a:pPr lvl="1"/>
            <a:r>
              <a:rPr lang="nb-NO" dirty="0" smtClean="0"/>
              <a:t>Memory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the</a:t>
            </a:r>
            <a:r>
              <a:rPr lang="nb-NO" dirty="0" smtClean="0"/>
              <a:t> final </a:t>
            </a:r>
            <a:r>
              <a:rPr lang="nb-NO" dirty="0" err="1" smtClean="0"/>
              <a:t>exam</a:t>
            </a:r>
            <a:r>
              <a:rPr lang="nb-NO" dirty="0" smtClean="0"/>
              <a:t> </a:t>
            </a:r>
            <a:r>
              <a:rPr lang="nb-NO" dirty="0" err="1" smtClean="0"/>
              <a:t>going</a:t>
            </a:r>
            <a:r>
              <a:rPr lang="nb-NO" dirty="0" smtClean="0"/>
              <a:t> to be </a:t>
            </a:r>
            <a:r>
              <a:rPr lang="nb-NO" dirty="0" err="1" smtClean="0"/>
              <a:t>difficult</a:t>
            </a:r>
            <a:r>
              <a:rPr lang="nb-NO" dirty="0" smtClean="0"/>
              <a:t>/</a:t>
            </a:r>
            <a:r>
              <a:rPr lang="nb-NO" dirty="0" err="1" smtClean="0"/>
              <a:t>curved</a:t>
            </a:r>
            <a:r>
              <a:rPr lang="nb-NO" dirty="0" smtClean="0"/>
              <a:t>?</a:t>
            </a:r>
          </a:p>
          <a:p>
            <a:r>
              <a:rPr lang="nb-NO" dirty="0" smtClean="0"/>
              <a:t>How </a:t>
            </a:r>
            <a:r>
              <a:rPr lang="nb-NO" dirty="0" err="1" smtClean="0"/>
              <a:t>can</a:t>
            </a:r>
            <a:r>
              <a:rPr lang="nb-NO" dirty="0" smtClean="0"/>
              <a:t> I </a:t>
            </a:r>
            <a:r>
              <a:rPr lang="nb-NO" dirty="0" err="1" smtClean="0"/>
              <a:t>practice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final?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55900"/>
            <a:ext cx="2495550" cy="3124991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6341533" y="2853267"/>
            <a:ext cx="252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Midterm</a:t>
            </a:r>
            <a:r>
              <a:rPr lang="nb-NO" dirty="0" smtClean="0"/>
              <a:t> </a:t>
            </a:r>
            <a:r>
              <a:rPr lang="nb-NO" dirty="0" err="1" smtClean="0"/>
              <a:t>review</a:t>
            </a:r>
            <a:r>
              <a:rPr lang="nb-NO" dirty="0" smtClean="0"/>
              <a:t> </a:t>
            </a:r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recorded</a:t>
            </a:r>
            <a:r>
              <a:rPr lang="nb-NO" dirty="0" smtClean="0"/>
              <a:t>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Friday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Week</a:t>
            </a:r>
            <a:r>
              <a:rPr lang="nb-NO" dirty="0" smtClean="0"/>
              <a:t> 4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99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if the starting square contains a knight,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the end square is empty, and 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start square to the end square.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if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"knight"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 {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if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""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Math.abs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Math.abs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if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((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1 &amp;&amp;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2) || 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                (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== 2 &amp;&amp;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== 1))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return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800" dirty="0" smtClean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800" b="1" dirty="0" smtClean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Announcements/Exam logistics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Graphics, Animation, Events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1D 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2D Arrays</a:t>
            </a:r>
          </a:p>
          <a:p>
            <a:r>
              <a:rPr lang="en-US" sz="3600" dirty="0" err="1" smtClean="0"/>
              <a:t>ArrayList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37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err="1" smtClean="0"/>
              <a:t>ArrayList</a:t>
            </a:r>
            <a:r>
              <a:rPr lang="en-US" dirty="0" smtClean="0"/>
              <a:t> is a flexible-length list of a single type of thing.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can only store 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primitives use e.g. </a:t>
            </a:r>
            <a:r>
              <a:rPr lang="en-US" b="1" dirty="0" err="1" smtClean="0"/>
              <a:t>ArrayList</a:t>
            </a:r>
            <a:r>
              <a:rPr lang="en-US" b="1" dirty="0" smtClean="0"/>
              <a:t>&lt;Integer&gt;</a:t>
            </a:r>
            <a:r>
              <a:rPr lang="en-US" dirty="0" smtClean="0"/>
              <a:t> instead of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 (</a:t>
            </a:r>
            <a:r>
              <a:rPr lang="en-US" b="1" dirty="0" smtClean="0"/>
              <a:t>Integer</a:t>
            </a:r>
            <a:r>
              <a:rPr lang="en-US" dirty="0" smtClean="0"/>
              <a:t> is a wrapper class for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 wrapper classes: </a:t>
            </a:r>
            <a:r>
              <a:rPr lang="en-US" b="1" dirty="0" smtClean="0"/>
              <a:t>Double</a:t>
            </a:r>
            <a:r>
              <a:rPr lang="en-US" dirty="0" smtClean="0"/>
              <a:t> instead of double, </a:t>
            </a:r>
            <a:r>
              <a:rPr lang="en-US" b="1" dirty="0" smtClean="0"/>
              <a:t>Character</a:t>
            </a:r>
            <a:r>
              <a:rPr lang="en-US" dirty="0" smtClean="0"/>
              <a:t> instead of char, </a:t>
            </a:r>
            <a:r>
              <a:rPr lang="en-US" b="1" dirty="0" smtClean="0"/>
              <a:t>Boolean</a:t>
            </a:r>
            <a:r>
              <a:rPr lang="en-US" dirty="0" smtClean="0"/>
              <a:t> instead of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has a variety of methods you can use like </a:t>
            </a:r>
            <a:r>
              <a:rPr lang="en-US" i="1" dirty="0" smtClean="0"/>
              <a:t>.contains, .get, .add, .remove, .size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vs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Fixed size</a:t>
            </a:r>
          </a:p>
          <a:p>
            <a:pPr lvl="1"/>
            <a:r>
              <a:rPr lang="en-US" dirty="0" smtClean="0"/>
              <a:t>Efficient (not a concern in this class)</a:t>
            </a:r>
          </a:p>
          <a:p>
            <a:pPr lvl="1"/>
            <a:r>
              <a:rPr lang="en-US" dirty="0" smtClean="0"/>
              <a:t>No methods, can only use </a:t>
            </a:r>
            <a:r>
              <a:rPr lang="en-US" dirty="0" err="1" smtClean="0"/>
              <a:t>myArray.length</a:t>
            </a:r>
            <a:r>
              <a:rPr lang="en-US" dirty="0" smtClean="0"/>
              <a:t> (no parentheses!)</a:t>
            </a:r>
          </a:p>
          <a:p>
            <a:pPr lvl="1"/>
            <a:r>
              <a:rPr lang="en-US" dirty="0" smtClean="0"/>
              <a:t>Can store any object or primitive</a:t>
            </a:r>
          </a:p>
          <a:p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Expandable</a:t>
            </a:r>
          </a:p>
          <a:p>
            <a:pPr lvl="1"/>
            <a:r>
              <a:rPr lang="en-US" dirty="0" smtClean="0"/>
              <a:t>Less efficient than Array (not a concern in this class)</a:t>
            </a:r>
          </a:p>
          <a:p>
            <a:pPr lvl="1"/>
            <a:r>
              <a:rPr lang="en-US" dirty="0" smtClean="0"/>
              <a:t>Convenient methods like .add(), .remove(), .contains()</a:t>
            </a:r>
          </a:p>
          <a:p>
            <a:pPr lvl="1"/>
            <a:r>
              <a:rPr lang="en-US" dirty="0" smtClean="0"/>
              <a:t>Cannot store primitives, so use their wrapper classes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deleteDuplicates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private void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deleteDuplicates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&lt;String&gt; list)</a:t>
            </a:r>
          </a:p>
          <a:p>
            <a:endParaRPr lang="en-US" sz="1800" dirty="0" smtClean="0"/>
          </a:p>
          <a:p>
            <a:r>
              <a:rPr lang="en-US" dirty="0" smtClean="0"/>
              <a:t>Guaranteed that list is in sorted order</a:t>
            </a:r>
          </a:p>
          <a:p>
            <a:r>
              <a:rPr lang="en-US" dirty="0" smtClean="0"/>
              <a:t>{"be", "be", "is", "not", "or", "question", "that", "the", "to", "to"} becomes {“be”, “is”, “not”, “or”, “question”, “that”, “the”, “to”}</a:t>
            </a:r>
          </a:p>
          <a:p>
            <a:endParaRPr lang="en-US" dirty="0" smtClean="0"/>
          </a:p>
          <a:p>
            <a:r>
              <a:rPr lang="en-US" dirty="0" smtClean="0"/>
              <a:t>Solution strategy:</a:t>
            </a:r>
          </a:p>
          <a:p>
            <a:pPr lvl="1"/>
            <a:r>
              <a:rPr lang="en-US" dirty="0" smtClean="0"/>
              <a:t>Loop through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Compare pairs of elements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element.equals</a:t>
            </a:r>
            <a:r>
              <a:rPr lang="en-US" dirty="0" smtClean="0"/>
              <a:t>(</a:t>
            </a:r>
            <a:r>
              <a:rPr lang="en-US" dirty="0" err="1" smtClean="0"/>
              <a:t>nextElement</a:t>
            </a:r>
            <a:r>
              <a:rPr lang="en-US" dirty="0" smtClean="0"/>
              <a:t>), remove element from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deleteDuplicates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through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Compare pairs of elements</a:t>
            </a:r>
          </a:p>
          <a:p>
            <a:r>
              <a:rPr lang="en-US" dirty="0"/>
              <a:t>If </a:t>
            </a:r>
            <a:r>
              <a:rPr lang="en-US" dirty="0" err="1"/>
              <a:t>element.equals</a:t>
            </a:r>
            <a:r>
              <a:rPr lang="en-US" dirty="0"/>
              <a:t>(</a:t>
            </a:r>
            <a:r>
              <a:rPr lang="en-US" dirty="0" err="1"/>
              <a:t>nextElement</a:t>
            </a:r>
            <a:r>
              <a:rPr lang="en-US" dirty="0"/>
              <a:t>), remove element from the list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0927"/>
            <a:ext cx="8229600" cy="336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deleteDuplicatesReverse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through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b="1" dirty="0" smtClean="0"/>
              <a:t>in reverse</a:t>
            </a:r>
            <a:endParaRPr lang="en-US" b="1" dirty="0"/>
          </a:p>
          <a:p>
            <a:r>
              <a:rPr lang="en-US" dirty="0"/>
              <a:t>Compare pairs of elements</a:t>
            </a:r>
          </a:p>
          <a:p>
            <a:r>
              <a:rPr lang="en-US" dirty="0"/>
              <a:t>If </a:t>
            </a:r>
            <a:r>
              <a:rPr lang="en-US" dirty="0" err="1" smtClean="0"/>
              <a:t>element.equals</a:t>
            </a:r>
            <a:r>
              <a:rPr lang="en-US" dirty="0" smtClean="0"/>
              <a:t>(</a:t>
            </a:r>
            <a:r>
              <a:rPr lang="en-US" b="1" dirty="0" err="1" smtClean="0"/>
              <a:t>previous</a:t>
            </a:r>
            <a:r>
              <a:rPr lang="en-US" dirty="0" err="1" smtClean="0"/>
              <a:t>Element</a:t>
            </a:r>
            <a:r>
              <a:rPr lang="en-US" dirty="0"/>
              <a:t>), remove element from the list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1" y="2838208"/>
            <a:ext cx="8479399" cy="28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2400" y="1295399"/>
            <a:ext cx="8839200" cy="5376333"/>
          </a:xfrm>
        </p:spPr>
        <p:txBody>
          <a:bodyPr/>
          <a:lstStyle/>
          <a:p>
            <a:r>
              <a:rPr lang="en-US" sz="3600" dirty="0" smtClean="0"/>
              <a:t>Announcements/Exam logistics</a:t>
            </a:r>
          </a:p>
          <a:p>
            <a:r>
              <a:rPr lang="en-US" sz="3600" dirty="0" smtClean="0"/>
              <a:t>Graphics, Animation, Events</a:t>
            </a:r>
          </a:p>
          <a:p>
            <a:r>
              <a:rPr lang="en-US" sz="3600" dirty="0" smtClean="0"/>
              <a:t>1D Arrays</a:t>
            </a:r>
          </a:p>
          <a:p>
            <a:r>
              <a:rPr lang="en-US" sz="3600" dirty="0" smtClean="0"/>
              <a:t>2D Arrays</a:t>
            </a:r>
          </a:p>
          <a:p>
            <a:r>
              <a:rPr lang="en-US" sz="3600" dirty="0" err="1" smtClean="0"/>
              <a:t>ArrayList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Next time: Final Exam Review 2</a:t>
            </a:r>
          </a:p>
        </p:txBody>
      </p:sp>
    </p:spTree>
    <p:extLst>
      <p:ext uri="{BB962C8B-B14F-4D97-AF65-F5344CB8AC3E}">
        <p14:creationId xmlns:p14="http://schemas.microsoft.com/office/powerpoint/2010/main" val="7688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 for the final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concepts you’re unsure of</a:t>
            </a:r>
            <a:endParaRPr lang="en-US" dirty="0"/>
          </a:p>
          <a:p>
            <a:r>
              <a:rPr lang="en-US" dirty="0"/>
              <a:t>Review concepts from previous </a:t>
            </a:r>
            <a:r>
              <a:rPr lang="en-US" dirty="0" smtClean="0"/>
              <a:t>assignments</a:t>
            </a:r>
          </a:p>
          <a:p>
            <a:r>
              <a:rPr lang="en-US" dirty="0" smtClean="0"/>
              <a:t>Do section problems</a:t>
            </a:r>
          </a:p>
          <a:p>
            <a:r>
              <a:rPr lang="en-US" dirty="0" smtClean="0"/>
              <a:t>Do practice final under real conditions</a:t>
            </a:r>
          </a:p>
          <a:p>
            <a:r>
              <a:rPr lang="en-US" dirty="0" smtClean="0">
                <a:hlinkClick r:id="rId2"/>
              </a:rPr>
              <a:t>codestepbystep.com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1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Announcements/Exam logistics</a:t>
            </a:r>
          </a:p>
          <a:p>
            <a:r>
              <a:rPr lang="en-US" sz="3600" dirty="0" smtClean="0"/>
              <a:t>Graphics, Animation, Events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1D 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2D Arrays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lecture slides for lists of different </a:t>
            </a:r>
            <a:r>
              <a:rPr lang="en-US" dirty="0" err="1" smtClean="0"/>
              <a:t>GObject</a:t>
            </a:r>
            <a:r>
              <a:rPr lang="en-US" dirty="0" smtClean="0"/>
              <a:t> types and their methods</a:t>
            </a:r>
          </a:p>
          <a:p>
            <a:r>
              <a:rPr lang="en-US" dirty="0" smtClean="0"/>
              <a:t>Remember: the x and y of </a:t>
            </a:r>
            <a:r>
              <a:rPr lang="en-US" dirty="0" err="1" smtClean="0"/>
              <a:t>GRect</a:t>
            </a:r>
            <a:r>
              <a:rPr lang="en-US" dirty="0" smtClean="0"/>
              <a:t>, </a:t>
            </a:r>
            <a:r>
              <a:rPr lang="en-US" dirty="0" err="1" smtClean="0"/>
              <a:t>GOval</a:t>
            </a:r>
            <a:r>
              <a:rPr lang="en-US" dirty="0" smtClean="0"/>
              <a:t>, etc. Is their </a:t>
            </a:r>
            <a:r>
              <a:rPr lang="en-US" b="1" dirty="0" smtClean="0"/>
              <a:t>upper left corner</a:t>
            </a:r>
            <a:r>
              <a:rPr lang="en-US" dirty="0" smtClean="0"/>
              <a:t>, but the x and y of </a:t>
            </a:r>
            <a:r>
              <a:rPr lang="en-US" dirty="0" err="1" smtClean="0"/>
              <a:t>GLabel</a:t>
            </a:r>
            <a:r>
              <a:rPr lang="en-US" dirty="0" smtClean="0"/>
              <a:t> is its </a:t>
            </a:r>
            <a:r>
              <a:rPr lang="en-US" b="1" dirty="0" smtClean="0"/>
              <a:t>leftmost baseline coordinate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 for labels: </a:t>
            </a:r>
            <a:r>
              <a:rPr lang="en-US" b="1" dirty="0" err="1" smtClean="0"/>
              <a:t>getHeight</a:t>
            </a:r>
            <a:r>
              <a:rPr lang="en-US" b="1" dirty="0" smtClean="0"/>
              <a:t>() = </a:t>
            </a:r>
            <a:r>
              <a:rPr lang="en-US" b="1" dirty="0" err="1" smtClean="0"/>
              <a:t>getAscent</a:t>
            </a:r>
            <a:r>
              <a:rPr lang="en-US" b="1" dirty="0" smtClean="0"/>
              <a:t>() + </a:t>
            </a:r>
            <a:r>
              <a:rPr lang="en-US" b="1" dirty="0" err="1" smtClean="0"/>
              <a:t>getDescent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88" y="3687148"/>
            <a:ext cx="6246423" cy="29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Standard format for animation code: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i="1" dirty="0" smtClean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i="1" dirty="0" smtClean="0">
                <a:latin typeface="Consolas" charset="0"/>
                <a:ea typeface="Consolas" charset="0"/>
                <a:cs typeface="Consolas" charset="0"/>
              </a:rPr>
              <a:t>update graphics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i="1" dirty="0" smtClean="0">
                <a:latin typeface="Consolas" charset="0"/>
                <a:ea typeface="Consolas" charset="0"/>
                <a:cs typeface="Consolas" charset="0"/>
              </a:rPr>
              <a:t>perform checks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pause(</a:t>
            </a:r>
            <a:r>
              <a:rPr lang="en-US" dirty="0" smtClean="0">
                <a:solidFill>
                  <a:srgbClr val="0326CC"/>
                </a:solidFill>
                <a:latin typeface="Consolas" charset="0"/>
                <a:ea typeface="Consolas" charset="0"/>
                <a:cs typeface="Consolas" charset="0"/>
              </a:rPr>
              <a:t>PAUSE_TIME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 smtClean="0">
              <a:solidFill>
                <a:srgbClr val="0326CC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08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for Java to run your code: from run() and from event handlers (</a:t>
            </a:r>
            <a:r>
              <a:rPr lang="en-US" dirty="0" err="1" smtClean="0"/>
              <a:t>mouseClicked</a:t>
            </a:r>
            <a:r>
              <a:rPr lang="en-US" dirty="0" smtClean="0"/>
              <a:t>, </a:t>
            </a:r>
            <a:r>
              <a:rPr lang="en-US" dirty="0" err="1" smtClean="0"/>
              <a:t>mouseMoved</a:t>
            </a:r>
            <a:r>
              <a:rPr lang="en-US" dirty="0" smtClean="0"/>
              <a:t>, </a:t>
            </a:r>
            <a:r>
              <a:rPr lang="en-US" dirty="0" err="1" smtClean="0"/>
              <a:t>actionPerformed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Event handlers must have exactly the specified signature otherwise they won’t work!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e.g.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mouseClicked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MouseEvent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e)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If you need to modify something in an event handler that you use elsewhere in your code, it should be an instance variable (e.g. paddle in Breakout!)</a:t>
            </a:r>
          </a:p>
        </p:txBody>
      </p:sp>
    </p:spTree>
    <p:extLst>
      <p:ext uri="{BB962C8B-B14F-4D97-AF65-F5344CB8AC3E}">
        <p14:creationId xmlns:p14="http://schemas.microsoft.com/office/powerpoint/2010/main" val="4366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8224</TotalTime>
  <Words>1925</Words>
  <Application>Microsoft Macintosh PowerPoint</Application>
  <PresentationFormat>On-screen Show (4:3)</PresentationFormat>
  <Paragraphs>490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Andale Mono</vt:lpstr>
      <vt:lpstr>Calibri</vt:lpstr>
      <vt:lpstr>Consolas</vt:lpstr>
      <vt:lpstr>Tahoma</vt:lpstr>
      <vt:lpstr>Verdana</vt:lpstr>
      <vt:lpstr>Arial</vt:lpstr>
      <vt:lpstr>DarkRedTop</vt:lpstr>
      <vt:lpstr>CS 106A, Lecture 27 Final Exam Review 1</vt:lpstr>
      <vt:lpstr>Plan for today</vt:lpstr>
      <vt:lpstr>Plan for today</vt:lpstr>
      <vt:lpstr>Final exam</vt:lpstr>
      <vt:lpstr>Practicing for the final</vt:lpstr>
      <vt:lpstr>Plan for today</vt:lpstr>
      <vt:lpstr>Graphics</vt:lpstr>
      <vt:lpstr>Animation</vt:lpstr>
      <vt:lpstr>Events</vt:lpstr>
      <vt:lpstr>Demo: Seeker</vt:lpstr>
      <vt:lpstr>Seeker</vt:lpstr>
      <vt:lpstr>Instance variables</vt:lpstr>
      <vt:lpstr>run()</vt:lpstr>
      <vt:lpstr>run()</vt:lpstr>
      <vt:lpstr>initTarget() and initSeeker()</vt:lpstr>
      <vt:lpstr>initSeeker()</vt:lpstr>
      <vt:lpstr>run()</vt:lpstr>
      <vt:lpstr>seek()</vt:lpstr>
      <vt:lpstr>moveAmount()</vt:lpstr>
      <vt:lpstr>mouseClicked()</vt:lpstr>
      <vt:lpstr>Plan for today</vt:lpstr>
      <vt:lpstr>1D Arrays</vt:lpstr>
      <vt:lpstr>Program traces</vt:lpstr>
      <vt:lpstr>Trace</vt:lpstr>
      <vt:lpstr>Trace</vt:lpstr>
      <vt:lpstr>Extra 1D Array problem</vt:lpstr>
      <vt:lpstr>Plan for today</vt:lpstr>
      <vt:lpstr>2D Arrays = Arrays of Arrays!</vt:lpstr>
      <vt:lpstr>Chess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Plan for today</vt:lpstr>
      <vt:lpstr>ArrayList</vt:lpstr>
      <vt:lpstr>Array vs ArrayList</vt:lpstr>
      <vt:lpstr>deleteDuplicates()</vt:lpstr>
      <vt:lpstr>deleteDuplicates</vt:lpstr>
      <vt:lpstr>deleteDuplicatesReverse</vt:lpstr>
      <vt:lpstr>Recap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891</cp:revision>
  <cp:lastPrinted>2017-08-08T08:58:53Z</cp:lastPrinted>
  <dcterms:created xsi:type="dcterms:W3CDTF">2017-04-27T05:20:22Z</dcterms:created>
  <dcterms:modified xsi:type="dcterms:W3CDTF">2017-08-14T14:30:28Z</dcterms:modified>
</cp:coreProperties>
</file>