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8"/>
  </p:notesMasterIdLst>
  <p:sldIdLst>
    <p:sldId id="256" r:id="rId2"/>
    <p:sldId id="460" r:id="rId3"/>
    <p:sldId id="495" r:id="rId4"/>
    <p:sldId id="449" r:id="rId5"/>
    <p:sldId id="450" r:id="rId6"/>
    <p:sldId id="447" r:id="rId7"/>
    <p:sldId id="451" r:id="rId8"/>
    <p:sldId id="452" r:id="rId9"/>
    <p:sldId id="496" r:id="rId10"/>
    <p:sldId id="453" r:id="rId11"/>
    <p:sldId id="454" r:id="rId12"/>
    <p:sldId id="455" r:id="rId13"/>
    <p:sldId id="456" r:id="rId14"/>
    <p:sldId id="457" r:id="rId15"/>
    <p:sldId id="458" r:id="rId16"/>
    <p:sldId id="461" r:id="rId17"/>
    <p:sldId id="462" r:id="rId18"/>
    <p:sldId id="463" r:id="rId19"/>
    <p:sldId id="497" r:id="rId20"/>
    <p:sldId id="459" r:id="rId21"/>
    <p:sldId id="498" r:id="rId22"/>
    <p:sldId id="464" r:id="rId23"/>
    <p:sldId id="465" r:id="rId24"/>
    <p:sldId id="466" r:id="rId25"/>
    <p:sldId id="499" r:id="rId26"/>
    <p:sldId id="467" r:id="rId27"/>
    <p:sldId id="468" r:id="rId28"/>
    <p:sldId id="469" r:id="rId29"/>
    <p:sldId id="470" r:id="rId30"/>
    <p:sldId id="471" r:id="rId31"/>
    <p:sldId id="472" r:id="rId32"/>
    <p:sldId id="479" r:id="rId33"/>
    <p:sldId id="473" r:id="rId34"/>
    <p:sldId id="474" r:id="rId35"/>
    <p:sldId id="475" r:id="rId36"/>
    <p:sldId id="476" r:id="rId37"/>
    <p:sldId id="477" r:id="rId38"/>
    <p:sldId id="478" r:id="rId39"/>
    <p:sldId id="480" r:id="rId40"/>
    <p:sldId id="481" r:id="rId41"/>
    <p:sldId id="500" r:id="rId42"/>
    <p:sldId id="483" r:id="rId43"/>
    <p:sldId id="501" r:id="rId44"/>
    <p:sldId id="484" r:id="rId45"/>
    <p:sldId id="485" r:id="rId46"/>
    <p:sldId id="487" r:id="rId47"/>
    <p:sldId id="486" r:id="rId48"/>
    <p:sldId id="488" r:id="rId49"/>
    <p:sldId id="489" r:id="rId50"/>
    <p:sldId id="492" r:id="rId51"/>
    <p:sldId id="490" r:id="rId52"/>
    <p:sldId id="491" r:id="rId53"/>
    <p:sldId id="502" r:id="rId54"/>
    <p:sldId id="493" r:id="rId55"/>
    <p:sldId id="494" r:id="rId56"/>
    <p:sldId id="50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60"/>
          </p14:sldIdLst>
        </p14:section>
        <p14:section name="Inheritance" id="{4E88DAE6-CBF9-A34E-BD0E-063E528DF21E}">
          <p14:sldIdLst>
            <p14:sldId id="495"/>
            <p14:sldId id="449"/>
            <p14:sldId id="450"/>
            <p14:sldId id="447"/>
            <p14:sldId id="451"/>
            <p14:sldId id="452"/>
          </p14:sldIdLst>
        </p14:section>
        <p14:section name="GCanvas" id="{CBD21469-F09D-4E4C-B8C3-A809DDBF042E}">
          <p14:sldIdLst>
            <p14:sldId id="496"/>
            <p14:sldId id="453"/>
            <p14:sldId id="454"/>
            <p14:sldId id="455"/>
            <p14:sldId id="456"/>
            <p14:sldId id="457"/>
            <p14:sldId id="458"/>
            <p14:sldId id="461"/>
            <p14:sldId id="462"/>
            <p14:sldId id="463"/>
          </p14:sldIdLst>
        </p14:section>
        <p14:section name="Aquarium" id="{F885A41D-FA39-3940-9CF5-BD5489D0710E}">
          <p14:sldIdLst>
            <p14:sldId id="497"/>
            <p14:sldId id="459"/>
          </p14:sldIdLst>
        </p14:section>
        <p14:section name="Interactors" id="{359EE2C5-2DEA-B64F-A05C-ED7759A4AA94}">
          <p14:sldIdLst>
            <p14:sldId id="498"/>
            <p14:sldId id="464"/>
            <p14:sldId id="465"/>
            <p14:sldId id="466"/>
          </p14:sldIdLst>
        </p14:section>
        <p14:section name="JButton" id="{B7F85E5D-47B9-DA4E-8AA9-649F88CB35B3}">
          <p14:sldIdLst>
            <p14:sldId id="499"/>
            <p14:sldId id="467"/>
            <p14:sldId id="468"/>
            <p14:sldId id="469"/>
            <p14:sldId id="470"/>
            <p14:sldId id="471"/>
            <p14:sldId id="472"/>
            <p14:sldId id="479"/>
            <p14:sldId id="473"/>
            <p14:sldId id="474"/>
            <p14:sldId id="475"/>
            <p14:sldId id="476"/>
            <p14:sldId id="477"/>
            <p14:sldId id="478"/>
            <p14:sldId id="480"/>
            <p14:sldId id="481"/>
          </p14:sldIdLst>
        </p14:section>
        <p14:section name="JLabel" id="{FA7F69C4-76F2-AE44-87A4-D150091E8CF9}">
          <p14:sldIdLst>
            <p14:sldId id="500"/>
            <p14:sldId id="483"/>
          </p14:sldIdLst>
        </p14:section>
        <p14:section name="JTextField" id="{FA6DC1F3-6CA4-C74C-96C1-644ED7E019B0}">
          <p14:sldIdLst>
            <p14:sldId id="501"/>
            <p14:sldId id="484"/>
            <p14:sldId id="485"/>
            <p14:sldId id="487"/>
            <p14:sldId id="486"/>
            <p14:sldId id="488"/>
            <p14:sldId id="489"/>
            <p14:sldId id="492"/>
            <p14:sldId id="490"/>
            <p14:sldId id="491"/>
          </p14:sldIdLst>
        </p14:section>
        <p14:section name="TipCalculator" id="{6F1976C0-D31D-D647-A18D-98CB6A1A5396}">
          <p14:sldIdLst>
            <p14:sldId id="502"/>
            <p14:sldId id="493"/>
            <p14:sldId id="494"/>
          </p14:sldIdLst>
        </p14:section>
        <p14:section name="Recap" id="{C774D19C-38E6-0046-B0BB-7137666FFCC7}">
          <p14:sldIdLst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68"/>
    <p:restoredTop sz="90483"/>
  </p:normalViewPr>
  <p:slideViewPr>
    <p:cSldViewPr snapToGrid="0" snapToObjects="1">
      <p:cViewPr>
        <p:scale>
          <a:sx n="107" d="100"/>
          <a:sy n="107" d="100"/>
        </p:scale>
        <p:origin x="4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add functionality</a:t>
            </a:r>
            <a:r>
              <a:rPr lang="en-US" baseline="0" dirty="0" smtClean="0"/>
              <a:t> to Employee it adds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say </a:t>
            </a:r>
            <a:r>
              <a:rPr lang="en-US" dirty="0" err="1" smtClean="0"/>
              <a:t>canvas.getElementAt</a:t>
            </a:r>
            <a:r>
              <a:rPr lang="en-US" dirty="0" smtClean="0"/>
              <a:t>,</a:t>
            </a:r>
            <a:r>
              <a:rPr lang="en-US" baseline="0" dirty="0" smtClean="0"/>
              <a:t> but we want to decompose all our graphics code out into the </a:t>
            </a:r>
            <a:r>
              <a:rPr lang="en-US" baseline="0" dirty="0" err="1" smtClean="0"/>
              <a:t>MyCanvas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to focus 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once all buttons are added!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hassle </a:t>
            </a:r>
            <a:r>
              <a:rPr lang="mr-IN" dirty="0" smtClean="0"/>
              <a:t>–</a:t>
            </a:r>
            <a:r>
              <a:rPr lang="en-US" dirty="0" smtClean="0"/>
              <a:t> no </a:t>
            </a:r>
            <a:r>
              <a:rPr lang="en-US" dirty="0" err="1" smtClean="0"/>
              <a:t>ivars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if we want to detect ENTER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the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check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e.getSource</a:t>
            </a:r>
            <a:r>
              <a:rPr lang="en-US" baseline="0" dirty="0" smtClean="0"/>
              <a:t>, but this is easier </a:t>
            </a:r>
            <a:r>
              <a:rPr lang="mr-IN" baseline="0" dirty="0" smtClean="0"/>
              <a:t>–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22</a:t>
            </a:r>
            <a:br>
              <a:rPr lang="en-US" dirty="0" smtClean="0"/>
            </a:br>
            <a:r>
              <a:rPr lang="en-US" dirty="0" smtClean="0"/>
              <a:t>Interactors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</a:t>
            </a:r>
            <a:r>
              <a:rPr lang="en-US" altLang="x-none" sz="1500" i="1" dirty="0" smtClean="0"/>
              <a:t>10.5-10.6</a:t>
            </a:r>
            <a:endParaRPr lang="en-US" altLang="x-none" sz="1500" i="1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</a:t>
            </a:r>
            <a:r>
              <a:rPr lang="en-US" sz="2600" b="1" dirty="0" err="1" smtClean="0"/>
              <a:t>GCanvas</a:t>
            </a:r>
            <a:r>
              <a:rPr lang="en-US" sz="2600" dirty="0" smtClean="0"/>
              <a:t> is the canvas area that displays all graphical objects in a </a:t>
            </a:r>
            <a:r>
              <a:rPr lang="en-US" sz="2600" b="1" dirty="0" err="1" smtClean="0"/>
              <a:t>GraphicsProgram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When you create a </a:t>
            </a:r>
            <a:r>
              <a:rPr lang="en-US" sz="2600" b="1" dirty="0" err="1" smtClean="0"/>
              <a:t>GraphicsProgram</a:t>
            </a:r>
            <a:r>
              <a:rPr lang="en-US" sz="2600" dirty="0" smtClean="0"/>
              <a:t>, it automatically creates a </a:t>
            </a:r>
            <a:r>
              <a:rPr lang="en-US" sz="2600" b="1" dirty="0" err="1" smtClean="0"/>
              <a:t>GCanvas</a:t>
            </a:r>
            <a:r>
              <a:rPr lang="en-US" sz="2600" dirty="0" smtClean="0"/>
              <a:t> for itself, puts it on the screen, and uses it to add all graphical shapes.</a:t>
            </a:r>
          </a:p>
          <a:p>
            <a:endParaRPr lang="en-US" sz="2600" dirty="0"/>
          </a:p>
          <a:p>
            <a:r>
              <a:rPr lang="en-US" sz="2600" b="1" dirty="0" err="1" smtClean="0"/>
              <a:t>GCanvas</a:t>
            </a:r>
            <a:r>
              <a:rPr lang="en-US" sz="2600" dirty="0" smtClean="0"/>
              <a:t> is the one that contains methods like:</a:t>
            </a:r>
          </a:p>
          <a:p>
            <a:pPr lvl="1"/>
            <a:r>
              <a:rPr lang="en-US" sz="2600" dirty="0" err="1" smtClean="0"/>
              <a:t>getElementAt</a:t>
            </a:r>
            <a:endParaRPr lang="en-US" sz="2600" dirty="0" smtClean="0"/>
          </a:p>
          <a:p>
            <a:pPr lvl="1"/>
            <a:r>
              <a:rPr lang="en-US" sz="2600" dirty="0" smtClean="0"/>
              <a:t>add</a:t>
            </a:r>
          </a:p>
          <a:p>
            <a:pPr lvl="1"/>
            <a:r>
              <a:rPr lang="en-US" sz="2600" dirty="0" err="1" smtClean="0"/>
              <a:t>getWidth</a:t>
            </a:r>
            <a:endParaRPr lang="en-US" sz="2600" dirty="0"/>
          </a:p>
          <a:p>
            <a:pPr lvl="1"/>
            <a:r>
              <a:rPr lang="en-US" sz="2600" dirty="0" err="1" smtClean="0"/>
              <a:t>getHeight</a:t>
            </a:r>
            <a:endParaRPr lang="en-US" sz="2600" dirty="0" smtClean="0"/>
          </a:p>
          <a:p>
            <a:pPr lvl="1"/>
            <a:r>
              <a:rPr lang="mr-IN" sz="2600" dirty="0" smtClean="0"/>
              <a:t>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1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Graphics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A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has been created for us!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(50, 50);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adds to the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Checks our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for elements!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(25, 25);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have to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now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Operate on this canvas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canvas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.getElementAt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addCenteredSquare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(size, size);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x, y);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have to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now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(20);</a:t>
            </a:r>
            <a:endParaRPr lang="en-US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Sometimes, we want to be able to have all of our graphics-related code in a separate file.</a:t>
            </a:r>
          </a:p>
          <a:p>
            <a:r>
              <a:rPr lang="en-US" sz="3200" dirty="0" smtClean="0"/>
              <a:t>To do this, instead of using the provided </a:t>
            </a:r>
            <a:r>
              <a:rPr lang="en-US" sz="3200" b="1" dirty="0" err="1" smtClean="0"/>
              <a:t>GraphicsProgram</a:t>
            </a:r>
            <a:r>
              <a:rPr lang="en-US" sz="3200" dirty="0" smtClean="0"/>
              <a:t> canvas, we </a:t>
            </a:r>
            <a:r>
              <a:rPr lang="en-US" sz="3200" b="1" dirty="0" smtClean="0"/>
              <a:t>define our own subclass of </a:t>
            </a:r>
            <a:r>
              <a:rPr lang="en-US" sz="3200" b="1" dirty="0" err="1" smtClean="0"/>
              <a:t>GCanvas</a:t>
            </a:r>
            <a:r>
              <a:rPr lang="en-US" sz="3200" b="1" dirty="0" smtClean="0"/>
              <a:t>,</a:t>
            </a:r>
            <a:r>
              <a:rPr lang="en-US" sz="3200" dirty="0" smtClean="0"/>
              <a:t> have our program </a:t>
            </a:r>
            <a:r>
              <a:rPr lang="en-US" sz="3200" b="1" dirty="0" smtClean="0"/>
              <a:t>extend Program</a:t>
            </a:r>
            <a:r>
              <a:rPr lang="en-US" sz="3200" dirty="0" smtClean="0"/>
              <a:t>, and add our own canvas ourselves.</a:t>
            </a:r>
          </a:p>
          <a:p>
            <a:r>
              <a:rPr lang="en-US" sz="3200" dirty="0" smtClean="0"/>
              <a:t>Then, all graphics-related code can go in our </a:t>
            </a:r>
            <a:r>
              <a:rPr lang="en-US" sz="3200" b="1" dirty="0" err="1" smtClean="0"/>
              <a:t>GCanvas</a:t>
            </a:r>
            <a:r>
              <a:rPr lang="en-US" sz="3200" dirty="0" smtClean="0"/>
              <a:t> subclass.</a:t>
            </a:r>
          </a:p>
        </p:txBody>
      </p:sp>
    </p:spTree>
    <p:extLst>
      <p:ext uri="{BB962C8B-B14F-4D97-AF65-F5344CB8AC3E}">
        <p14:creationId xmlns:p14="http://schemas.microsoft.com/office/powerpoint/2010/main" val="3520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init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/>
              <a:t> is a special public method, like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dirty="0" smtClean="0"/>
              <a:t>, that is called when your program is being initialized.</a:t>
            </a:r>
          </a:p>
          <a:p>
            <a:r>
              <a:rPr lang="en-US" dirty="0" smtClean="0"/>
              <a:t>Unlike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dirty="0" smtClean="0"/>
              <a:t>, however, it is called </a:t>
            </a:r>
            <a:r>
              <a:rPr lang="en-US" i="1" dirty="0" smtClean="0"/>
              <a:t>before</a:t>
            </a:r>
            <a:r>
              <a:rPr lang="en-US" dirty="0" smtClean="0"/>
              <a:t> your program launches, letting you do any initialization you need.</a:t>
            </a:r>
          </a:p>
          <a:p>
            <a:endParaRPr lang="en-US" sz="600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executed </a:t>
            </a:r>
            <a:r>
              <a:rPr lang="en-US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before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program launches</a:t>
            </a:r>
            <a:endParaRPr lang="en-US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executed </a:t>
            </a:r>
            <a:r>
              <a:rPr lang="en-US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after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program launches</a:t>
            </a:r>
            <a:endParaRPr lang="en-US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init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/>
              <a:t> is typically used to initialize graphical components, such as adding a custom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dirty="0" smtClean="0"/>
              <a:t> to the screen.</a:t>
            </a:r>
            <a:endParaRPr lang="en-US" sz="600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canvas =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add(canvas);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(20);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using a custom canvas, make sure to not call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 smtClean="0"/>
              <a:t> or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 smtClean="0"/>
              <a:t> on the canvas until it is shown onscreen!</a:t>
            </a:r>
            <a:endParaRPr lang="en-US" sz="6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yProgram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canvas;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created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canvas =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added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add(canvas);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window not showing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good to go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/>
              <a:t>Example</a:t>
            </a:r>
            <a:r>
              <a:rPr lang="en-US" sz="3600" dirty="0" smtClean="0"/>
              <a:t>: Aquarium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</a:t>
            </a:r>
            <a:r>
              <a:rPr lang="en-US" sz="3600" dirty="0" smtClean="0"/>
              <a:t>Inheritance</a:t>
            </a:r>
            <a:endParaRPr lang="en-US" sz="3600" dirty="0" smtClean="0"/>
          </a:p>
          <a:p>
            <a:r>
              <a:rPr lang="en-US" sz="3600" dirty="0" smtClean="0"/>
              <a:t>Extending </a:t>
            </a:r>
            <a:r>
              <a:rPr lang="en-US" sz="3600" dirty="0" err="1" smtClean="0"/>
              <a:t>GCanvas</a:t>
            </a:r>
            <a:endParaRPr lang="en-US" sz="3600" dirty="0" smtClean="0"/>
          </a:p>
          <a:p>
            <a:r>
              <a:rPr lang="en-US" sz="3600" i="1" dirty="0" smtClean="0"/>
              <a:t>Example</a:t>
            </a:r>
            <a:r>
              <a:rPr lang="en-US" sz="3600" dirty="0" smtClean="0"/>
              <a:t>: Aquarium</a:t>
            </a:r>
            <a:endParaRPr lang="en-US" sz="3600" dirty="0" smtClean="0"/>
          </a:p>
          <a:p>
            <a:r>
              <a:rPr lang="en-US" sz="3600" dirty="0" smtClean="0"/>
              <a:t>Interactors</a:t>
            </a:r>
          </a:p>
          <a:p>
            <a:pPr lvl="1"/>
            <a:r>
              <a:rPr lang="en-US" sz="3400" dirty="0" err="1" smtClean="0"/>
              <a:t>JButton</a:t>
            </a:r>
            <a:endParaRPr lang="en-US" sz="3400" dirty="0" smtClean="0"/>
          </a:p>
          <a:p>
            <a:pPr lvl="1"/>
            <a:r>
              <a:rPr lang="en-US" sz="3400" dirty="0" err="1" smtClean="0"/>
              <a:t>JLabel</a:t>
            </a:r>
            <a:endParaRPr lang="en-US" sz="3400" dirty="0" smtClean="0"/>
          </a:p>
          <a:p>
            <a:pPr lvl="1"/>
            <a:r>
              <a:rPr lang="en-US" sz="3400" dirty="0" err="1" smtClean="0"/>
              <a:t>JTextField</a:t>
            </a:r>
            <a:endParaRPr lang="en-US" sz="3400" dirty="0" smtClean="0"/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TipCalculator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804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Aquarium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graphical program called </a:t>
            </a:r>
            <a:r>
              <a:rPr lang="en-US" b="1" dirty="0" smtClean="0"/>
              <a:t>Aquarium</a:t>
            </a:r>
            <a:r>
              <a:rPr lang="en-US" dirty="0" smtClean="0"/>
              <a:t> that simulates fish swimming around.</a:t>
            </a:r>
          </a:p>
          <a:p>
            <a:r>
              <a:rPr lang="en-US" dirty="0" smtClean="0"/>
              <a:t>To decompose our code, we can make our own </a:t>
            </a:r>
            <a:r>
              <a:rPr lang="en-US" b="1" dirty="0" err="1" smtClean="0"/>
              <a:t>GCanvas</a:t>
            </a:r>
            <a:r>
              <a:rPr lang="en-US" dirty="0" smtClean="0"/>
              <a:t> subclass.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65" y="2563085"/>
            <a:ext cx="5982070" cy="41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0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So far, we have learned about two ways of making interactive programs:</a:t>
            </a:r>
          </a:p>
          <a:p>
            <a:r>
              <a:rPr lang="en-US" sz="2800" dirty="0" smtClean="0"/>
              <a:t>Reading user input in </a:t>
            </a:r>
            <a:r>
              <a:rPr lang="en-US" sz="2800" dirty="0" err="1" smtClean="0"/>
              <a:t>ConsolePrograms</a:t>
            </a:r>
            <a:endParaRPr lang="en-US" sz="2800" dirty="0" smtClean="0"/>
          </a:p>
          <a:p>
            <a:r>
              <a:rPr lang="en-US" sz="2800" dirty="0" smtClean="0"/>
              <a:t>Detecting mouse events in </a:t>
            </a:r>
            <a:r>
              <a:rPr lang="en-US" sz="2800" dirty="0" err="1" smtClean="0"/>
              <a:t>GraphicsPrograms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Today, we’re going to learn about a third: </a:t>
            </a:r>
            <a:r>
              <a:rPr lang="en-US" sz="2800" i="1" dirty="0" smtClean="0"/>
              <a:t>interactors</a:t>
            </a:r>
            <a:r>
              <a:rPr lang="en-US" sz="2800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78832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Interactors</a:t>
            </a:r>
            <a:endParaRPr lang="en-US" altLang="x-none" dirty="0"/>
          </a:p>
        </p:txBody>
      </p:sp>
      <p:pic>
        <p:nvPicPr>
          <p:cNvPr id="1631235" name="Picture 3" descr="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10600" cy="55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Interactors</a:t>
            </a:r>
            <a:endParaRPr lang="en-US" dirty="0"/>
          </a:p>
        </p:txBody>
      </p:sp>
      <p:sp>
        <p:nvSpPr>
          <p:cNvPr id="11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544190" y="170571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Courier New" charset="0"/>
              </a:rPr>
              <a:t>JComponent</a:t>
            </a:r>
            <a:endParaRPr lang="en-US" altLang="en-US" sz="2400"/>
          </a:p>
        </p:txBody>
      </p:sp>
      <p:sp>
        <p:nvSpPr>
          <p:cNvPr id="12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1390" y="368691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latin typeface="Courier New" charset="0"/>
              </a:rPr>
              <a:t>JButton</a:t>
            </a:r>
            <a:endParaRPr lang="en-US" altLang="en-US" sz="2400" dirty="0"/>
          </a:p>
        </p:txBody>
      </p:sp>
      <p:sp>
        <p:nvSpPr>
          <p:cNvPr id="13" name="Rectangle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06805" y="4328502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latin typeface="Courier New" charset="0"/>
              </a:rPr>
              <a:t>JTextField</a:t>
            </a:r>
            <a:endParaRPr lang="en-US" altLang="en-US" sz="2400" dirty="0"/>
          </a:p>
        </p:txBody>
      </p:sp>
      <p:sp>
        <p:nvSpPr>
          <p:cNvPr id="14" name="Rectangl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092268" y="4776970"/>
            <a:ext cx="2647949" cy="896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latin typeface="Courier New" charset="0"/>
              </a:rPr>
              <a:t>JLabel</a:t>
            </a:r>
            <a:endParaRPr lang="en-US" alt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2062499" y="2722725"/>
            <a:ext cx="1349409" cy="745175"/>
          </a:xfrm>
          <a:custGeom>
            <a:avLst/>
            <a:gdLst>
              <a:gd name="connsiteX0" fmla="*/ 1349409 w 1349409"/>
              <a:gd name="connsiteY0" fmla="*/ 0 h 745175"/>
              <a:gd name="connsiteX1" fmla="*/ 1334418 w 1349409"/>
              <a:gd name="connsiteY1" fmla="*/ 59961 h 745175"/>
              <a:gd name="connsiteX2" fmla="*/ 1259468 w 1349409"/>
              <a:gd name="connsiteY2" fmla="*/ 134912 h 745175"/>
              <a:gd name="connsiteX3" fmla="*/ 1214497 w 1349409"/>
              <a:gd name="connsiteY3" fmla="*/ 149902 h 745175"/>
              <a:gd name="connsiteX4" fmla="*/ 1169527 w 1349409"/>
              <a:gd name="connsiteY4" fmla="*/ 179882 h 745175"/>
              <a:gd name="connsiteX5" fmla="*/ 1019625 w 1349409"/>
              <a:gd name="connsiteY5" fmla="*/ 224853 h 745175"/>
              <a:gd name="connsiteX6" fmla="*/ 974654 w 1349409"/>
              <a:gd name="connsiteY6" fmla="*/ 239843 h 745175"/>
              <a:gd name="connsiteX7" fmla="*/ 929684 w 1349409"/>
              <a:gd name="connsiteY7" fmla="*/ 269823 h 745175"/>
              <a:gd name="connsiteX8" fmla="*/ 824753 w 1349409"/>
              <a:gd name="connsiteY8" fmla="*/ 299804 h 745175"/>
              <a:gd name="connsiteX9" fmla="*/ 734812 w 1349409"/>
              <a:gd name="connsiteY9" fmla="*/ 329784 h 745175"/>
              <a:gd name="connsiteX10" fmla="*/ 659861 w 1349409"/>
              <a:gd name="connsiteY10" fmla="*/ 344774 h 745175"/>
              <a:gd name="connsiteX11" fmla="*/ 554930 w 1349409"/>
              <a:gd name="connsiteY11" fmla="*/ 374755 h 745175"/>
              <a:gd name="connsiteX12" fmla="*/ 375048 w 1349409"/>
              <a:gd name="connsiteY12" fmla="*/ 419725 h 745175"/>
              <a:gd name="connsiteX13" fmla="*/ 330077 w 1349409"/>
              <a:gd name="connsiteY13" fmla="*/ 434715 h 745175"/>
              <a:gd name="connsiteX14" fmla="*/ 300097 w 1349409"/>
              <a:gd name="connsiteY14" fmla="*/ 464696 h 745175"/>
              <a:gd name="connsiteX15" fmla="*/ 165186 w 1349409"/>
              <a:gd name="connsiteY15" fmla="*/ 539646 h 745175"/>
              <a:gd name="connsiteX16" fmla="*/ 105225 w 1349409"/>
              <a:gd name="connsiteY16" fmla="*/ 614597 h 745175"/>
              <a:gd name="connsiteX17" fmla="*/ 15284 w 1349409"/>
              <a:gd name="connsiteY17" fmla="*/ 719528 h 745175"/>
              <a:gd name="connsiteX18" fmla="*/ 294 w 1349409"/>
              <a:gd name="connsiteY18" fmla="*/ 674558 h 745175"/>
              <a:gd name="connsiteX19" fmla="*/ 30274 w 1349409"/>
              <a:gd name="connsiteY19" fmla="*/ 404735 h 745175"/>
              <a:gd name="connsiteX20" fmla="*/ 60254 w 1349409"/>
              <a:gd name="connsiteY20" fmla="*/ 734518 h 745175"/>
              <a:gd name="connsiteX21" fmla="*/ 150195 w 1349409"/>
              <a:gd name="connsiteY21" fmla="*/ 719528 h 745175"/>
              <a:gd name="connsiteX22" fmla="*/ 375048 w 1349409"/>
              <a:gd name="connsiteY22" fmla="*/ 689548 h 745175"/>
              <a:gd name="connsiteX23" fmla="*/ 464989 w 1349409"/>
              <a:gd name="connsiteY23" fmla="*/ 674558 h 74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9409" h="745175">
                <a:moveTo>
                  <a:pt x="1349409" y="0"/>
                </a:moveTo>
                <a:cubicBezTo>
                  <a:pt x="1344412" y="19987"/>
                  <a:pt x="1342534" y="41025"/>
                  <a:pt x="1334418" y="59961"/>
                </a:cubicBezTo>
                <a:cubicBezTo>
                  <a:pt x="1318065" y="98118"/>
                  <a:pt x="1295809" y="116742"/>
                  <a:pt x="1259468" y="134912"/>
                </a:cubicBezTo>
                <a:cubicBezTo>
                  <a:pt x="1245335" y="141978"/>
                  <a:pt x="1229487" y="144905"/>
                  <a:pt x="1214497" y="149902"/>
                </a:cubicBezTo>
                <a:cubicBezTo>
                  <a:pt x="1199507" y="159895"/>
                  <a:pt x="1185990" y="172565"/>
                  <a:pt x="1169527" y="179882"/>
                </a:cubicBezTo>
                <a:cubicBezTo>
                  <a:pt x="1105402" y="208382"/>
                  <a:pt x="1080673" y="207411"/>
                  <a:pt x="1019625" y="224853"/>
                </a:cubicBezTo>
                <a:cubicBezTo>
                  <a:pt x="1004432" y="229194"/>
                  <a:pt x="989644" y="234846"/>
                  <a:pt x="974654" y="239843"/>
                </a:cubicBezTo>
                <a:cubicBezTo>
                  <a:pt x="959664" y="249836"/>
                  <a:pt x="945798" y="261766"/>
                  <a:pt x="929684" y="269823"/>
                </a:cubicBezTo>
                <a:cubicBezTo>
                  <a:pt x="904491" y="282420"/>
                  <a:pt x="848774" y="292598"/>
                  <a:pt x="824753" y="299804"/>
                </a:cubicBezTo>
                <a:cubicBezTo>
                  <a:pt x="794484" y="308885"/>
                  <a:pt x="765800" y="323586"/>
                  <a:pt x="734812" y="329784"/>
                </a:cubicBezTo>
                <a:cubicBezTo>
                  <a:pt x="709828" y="334781"/>
                  <a:pt x="684579" y="338595"/>
                  <a:pt x="659861" y="344774"/>
                </a:cubicBezTo>
                <a:cubicBezTo>
                  <a:pt x="545572" y="373346"/>
                  <a:pt x="695114" y="346717"/>
                  <a:pt x="554930" y="374755"/>
                </a:cubicBezTo>
                <a:cubicBezTo>
                  <a:pt x="403529" y="405036"/>
                  <a:pt x="525315" y="369637"/>
                  <a:pt x="375048" y="419725"/>
                </a:cubicBezTo>
                <a:lnTo>
                  <a:pt x="330077" y="434715"/>
                </a:lnTo>
                <a:cubicBezTo>
                  <a:pt x="320084" y="444709"/>
                  <a:pt x="312216" y="457425"/>
                  <a:pt x="300097" y="464696"/>
                </a:cubicBezTo>
                <a:cubicBezTo>
                  <a:pt x="205846" y="521248"/>
                  <a:pt x="302704" y="402128"/>
                  <a:pt x="165186" y="539646"/>
                </a:cubicBezTo>
                <a:cubicBezTo>
                  <a:pt x="63127" y="641705"/>
                  <a:pt x="218685" y="482227"/>
                  <a:pt x="105225" y="614597"/>
                </a:cubicBezTo>
                <a:cubicBezTo>
                  <a:pt x="-3824" y="741821"/>
                  <a:pt x="84111" y="616287"/>
                  <a:pt x="15284" y="719528"/>
                </a:cubicBezTo>
                <a:cubicBezTo>
                  <a:pt x="10287" y="704538"/>
                  <a:pt x="294" y="690359"/>
                  <a:pt x="294" y="674558"/>
                </a:cubicBezTo>
                <a:cubicBezTo>
                  <a:pt x="294" y="482062"/>
                  <a:pt x="-5096" y="510845"/>
                  <a:pt x="30274" y="404735"/>
                </a:cubicBezTo>
                <a:cubicBezTo>
                  <a:pt x="76827" y="125415"/>
                  <a:pt x="4807" y="520653"/>
                  <a:pt x="60254" y="734518"/>
                </a:cubicBezTo>
                <a:cubicBezTo>
                  <a:pt x="67882" y="763939"/>
                  <a:pt x="120068" y="723545"/>
                  <a:pt x="150195" y="719528"/>
                </a:cubicBezTo>
                <a:cubicBezTo>
                  <a:pt x="270187" y="703529"/>
                  <a:pt x="270789" y="710400"/>
                  <a:pt x="375048" y="689548"/>
                </a:cubicBezTo>
                <a:cubicBezTo>
                  <a:pt x="462118" y="672134"/>
                  <a:pt x="405960" y="674558"/>
                  <a:pt x="464989" y="674558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131425" y="2797676"/>
            <a:ext cx="569637" cy="1894377"/>
          </a:xfrm>
          <a:custGeom>
            <a:avLst/>
            <a:gdLst>
              <a:gd name="connsiteX0" fmla="*/ 299814 w 569637"/>
              <a:gd name="connsiteY0" fmla="*/ 0 h 1894377"/>
              <a:gd name="connsiteX1" fmla="*/ 224863 w 569637"/>
              <a:gd name="connsiteY1" fmla="*/ 854440 h 1894377"/>
              <a:gd name="connsiteX2" fmla="*/ 194883 w 569637"/>
              <a:gd name="connsiteY2" fmla="*/ 1109272 h 1894377"/>
              <a:gd name="connsiteX3" fmla="*/ 179892 w 569637"/>
              <a:gd name="connsiteY3" fmla="*/ 1693889 h 1894377"/>
              <a:gd name="connsiteX4" fmla="*/ 164902 w 569637"/>
              <a:gd name="connsiteY4" fmla="*/ 1888761 h 1894377"/>
              <a:gd name="connsiteX5" fmla="*/ 104942 w 569637"/>
              <a:gd name="connsiteY5" fmla="*/ 1798820 h 1894377"/>
              <a:gd name="connsiteX6" fmla="*/ 44981 w 569637"/>
              <a:gd name="connsiteY6" fmla="*/ 1723869 h 1894377"/>
              <a:gd name="connsiteX7" fmla="*/ 15001 w 569637"/>
              <a:gd name="connsiteY7" fmla="*/ 1633928 h 1894377"/>
              <a:gd name="connsiteX8" fmla="*/ 29991 w 569637"/>
              <a:gd name="connsiteY8" fmla="*/ 1618938 h 1894377"/>
              <a:gd name="connsiteX9" fmla="*/ 59971 w 569637"/>
              <a:gd name="connsiteY9" fmla="*/ 1663908 h 1894377"/>
              <a:gd name="connsiteX10" fmla="*/ 104942 w 569637"/>
              <a:gd name="connsiteY10" fmla="*/ 1753849 h 1894377"/>
              <a:gd name="connsiteX11" fmla="*/ 134922 w 569637"/>
              <a:gd name="connsiteY11" fmla="*/ 1783830 h 1894377"/>
              <a:gd name="connsiteX12" fmla="*/ 164902 w 569637"/>
              <a:gd name="connsiteY12" fmla="*/ 1828800 h 1894377"/>
              <a:gd name="connsiteX13" fmla="*/ 239853 w 569637"/>
              <a:gd name="connsiteY13" fmla="*/ 1888761 h 1894377"/>
              <a:gd name="connsiteX14" fmla="*/ 284823 w 569637"/>
              <a:gd name="connsiteY14" fmla="*/ 1873771 h 1894377"/>
              <a:gd name="connsiteX15" fmla="*/ 314804 w 569637"/>
              <a:gd name="connsiteY15" fmla="*/ 1843790 h 1894377"/>
              <a:gd name="connsiteX16" fmla="*/ 359774 w 569637"/>
              <a:gd name="connsiteY16" fmla="*/ 1813810 h 1894377"/>
              <a:gd name="connsiteX17" fmla="*/ 419735 w 569637"/>
              <a:gd name="connsiteY17" fmla="*/ 1768840 h 1894377"/>
              <a:gd name="connsiteX18" fmla="*/ 479696 w 569637"/>
              <a:gd name="connsiteY18" fmla="*/ 1738859 h 1894377"/>
              <a:gd name="connsiteX19" fmla="*/ 524666 w 569637"/>
              <a:gd name="connsiteY19" fmla="*/ 1693889 h 1894377"/>
              <a:gd name="connsiteX20" fmla="*/ 569637 w 569637"/>
              <a:gd name="connsiteY20" fmla="*/ 1678899 h 189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37" h="1894377">
                <a:moveTo>
                  <a:pt x="299814" y="0"/>
                </a:moveTo>
                <a:cubicBezTo>
                  <a:pt x="281020" y="263098"/>
                  <a:pt x="255713" y="638488"/>
                  <a:pt x="224863" y="854440"/>
                </a:cubicBezTo>
                <a:cubicBezTo>
                  <a:pt x="202771" y="1009083"/>
                  <a:pt x="213389" y="924214"/>
                  <a:pt x="194883" y="1109272"/>
                </a:cubicBezTo>
                <a:cubicBezTo>
                  <a:pt x="189886" y="1304144"/>
                  <a:pt x="187384" y="1499097"/>
                  <a:pt x="179892" y="1693889"/>
                </a:cubicBezTo>
                <a:cubicBezTo>
                  <a:pt x="177388" y="1758990"/>
                  <a:pt x="202769" y="1835747"/>
                  <a:pt x="164902" y="1888761"/>
                </a:cubicBezTo>
                <a:cubicBezTo>
                  <a:pt x="143959" y="1918081"/>
                  <a:pt x="130421" y="1824298"/>
                  <a:pt x="104942" y="1798820"/>
                </a:cubicBezTo>
                <a:cubicBezTo>
                  <a:pt x="80021" y="1773900"/>
                  <a:pt x="60110" y="1757910"/>
                  <a:pt x="44981" y="1723869"/>
                </a:cubicBezTo>
                <a:cubicBezTo>
                  <a:pt x="32146" y="1694991"/>
                  <a:pt x="24995" y="1663908"/>
                  <a:pt x="15001" y="1633928"/>
                </a:cubicBezTo>
                <a:cubicBezTo>
                  <a:pt x="2116" y="1595273"/>
                  <a:pt x="-17044" y="1560145"/>
                  <a:pt x="29991" y="1618938"/>
                </a:cubicBezTo>
                <a:cubicBezTo>
                  <a:pt x="41245" y="1633006"/>
                  <a:pt x="49978" y="1648918"/>
                  <a:pt x="59971" y="1663908"/>
                </a:cubicBezTo>
                <a:cubicBezTo>
                  <a:pt x="75804" y="1711409"/>
                  <a:pt x="71730" y="1712334"/>
                  <a:pt x="104942" y="1753849"/>
                </a:cubicBezTo>
                <a:cubicBezTo>
                  <a:pt x="113771" y="1764885"/>
                  <a:pt x="126093" y="1772794"/>
                  <a:pt x="134922" y="1783830"/>
                </a:cubicBezTo>
                <a:cubicBezTo>
                  <a:pt x="146176" y="1797898"/>
                  <a:pt x="153648" y="1814732"/>
                  <a:pt x="164902" y="1828800"/>
                </a:cubicBezTo>
                <a:cubicBezTo>
                  <a:pt x="189314" y="1859314"/>
                  <a:pt x="206461" y="1866500"/>
                  <a:pt x="239853" y="1888761"/>
                </a:cubicBezTo>
                <a:cubicBezTo>
                  <a:pt x="254843" y="1883764"/>
                  <a:pt x="271274" y="1881901"/>
                  <a:pt x="284823" y="1873771"/>
                </a:cubicBezTo>
                <a:cubicBezTo>
                  <a:pt x="296942" y="1866499"/>
                  <a:pt x="303768" y="1852619"/>
                  <a:pt x="314804" y="1843790"/>
                </a:cubicBezTo>
                <a:cubicBezTo>
                  <a:pt x="328872" y="1832536"/>
                  <a:pt x="345114" y="1824281"/>
                  <a:pt x="359774" y="1813810"/>
                </a:cubicBezTo>
                <a:cubicBezTo>
                  <a:pt x="380104" y="1799289"/>
                  <a:pt x="398549" y="1782081"/>
                  <a:pt x="419735" y="1768840"/>
                </a:cubicBezTo>
                <a:cubicBezTo>
                  <a:pt x="438685" y="1756997"/>
                  <a:pt x="461512" y="1751848"/>
                  <a:pt x="479696" y="1738859"/>
                </a:cubicBezTo>
                <a:cubicBezTo>
                  <a:pt x="496946" y="1726537"/>
                  <a:pt x="507027" y="1705648"/>
                  <a:pt x="524666" y="1693889"/>
                </a:cubicBezTo>
                <a:cubicBezTo>
                  <a:pt x="537813" y="1685124"/>
                  <a:pt x="569637" y="1678899"/>
                  <a:pt x="569637" y="1678899"/>
                </a:cubicBez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480550" y="2812666"/>
            <a:ext cx="1770226" cy="1334125"/>
          </a:xfrm>
          <a:custGeom>
            <a:avLst/>
            <a:gdLst>
              <a:gd name="connsiteX0" fmla="*/ 0 w 1770226"/>
              <a:gd name="connsiteY0" fmla="*/ 0 h 1334125"/>
              <a:gd name="connsiteX1" fmla="*/ 149902 w 1770226"/>
              <a:gd name="connsiteY1" fmla="*/ 104932 h 1334125"/>
              <a:gd name="connsiteX2" fmla="*/ 209862 w 1770226"/>
              <a:gd name="connsiteY2" fmla="*/ 119922 h 1334125"/>
              <a:gd name="connsiteX3" fmla="*/ 599607 w 1770226"/>
              <a:gd name="connsiteY3" fmla="*/ 329784 h 1334125"/>
              <a:gd name="connsiteX4" fmla="*/ 659567 w 1770226"/>
              <a:gd name="connsiteY4" fmla="*/ 374755 h 1334125"/>
              <a:gd name="connsiteX5" fmla="*/ 719528 w 1770226"/>
              <a:gd name="connsiteY5" fmla="*/ 404735 h 1334125"/>
              <a:gd name="connsiteX6" fmla="*/ 839449 w 1770226"/>
              <a:gd name="connsiteY6" fmla="*/ 494676 h 1334125"/>
              <a:gd name="connsiteX7" fmla="*/ 1034321 w 1770226"/>
              <a:gd name="connsiteY7" fmla="*/ 629587 h 1334125"/>
              <a:gd name="connsiteX8" fmla="*/ 1154243 w 1770226"/>
              <a:gd name="connsiteY8" fmla="*/ 749509 h 1334125"/>
              <a:gd name="connsiteX9" fmla="*/ 1259174 w 1770226"/>
              <a:gd name="connsiteY9" fmla="*/ 839450 h 1334125"/>
              <a:gd name="connsiteX10" fmla="*/ 1289154 w 1770226"/>
              <a:gd name="connsiteY10" fmla="*/ 884420 h 1334125"/>
              <a:gd name="connsiteX11" fmla="*/ 1349115 w 1770226"/>
              <a:gd name="connsiteY11" fmla="*/ 944381 h 1334125"/>
              <a:gd name="connsiteX12" fmla="*/ 1424066 w 1770226"/>
              <a:gd name="connsiteY12" fmla="*/ 1019332 h 1334125"/>
              <a:gd name="connsiteX13" fmla="*/ 1499017 w 1770226"/>
              <a:gd name="connsiteY13" fmla="*/ 1094282 h 1334125"/>
              <a:gd name="connsiteX14" fmla="*/ 1543987 w 1770226"/>
              <a:gd name="connsiteY14" fmla="*/ 1139253 h 1334125"/>
              <a:gd name="connsiteX15" fmla="*/ 1588958 w 1770226"/>
              <a:gd name="connsiteY15" fmla="*/ 1169233 h 1334125"/>
              <a:gd name="connsiteX16" fmla="*/ 1663908 w 1770226"/>
              <a:gd name="connsiteY16" fmla="*/ 1304145 h 1334125"/>
              <a:gd name="connsiteX17" fmla="*/ 1708879 w 1770226"/>
              <a:gd name="connsiteY17" fmla="*/ 1289155 h 1334125"/>
              <a:gd name="connsiteX18" fmla="*/ 1723869 w 1770226"/>
              <a:gd name="connsiteY18" fmla="*/ 1199214 h 1334125"/>
              <a:gd name="connsiteX19" fmla="*/ 1753849 w 1770226"/>
              <a:gd name="connsiteY19" fmla="*/ 1049312 h 1334125"/>
              <a:gd name="connsiteX20" fmla="*/ 1768839 w 1770226"/>
              <a:gd name="connsiteY20" fmla="*/ 974361 h 1334125"/>
              <a:gd name="connsiteX21" fmla="*/ 1753849 w 1770226"/>
              <a:gd name="connsiteY21" fmla="*/ 1034322 h 1334125"/>
              <a:gd name="connsiteX22" fmla="*/ 1723869 w 1770226"/>
              <a:gd name="connsiteY22" fmla="*/ 1124263 h 1334125"/>
              <a:gd name="connsiteX23" fmla="*/ 1708879 w 1770226"/>
              <a:gd name="connsiteY23" fmla="*/ 1169233 h 1334125"/>
              <a:gd name="connsiteX24" fmla="*/ 1678898 w 1770226"/>
              <a:gd name="connsiteY24" fmla="*/ 1274164 h 1334125"/>
              <a:gd name="connsiteX25" fmla="*/ 1603948 w 1770226"/>
              <a:gd name="connsiteY25" fmla="*/ 1334125 h 1334125"/>
              <a:gd name="connsiteX26" fmla="*/ 1274164 w 1770226"/>
              <a:gd name="connsiteY26" fmla="*/ 1319135 h 1334125"/>
              <a:gd name="connsiteX27" fmla="*/ 1184223 w 1770226"/>
              <a:gd name="connsiteY27" fmla="*/ 1289155 h 1334125"/>
              <a:gd name="connsiteX28" fmla="*/ 1139253 w 1770226"/>
              <a:gd name="connsiteY28" fmla="*/ 1274164 h 1334125"/>
              <a:gd name="connsiteX29" fmla="*/ 1109272 w 1770226"/>
              <a:gd name="connsiteY29" fmla="*/ 1274164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70226" h="1334125">
                <a:moveTo>
                  <a:pt x="0" y="0"/>
                </a:moveTo>
                <a:cubicBezTo>
                  <a:pt x="24806" y="18604"/>
                  <a:pt x="131447" y="100318"/>
                  <a:pt x="149902" y="104932"/>
                </a:cubicBezTo>
                <a:lnTo>
                  <a:pt x="209862" y="119922"/>
                </a:lnTo>
                <a:cubicBezTo>
                  <a:pt x="339777" y="189876"/>
                  <a:pt x="471234" y="257039"/>
                  <a:pt x="599607" y="329784"/>
                </a:cubicBezTo>
                <a:cubicBezTo>
                  <a:pt x="621343" y="342101"/>
                  <a:pt x="638381" y="361514"/>
                  <a:pt x="659567" y="374755"/>
                </a:cubicBezTo>
                <a:cubicBezTo>
                  <a:pt x="678516" y="386598"/>
                  <a:pt x="700935" y="392340"/>
                  <a:pt x="719528" y="404735"/>
                </a:cubicBezTo>
                <a:cubicBezTo>
                  <a:pt x="761103" y="432452"/>
                  <a:pt x="798789" y="465633"/>
                  <a:pt x="839449" y="494676"/>
                </a:cubicBezTo>
                <a:cubicBezTo>
                  <a:pt x="903738" y="540597"/>
                  <a:pt x="978456" y="573722"/>
                  <a:pt x="1034321" y="629587"/>
                </a:cubicBezTo>
                <a:cubicBezTo>
                  <a:pt x="1074295" y="669561"/>
                  <a:pt x="1111321" y="712719"/>
                  <a:pt x="1154243" y="749509"/>
                </a:cubicBezTo>
                <a:cubicBezTo>
                  <a:pt x="1189220" y="779489"/>
                  <a:pt x="1226599" y="806875"/>
                  <a:pt x="1259174" y="839450"/>
                </a:cubicBezTo>
                <a:cubicBezTo>
                  <a:pt x="1271913" y="852189"/>
                  <a:pt x="1277430" y="870741"/>
                  <a:pt x="1289154" y="884420"/>
                </a:cubicBezTo>
                <a:cubicBezTo>
                  <a:pt x="1307549" y="905881"/>
                  <a:pt x="1329128" y="924394"/>
                  <a:pt x="1349115" y="944381"/>
                </a:cubicBezTo>
                <a:lnTo>
                  <a:pt x="1424066" y="1019332"/>
                </a:lnTo>
                <a:lnTo>
                  <a:pt x="1499017" y="1094282"/>
                </a:lnTo>
                <a:cubicBezTo>
                  <a:pt x="1514007" y="1109272"/>
                  <a:pt x="1526348" y="1127494"/>
                  <a:pt x="1543987" y="1139253"/>
                </a:cubicBezTo>
                <a:lnTo>
                  <a:pt x="1588958" y="1169233"/>
                </a:lnTo>
                <a:cubicBezTo>
                  <a:pt x="1657683" y="1272321"/>
                  <a:pt x="1637524" y="1224991"/>
                  <a:pt x="1663908" y="1304145"/>
                </a:cubicBezTo>
                <a:cubicBezTo>
                  <a:pt x="1678898" y="1299148"/>
                  <a:pt x="1701039" y="1302874"/>
                  <a:pt x="1708879" y="1289155"/>
                </a:cubicBezTo>
                <a:cubicBezTo>
                  <a:pt x="1723959" y="1262766"/>
                  <a:pt x="1718268" y="1229087"/>
                  <a:pt x="1723869" y="1199214"/>
                </a:cubicBezTo>
                <a:cubicBezTo>
                  <a:pt x="1733260" y="1149130"/>
                  <a:pt x="1743856" y="1099279"/>
                  <a:pt x="1753849" y="1049312"/>
                </a:cubicBezTo>
                <a:cubicBezTo>
                  <a:pt x="1758846" y="1024328"/>
                  <a:pt x="1775018" y="949643"/>
                  <a:pt x="1768839" y="974361"/>
                </a:cubicBezTo>
                <a:cubicBezTo>
                  <a:pt x="1763842" y="994348"/>
                  <a:pt x="1759769" y="1014589"/>
                  <a:pt x="1753849" y="1034322"/>
                </a:cubicBezTo>
                <a:cubicBezTo>
                  <a:pt x="1744768" y="1064591"/>
                  <a:pt x="1733862" y="1094283"/>
                  <a:pt x="1723869" y="1124263"/>
                </a:cubicBezTo>
                <a:cubicBezTo>
                  <a:pt x="1718872" y="1139253"/>
                  <a:pt x="1712711" y="1153904"/>
                  <a:pt x="1708879" y="1169233"/>
                </a:cubicBezTo>
                <a:cubicBezTo>
                  <a:pt x="1706077" y="1180439"/>
                  <a:pt x="1688117" y="1258799"/>
                  <a:pt x="1678898" y="1274164"/>
                </a:cubicBezTo>
                <a:cubicBezTo>
                  <a:pt x="1664657" y="1297899"/>
                  <a:pt x="1624376" y="1320506"/>
                  <a:pt x="1603948" y="1334125"/>
                </a:cubicBezTo>
                <a:cubicBezTo>
                  <a:pt x="1494020" y="1329128"/>
                  <a:pt x="1383579" y="1330858"/>
                  <a:pt x="1274164" y="1319135"/>
                </a:cubicBezTo>
                <a:cubicBezTo>
                  <a:pt x="1242742" y="1315768"/>
                  <a:pt x="1214203" y="1299149"/>
                  <a:pt x="1184223" y="1289155"/>
                </a:cubicBezTo>
                <a:cubicBezTo>
                  <a:pt x="1169233" y="1284158"/>
                  <a:pt x="1155054" y="1274164"/>
                  <a:pt x="1139253" y="1274164"/>
                </a:cubicBezTo>
                <a:lnTo>
                  <a:pt x="1109272" y="127416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/>
              <a:t>JButton</a:t>
            </a:r>
            <a:endParaRPr lang="en-US" sz="3400" dirty="0" smtClean="0"/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15" y="1657389"/>
            <a:ext cx="3733800" cy="439624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764984" y="5184891"/>
            <a:ext cx="160466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java.awt.event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.*;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javax.swing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.*;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button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“Press me”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add(button, SOUTH);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1"/>
          <a:stretch/>
        </p:blipFill>
        <p:spPr>
          <a:xfrm>
            <a:off x="2705100" y="5211680"/>
            <a:ext cx="3733800" cy="8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Window </a:t>
            </a:r>
            <a:r>
              <a:rPr lang="en-US" altLang="x-none" dirty="0" smtClean="0"/>
              <a:t>Regions</a:t>
            </a:r>
            <a:endParaRPr lang="en-US" altLang="x-none" dirty="0"/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In graphics or console programs, the window is </a:t>
            </a:r>
            <a:r>
              <a:rPr lang="en-US" altLang="x-none" dirty="0"/>
              <a:t>divided into </a:t>
            </a:r>
            <a:r>
              <a:rPr lang="en-US" altLang="x-none" dirty="0" smtClean="0"/>
              <a:t>five regions</a:t>
            </a:r>
            <a:r>
              <a:rPr lang="en-US" altLang="x-none" dirty="0"/>
              <a:t>:</a:t>
            </a:r>
          </a:p>
          <a:p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/>
          </a:p>
          <a:p>
            <a:endParaRPr lang="en-US" altLang="x-none" dirty="0" smtClean="0"/>
          </a:p>
          <a:p>
            <a:r>
              <a:rPr lang="en-US" altLang="x-none" dirty="0" smtClean="0"/>
              <a:t>The </a:t>
            </a:r>
            <a:r>
              <a:rPr lang="en-US" altLang="x-none" b="1" dirty="0" smtClean="0"/>
              <a:t>CENTER</a:t>
            </a:r>
            <a:r>
              <a:rPr lang="en-US" altLang="x-none" dirty="0" smtClean="0"/>
              <a:t> region is typically where the action happens.</a:t>
            </a:r>
          </a:p>
          <a:p>
            <a:pPr lvl="1"/>
            <a:r>
              <a:rPr lang="en-US" altLang="x-none" b="1" dirty="0" err="1" smtClean="0"/>
              <a:t>ConsoleProgram</a:t>
            </a:r>
            <a:r>
              <a:rPr lang="en-US" altLang="x-none" dirty="0" smtClean="0"/>
              <a:t> adds a console there</a:t>
            </a:r>
          </a:p>
          <a:p>
            <a:pPr lvl="1"/>
            <a:r>
              <a:rPr lang="en-US" altLang="x-none" b="1" dirty="0" err="1" smtClean="0"/>
              <a:t>GraphicsProgram</a:t>
            </a:r>
            <a:r>
              <a:rPr lang="en-US" altLang="x-none" dirty="0" smtClean="0"/>
              <a:t> puts a </a:t>
            </a:r>
            <a:r>
              <a:rPr lang="en-US" altLang="x-none" b="1" dirty="0" err="1" smtClean="0"/>
              <a:t>GCanvas</a:t>
            </a:r>
            <a:r>
              <a:rPr lang="en-US" altLang="x-none" dirty="0" smtClean="0"/>
              <a:t> there</a:t>
            </a:r>
          </a:p>
          <a:p>
            <a:pPr marL="230188" lvl="1" indent="-230188">
              <a:buFontTx/>
              <a:buChar char="•"/>
            </a:pPr>
            <a:r>
              <a:rPr lang="en-US" altLang="x-none" dirty="0" smtClean="0"/>
              <a:t>Other regions are visible only if you add an interactor to them using </a:t>
            </a:r>
            <a:r>
              <a:rPr lang="en-US" altLang="x-none" dirty="0">
                <a:latin typeface="Consolas" charset="0"/>
              </a:rPr>
              <a:t>add(</a:t>
            </a:r>
            <a:r>
              <a:rPr lang="en-US" altLang="x-none" b="1" i="1" dirty="0">
                <a:latin typeface="Consolas" charset="0"/>
              </a:rPr>
              <a:t>component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latin typeface="Consolas" charset="0"/>
              </a:rPr>
              <a:t>REGION</a:t>
            </a:r>
            <a:r>
              <a:rPr lang="en-US" altLang="x-none" dirty="0" smtClean="0">
                <a:latin typeface="Consolas" charset="0"/>
              </a:rPr>
              <a:t>);</a:t>
            </a:r>
          </a:p>
          <a:p>
            <a:r>
              <a:rPr lang="en-US" altLang="x-none" dirty="0" smtClean="0"/>
              <a:t>Interactors are automatically centered within each region.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06" y="2030696"/>
            <a:ext cx="4010210" cy="18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Button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respond to events from interactors, we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 at the end of 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i="1" dirty="0" smtClean="0"/>
              <a:t>once we are done adding buttons</a:t>
            </a:r>
            <a:r>
              <a:rPr lang="en-US" dirty="0" smtClean="0"/>
              <a:t>.  This tells Java to let us know if any of the previous buttons were clicked.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the public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dirty="0" smtClean="0"/>
              <a:t> method.  This method is called whenever a button is clicked.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</a:t>
            </a:r>
            <a:r>
              <a:rPr lang="en-US" sz="3600" dirty="0" smtClean="0"/>
              <a:t>Inheritance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23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	... </a:t>
            </a:r>
            <a:r>
              <a:rPr lang="en-US" sz="23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?</a:t>
            </a:r>
            <a:endParaRPr lang="en-US" sz="23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9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ActionEvent</a:t>
            </a:r>
            <a:endParaRPr lang="en-US" altLang="x-none" dirty="0"/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The </a:t>
            </a:r>
            <a:r>
              <a:rPr lang="en-US" altLang="x-none" b="1">
                <a:latin typeface="Consolas" charset="0"/>
              </a:rPr>
              <a:t>ActionEvent</a:t>
            </a:r>
            <a:r>
              <a:rPr lang="en-US" altLang="x-none"/>
              <a:t> parameter contains useful event information.</a:t>
            </a:r>
          </a:p>
          <a:p>
            <a:pPr lvl="1"/>
            <a:r>
              <a:rPr lang="en-US" altLang="x-none"/>
              <a:t>Use </a:t>
            </a:r>
            <a:r>
              <a:rPr lang="en-US" altLang="x-none">
                <a:latin typeface="Consolas" charset="0"/>
              </a:rPr>
              <a:t>getSource</a:t>
            </a:r>
            <a:r>
              <a:rPr lang="en-US" altLang="x-none"/>
              <a:t> or </a:t>
            </a:r>
            <a:r>
              <a:rPr lang="en-US" altLang="x-none">
                <a:latin typeface="Consolas" charset="0"/>
              </a:rPr>
              <a:t>getActionCommand</a:t>
            </a:r>
            <a:r>
              <a:rPr lang="en-US" altLang="x-none"/>
              <a:t> to figure out what button or component was interacted with.</a:t>
            </a:r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buFontTx/>
              <a:buNone/>
            </a:pPr>
            <a:endParaRPr lang="en-US" altLang="x-none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public void actionPerformed(ActionEvent event)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String command = </a:t>
            </a:r>
            <a:r>
              <a:rPr lang="en-US" altLang="x-none" sz="2000" b="1">
                <a:latin typeface="Consolas" charset="0"/>
              </a:rPr>
              <a:t>event.getActionCommand()</a:t>
            </a:r>
            <a:r>
              <a:rPr lang="en-US" altLang="x-none" sz="200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if (command.equals("Save File"))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 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user clicked the Save File button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}</a:t>
            </a:r>
          </a:p>
        </p:txBody>
      </p:sp>
      <p:graphicFrame>
        <p:nvGraphicFramePr>
          <p:cNvPr id="1644573" name="Group 29"/>
          <p:cNvGraphicFramePr>
            <a:graphicFrameLocks noGrp="1"/>
          </p:cNvGraphicFramePr>
          <p:nvPr/>
        </p:nvGraphicFramePr>
        <p:xfrm>
          <a:off x="533400" y="2744788"/>
          <a:ext cx="8077200" cy="1379220"/>
        </p:xfrm>
        <a:graphic>
          <a:graphicData uri="http://schemas.openxmlformats.org/drawingml/2006/table">
            <a:tbl>
              <a:tblPr/>
              <a:tblGrid>
                <a:gridCol w="3200400"/>
                <a:gridCol w="4876800"/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.getActionCommand()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 text description of the event</a:t>
                      </a:r>
                      <a:b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</a:b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(e.g. the text of the button clicked)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.getSource()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the interactor that generated the event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315138"/>
            <a:ext cx="5521569" cy="5142124"/>
          </a:xfrm>
        </p:spPr>
      </p:pic>
    </p:spTree>
    <p:extLst>
      <p:ext uri="{BB962C8B-B14F-4D97-AF65-F5344CB8AC3E}">
        <p14:creationId xmlns:p14="http://schemas.microsoft.com/office/powerpoint/2010/main" val="20589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Yay"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6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Interactors extends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 else 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8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Interactors extends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 else 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2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Interactors extends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 else if 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3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 class Interactors extends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public void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("Yay");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 else if 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("Nay");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1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}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event.getSource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6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().equals("Yay")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}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else if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("Nay")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7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7600" dirty="0" smtClean="0"/>
              <a:t>Inheritance lets us relate our variable types to one another.</a:t>
            </a:r>
            <a:endParaRPr lang="en-US" sz="7600" dirty="0"/>
          </a:p>
        </p:txBody>
      </p:sp>
    </p:spTree>
    <p:extLst>
      <p:ext uri="{BB962C8B-B14F-4D97-AF65-F5344CB8AC3E}">
        <p14:creationId xmlns:p14="http://schemas.microsoft.com/office/powerpoint/2010/main" val="18085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private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strike="sngStrike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"Yay"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yayButton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"Nay"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nayButton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1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  <a:endParaRPr lang="en-US" sz="16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7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/>
              <a:t>JLabel</a:t>
            </a:r>
            <a:endParaRPr lang="en-US" sz="3400" dirty="0" smtClean="0"/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5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JLabel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label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JLabel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"Hello, world!"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add(label, SOUTH);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3193586"/>
            <a:ext cx="4546600" cy="38481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769669" y="5285252"/>
            <a:ext cx="160466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/>
              <a:t>JTextField</a:t>
            </a:r>
            <a:endParaRPr lang="en-US" sz="34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798336"/>
            <a:ext cx="4508500" cy="466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add(field, SOUTH);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301318" y="5653242"/>
            <a:ext cx="2553072" cy="1094282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sz="2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add(field, SOUTH);</a:t>
            </a:r>
          </a:p>
          <a:p>
            <a:pPr marL="0" indent="0">
              <a:buNone/>
            </a:pP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Set the text in the text field</a:t>
            </a:r>
            <a:endParaRPr lang="en-US" sz="28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field.setText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"Hello!"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Get the text currently in the text field</a:t>
            </a:r>
          </a:p>
          <a:p>
            <a:pPr marL="0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String text =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field.getText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1314450"/>
            <a:ext cx="5854700" cy="5143500"/>
          </a:xfrm>
        </p:spPr>
      </p:pic>
    </p:spTree>
    <p:extLst>
      <p:ext uri="{BB962C8B-B14F-4D97-AF65-F5344CB8AC3E}">
        <p14:creationId xmlns:p14="http://schemas.microsoft.com/office/powerpoint/2010/main" val="1011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Interactors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ConsoleProgram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(10);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  <a:br>
              <a:rPr lang="en-US" sz="21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goButton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"Go"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goButton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, SOUTH);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1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textField.getText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());</a:t>
            </a:r>
            <a:endParaRPr lang="en-US" sz="2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8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ENTER Pressed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Detecting the ENTER key pressed in a </a:t>
            </a:r>
            <a:r>
              <a:rPr lang="en-US" dirty="0" err="1" smtClean="0"/>
              <a:t>JTextField</a:t>
            </a:r>
            <a:r>
              <a:rPr lang="en-US" dirty="0" smtClean="0"/>
              <a:t> requires extra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Tells Java to listen for ENTER on the text field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(this);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Sets the action command (like </a:t>
            </a:r>
            <a:r>
              <a:rPr 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JButtons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) to “Go”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add(field, SOUTH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ENTER Pressed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Detecting the ENTER key pressed in a </a:t>
            </a:r>
            <a:r>
              <a:rPr lang="en-US" dirty="0" err="1" smtClean="0"/>
              <a:t>JTextField</a:t>
            </a:r>
            <a:r>
              <a:rPr lang="en-US" dirty="0" smtClean="0"/>
              <a:t> requires extra work.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field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(this);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add(field, SOUTH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().equals(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“Go”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925786" y="2791918"/>
            <a:ext cx="1092263" cy="553448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033259" y="4973840"/>
            <a:ext cx="1092263" cy="553448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2" y="1653989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Employee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1" y="3393142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Programmer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132295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Karel Programmer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50976" y="1295400"/>
            <a:ext cx="4540624" cy="51816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Variable types can seem to “inherit” from each other.  We don’t want to have to duplicate code for each one!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279278" y="2837330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79276" y="4576484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800" dirty="0" smtClean="0"/>
              <a:t>Oftentimes, a text field has a “corresponding” button that takes action with the entered text.  If we set the text field’s action command to be the </a:t>
            </a:r>
            <a:r>
              <a:rPr lang="en-US" sz="3800" i="1" dirty="0" smtClean="0"/>
              <a:t>same</a:t>
            </a:r>
            <a:r>
              <a:rPr lang="en-US" sz="3800" dirty="0" smtClean="0"/>
              <a:t> as its corresponding button, we can check for both a click and ENTER at once!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4942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button = new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add(button, SOUTH);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field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"Go"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add(field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SOUTH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().equals(</a:t>
            </a:r>
            <a:r>
              <a:rPr lang="en-US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“Go”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getActionCommand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button = new 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JButton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Go");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add(button, SOUTH);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field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JTextField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field.addActionListener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field.setActionCommand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("Go");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add(field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SOUTH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addActionListeners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actionPerformed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ActionEvent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event)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event.getActionCommand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().equals(“Go”)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Extending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TipCalculator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831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TipCalculator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write a program called </a:t>
            </a:r>
            <a:r>
              <a:rPr lang="en-US" b="1" dirty="0" err="1" smtClean="0"/>
              <a:t>TipCalculator</a:t>
            </a:r>
            <a:r>
              <a:rPr lang="en-US" dirty="0" smtClean="0"/>
              <a:t> that uses interactors to calculate the tip for a bill.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61426"/>
            <a:ext cx="6134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TipCalculator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write a program called </a:t>
            </a:r>
            <a:r>
              <a:rPr lang="en-US" b="1" dirty="0" err="1" smtClean="0"/>
              <a:t>TipCalculator</a:t>
            </a:r>
            <a:r>
              <a:rPr lang="en-US" dirty="0" smtClean="0"/>
              <a:t> that uses interactors to calculate the tip for a bill.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program should calculate the appropriate tip depending on the button the user clicks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console should clear when a new tip is calculated (hint: use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clearConsole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).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Convert a string into a double using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Double.parseDouble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4190226"/>
            <a:ext cx="6134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</a:t>
            </a:r>
            <a:r>
              <a:rPr lang="en-US" sz="3600" dirty="0" smtClean="0"/>
              <a:t>Inheritance</a:t>
            </a:r>
            <a:endParaRPr lang="en-US" sz="3600" dirty="0" smtClean="0"/>
          </a:p>
          <a:p>
            <a:r>
              <a:rPr lang="en-US" sz="3600" dirty="0" smtClean="0"/>
              <a:t>Extending </a:t>
            </a:r>
            <a:r>
              <a:rPr lang="en-US" sz="3600" dirty="0" err="1" smtClean="0"/>
              <a:t>GCanvas</a:t>
            </a:r>
            <a:endParaRPr lang="en-US" sz="3600" dirty="0" smtClean="0"/>
          </a:p>
          <a:p>
            <a:r>
              <a:rPr lang="en-US" sz="3600" i="1" dirty="0" smtClean="0"/>
              <a:t>Example</a:t>
            </a:r>
            <a:r>
              <a:rPr lang="en-US" sz="3600" dirty="0" smtClean="0"/>
              <a:t>: Aquarium</a:t>
            </a:r>
            <a:endParaRPr lang="en-US" sz="3600" dirty="0" smtClean="0"/>
          </a:p>
          <a:p>
            <a:r>
              <a:rPr lang="en-US" sz="3600" dirty="0" smtClean="0"/>
              <a:t>Interactors: </a:t>
            </a:r>
            <a:r>
              <a:rPr lang="en-US" sz="3600" dirty="0" err="1" smtClean="0"/>
              <a:t>JButton</a:t>
            </a:r>
            <a:r>
              <a:rPr lang="en-US" sz="3600" dirty="0" smtClean="0"/>
              <a:t>, </a:t>
            </a:r>
            <a:r>
              <a:rPr lang="en-US" sz="3600" dirty="0" err="1" smtClean="0"/>
              <a:t>JLabel</a:t>
            </a:r>
            <a:r>
              <a:rPr lang="en-US" sz="3600" dirty="0" smtClean="0"/>
              <a:t>, </a:t>
            </a:r>
            <a:r>
              <a:rPr lang="en-US" sz="3600" dirty="0" err="1" smtClean="0"/>
              <a:t>JTextField</a:t>
            </a:r>
            <a:endParaRPr lang="en-US" sz="3600" dirty="0" smtClean="0"/>
          </a:p>
          <a:p>
            <a:r>
              <a:rPr lang="en-US" sz="3600" dirty="0" smtClean="0"/>
              <a:t>Example: </a:t>
            </a:r>
            <a:r>
              <a:rPr lang="en-US" sz="3600" dirty="0" err="1" smtClean="0"/>
              <a:t>TipCalculator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Next time: </a:t>
            </a:r>
            <a:r>
              <a:rPr lang="en-US" sz="3600" dirty="0" err="1" smtClean="0"/>
              <a:t>NameSurfer</a:t>
            </a:r>
            <a:r>
              <a:rPr lang="en-US" sz="3600" dirty="0" smtClean="0"/>
              <a:t> overview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3060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Inheritance</a:t>
            </a:r>
            <a:endParaRPr lang="en-US" altLang="x-none" dirty="0"/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extends </a:t>
            </a:r>
            <a:r>
              <a:rPr lang="en-US" altLang="x-none" b="1" i="1" dirty="0">
                <a:latin typeface="Consolas" charset="0"/>
              </a:rPr>
              <a:t>Superclass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smtClean="0">
                <a:latin typeface="Consolas" charset="0"/>
              </a:rPr>
              <a:t>Programmer </a:t>
            </a:r>
            <a:r>
              <a:rPr lang="en-US" altLang="x-none" b="1" dirty="0" smtClean="0">
                <a:solidFill>
                  <a:srgbClr val="003399"/>
                </a:solidFill>
                <a:latin typeface="Consolas" charset="0"/>
              </a:rPr>
              <a:t>extends Employee </a:t>
            </a:r>
            <a:r>
              <a:rPr lang="en-US" altLang="x-none" dirty="0" smtClean="0">
                <a:latin typeface="Consolas" charset="0"/>
              </a:rPr>
              <a:t>{</a:t>
            </a: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1800" dirty="0">
              <a:latin typeface="Consolas" charset="0"/>
            </a:endParaRPr>
          </a:p>
          <a:p>
            <a:r>
              <a:rPr lang="en-US" altLang="x-none" dirty="0"/>
              <a:t>By extending </a:t>
            </a:r>
            <a:r>
              <a:rPr lang="en-US" altLang="x-none" dirty="0" smtClean="0"/>
              <a:t>Employee, this tells Java that </a:t>
            </a:r>
            <a:r>
              <a:rPr lang="en-US" altLang="x-none" dirty="0" smtClean="0">
                <a:latin typeface="Consolas" charset="0"/>
              </a:rPr>
              <a:t>Programmer </a:t>
            </a:r>
            <a:r>
              <a:rPr lang="en-US" altLang="x-none" dirty="0" smtClean="0"/>
              <a:t>can do </a:t>
            </a:r>
            <a:r>
              <a:rPr lang="en-US" altLang="x-none" b="1" dirty="0" smtClean="0"/>
              <a:t>everything an Employee can do, plus more</a:t>
            </a:r>
            <a:r>
              <a:rPr lang="en-US" altLang="x-none" dirty="0" smtClean="0"/>
              <a:t>.</a:t>
            </a:r>
          </a:p>
          <a:p>
            <a:r>
              <a:rPr lang="en-US" altLang="x-none" dirty="0" smtClean="0"/>
              <a:t>Programmer automatically inherits all of the code from Employee!</a:t>
            </a:r>
          </a:p>
          <a:p>
            <a:r>
              <a:rPr lang="en-US" altLang="x-none" dirty="0" smtClean="0"/>
              <a:t>The </a:t>
            </a:r>
            <a:r>
              <a:rPr lang="en-US" altLang="x-none" b="1" dirty="0" smtClean="0"/>
              <a:t>superclass </a:t>
            </a:r>
            <a:r>
              <a:rPr lang="en-US" altLang="x-none" dirty="0" smtClean="0"/>
              <a:t>is Employee, the </a:t>
            </a:r>
            <a:r>
              <a:rPr lang="en-US" altLang="x-none" b="1" dirty="0" smtClean="0"/>
              <a:t>subclass</a:t>
            </a:r>
            <a:r>
              <a:rPr lang="en-US" altLang="x-none" dirty="0" smtClean="0"/>
              <a:t> is Programmer.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914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Employee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...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code()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10;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Programmer rishi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Programmer(“Rishi”);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rishi.code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Programmer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rishi.promote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Employee!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KarelProgrammer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pickBeepers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2;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nick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(“Nick”);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nick.pickBeepers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Programmer!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nick.promote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Employee!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Extending </a:t>
            </a:r>
            <a:r>
              <a:rPr lang="en-US" sz="3600" dirty="0" err="1" smtClean="0"/>
              <a:t>GCanvas</a:t>
            </a:r>
            <a:endParaRPr lang="en-US" sz="3600" dirty="0" smtClean="0"/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Aquarium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Interactors</a:t>
            </a: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JButton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JLabel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3400" dirty="0" err="1" smtClean="0">
                <a:solidFill>
                  <a:schemeClr val="bg1">
                    <a:lumMod val="75000"/>
                  </a:schemeClr>
                </a:solidFill>
              </a:rPr>
              <a:t>JTextField</a:t>
            </a:r>
            <a:endParaRPr lang="en-US" sz="3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TipCalculator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7315</TotalTime>
  <Words>1288</Words>
  <Application>Microsoft Macintosh PowerPoint</Application>
  <PresentationFormat>On-screen Show (4:3)</PresentationFormat>
  <Paragraphs>570</Paragraphs>
  <Slides>56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Andale Mono</vt:lpstr>
      <vt:lpstr>Calibri</vt:lpstr>
      <vt:lpstr>Consolas</vt:lpstr>
      <vt:lpstr>Courier New</vt:lpstr>
      <vt:lpstr>Mangal</vt:lpstr>
      <vt:lpstr>Tahoma</vt:lpstr>
      <vt:lpstr>Verdana</vt:lpstr>
      <vt:lpstr>Wingdings</vt:lpstr>
      <vt:lpstr>Arial</vt:lpstr>
      <vt:lpstr>DarkRedTop</vt:lpstr>
      <vt:lpstr>CS 106A, Lecture 22 Interactors</vt:lpstr>
      <vt:lpstr>Plan for today</vt:lpstr>
      <vt:lpstr>Plan for today</vt:lpstr>
      <vt:lpstr>Inheritance</vt:lpstr>
      <vt:lpstr>Inheritance</vt:lpstr>
      <vt:lpstr>Using Inheritance</vt:lpstr>
      <vt:lpstr>Example: Programmer</vt:lpstr>
      <vt:lpstr>Example: KarelProgrammer</vt:lpstr>
      <vt:lpstr>Plan for today</vt:lpstr>
      <vt:lpstr>GCanvas</vt:lpstr>
      <vt:lpstr>GCanvas</vt:lpstr>
      <vt:lpstr>Extending GCanvas</vt:lpstr>
      <vt:lpstr>Extending GCanvas</vt:lpstr>
      <vt:lpstr>Extending GCanvas</vt:lpstr>
      <vt:lpstr>Extending GCanvas</vt:lpstr>
      <vt:lpstr>The init method</vt:lpstr>
      <vt:lpstr>The init method</vt:lpstr>
      <vt:lpstr>Common Bugs</vt:lpstr>
      <vt:lpstr>Plan for today</vt:lpstr>
      <vt:lpstr>Example: Aquarium</vt:lpstr>
      <vt:lpstr>Plan for today</vt:lpstr>
      <vt:lpstr>Interactive Programs</vt:lpstr>
      <vt:lpstr>Interactors</vt:lpstr>
      <vt:lpstr>Interactors</vt:lpstr>
      <vt:lpstr>Plan for today</vt:lpstr>
      <vt:lpstr>JButton</vt:lpstr>
      <vt:lpstr>JButton</vt:lpstr>
      <vt:lpstr>Window Regions</vt:lpstr>
      <vt:lpstr>Responding To Button Clicks</vt:lpstr>
      <vt:lpstr>JButton Example</vt:lpstr>
      <vt:lpstr>ActionEvent</vt:lpstr>
      <vt:lpstr>JButton Example</vt:lpstr>
      <vt:lpstr>JButton Example</vt:lpstr>
      <vt:lpstr>JButton Example</vt:lpstr>
      <vt:lpstr>JButton Example</vt:lpstr>
      <vt:lpstr>JButton Example</vt:lpstr>
      <vt:lpstr>JButton Example</vt:lpstr>
      <vt:lpstr>JButton Example</vt:lpstr>
      <vt:lpstr>JButton Example #2</vt:lpstr>
      <vt:lpstr>JButton Example #2</vt:lpstr>
      <vt:lpstr>Plan for today</vt:lpstr>
      <vt:lpstr>JLabel</vt:lpstr>
      <vt:lpstr>Plan for today</vt:lpstr>
      <vt:lpstr>JTextField</vt:lpstr>
      <vt:lpstr>JTextField</vt:lpstr>
      <vt:lpstr>JTextField Example</vt:lpstr>
      <vt:lpstr>JTextField Example</vt:lpstr>
      <vt:lpstr>Detecting ENTER Pressed</vt:lpstr>
      <vt:lpstr>Detecting ENTER Pressed</vt:lpstr>
      <vt:lpstr>getActionCommand</vt:lpstr>
      <vt:lpstr>getActionCommand</vt:lpstr>
      <vt:lpstr>getActionCommand</vt:lpstr>
      <vt:lpstr>Plan for today</vt:lpstr>
      <vt:lpstr>Practice: TipCalculator</vt:lpstr>
      <vt:lpstr>Practice: TipCalculator</vt:lpstr>
      <vt:lpstr>Recap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745</cp:revision>
  <cp:lastPrinted>2017-08-02T10:57:37Z</cp:lastPrinted>
  <dcterms:created xsi:type="dcterms:W3CDTF">2017-04-27T05:20:22Z</dcterms:created>
  <dcterms:modified xsi:type="dcterms:W3CDTF">2017-08-07T17:42:17Z</dcterms:modified>
</cp:coreProperties>
</file>