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431" r:id="rId3"/>
    <p:sldId id="504" r:id="rId4"/>
    <p:sldId id="526" r:id="rId5"/>
    <p:sldId id="556" r:id="rId6"/>
    <p:sldId id="543" r:id="rId7"/>
    <p:sldId id="544" r:id="rId8"/>
    <p:sldId id="520" r:id="rId9"/>
    <p:sldId id="502" r:id="rId10"/>
    <p:sldId id="540" r:id="rId11"/>
    <p:sldId id="582" r:id="rId12"/>
    <p:sldId id="545" r:id="rId13"/>
    <p:sldId id="547" r:id="rId14"/>
    <p:sldId id="561" r:id="rId15"/>
    <p:sldId id="568" r:id="rId16"/>
    <p:sldId id="569" r:id="rId17"/>
    <p:sldId id="570" r:id="rId18"/>
    <p:sldId id="580" r:id="rId19"/>
    <p:sldId id="571" r:id="rId20"/>
    <p:sldId id="572" r:id="rId21"/>
    <p:sldId id="562" r:id="rId22"/>
    <p:sldId id="563" r:id="rId23"/>
    <p:sldId id="566" r:id="rId24"/>
    <p:sldId id="564" r:id="rId25"/>
    <p:sldId id="565" r:id="rId26"/>
    <p:sldId id="558" r:id="rId27"/>
    <p:sldId id="573" r:id="rId28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B17CCC-18FC-054B-9476-25007078A7C5}">
          <p14:sldIdLst>
            <p14:sldId id="256"/>
            <p14:sldId id="431"/>
          </p14:sldIdLst>
        </p14:section>
        <p14:section name="Recap" id="{57013F8F-C3A1-F644-AA02-75F8F6E0402F}">
          <p14:sldIdLst>
            <p14:sldId id="504"/>
            <p14:sldId id="526"/>
            <p14:sldId id="556"/>
            <p14:sldId id="543"/>
            <p14:sldId id="544"/>
            <p14:sldId id="520"/>
            <p14:sldId id="502"/>
            <p14:sldId id="540"/>
            <p14:sldId id="582"/>
          </p14:sldIdLst>
        </p14:section>
        <p14:section name="Parameters" id="{1E37A3F6-72C7-0C42-BA95-C2309BD36487}">
          <p14:sldIdLst>
            <p14:sldId id="545"/>
            <p14:sldId id="547"/>
            <p14:sldId id="561"/>
            <p14:sldId id="568"/>
            <p14:sldId id="569"/>
            <p14:sldId id="570"/>
            <p14:sldId id="580"/>
            <p14:sldId id="571"/>
            <p14:sldId id="572"/>
            <p14:sldId id="562"/>
            <p14:sldId id="563"/>
            <p14:sldId id="566"/>
            <p14:sldId id="564"/>
            <p14:sldId id="565"/>
            <p14:sldId id="558"/>
            <p14:sldId id="5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8000"/>
    <a:srgbClr val="FF9300"/>
    <a:srgbClr val="DDDDDD"/>
    <a:srgbClr val="F8F8F8"/>
    <a:srgbClr val="FF9999"/>
    <a:srgbClr val="8C1515"/>
    <a:srgbClr val="FFFFC0"/>
    <a:srgbClr val="FFFF8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90197" autoAdjust="0"/>
  </p:normalViewPr>
  <p:slideViewPr>
    <p:cSldViewPr>
      <p:cViewPr>
        <p:scale>
          <a:sx n="110" d="100"/>
          <a:sy n="110" d="100"/>
        </p:scale>
        <p:origin x="2144" y="9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C6EEC9E-87D7-B849-9C36-242A317D52C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A742258-FB98-3F4C-92C7-D00F89B753B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7488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we define a command, or method, like this?</a:t>
            </a:r>
          </a:p>
          <a:p>
            <a:r>
              <a:rPr lang="en-US" baseline="0" dirty="0" smtClean="0"/>
              <a:t>Finally time to learn about what is inside parentheses</a:t>
            </a:r>
            <a:r>
              <a:rPr lang="mr-IN" baseline="0" dirty="0" smtClean="0"/>
              <a:t>…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6608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Comma delimited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0986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88830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687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variable names are separate </a:t>
            </a:r>
            <a:r>
              <a:rPr lang="mr-IN" dirty="0" smtClean="0"/>
              <a:t>–</a:t>
            </a:r>
            <a:r>
              <a:rPr lang="en-US" baseline="0" dirty="0" smtClean="0"/>
              <a:t> separate scope!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89582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Names don’t matter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50448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command would be nice to have?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3693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1202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2008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put these together </a:t>
            </a:r>
            <a:r>
              <a:rPr lang="mr-IN" dirty="0" smtClean="0"/>
              <a:t>–</a:t>
            </a:r>
            <a:r>
              <a:rPr lang="en-US" dirty="0" smtClean="0"/>
              <a:t> nested loops + using the I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3132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to factor out duplicated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2220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mr-IN" dirty="0" smtClean="0"/>
              <a:t>…</a:t>
            </a:r>
            <a:r>
              <a:rPr lang="en-US" dirty="0" smtClean="0"/>
              <a:t>.methods can’t share</a:t>
            </a:r>
            <a:r>
              <a:rPr lang="en-US" baseline="0" dirty="0" smtClean="0"/>
              <a:t> variables!  Why? 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1970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Applies to methods</a:t>
            </a:r>
            <a:r>
              <a:rPr lang="en-US" baseline="0" dirty="0" smtClean="0"/>
              <a:t> and control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7312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Calling just means executing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848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command would be nice to have?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1513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 smtClean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 smtClean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 userDrawn="1"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>
                <a:latin typeface="Calibri" charset="0"/>
              </a:rPr>
              <a:t>This document is copyright (C) Stanford Computer Science and Marty Stepp, licensed under Creative Commons Attribution 2.5 License.  All rights reserved.</a:t>
            </a:r>
            <a:br>
              <a:rPr lang="en-US" altLang="x-none" sz="800">
                <a:latin typeface="Calibri" charset="0"/>
              </a:rPr>
            </a:br>
            <a:r>
              <a:rPr lang="en-US" altLang="x-none" sz="800">
                <a:latin typeface="Calibri" charset="0"/>
              </a:rPr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0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9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9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397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7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0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30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8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1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6B0F97DD-C0E0-384C-93CD-7A62F824A3DE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x-none"/>
          </a:p>
        </p:txBody>
      </p:sp>
      <p:sp>
        <p:nvSpPr>
          <p:cNvPr id="1039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Tahoma" charset="0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/>
              <a:t>CS 106A, Lecture </a:t>
            </a:r>
            <a:r>
              <a:rPr lang="en-US" altLang="x-none" dirty="0" smtClean="0"/>
              <a:t>7</a:t>
            </a:r>
            <a:r>
              <a:rPr lang="en-US" altLang="x-none" dirty="0"/>
              <a:t/>
            </a:r>
            <a:br>
              <a:rPr lang="en-US" altLang="x-none" dirty="0"/>
            </a:br>
            <a:r>
              <a:rPr lang="en-US" altLang="x-none" sz="3400" dirty="0" smtClean="0"/>
              <a:t>Parameters and Return</a:t>
            </a:r>
            <a:endParaRPr lang="en-US" altLang="x-none" sz="3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endParaRPr lang="en-US" altLang="x-none" sz="1500" dirty="0"/>
          </a:p>
          <a:p>
            <a:r>
              <a:rPr lang="en-US" altLang="x-none" sz="1500" dirty="0"/>
              <a:t>suggested reading:</a:t>
            </a:r>
          </a:p>
          <a:p>
            <a:r>
              <a:rPr lang="en-US" altLang="x-none" sz="1500" i="1" dirty="0" smtClean="0"/>
              <a:t>Java Ch. 5.1-5.4</a:t>
            </a:r>
            <a:endParaRPr lang="en-US" altLang="x-none" sz="15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388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cannot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 the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same scope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x-none" sz="3200" dirty="0" smtClean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 smtClean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= 1;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 &lt;= 100 * line; </a:t>
            </a:r>
            <a:r>
              <a:rPr lang="en-US" altLang="x-none" sz="2800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sz="2800" b="1" dirty="0" err="1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x-none" sz="2800" b="1" dirty="0" err="1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altLang="x-none" sz="2800" b="1" dirty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 = 2;              // </a:t>
            </a:r>
            <a:r>
              <a:rPr lang="en-US" altLang="x-none" sz="2800" b="1" dirty="0" smtClean="0">
                <a:solidFill>
                  <a:srgbClr val="800000"/>
                </a:solidFill>
                <a:latin typeface="Courier" charset="0"/>
                <a:ea typeface="Courier" charset="0"/>
                <a:cs typeface="Courier" charset="0"/>
              </a:rPr>
              <a:t>ERROR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print("/");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x-none" sz="2800" b="1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5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6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You 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have two variables with the same name in</a:t>
            </a:r>
            <a:r>
              <a:rPr lang="en-US" sz="3200" i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different scopes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cow();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prints 5</a:t>
            </a:r>
            <a:endParaRPr lang="en-US" b="1" dirty="0">
              <a:solidFill>
                <a:srgbClr val="008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b="1" dirty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cow()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10;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);		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prints 10</a:t>
            </a:r>
            <a:endParaRPr lang="en-US" b="1" dirty="0">
              <a:solidFill>
                <a:srgbClr val="008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72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5600" dirty="0" smtClean="0"/>
              <a:t>Parameters let you provide a method some information when you are calling it.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209499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305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7" y="1549400"/>
            <a:ext cx="19446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749425" y="33067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172666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Drawing boxes</a:t>
            </a:r>
          </a:p>
        </p:txBody>
      </p:sp>
      <p:sp>
        <p:nvSpPr>
          <p:cNvPr id="117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Consider the task of printing the following boxes: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/>
            <a:r>
              <a:rPr lang="en-US" altLang="x-none" dirty="0"/>
              <a:t>The code to draw each box will be very similar.</a:t>
            </a:r>
          </a:p>
          <a:p>
            <a:pPr lvl="2"/>
            <a:r>
              <a:rPr lang="en-US" altLang="x-none" dirty="0"/>
              <a:t>Would variables help?  Would constants help?</a:t>
            </a:r>
          </a:p>
        </p:txBody>
      </p:sp>
    </p:spTree>
    <p:extLst>
      <p:ext uri="{BB962C8B-B14F-4D97-AF65-F5344CB8AC3E}">
        <p14:creationId xmlns:p14="http://schemas.microsoft.com/office/powerpoint/2010/main" val="177281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Wouldn’t it be nice if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3352800"/>
            <a:ext cx="66527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00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5600" dirty="0" smtClean="0">
                <a:latin typeface="Courier" charset="0"/>
                <a:ea typeface="Courier" charset="0"/>
                <a:cs typeface="Courier" charset="0"/>
              </a:rPr>
              <a:t>(10, 4);</a:t>
            </a:r>
            <a:endParaRPr lang="en-US" sz="5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83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width, 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height) {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use width and height to draw box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5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81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(5);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635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(5);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times)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4397148" y="2133600"/>
            <a:ext cx="2232252" cy="762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Donut 9"/>
          <p:cNvSpPr/>
          <p:nvPr/>
        </p:nvSpPr>
        <p:spPr bwMode="auto">
          <a:xfrm>
            <a:off x="3482748" y="1447800"/>
            <a:ext cx="914400" cy="914400"/>
          </a:xfrm>
          <a:prstGeom prst="donut">
            <a:avLst>
              <a:gd name="adj" fmla="val 11055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6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repeats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5;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(repeats);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08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Announcements</a:t>
            </a:r>
          </a:p>
          <a:p>
            <a:r>
              <a:rPr lang="en-US" altLang="x-none" sz="3600" dirty="0" smtClean="0"/>
              <a:t>Recap: For Loops</a:t>
            </a:r>
            <a:endParaRPr lang="en-US" altLang="x-none" sz="3600" dirty="0" smtClean="0"/>
          </a:p>
          <a:p>
            <a:r>
              <a:rPr lang="en-US" altLang="x-none" sz="3600" dirty="0" smtClean="0"/>
              <a:t>Scope</a:t>
            </a:r>
            <a:endParaRPr lang="en-US" altLang="x-none" sz="3600" dirty="0" smtClean="0"/>
          </a:p>
          <a:p>
            <a:r>
              <a:rPr lang="en-US" altLang="x-none" sz="3600" dirty="0" smtClean="0"/>
              <a:t>Parameters</a:t>
            </a:r>
          </a:p>
          <a:p>
            <a:r>
              <a:rPr lang="en-US" altLang="x-none" sz="3600" dirty="0" smtClean="0"/>
              <a:t>Return</a:t>
            </a:r>
            <a:endParaRPr lang="en-US" altLang="x-none" sz="3600" dirty="0" smtClean="0"/>
          </a:p>
        </p:txBody>
      </p:sp>
    </p:spTree>
    <p:extLst>
      <p:ext uri="{BB962C8B-B14F-4D97-AF65-F5344CB8AC3E}">
        <p14:creationId xmlns:p14="http://schemas.microsoft.com/office/powerpoint/2010/main" val="147806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with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= 5;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(repeats);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times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&lt; times;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world!"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430" y="5791200"/>
            <a:ext cx="8815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Parameter names do not affect how the program runs!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4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Parameters</a:t>
            </a:r>
          </a:p>
        </p:txBody>
      </p:sp>
      <p:sp>
        <p:nvSpPr>
          <p:cNvPr id="117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x-none" b="1"/>
              <a:t>parameter</a:t>
            </a:r>
            <a:r>
              <a:rPr lang="en-US" altLang="x-none"/>
              <a:t>: A value passed to a method by its caller.</a:t>
            </a:r>
          </a:p>
          <a:p>
            <a:pPr lvl="1">
              <a:lnSpc>
                <a:spcPct val="110000"/>
              </a:lnSpc>
            </a:pPr>
            <a:endParaRPr lang="en-US" altLang="x-none" sz="800"/>
          </a:p>
          <a:p>
            <a:pPr lvl="1">
              <a:lnSpc>
                <a:spcPct val="110000"/>
              </a:lnSpc>
            </a:pPr>
            <a:r>
              <a:rPr lang="en-US" altLang="x-none"/>
              <a:t>Write a method </a:t>
            </a:r>
            <a:r>
              <a:rPr lang="en-US" altLang="x-none" b="1">
                <a:latin typeface="Consolas" charset="0"/>
              </a:rPr>
              <a:t>box</a:t>
            </a:r>
            <a:r>
              <a:rPr lang="en-US" altLang="x-none"/>
              <a:t> to draw a box of any size.</a:t>
            </a:r>
          </a:p>
          <a:p>
            <a:pPr lvl="2">
              <a:lnSpc>
                <a:spcPct val="110000"/>
              </a:lnSpc>
            </a:pPr>
            <a:r>
              <a:rPr lang="en-US" altLang="x-none"/>
              <a:t>When </a:t>
            </a:r>
            <a:r>
              <a:rPr lang="en-US" altLang="x-none" i="1"/>
              <a:t>declaring </a:t>
            </a:r>
            <a:r>
              <a:rPr lang="en-US" altLang="x-none"/>
              <a:t>the method, we will state that it requires the caller to tell it the width and height of the box.</a:t>
            </a:r>
          </a:p>
          <a:p>
            <a:pPr lvl="2">
              <a:lnSpc>
                <a:spcPct val="110000"/>
              </a:lnSpc>
            </a:pPr>
            <a:r>
              <a:rPr lang="en-US" altLang="x-none"/>
              <a:t>When </a:t>
            </a:r>
            <a:r>
              <a:rPr lang="en-US" altLang="x-none" i="1"/>
              <a:t>calling</a:t>
            </a:r>
            <a:r>
              <a:rPr lang="en-US" altLang="x-none"/>
              <a:t> the method, we will specify the width and height to use.</a:t>
            </a:r>
          </a:p>
          <a:p>
            <a:pPr>
              <a:buFontTx/>
              <a:buNone/>
            </a:pPr>
            <a:endParaRPr lang="en-US" altLang="x-none"/>
          </a:p>
        </p:txBody>
      </p:sp>
      <p:sp>
        <p:nvSpPr>
          <p:cNvPr id="1176581" name="Text Box 5"/>
          <p:cNvSpPr txBox="1">
            <a:spLocks noChangeArrowheads="1"/>
          </p:cNvSpPr>
          <p:nvPr/>
        </p:nvSpPr>
        <p:spPr bwMode="auto">
          <a:xfrm>
            <a:off x="685800" y="4367213"/>
            <a:ext cx="1143000" cy="40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run</a:t>
            </a:r>
          </a:p>
        </p:txBody>
      </p:sp>
      <p:grpSp>
        <p:nvGrpSpPr>
          <p:cNvPr id="1176593" name="Group 17"/>
          <p:cNvGrpSpPr>
            <a:grpSpLocks/>
          </p:cNvGrpSpPr>
          <p:nvPr/>
        </p:nvGrpSpPr>
        <p:grpSpPr bwMode="auto">
          <a:xfrm>
            <a:off x="4737100" y="3706813"/>
            <a:ext cx="3492500" cy="1123950"/>
            <a:chOff x="2592" y="2527"/>
            <a:chExt cx="1763" cy="708"/>
          </a:xfrm>
        </p:grpSpPr>
        <p:sp>
          <p:nvSpPr>
            <p:cNvPr id="1176584" name="Line 8"/>
            <p:cNvSpPr>
              <a:spLocks noChangeShapeType="1"/>
            </p:cNvSpPr>
            <p:nvPr/>
          </p:nvSpPr>
          <p:spPr bwMode="auto">
            <a:xfrm>
              <a:off x="2592" y="3065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76585" name="Text Box 9"/>
            <p:cNvSpPr txBox="1">
              <a:spLocks noChangeArrowheads="1"/>
            </p:cNvSpPr>
            <p:nvPr/>
          </p:nvSpPr>
          <p:spPr bwMode="auto">
            <a:xfrm>
              <a:off x="3552" y="2527"/>
              <a:ext cx="803" cy="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indent="9525" algn="l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**********</a:t>
              </a:r>
            </a:p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   *</a:t>
              </a:r>
            </a:p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   *</a:t>
              </a:r>
            </a:p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**********</a:t>
              </a:r>
            </a:p>
          </p:txBody>
        </p:sp>
      </p:grpSp>
      <p:sp>
        <p:nvSpPr>
          <p:cNvPr id="1176582" name="Line 6"/>
          <p:cNvSpPr>
            <a:spLocks noChangeShapeType="1"/>
          </p:cNvSpPr>
          <p:nvPr/>
        </p:nvSpPr>
        <p:spPr bwMode="auto">
          <a:xfrm>
            <a:off x="1976438" y="4560888"/>
            <a:ext cx="1447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76583" name="Text Box 7"/>
          <p:cNvSpPr txBox="1">
            <a:spLocks noChangeArrowheads="1"/>
          </p:cNvSpPr>
          <p:nvPr/>
        </p:nvSpPr>
        <p:spPr bwMode="auto">
          <a:xfrm>
            <a:off x="3581400" y="4360863"/>
            <a:ext cx="1066800" cy="40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 marL="37931725" indent="-50787300" algn="l">
              <a:defRPr>
                <a:solidFill>
                  <a:schemeClr val="tx1"/>
                </a:solidFill>
                <a:latin typeface="Arial" charset="0"/>
              </a:defRPr>
            </a:lvl5pPr>
            <a:lvl6pPr marL="383889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88461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93033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760525" indent="-50787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box</a:t>
            </a:r>
          </a:p>
        </p:txBody>
      </p:sp>
      <p:sp>
        <p:nvSpPr>
          <p:cNvPr id="1176586" name="Text Box 10"/>
          <p:cNvSpPr txBox="1">
            <a:spLocks noChangeArrowheads="1"/>
          </p:cNvSpPr>
          <p:nvPr/>
        </p:nvSpPr>
        <p:spPr bwMode="auto">
          <a:xfrm>
            <a:off x="2057400" y="4164013"/>
            <a:ext cx="1196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10, 4</a:t>
            </a:r>
          </a:p>
        </p:txBody>
      </p:sp>
      <p:grpSp>
        <p:nvGrpSpPr>
          <p:cNvPr id="1176595" name="Group 19"/>
          <p:cNvGrpSpPr>
            <a:grpSpLocks/>
          </p:cNvGrpSpPr>
          <p:nvPr/>
        </p:nvGrpSpPr>
        <p:grpSpPr bwMode="auto">
          <a:xfrm>
            <a:off x="4800600" y="5154613"/>
            <a:ext cx="3352800" cy="1246187"/>
            <a:chOff x="2592" y="3439"/>
            <a:chExt cx="1698" cy="785"/>
          </a:xfrm>
        </p:grpSpPr>
        <p:sp>
          <p:nvSpPr>
            <p:cNvPr id="1176589" name="Line 13"/>
            <p:cNvSpPr>
              <a:spLocks noChangeShapeType="1"/>
            </p:cNvSpPr>
            <p:nvPr/>
          </p:nvSpPr>
          <p:spPr bwMode="auto">
            <a:xfrm>
              <a:off x="2592" y="3507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76590" name="Text Box 14"/>
            <p:cNvSpPr txBox="1">
              <a:spLocks noChangeArrowheads="1"/>
            </p:cNvSpPr>
            <p:nvPr/>
          </p:nvSpPr>
          <p:spPr bwMode="auto">
            <a:xfrm>
              <a:off x="3552" y="3439"/>
              <a:ext cx="738" cy="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9525" algn="l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*******</a:t>
              </a:r>
            </a:p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*</a:t>
              </a:r>
            </a:p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*</a:t>
              </a:r>
            </a:p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     *</a:t>
              </a:r>
            </a:p>
            <a:p>
              <a:pPr>
                <a:lnSpc>
                  <a:spcPct val="60000"/>
                </a:lnSpc>
                <a:spcBef>
                  <a:spcPct val="200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</a:rPr>
                <a:t>*******</a:t>
              </a:r>
            </a:p>
          </p:txBody>
        </p:sp>
      </p:grpSp>
      <p:sp>
        <p:nvSpPr>
          <p:cNvPr id="1176587" name="Line 11"/>
          <p:cNvSpPr>
            <a:spLocks noChangeShapeType="1"/>
          </p:cNvSpPr>
          <p:nvPr/>
        </p:nvSpPr>
        <p:spPr bwMode="auto">
          <a:xfrm>
            <a:off x="1949450" y="4765675"/>
            <a:ext cx="1474788" cy="496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76588" name="Text Box 12"/>
          <p:cNvSpPr txBox="1">
            <a:spLocks noChangeArrowheads="1"/>
          </p:cNvSpPr>
          <p:nvPr/>
        </p:nvSpPr>
        <p:spPr bwMode="auto">
          <a:xfrm>
            <a:off x="3581400" y="5062538"/>
            <a:ext cx="1066800" cy="40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box</a:t>
            </a:r>
          </a:p>
        </p:txBody>
      </p:sp>
      <p:sp>
        <p:nvSpPr>
          <p:cNvPr id="1176591" name="Text Box 15"/>
          <p:cNvSpPr txBox="1">
            <a:spLocks noChangeArrowheads="1"/>
          </p:cNvSpPr>
          <p:nvPr/>
        </p:nvSpPr>
        <p:spPr bwMode="auto">
          <a:xfrm>
            <a:off x="1828800" y="4986338"/>
            <a:ext cx="981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9525" algn="l">
              <a:defRPr>
                <a:solidFill>
                  <a:schemeClr val="tx1"/>
                </a:solidFill>
                <a:latin typeface="Arial" charset="0"/>
              </a:defRPr>
            </a:lvl1pPr>
            <a:lvl2pPr marL="37931725" indent="-37474525" algn="l"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ts val="500"/>
              </a:spcBef>
              <a:buClr>
                <a:srgbClr val="800080"/>
              </a:buClr>
              <a:buSzPct val="55000"/>
              <a:buFont typeface="Wingdings" charset="2"/>
              <a:buNone/>
            </a:pPr>
            <a:r>
              <a:rPr lang="en-US" altLang="x-none" sz="2000">
                <a:latin typeface="Consolas" charset="0"/>
              </a:rPr>
              <a:t>7, 5</a:t>
            </a:r>
          </a:p>
        </p:txBody>
      </p:sp>
    </p:spTree>
    <p:extLst>
      <p:ext uri="{BB962C8B-B14F-4D97-AF65-F5344CB8AC3E}">
        <p14:creationId xmlns:p14="http://schemas.microsoft.com/office/powerpoint/2010/main" val="46875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76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Declaring a parameter</a:t>
            </a:r>
          </a:p>
        </p:txBody>
      </p:sp>
      <p:sp>
        <p:nvSpPr>
          <p:cNvPr id="117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x-none" i="1"/>
              <a:t>Stating that a method requires a parameter in order to run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public void </a:t>
            </a:r>
            <a:r>
              <a:rPr lang="en-US" altLang="x-none" b="1" i="1">
                <a:latin typeface="Consolas" charset="0"/>
              </a:rPr>
              <a:t>name</a:t>
            </a:r>
            <a:r>
              <a:rPr lang="en-US" altLang="x-none">
                <a:latin typeface="Consolas" charset="0"/>
              </a:rPr>
              <a:t>(</a:t>
            </a:r>
            <a:r>
              <a:rPr lang="en-US" altLang="x-none" b="1" i="1">
                <a:solidFill>
                  <a:srgbClr val="003399"/>
                </a:solidFill>
                <a:latin typeface="Consolas" charset="0"/>
              </a:rPr>
              <a:t>type</a:t>
            </a:r>
            <a:r>
              <a:rPr lang="en-US" altLang="x-none">
                <a:solidFill>
                  <a:srgbClr val="003399"/>
                </a:solidFill>
                <a:latin typeface="Consolas" charset="0"/>
              </a:rPr>
              <a:t> </a:t>
            </a:r>
            <a:r>
              <a:rPr lang="en-US" altLang="x-none" b="1" i="1">
                <a:solidFill>
                  <a:srgbClr val="003399"/>
                </a:solidFill>
                <a:latin typeface="Consolas" charset="0"/>
              </a:rPr>
              <a:t>name</a:t>
            </a:r>
            <a:r>
              <a:rPr lang="en-US" altLang="x-none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    </a:t>
            </a:r>
            <a:r>
              <a:rPr lang="en-US" altLang="x-none" b="1" i="1">
                <a:latin typeface="Consolas" charset="0"/>
              </a:rPr>
              <a:t>statement</a:t>
            </a:r>
            <a:r>
              <a:rPr lang="en-US" altLang="x-none" b="1">
                <a:latin typeface="Consolas" charset="0"/>
              </a:rPr>
              <a:t>s</a:t>
            </a:r>
            <a:r>
              <a:rPr lang="en-US" altLang="x-none">
                <a:latin typeface="Consolas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>
              <a:latin typeface="Consolas" charset="0"/>
            </a:endParaRPr>
          </a:p>
          <a:p>
            <a:r>
              <a:rPr lang="en-US" altLang="x-none"/>
              <a:t>Example: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public void password(</a:t>
            </a:r>
            <a:r>
              <a:rPr lang="en-US" altLang="x-none" b="1">
                <a:latin typeface="Consolas" charset="0"/>
              </a:rPr>
              <a:t>int code</a:t>
            </a:r>
            <a:r>
              <a:rPr lang="en-US" altLang="x-none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    println("The password is: " + </a:t>
            </a:r>
            <a:r>
              <a:rPr lang="en-US" altLang="x-none" b="1">
                <a:latin typeface="Consolas" charset="0"/>
              </a:rPr>
              <a:t>code</a:t>
            </a:r>
            <a:r>
              <a:rPr lang="en-US" altLang="x-none">
                <a:latin typeface="Consolas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>
              <a:latin typeface="Consolas" charset="0"/>
            </a:endParaRPr>
          </a:p>
          <a:p>
            <a:pPr lvl="1"/>
            <a:r>
              <a:rPr lang="en-US" altLang="x-none"/>
              <a:t>When </a:t>
            </a:r>
            <a:r>
              <a:rPr lang="en-US" altLang="x-none">
                <a:latin typeface="Consolas" charset="0"/>
              </a:rPr>
              <a:t>password</a:t>
            </a:r>
            <a:r>
              <a:rPr lang="en-US" altLang="x-none"/>
              <a:t> is called, the caller must specify</a:t>
            </a:r>
            <a:br>
              <a:rPr lang="en-US" altLang="x-none"/>
            </a:br>
            <a:r>
              <a:rPr lang="en-US" altLang="x-none"/>
              <a:t>the integer code to print.</a:t>
            </a:r>
          </a:p>
        </p:txBody>
      </p:sp>
    </p:spTree>
    <p:extLst>
      <p:ext uri="{BB962C8B-B14F-4D97-AF65-F5344CB8AC3E}">
        <p14:creationId xmlns:p14="http://schemas.microsoft.com/office/powerpoint/2010/main" val="13323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Multiple parameters</a:t>
            </a:r>
          </a:p>
        </p:txBody>
      </p:sp>
      <p:sp>
        <p:nvSpPr>
          <p:cNvPr id="118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A method can accept multiple parameters separated by commas:  </a:t>
            </a:r>
            <a:r>
              <a:rPr lang="en-US" altLang="x-none" dirty="0">
                <a:latin typeface="Courier New" charset="0"/>
              </a:rPr>
              <a:t>,</a:t>
            </a:r>
            <a:endParaRPr lang="en-US" altLang="x-none" dirty="0"/>
          </a:p>
          <a:p>
            <a:pPr lvl="1"/>
            <a:r>
              <a:rPr lang="en-US" altLang="x-none" dirty="0"/>
              <a:t>When calling it, you must pass values for each parameter.</a:t>
            </a:r>
          </a:p>
          <a:p>
            <a:pPr lvl="1"/>
            <a:endParaRPr lang="en-US" altLang="x-none" dirty="0"/>
          </a:p>
          <a:p>
            <a:r>
              <a:rPr lang="en-US" altLang="x-none" dirty="0"/>
              <a:t>Declaration:</a:t>
            </a:r>
            <a:endParaRPr lang="en-US" altLang="x-none" sz="900" dirty="0">
              <a:latin typeface="Courier New" charset="0"/>
            </a:endParaRP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public void </a:t>
            </a:r>
            <a:r>
              <a:rPr lang="en-US" altLang="x-none" b="1" i="1" dirty="0"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type</a:t>
            </a:r>
            <a:r>
              <a:rPr lang="en-US" altLang="x-none" dirty="0">
                <a:solidFill>
                  <a:srgbClr val="003399"/>
                </a:solidFill>
                <a:latin typeface="Consolas" charset="0"/>
              </a:rPr>
              <a:t>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dirty="0">
                <a:latin typeface="Consolas" charset="0"/>
              </a:rPr>
              <a:t>...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type</a:t>
            </a:r>
            <a:r>
              <a:rPr lang="en-US" altLang="x-none" dirty="0">
                <a:solidFill>
                  <a:srgbClr val="003399"/>
                </a:solidFill>
                <a:latin typeface="Consolas" charset="0"/>
              </a:rPr>
              <a:t>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) {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</a:t>
            </a:r>
            <a:r>
              <a:rPr lang="en-US" altLang="x-none" b="1" i="1" dirty="0">
                <a:latin typeface="Consolas" charset="0"/>
              </a:rPr>
              <a:t>statement</a:t>
            </a:r>
            <a:r>
              <a:rPr lang="en-US" altLang="x-none" b="1" dirty="0">
                <a:latin typeface="Consolas" charset="0"/>
              </a:rPr>
              <a:t>s</a:t>
            </a:r>
            <a:r>
              <a:rPr lang="en-US" altLang="x-none" dirty="0">
                <a:latin typeface="Consolas" charset="0"/>
              </a:rPr>
              <a:t>;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  <a:p>
            <a:pPr lvl="1">
              <a:lnSpc>
                <a:spcPct val="11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r>
              <a:rPr lang="en-US" altLang="x-none" dirty="0"/>
              <a:t>Call: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x-none" b="1" i="1" dirty="0">
                <a:latin typeface="Consolas" charset="0"/>
              </a:rPr>
              <a:t>name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dirty="0">
                <a:latin typeface="Consolas" charset="0"/>
              </a:rPr>
              <a:t>...</a:t>
            </a:r>
            <a:r>
              <a:rPr lang="en-US" altLang="x-none" dirty="0">
                <a:latin typeface="Consolas" charset="0"/>
              </a:rPr>
              <a:t>, </a:t>
            </a:r>
            <a:r>
              <a:rPr lang="en-US" altLang="x-none" b="1" i="1" dirty="0">
                <a:solidFill>
                  <a:srgbClr val="003399"/>
                </a:solidFill>
                <a:latin typeface="Consolas" charset="0"/>
              </a:rPr>
              <a:t>value</a:t>
            </a:r>
            <a:r>
              <a:rPr lang="en-US" altLang="x-none" dirty="0">
                <a:latin typeface="Consolas" charset="0"/>
              </a:rPr>
              <a:t>);</a:t>
            </a:r>
          </a:p>
          <a:p>
            <a:pPr>
              <a:buFontTx/>
              <a:buNone/>
            </a:pPr>
            <a:r>
              <a:rPr lang="en-US" altLang="x-non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184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Passing a parameter</a:t>
            </a:r>
          </a:p>
        </p:txBody>
      </p:sp>
      <p:sp>
        <p:nvSpPr>
          <p:cNvPr id="117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x-none" i="1"/>
              <a:t>Calling a method and specifying values for its parameters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b="1" i="1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b="1" i="1">
                <a:latin typeface="Consolas" charset="0"/>
              </a:rPr>
              <a:t>methodName</a:t>
            </a:r>
            <a:r>
              <a:rPr lang="en-US" altLang="x-none">
                <a:latin typeface="Consolas" charset="0"/>
              </a:rPr>
              <a:t>(</a:t>
            </a:r>
            <a:r>
              <a:rPr lang="en-US" altLang="x-none" b="1" i="1">
                <a:solidFill>
                  <a:srgbClr val="003399"/>
                </a:solidFill>
                <a:latin typeface="Consolas" charset="0"/>
              </a:rPr>
              <a:t>expression</a:t>
            </a:r>
            <a:r>
              <a:rPr lang="en-US" altLang="x-none">
                <a:latin typeface="Consolas" charset="0"/>
              </a:rPr>
              <a:t>);</a:t>
            </a:r>
            <a:endParaRPr lang="en-US" altLang="x-none" sz="90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i="1">
              <a:latin typeface="Consolas" charset="0"/>
            </a:endParaRPr>
          </a:p>
          <a:p>
            <a:r>
              <a:rPr lang="en-US" altLang="x-none"/>
              <a:t>Example: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sz="900">
                <a:latin typeface="Consolas" charset="0"/>
              </a:rPr>
              <a:t>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public void run()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    </a:t>
            </a:r>
            <a:r>
              <a:rPr lang="en-US" altLang="x-none" b="1">
                <a:latin typeface="Consolas" charset="0"/>
              </a:rPr>
              <a:t>password(42);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    </a:t>
            </a:r>
            <a:r>
              <a:rPr lang="en-US" altLang="x-none" b="1">
                <a:latin typeface="Consolas" charset="0"/>
              </a:rPr>
              <a:t>password(12345);</a:t>
            </a:r>
            <a:endParaRPr lang="en-US" altLang="x-none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}</a:t>
            </a:r>
            <a:endParaRPr lang="en-US" altLang="x-none" b="1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b="1"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/>
              <a:t>Output: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90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The password is 42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>
                <a:latin typeface="Consolas" charset="0"/>
              </a:rPr>
              <a:t>The password is 12345</a:t>
            </a:r>
          </a:p>
        </p:txBody>
      </p:sp>
      <p:sp>
        <p:nvSpPr>
          <p:cNvPr id="1178628" name="Rectangle 4"/>
          <p:cNvSpPr>
            <a:spLocks noChangeArrowheads="1"/>
          </p:cNvSpPr>
          <p:nvPr/>
        </p:nvSpPr>
        <p:spPr bwMode="auto">
          <a:xfrm>
            <a:off x="4343400" y="4343400"/>
            <a:ext cx="4724400" cy="1981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30188" indent="-230188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1pPr>
            <a:lvl2pPr marL="571500" indent="-227013" algn="l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Calibri" charset="0"/>
              </a:defRPr>
            </a:lvl2pPr>
            <a:lvl3pPr marL="855663" indent="-169863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144588" indent="-174625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charset="0"/>
              </a:defRPr>
            </a:lvl4pPr>
            <a:lvl5pPr marL="1487488" indent="-2286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charset="0"/>
              </a:defRPr>
            </a:lvl5pPr>
            <a:lvl6pPr marL="19446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charset="0"/>
              </a:defRPr>
            </a:lvl6pPr>
            <a:lvl7pPr marL="24018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charset="0"/>
              </a:defRPr>
            </a:lvl7pPr>
            <a:lvl8pPr marL="28590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charset="0"/>
              </a:defRPr>
            </a:lvl8pPr>
            <a:lvl9pPr marL="3316288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x-none"/>
              <a:t>Illegal to call without passing an </a:t>
            </a:r>
            <a:r>
              <a:rPr lang="en-US" altLang="x-none">
                <a:latin typeface="Consolas" charset="0"/>
              </a:rPr>
              <a:t>int</a:t>
            </a:r>
            <a:r>
              <a:rPr lang="en-US" altLang="x-none"/>
              <a:t> for that parameter.</a:t>
            </a:r>
          </a:p>
          <a:p>
            <a:pPr lvl="1">
              <a:buFontTx/>
              <a:buNone/>
            </a:pPr>
            <a:endParaRPr lang="en-US" altLang="x-none" sz="1200">
              <a:solidFill>
                <a:srgbClr val="A50021"/>
              </a:solidFill>
              <a:latin typeface="Consolas" charset="0"/>
            </a:endParaRPr>
          </a:p>
          <a:p>
            <a:pPr lvl="1">
              <a:buFontTx/>
              <a:buNone/>
            </a:pPr>
            <a:r>
              <a:rPr lang="en-US" altLang="x-none">
                <a:solidFill>
                  <a:srgbClr val="A50021"/>
                </a:solidFill>
                <a:latin typeface="Consolas" charset="0"/>
              </a:rPr>
              <a:t>	password();     </a:t>
            </a:r>
            <a:r>
              <a:rPr lang="en-US" altLang="x-none">
                <a:solidFill>
                  <a:srgbClr val="008000"/>
                </a:solidFill>
                <a:latin typeface="Consolas" charset="0"/>
              </a:rPr>
              <a:t>// Error</a:t>
            </a:r>
          </a:p>
          <a:p>
            <a:pPr lvl="1">
              <a:buFontTx/>
              <a:buNone/>
            </a:pPr>
            <a:r>
              <a:rPr lang="en-US" altLang="x-none">
                <a:solidFill>
                  <a:srgbClr val="A50021"/>
                </a:solidFill>
                <a:latin typeface="Consolas" charset="0"/>
              </a:rPr>
              <a:t>	password(3.7);  </a:t>
            </a:r>
            <a:r>
              <a:rPr lang="en-US" altLang="x-none">
                <a:solidFill>
                  <a:srgbClr val="008000"/>
                </a:solidFill>
                <a:latin typeface="Consolas" charset="0"/>
              </a:rPr>
              <a:t>// Error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913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params are passed</a:t>
            </a:r>
          </a:p>
        </p:txBody>
      </p:sp>
      <p:sp>
        <p:nvSpPr>
          <p:cNvPr id="117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When the method is called:</a:t>
            </a:r>
          </a:p>
          <a:p>
            <a:pPr lvl="1"/>
            <a:r>
              <a:rPr lang="en-US" altLang="x-none" dirty="0"/>
              <a:t>The value is stored into the parameter variable.</a:t>
            </a:r>
          </a:p>
          <a:p>
            <a:pPr lvl="1"/>
            <a:r>
              <a:rPr lang="en-US" altLang="x-none" dirty="0"/>
              <a:t>The method's code executes using that value.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public void </a:t>
            </a:r>
            <a:r>
              <a:rPr lang="en-US" altLang="x-none" b="1" dirty="0">
                <a:latin typeface="Consolas" charset="0"/>
              </a:rPr>
              <a:t>run</a:t>
            </a:r>
            <a:r>
              <a:rPr lang="en-US" altLang="x-none" dirty="0">
                <a:latin typeface="Consolas" charset="0"/>
              </a:rPr>
              <a:t>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 smtClean="0">
                <a:latin typeface="Consolas" charset="0"/>
              </a:rPr>
              <a:t>	chant(7</a:t>
            </a:r>
            <a:r>
              <a:rPr lang="en-US" altLang="x-none" dirty="0">
                <a:latin typeface="Consolas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public void </a:t>
            </a:r>
            <a:r>
              <a:rPr lang="en-US" altLang="x-none" b="1" dirty="0">
                <a:latin typeface="Consolas" charset="0"/>
              </a:rPr>
              <a:t>chant</a:t>
            </a:r>
            <a:r>
              <a:rPr lang="en-US" altLang="x-none" dirty="0">
                <a:latin typeface="Consolas" charset="0"/>
              </a:rPr>
              <a:t>(</a:t>
            </a:r>
            <a:r>
              <a:rPr lang="en-US" altLang="x-none" dirty="0" err="1">
                <a:latin typeface="Consolas" charset="0"/>
              </a:rPr>
              <a:t>int</a:t>
            </a:r>
            <a:r>
              <a:rPr lang="en-US" altLang="x-none" dirty="0">
                <a:latin typeface="Consolas" charset="0"/>
              </a:rPr>
              <a:t> times)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for (</a:t>
            </a:r>
            <a:r>
              <a:rPr lang="en-US" altLang="x-none" dirty="0" err="1">
                <a:latin typeface="Consolas" charset="0"/>
              </a:rPr>
              <a:t>int</a:t>
            </a:r>
            <a:r>
              <a:rPr lang="en-US" altLang="x-none" dirty="0">
                <a:latin typeface="Consolas" charset="0"/>
              </a:rPr>
              <a:t> </a:t>
            </a:r>
            <a:r>
              <a:rPr lang="en-US" altLang="x-none" dirty="0" err="1">
                <a:latin typeface="Consolas" charset="0"/>
              </a:rPr>
              <a:t>i</a:t>
            </a:r>
            <a:r>
              <a:rPr lang="en-US" altLang="x-none" dirty="0">
                <a:latin typeface="Consolas" charset="0"/>
              </a:rPr>
              <a:t> = 0; </a:t>
            </a:r>
            <a:r>
              <a:rPr lang="en-US" altLang="x-none" dirty="0" err="1">
                <a:latin typeface="Consolas" charset="0"/>
              </a:rPr>
              <a:t>i</a:t>
            </a:r>
            <a:r>
              <a:rPr lang="en-US" altLang="x-none" dirty="0">
                <a:latin typeface="Consolas" charset="0"/>
              </a:rPr>
              <a:t> &lt; times; </a:t>
            </a:r>
            <a:r>
              <a:rPr lang="en-US" altLang="x-none" dirty="0" err="1">
                <a:latin typeface="Consolas" charset="0"/>
              </a:rPr>
              <a:t>i</a:t>
            </a:r>
            <a:r>
              <a:rPr lang="en-US" altLang="x-none" dirty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    </a:t>
            </a:r>
            <a:r>
              <a:rPr lang="en-US" altLang="x-none" dirty="0" err="1">
                <a:latin typeface="Consolas" charset="0"/>
              </a:rPr>
              <a:t>println</a:t>
            </a:r>
            <a:r>
              <a:rPr lang="en-US" altLang="x-none" dirty="0">
                <a:latin typeface="Consolas" charset="0"/>
              </a:rPr>
              <a:t>("Java is great!");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}</a:t>
            </a:r>
          </a:p>
        </p:txBody>
      </p:sp>
      <p:grpSp>
        <p:nvGrpSpPr>
          <p:cNvPr id="1179661" name="Group 13"/>
          <p:cNvGrpSpPr>
            <a:grpSpLocks/>
          </p:cNvGrpSpPr>
          <p:nvPr/>
        </p:nvGrpSpPr>
        <p:grpSpPr bwMode="auto">
          <a:xfrm>
            <a:off x="2362200" y="3429000"/>
            <a:ext cx="1981200" cy="655638"/>
            <a:chOff x="1670" y="2356"/>
            <a:chExt cx="1248" cy="413"/>
          </a:xfrm>
        </p:grpSpPr>
        <p:sp>
          <p:nvSpPr>
            <p:cNvPr id="1179662" name="Rectangle 8"/>
            <p:cNvSpPr>
              <a:spLocks noChangeArrowheads="1"/>
            </p:cNvSpPr>
            <p:nvPr/>
          </p:nvSpPr>
          <p:spPr bwMode="auto">
            <a:xfrm>
              <a:off x="2550" y="2356"/>
              <a:ext cx="368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7931725" indent="-37474525" algn="l"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x-none" sz="2400">
                  <a:latin typeface="Consolas" charset="0"/>
                </a:rPr>
                <a:t>7</a:t>
              </a:r>
            </a:p>
          </p:txBody>
        </p:sp>
        <p:sp>
          <p:nvSpPr>
            <p:cNvPr id="1179663" name="Line 9"/>
            <p:cNvSpPr>
              <a:spLocks noChangeShapeType="1"/>
            </p:cNvSpPr>
            <p:nvPr/>
          </p:nvSpPr>
          <p:spPr bwMode="auto">
            <a:xfrm>
              <a:off x="1670" y="2367"/>
              <a:ext cx="826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439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are Copies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8000"/>
                </a:solidFill>
                <a:latin typeface="Courier New" charset="0"/>
              </a:rPr>
              <a:t>// NOTE: This program is </a:t>
            </a:r>
            <a:r>
              <a:rPr lang="en-US" sz="2400" b="1" u="sng" dirty="0">
                <a:solidFill>
                  <a:srgbClr val="008000"/>
                </a:solidFill>
                <a:latin typeface="Courier New" charset="0"/>
              </a:rPr>
              <a:t>buggy</a:t>
            </a:r>
            <a:r>
              <a:rPr lang="en-US" sz="2400" b="1" dirty="0">
                <a:solidFill>
                  <a:srgbClr val="008000"/>
                </a:solidFill>
                <a:latin typeface="Courier New" charset="0"/>
              </a:rPr>
              <a:t>!!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private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(x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);	</a:t>
            </a:r>
            <a:r>
              <a:rPr lang="en-US" sz="2400" b="1" dirty="0" smtClean="0">
                <a:solidFill>
                  <a:srgbClr val="008000"/>
                </a:solidFill>
                <a:latin typeface="Courier New" charset="0"/>
              </a:rPr>
              <a:t>// prints "x = 3"!</a:t>
            </a:r>
            <a:endParaRPr lang="en-US" sz="2400" b="1" dirty="0">
              <a:solidFill>
                <a:srgbClr val="008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6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Drawing boxes</a:t>
            </a:r>
          </a:p>
        </p:txBody>
      </p:sp>
      <p:sp>
        <p:nvSpPr>
          <p:cNvPr id="117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Lets write a program that uses methods and parameters to print </a:t>
            </a:r>
            <a:r>
              <a:rPr lang="en-US" altLang="x-none" dirty="0"/>
              <a:t>the following boxes: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     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dirty="0">
                <a:latin typeface="Consolas" charset="0"/>
              </a:rPr>
              <a:t>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dirty="0">
              <a:latin typeface="Consolas" charset="0"/>
            </a:endParaRPr>
          </a:p>
          <a:p>
            <a:pPr lvl="1"/>
            <a:r>
              <a:rPr lang="en-US" altLang="x-none" dirty="0" smtClean="0"/>
              <a:t>Note: the </a:t>
            </a:r>
            <a:r>
              <a:rPr lang="en-US" altLang="x-none" dirty="0"/>
              <a:t>code to draw each box will be very </a:t>
            </a:r>
            <a:r>
              <a:rPr lang="en-US" altLang="x-none" dirty="0" smtClean="0"/>
              <a:t>similar</a:t>
            </a:r>
            <a:r>
              <a:rPr lang="en-US" altLang="x-non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9389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in Java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5900" y="3124200"/>
            <a:ext cx="6172200" cy="1524000"/>
          </a:xfrm>
        </p:spPr>
        <p:txBody>
          <a:bodyPr anchor="ctr"/>
          <a:lstStyle/>
          <a:p>
            <a:pPr marL="3175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 3;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++) {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"I love CS 106A!"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20906604">
            <a:off x="426533" y="1726870"/>
            <a:ext cx="2118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This code is run once, just before the for loop starts</a:t>
            </a:r>
            <a:endParaRPr lang="en-US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738267">
            <a:off x="6377567" y="1517748"/>
            <a:ext cx="2118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This code is run each time the code gets to the end of the ‘body’</a:t>
            </a:r>
            <a:endParaRPr lang="en-US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9138" y="1435973"/>
            <a:ext cx="2118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Repeats the loop if this condition passes</a:t>
            </a:r>
            <a:endParaRPr lang="en-US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809285" y="2641270"/>
            <a:ext cx="1371599" cy="480821"/>
          </a:xfrm>
          <a:custGeom>
            <a:avLst/>
            <a:gdLst>
              <a:gd name="connsiteX0" fmla="*/ 0 w 1371599"/>
              <a:gd name="connsiteY0" fmla="*/ 0 h 480821"/>
              <a:gd name="connsiteX1" fmla="*/ 33454 w 1371599"/>
              <a:gd name="connsiteY1" fmla="*/ 44605 h 480821"/>
              <a:gd name="connsiteX2" fmla="*/ 1025912 w 1371599"/>
              <a:gd name="connsiteY2" fmla="*/ 278781 h 480821"/>
              <a:gd name="connsiteX3" fmla="*/ 1182029 w 1371599"/>
              <a:gd name="connsiteY3" fmla="*/ 289932 h 480821"/>
              <a:gd name="connsiteX4" fmla="*/ 1248936 w 1371599"/>
              <a:gd name="connsiteY4" fmla="*/ 334537 h 480821"/>
              <a:gd name="connsiteX5" fmla="*/ 1282390 w 1371599"/>
              <a:gd name="connsiteY5" fmla="*/ 345688 h 480821"/>
              <a:gd name="connsiteX6" fmla="*/ 1304693 w 1371599"/>
              <a:gd name="connsiteY6" fmla="*/ 412595 h 480821"/>
              <a:gd name="connsiteX7" fmla="*/ 1326995 w 1371599"/>
              <a:gd name="connsiteY7" fmla="*/ 379142 h 480821"/>
              <a:gd name="connsiteX8" fmla="*/ 1338146 w 1371599"/>
              <a:gd name="connsiteY8" fmla="*/ 356839 h 480821"/>
              <a:gd name="connsiteX9" fmla="*/ 1315844 w 1371599"/>
              <a:gd name="connsiteY9" fmla="*/ 401444 h 480821"/>
              <a:gd name="connsiteX10" fmla="*/ 1260088 w 1371599"/>
              <a:gd name="connsiteY10" fmla="*/ 479503 h 480821"/>
              <a:gd name="connsiteX11" fmla="*/ 1126273 w 1371599"/>
              <a:gd name="connsiteY11" fmla="*/ 479503 h 480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71599" h="480821">
                <a:moveTo>
                  <a:pt x="0" y="0"/>
                </a:moveTo>
                <a:cubicBezTo>
                  <a:pt x="11151" y="14868"/>
                  <a:pt x="16545" y="36892"/>
                  <a:pt x="33454" y="44605"/>
                </a:cubicBezTo>
                <a:cubicBezTo>
                  <a:pt x="683491" y="341114"/>
                  <a:pt x="462599" y="294875"/>
                  <a:pt x="1025912" y="278781"/>
                </a:cubicBezTo>
                <a:cubicBezTo>
                  <a:pt x="1077951" y="282498"/>
                  <a:pt x="1131415" y="277279"/>
                  <a:pt x="1182029" y="289932"/>
                </a:cubicBezTo>
                <a:cubicBezTo>
                  <a:pt x="1208033" y="296433"/>
                  <a:pt x="1223507" y="326061"/>
                  <a:pt x="1248936" y="334537"/>
                </a:cubicBezTo>
                <a:lnTo>
                  <a:pt x="1282390" y="345688"/>
                </a:lnTo>
                <a:cubicBezTo>
                  <a:pt x="1289824" y="367990"/>
                  <a:pt x="1291653" y="432155"/>
                  <a:pt x="1304693" y="412595"/>
                </a:cubicBezTo>
                <a:cubicBezTo>
                  <a:pt x="1312127" y="401444"/>
                  <a:pt x="1318273" y="389317"/>
                  <a:pt x="1326995" y="379142"/>
                </a:cubicBezTo>
                <a:cubicBezTo>
                  <a:pt x="1363050" y="337077"/>
                  <a:pt x="1400585" y="315214"/>
                  <a:pt x="1338146" y="356839"/>
                </a:cubicBezTo>
                <a:cubicBezTo>
                  <a:pt x="1330712" y="371707"/>
                  <a:pt x="1322018" y="386010"/>
                  <a:pt x="1315844" y="401444"/>
                </a:cubicBezTo>
                <a:cubicBezTo>
                  <a:pt x="1296700" y="449304"/>
                  <a:pt x="1312405" y="476015"/>
                  <a:pt x="1260088" y="479503"/>
                </a:cubicBezTo>
                <a:cubicBezTo>
                  <a:pt x="1215582" y="482470"/>
                  <a:pt x="1170878" y="479503"/>
                  <a:pt x="1126273" y="47950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641695" y="2429397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225168" y="2652421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2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loops</a:t>
            </a:r>
          </a:p>
        </p:txBody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b="1" dirty="0"/>
              <a:t>nested loop</a:t>
            </a:r>
            <a:r>
              <a:rPr lang="en-US" altLang="x-none" dirty="0"/>
              <a:t>: A loop placed inside another loop.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for (</a:t>
            </a:r>
            <a:r>
              <a:rPr lang="en-US" altLang="x-none" sz="2000" dirty="0" err="1">
                <a:latin typeface="Consolas" charset="0"/>
              </a:rPr>
              <a:t>int</a:t>
            </a:r>
            <a:r>
              <a:rPr lang="en-US" altLang="x-none" sz="2000" dirty="0">
                <a:latin typeface="Consolas" charset="0"/>
              </a:rPr>
              <a:t>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 = </a:t>
            </a:r>
            <a:r>
              <a:rPr lang="en-US" altLang="x-none" sz="2000" dirty="0" smtClean="0">
                <a:latin typeface="Consolas" charset="0"/>
              </a:rPr>
              <a:t>0;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 </a:t>
            </a:r>
            <a:r>
              <a:rPr lang="en-US" altLang="x-none" sz="2000" dirty="0" smtClean="0">
                <a:latin typeface="Consolas" charset="0"/>
              </a:rPr>
              <a:t>&lt; </a:t>
            </a:r>
            <a:r>
              <a:rPr lang="en-US" altLang="x-none" sz="2000" dirty="0">
                <a:latin typeface="Consolas" charset="0"/>
              </a:rPr>
              <a:t>5; </a:t>
            </a:r>
            <a:r>
              <a:rPr lang="en-US" altLang="x-none" sz="2000" dirty="0" err="1">
                <a:latin typeface="Consolas" charset="0"/>
              </a:rPr>
              <a:t>i</a:t>
            </a:r>
            <a:r>
              <a:rPr lang="en-US" altLang="x-none" sz="2000" dirty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b="1" dirty="0">
                <a:latin typeface="Consolas" charset="0"/>
              </a:rPr>
              <a:t>	    for (</a:t>
            </a:r>
            <a:r>
              <a:rPr lang="en-US" altLang="x-none" sz="2000" b="1" dirty="0" err="1">
                <a:latin typeface="Consolas" charset="0"/>
              </a:rPr>
              <a:t>int</a:t>
            </a:r>
            <a:r>
              <a:rPr lang="en-US" altLang="x-none" sz="2000" b="1" dirty="0">
                <a:latin typeface="Consolas" charset="0"/>
              </a:rPr>
              <a:t> j = </a:t>
            </a:r>
            <a:r>
              <a:rPr lang="en-US" altLang="x-none" sz="2000" b="1" dirty="0" smtClean="0">
                <a:latin typeface="Consolas" charset="0"/>
              </a:rPr>
              <a:t>0; </a:t>
            </a:r>
            <a:r>
              <a:rPr lang="en-US" altLang="x-none" sz="2000" b="1" dirty="0">
                <a:latin typeface="Consolas" charset="0"/>
              </a:rPr>
              <a:t>j </a:t>
            </a:r>
            <a:r>
              <a:rPr lang="en-US" altLang="x-none" sz="2000" b="1" dirty="0" smtClean="0">
                <a:latin typeface="Consolas" charset="0"/>
              </a:rPr>
              <a:t>&lt; </a:t>
            </a:r>
            <a:r>
              <a:rPr lang="en-US" altLang="x-none" sz="2000" b="1" dirty="0">
                <a:latin typeface="Consolas" charset="0"/>
              </a:rPr>
              <a:t>10; </a:t>
            </a:r>
            <a:r>
              <a:rPr lang="en-US" altLang="x-none" sz="2000" b="1" dirty="0" err="1">
                <a:latin typeface="Consolas" charset="0"/>
              </a:rPr>
              <a:t>j++</a:t>
            </a:r>
            <a:r>
              <a:rPr lang="en-US" altLang="x-none" sz="2000" b="1" dirty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b="1" dirty="0">
                <a:latin typeface="Consolas" charset="0"/>
              </a:rPr>
              <a:t>	        print("*");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b="1" dirty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    </a:t>
            </a:r>
            <a:r>
              <a:rPr lang="en-US" altLang="x-none" sz="2000" dirty="0" err="1">
                <a:latin typeface="Consolas" charset="0"/>
              </a:rPr>
              <a:t>println</a:t>
            </a:r>
            <a:r>
              <a:rPr lang="en-US" altLang="x-none" sz="2000" dirty="0">
                <a:latin typeface="Consolas" charset="0"/>
              </a:rPr>
              <a:t>();   </a:t>
            </a:r>
            <a:r>
              <a:rPr lang="en-US" altLang="x-none" sz="2000" dirty="0">
                <a:solidFill>
                  <a:srgbClr val="008000"/>
                </a:solidFill>
                <a:latin typeface="Consolas" charset="0"/>
              </a:rPr>
              <a:t>// to end the line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}</a:t>
            </a: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altLang="x-none" sz="2000" dirty="0">
              <a:latin typeface="Consolas" charset="0"/>
            </a:endParaRPr>
          </a:p>
          <a:p>
            <a:r>
              <a:rPr lang="en-US" altLang="x-none" dirty="0"/>
              <a:t>Output: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900" dirty="0">
                <a:latin typeface="Consolas" charset="0"/>
              </a:rPr>
              <a:t>	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x-none" sz="2000" dirty="0">
                <a:latin typeface="Consolas" charset="0"/>
              </a:rPr>
              <a:t>	**********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x-none" sz="2000" dirty="0">
              <a:latin typeface="Consolas" charset="0"/>
            </a:endParaRPr>
          </a:p>
          <a:p>
            <a:r>
              <a:rPr lang="en-US" altLang="x-none" dirty="0"/>
              <a:t>The outer loop repeats 5 times; the inner one 10 times.</a:t>
            </a:r>
          </a:p>
        </p:txBody>
      </p:sp>
    </p:spTree>
    <p:extLst>
      <p:ext uri="{BB962C8B-B14F-4D97-AF65-F5344CB8AC3E}">
        <p14:creationId xmlns:p14="http://schemas.microsoft.com/office/powerpoint/2010/main" val="10986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Nested loop question 2</a:t>
            </a:r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How would we produce the following output?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900" dirty="0">
              <a:latin typeface="Consolas" charset="0"/>
            </a:endParaRP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....1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...22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..333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.4444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r>
              <a:rPr lang="en-US" altLang="x-none" sz="2000" dirty="0">
                <a:latin typeface="Consolas" charset="0"/>
              </a:rPr>
              <a:t>	55555</a:t>
            </a:r>
          </a:p>
          <a:p>
            <a:pPr lvl="1">
              <a:lnSpc>
                <a:spcPct val="70000"/>
              </a:lnSpc>
              <a:buFont typeface="Wingdings" charset="2"/>
              <a:buNone/>
            </a:pPr>
            <a:endParaRPr lang="en-US" altLang="x-none" sz="1200" dirty="0">
              <a:latin typeface="Consolas" charset="0"/>
            </a:endParaRPr>
          </a:p>
          <a:p>
            <a:r>
              <a:rPr lang="en-US" altLang="x-none" dirty="0"/>
              <a:t>Answer:</a:t>
            </a:r>
            <a:endParaRPr lang="en-US" altLang="x-none" sz="800" dirty="0">
              <a:latin typeface="Consolas" charset="0"/>
            </a:endParaRP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 = 0;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 &lt; 5; </a:t>
            </a:r>
            <a:r>
              <a:rPr lang="en-US" altLang="x-none" sz="2000" dirty="0" err="1" smtClean="0"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++)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j = 0; j &lt; 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5 </a:t>
            </a:r>
            <a:r>
              <a:rPr lang="mr-IN" altLang="x-none" sz="2000" b="1" dirty="0" smtClean="0">
                <a:solidFill>
                  <a:schemeClr val="accent2"/>
                </a:solidFill>
                <a:latin typeface="Consolas" charset="0"/>
              </a:rPr>
              <a:t>–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- 1</a:t>
            </a:r>
            <a:r>
              <a:rPr lang="en-US" altLang="x-none" sz="2000" dirty="0" smtClean="0">
                <a:latin typeface="Consolas" charset="0"/>
              </a:rPr>
              <a:t>; </a:t>
            </a:r>
            <a:r>
              <a:rPr lang="en-US" altLang="x-none" sz="2000" dirty="0" err="1" smtClean="0">
                <a:latin typeface="Consolas" charset="0"/>
              </a:rPr>
              <a:t>j++</a:t>
            </a:r>
            <a:r>
              <a:rPr lang="en-US" altLang="x-none" sz="2000" dirty="0" smtClean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    print(".");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for (</a:t>
            </a:r>
            <a:r>
              <a:rPr lang="en-US" altLang="x-none" sz="2000" dirty="0" err="1" smtClean="0">
                <a:latin typeface="Consolas" charset="0"/>
              </a:rPr>
              <a:t>int</a:t>
            </a:r>
            <a:r>
              <a:rPr lang="en-US" altLang="x-none" sz="2000" dirty="0" smtClean="0">
                <a:latin typeface="Consolas" charset="0"/>
              </a:rPr>
              <a:t> j = 0; j &lt;= 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dirty="0" smtClean="0">
                <a:latin typeface="Consolas" charset="0"/>
              </a:rPr>
              <a:t>; </a:t>
            </a:r>
            <a:r>
              <a:rPr lang="en-US" altLang="x-none" sz="2000" dirty="0" err="1" smtClean="0">
                <a:latin typeface="Consolas" charset="0"/>
              </a:rPr>
              <a:t>j++</a:t>
            </a:r>
            <a:r>
              <a:rPr lang="en-US" altLang="x-none" sz="2000" dirty="0" smtClean="0">
                <a:latin typeface="Consolas" charset="0"/>
              </a:rPr>
              <a:t>) {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    print(</a:t>
            </a:r>
            <a:r>
              <a:rPr lang="en-US" altLang="x-none" sz="2000" b="1" dirty="0" err="1" smtClean="0">
                <a:solidFill>
                  <a:schemeClr val="accent2"/>
                </a:solidFill>
                <a:latin typeface="Consolas" charset="0"/>
              </a:rPr>
              <a:t>i</a:t>
            </a:r>
            <a:r>
              <a:rPr lang="en-US" altLang="x-none" sz="2000" b="1" dirty="0" smtClean="0">
                <a:solidFill>
                  <a:schemeClr val="accent2"/>
                </a:solidFill>
                <a:latin typeface="Consolas" charset="0"/>
              </a:rPr>
              <a:t> + 1</a:t>
            </a:r>
            <a:r>
              <a:rPr lang="en-US" altLang="x-none" sz="2000" dirty="0" smtClean="0">
                <a:latin typeface="Consolas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    }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smtClean="0">
                <a:latin typeface="Consolas" charset="0"/>
              </a:rPr>
              <a:t>	    println();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dirty="0" smtClean="0">
                <a:latin typeface="Consolas" charset="0"/>
              </a:rPr>
              <a:t>	}</a:t>
            </a:r>
            <a:endParaRPr lang="en-US" altLang="x-none" sz="20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02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Methods in Java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can define new </a:t>
            </a:r>
            <a:r>
              <a:rPr lang="en-US" b="1" dirty="0" smtClean="0"/>
              <a:t>methods</a:t>
            </a:r>
            <a:r>
              <a:rPr lang="en-US" dirty="0" smtClean="0"/>
              <a:t> in Java just like in Karel: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4800600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printGreeting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()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("Hello world!");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("I hope you have a great day.");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86813" y="2416076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private void 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2400" b="1" i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statement;</a:t>
            </a:r>
          </a:p>
          <a:p>
            <a:pPr marL="0" indent="0" algn="l">
              <a:buNone/>
            </a:pP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i="1" dirty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marL="0" indent="0" algn="l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" y="4457700"/>
            <a:ext cx="8839200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/>
              <a:t>For example: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06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x = 2;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printX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>
              <a:buNone/>
            </a:pP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printX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() {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// ERROR!  "Undefined variable x"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"X has the value 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+ x);</a:t>
            </a:r>
          </a:p>
          <a:p>
            <a:pPr marL="0" indent="0">
              <a:buNone/>
            </a:pP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00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220200" cy="1905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5525" y="684213"/>
            <a:ext cx="10169525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434474" y="5440363"/>
            <a:ext cx="35441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010000"/>
                </a:solidFill>
                <a:latin typeface="Chalkboard" charset="0"/>
                <a:cs typeface="Chalkboard" charset="0"/>
              </a:rPr>
              <a:t>By </a:t>
            </a:r>
            <a:r>
              <a:rPr lang="en-US" sz="4000" dirty="0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Chris </a:t>
            </a:r>
            <a:r>
              <a:rPr lang="en-US" sz="4000" dirty="0" err="1" smtClean="0">
                <a:solidFill>
                  <a:srgbClr val="010000"/>
                </a:solidFill>
                <a:latin typeface="Chalkboard" charset="0"/>
                <a:cs typeface="Chalkboard" charset="0"/>
              </a:rPr>
              <a:t>Piech</a:t>
            </a:r>
            <a:endParaRPr lang="en-US" sz="4000" dirty="0">
              <a:solidFill>
                <a:srgbClr val="010000"/>
              </a:solidFill>
              <a:latin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8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6198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 </a:t>
            </a:r>
            <a:r>
              <a:rPr lang="en-US" sz="3200" b="1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scope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 of a variable refers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to the section of code where a variable can be accessed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b="1" dirty="0">
                <a:solidFill>
                  <a:srgbClr val="0027FF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sz="3200" b="1" dirty="0" smtClean="0">
                <a:solidFill>
                  <a:srgbClr val="0027FF"/>
                </a:solidFill>
                <a:latin typeface="Arial" charset="0"/>
                <a:ea typeface="Arial" charset="0"/>
                <a:cs typeface="Arial" charset="0"/>
              </a:rPr>
              <a:t>cope </a:t>
            </a:r>
            <a:r>
              <a:rPr lang="en-US" sz="3200" b="1" dirty="0">
                <a:solidFill>
                  <a:srgbClr val="0027FF"/>
                </a:solidFill>
                <a:latin typeface="Arial" charset="0"/>
                <a:ea typeface="Arial" charset="0"/>
                <a:cs typeface="Arial" charset="0"/>
              </a:rPr>
              <a:t>starts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where the variable 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is declared.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Scope </a:t>
            </a:r>
            <a:r>
              <a:rPr lang="en-US" sz="32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ends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at the termination of the 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code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block in which the variable was </a:t>
            </a:r>
            <a:r>
              <a:rPr lang="en-US" sz="3200" dirty="0" smtClean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declared.</a:t>
            </a:r>
          </a:p>
          <a:p>
            <a:pPr marL="342900" indent="-342900">
              <a:buFont typeface="Arial" charset="0"/>
              <a:buChar char="•"/>
            </a:pPr>
            <a:endParaRPr lang="en-US" sz="3200" dirty="0" smtClean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solidFill>
                <a:srgbClr val="222222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A </a:t>
            </a:r>
            <a:r>
              <a:rPr lang="en-US" sz="3200" b="1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code block </a:t>
            </a:r>
            <a:r>
              <a:rPr lang="en-US" sz="3200" dirty="0">
                <a:solidFill>
                  <a:srgbClr val="222222"/>
                </a:solidFill>
                <a:latin typeface="Arial" charset="0"/>
                <a:ea typeface="Arial" charset="0"/>
                <a:cs typeface="Arial" charset="0"/>
              </a:rPr>
              <a:t>is a chunk of code between { } brackets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07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10786</TotalTime>
  <Words>779</Words>
  <Application>Microsoft Macintosh PowerPoint</Application>
  <PresentationFormat>On-screen Show (4:3)</PresentationFormat>
  <Paragraphs>312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1" baseType="lpstr">
      <vt:lpstr>Chalkboard</vt:lpstr>
      <vt:lpstr>Courier</vt:lpstr>
      <vt:lpstr>Mangal</vt:lpstr>
      <vt:lpstr>ＭＳ Ｐゴシック</vt:lpstr>
      <vt:lpstr>Andale Mono</vt:lpstr>
      <vt:lpstr>Arial</vt:lpstr>
      <vt:lpstr>Calibri</vt:lpstr>
      <vt:lpstr>Consolas</vt:lpstr>
      <vt:lpstr>Courier New</vt:lpstr>
      <vt:lpstr>Tahoma</vt:lpstr>
      <vt:lpstr>Times New Roman</vt:lpstr>
      <vt:lpstr>Verdana</vt:lpstr>
      <vt:lpstr>Wingdings</vt:lpstr>
      <vt:lpstr>Default Design</vt:lpstr>
      <vt:lpstr>CS 106A, Lecture 7 Parameters and Return</vt:lpstr>
      <vt:lpstr>Plan For Today</vt:lpstr>
      <vt:lpstr>For Loops in Java</vt:lpstr>
      <vt:lpstr>Nested loops</vt:lpstr>
      <vt:lpstr>Nested loop question 2</vt:lpstr>
      <vt:lpstr>Methods in Java</vt:lpstr>
      <vt:lpstr>Methods in Java</vt:lpstr>
      <vt:lpstr>PowerPoint Presentation</vt:lpstr>
      <vt:lpstr>Variable Scope</vt:lpstr>
      <vt:lpstr>Variable Scope</vt:lpstr>
      <vt:lpstr>Variable Scope</vt:lpstr>
      <vt:lpstr>Parameters</vt:lpstr>
      <vt:lpstr>Methods = Toasters</vt:lpstr>
      <vt:lpstr>Drawing boxes</vt:lpstr>
      <vt:lpstr>Wouldn’t it be nice if…</vt:lpstr>
      <vt:lpstr>Methods with Parameters</vt:lpstr>
      <vt:lpstr>Methods with Parameters</vt:lpstr>
      <vt:lpstr>Methods with Parameters</vt:lpstr>
      <vt:lpstr>Methods with Parameters</vt:lpstr>
      <vt:lpstr>Methods with Parameters</vt:lpstr>
      <vt:lpstr>Parameters</vt:lpstr>
      <vt:lpstr>Declaring a parameter</vt:lpstr>
      <vt:lpstr>Multiple parameters</vt:lpstr>
      <vt:lpstr>Passing a parameter</vt:lpstr>
      <vt:lpstr>How params are passed</vt:lpstr>
      <vt:lpstr>Parameters are Copies</vt:lpstr>
      <vt:lpstr>Drawing boxes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Nick Troccoli</cp:lastModifiedBy>
  <cp:revision>1191</cp:revision>
  <cp:lastPrinted>2017-07-05T09:51:30Z</cp:lastPrinted>
  <dcterms:created xsi:type="dcterms:W3CDTF">2008-06-28T20:57:21Z</dcterms:created>
  <dcterms:modified xsi:type="dcterms:W3CDTF">2017-07-06T06:03:25Z</dcterms:modified>
</cp:coreProperties>
</file>