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440" r:id="rId3"/>
    <p:sldId id="404" r:id="rId4"/>
    <p:sldId id="460" r:id="rId5"/>
    <p:sldId id="408" r:id="rId6"/>
    <p:sldId id="410" r:id="rId7"/>
    <p:sldId id="417" r:id="rId8"/>
    <p:sldId id="412" r:id="rId9"/>
    <p:sldId id="414" r:id="rId10"/>
    <p:sldId id="413" r:id="rId11"/>
    <p:sldId id="419" r:id="rId12"/>
    <p:sldId id="421" r:id="rId13"/>
    <p:sldId id="422" r:id="rId14"/>
    <p:sldId id="423" r:id="rId15"/>
    <p:sldId id="416" r:id="rId16"/>
    <p:sldId id="425" r:id="rId17"/>
    <p:sldId id="427" r:id="rId18"/>
    <p:sldId id="430" r:id="rId19"/>
    <p:sldId id="461" r:id="rId20"/>
    <p:sldId id="431" r:id="rId21"/>
    <p:sldId id="432" r:id="rId22"/>
    <p:sldId id="433" r:id="rId23"/>
    <p:sldId id="462" r:id="rId24"/>
    <p:sldId id="441" r:id="rId25"/>
    <p:sldId id="442" r:id="rId26"/>
    <p:sldId id="443" r:id="rId27"/>
    <p:sldId id="448" r:id="rId28"/>
    <p:sldId id="463" r:id="rId29"/>
    <p:sldId id="436" r:id="rId30"/>
    <p:sldId id="464" r:id="rId31"/>
    <p:sldId id="449" r:id="rId32"/>
    <p:sldId id="450" r:id="rId33"/>
    <p:sldId id="445" r:id="rId34"/>
    <p:sldId id="446" r:id="rId35"/>
    <p:sldId id="447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65" r:id="rId45"/>
    <p:sldId id="459" r:id="rId46"/>
    <p:sldId id="467" r:id="rId47"/>
    <p:sldId id="46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40"/>
            <p14:sldId id="404"/>
          </p14:sldIdLst>
        </p14:section>
        <p14:section name="Recap" id="{1B89964F-288C-154A-8EDF-9B17244B4AF0}">
          <p14:sldIdLst>
            <p14:sldId id="460"/>
            <p14:sldId id="408"/>
            <p14:sldId id="410"/>
            <p14:sldId id="417"/>
            <p14:sldId id="412"/>
            <p14:sldId id="414"/>
            <p14:sldId id="413"/>
            <p14:sldId id="419"/>
            <p14:sldId id="421"/>
            <p14:sldId id="422"/>
            <p14:sldId id="423"/>
            <p14:sldId id="416"/>
            <p14:sldId id="425"/>
            <p14:sldId id="427"/>
            <p14:sldId id="430"/>
          </p14:sldIdLst>
        </p14:section>
        <p14:section name="toString" id="{44362322-DCD8-A54F-99F5-D8E3A9520356}">
          <p14:sldIdLst>
            <p14:sldId id="461"/>
            <p14:sldId id="431"/>
            <p14:sldId id="432"/>
            <p14:sldId id="433"/>
          </p14:sldIdLst>
        </p14:section>
        <p14:section name="this" id="{162AC667-10F1-2641-B76C-05509305BFC5}">
          <p14:sldIdLst>
            <p14:sldId id="462"/>
            <p14:sldId id="441"/>
            <p14:sldId id="442"/>
            <p14:sldId id="443"/>
            <p14:sldId id="448"/>
          </p14:sldIdLst>
        </p14:section>
        <p14:section name="Employee" id="{6BCA0DB2-6713-6042-B720-255D0848002B}">
          <p14:sldIdLst>
            <p14:sldId id="463"/>
            <p14:sldId id="436"/>
          </p14:sldIdLst>
        </p14:section>
        <p14:section name="Inheritance" id="{4E88DAE6-CBF9-A34E-BD0E-063E528DF21E}">
          <p14:sldIdLst>
            <p14:sldId id="464"/>
            <p14:sldId id="449"/>
            <p14:sldId id="450"/>
            <p14:sldId id="445"/>
            <p14:sldId id="446"/>
            <p14:sldId id="447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Aquarium" id="{F885A41D-FA39-3940-9CF5-BD5489D0710E}">
          <p14:sldIdLst>
            <p14:sldId id="465"/>
            <p14:sldId id="459"/>
          </p14:sldIdLst>
        </p14:section>
        <p14:section name="Recap" id="{C774D19C-38E6-0046-B0BB-7137666FFCC7}">
          <p14:sldIdLst>
            <p14:sldId id="467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7"/>
    <p:restoredTop sz="90511"/>
  </p:normalViewPr>
  <p:slideViewPr>
    <p:cSldViewPr snapToGrid="0" snapToObjects="1">
      <p:cViewPr>
        <p:scale>
          <a:sx n="114" d="100"/>
          <a:sy n="114" d="100"/>
        </p:scale>
        <p:origin x="13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really useful if we can’t do anything with this</a:t>
            </a:r>
            <a:r>
              <a:rPr lang="en-US" baseline="0" dirty="0" smtClean="0"/>
              <a:t> though!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7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are public so other files can access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are public so other files can access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functionality</a:t>
            </a:r>
            <a:r>
              <a:rPr lang="en-US" baseline="0" dirty="0" smtClean="0"/>
              <a:t> to Employee it adds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say </a:t>
            </a:r>
            <a:r>
              <a:rPr lang="en-US" dirty="0" err="1" smtClean="0"/>
              <a:t>canvas.getElementAt</a:t>
            </a:r>
            <a:r>
              <a:rPr lang="en-US" dirty="0" smtClean="0"/>
              <a:t>,</a:t>
            </a:r>
            <a:r>
              <a:rPr lang="en-US" baseline="0" dirty="0" smtClean="0"/>
              <a:t> but we want to decompose all our graphics code out into the </a:t>
            </a:r>
            <a:r>
              <a:rPr lang="en-US" baseline="0" dirty="0" err="1" smtClean="0"/>
              <a:t>MyCanvas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</a:t>
            </a:r>
            <a:r>
              <a:rPr lang="en-US" dirty="0" smtClean="0"/>
              <a:t>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6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can this new variable type do?</a:t>
            </a:r>
            <a:r>
              <a:rPr lang="en-US" sz="3600" dirty="0" smtClean="0"/>
              <a:t>  These are its public methods.</a:t>
            </a:r>
          </a:p>
        </p:txBody>
      </p:sp>
    </p:spTree>
    <p:extLst>
      <p:ext uri="{BB962C8B-B14F-4D97-AF65-F5344CB8AC3E}">
        <p14:creationId xmlns:p14="http://schemas.microsoft.com/office/powerpoint/2010/main" val="1524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1: the data inside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2: the things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can do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deposit(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balance += amount;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endParaRPr lang="en-US" sz="4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withdraw(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(balance &gt;= amount)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	balance -= amount;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Defining Methods In Classes</a:t>
            </a:r>
            <a:endParaRPr lang="en-US" altLang="x-none" dirty="0"/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Methods defined in classes can be called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 smtClean="0"/>
              <a:t>on an instance of that class</a:t>
            </a:r>
            <a:r>
              <a:rPr lang="en-US" altLang="x-none" dirty="0" smtClean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When one of these methods executes,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it can reference </a:t>
            </a:r>
            <a:r>
              <a:rPr lang="en-US" altLang="x-none" b="1" dirty="0" smtClean="0"/>
              <a:t>that object’s copy</a:t>
            </a:r>
            <a:r>
              <a:rPr lang="en-US" altLang="x-none" dirty="0" smtClean="0"/>
              <a:t> of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instance variables.</a:t>
            </a:r>
            <a:endParaRPr lang="en-US" altLang="x-none" sz="2000" dirty="0" smtClean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latin typeface="Consolas" charset="0"/>
              </a:rPr>
              <a:t>ba1.deposit(0.20);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latin typeface="Consolas" charset="0"/>
              </a:rPr>
              <a:t>ba2.deposit(1000.00</a:t>
            </a:r>
            <a:r>
              <a:rPr lang="en-US" altLang="x-none" sz="2000" b="1" dirty="0" smtClean="0">
                <a:latin typeface="Consolas" charset="0"/>
              </a:rPr>
              <a:t>);</a:t>
            </a:r>
            <a:endParaRPr lang="en-US" altLang="x-none" sz="2000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/>
              <a:t>This means calling one of these methods on different objects has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i="1" dirty="0" smtClean="0"/>
              <a:t>different effects.</a:t>
            </a:r>
            <a:endParaRPr lang="en-US" altLang="x-none" dirty="0"/>
          </a:p>
          <a:p>
            <a:pPr>
              <a:lnSpc>
                <a:spcPct val="80000"/>
              </a:lnSpc>
              <a:buFontTx/>
              <a:buNone/>
            </a:pPr>
            <a:endParaRPr lang="en-US" altLang="x-none" b="1" dirty="0">
              <a:latin typeface="Consolas" charset="0"/>
            </a:endParaRPr>
          </a:p>
        </p:txBody>
      </p:sp>
      <p:sp>
        <p:nvSpPr>
          <p:cNvPr id="1467397" name="Text Box 5"/>
          <p:cNvSpPr txBox="1">
            <a:spLocks noChangeArrowheads="1"/>
          </p:cNvSpPr>
          <p:nvPr/>
        </p:nvSpPr>
        <p:spPr bwMode="auto">
          <a:xfrm>
            <a:off x="5943600" y="1600200"/>
            <a:ext cx="2895600" cy="1420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"Marty"</a:t>
            </a:r>
          </a:p>
          <a:p>
            <a:r>
              <a:rPr lang="en-US" altLang="x-none" sz="1800">
                <a:latin typeface="Consolas" charset="0"/>
              </a:rPr>
              <a:t>balance = 1.</a:t>
            </a:r>
            <a:r>
              <a:rPr lang="en-US" altLang="x-none" sz="1800" b="1" u="sng">
                <a:solidFill>
                  <a:schemeClr val="accent2"/>
                </a:solidFill>
                <a:latin typeface="Consolas" charset="0"/>
              </a:rPr>
              <a:t>4</a:t>
            </a:r>
            <a:r>
              <a:rPr lang="en-US" altLang="x-none" sz="1800">
                <a:latin typeface="Consolas" charset="0"/>
              </a:rPr>
              <a:t>5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deposit</a:t>
            </a:r>
            <a:r>
              <a:rPr lang="en-US" altLang="x-none" sz="1400">
                <a:latin typeface="Consolas" charset="0"/>
              </a:rPr>
              <a:t>(amount) {</a:t>
            </a:r>
          </a:p>
          <a:p>
            <a:r>
              <a:rPr lang="en-US" altLang="x-none" sz="1400">
                <a:latin typeface="Consolas" charset="0"/>
              </a:rPr>
              <a:t>    balance += amount;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67399" name="Text Box 7"/>
          <p:cNvSpPr txBox="1">
            <a:spLocks noChangeArrowheads="1"/>
          </p:cNvSpPr>
          <p:nvPr/>
        </p:nvSpPr>
        <p:spPr bwMode="auto">
          <a:xfrm>
            <a:off x="5943600" y="3567113"/>
            <a:ext cx="2895600" cy="1420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 dirty="0">
                <a:latin typeface="Consolas" charset="0"/>
              </a:rPr>
              <a:t>name    = "Mehran"</a:t>
            </a:r>
          </a:p>
          <a:p>
            <a:r>
              <a:rPr lang="en-US" altLang="x-none" sz="1800" dirty="0">
                <a:latin typeface="Consolas" charset="0"/>
              </a:rPr>
              <a:t>balance = 90</a:t>
            </a:r>
            <a:r>
              <a:rPr lang="en-US" altLang="x-none" sz="1800" b="1" u="sng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sz="1800" dirty="0">
                <a:latin typeface="Consolas" charset="0"/>
              </a:rPr>
              <a:t>000.00</a:t>
            </a:r>
          </a:p>
          <a:p>
            <a:endParaRPr lang="en-US" altLang="x-none" sz="800" dirty="0">
              <a:latin typeface="Consolas" charset="0"/>
            </a:endParaRPr>
          </a:p>
          <a:p>
            <a:r>
              <a:rPr lang="en-US" altLang="x-none" sz="1400" b="1" dirty="0">
                <a:latin typeface="Consolas" charset="0"/>
              </a:rPr>
              <a:t>deposit</a:t>
            </a:r>
            <a:r>
              <a:rPr lang="en-US" altLang="x-none" sz="1400" dirty="0">
                <a:latin typeface="Consolas" charset="0"/>
              </a:rPr>
              <a:t>(amount) {</a:t>
            </a:r>
          </a:p>
          <a:p>
            <a:r>
              <a:rPr lang="en-US" altLang="x-none" sz="1400" dirty="0">
                <a:latin typeface="Consolas" charset="0"/>
              </a:rPr>
              <a:t>    balance += amount;</a:t>
            </a:r>
          </a:p>
          <a:p>
            <a:r>
              <a:rPr lang="en-US" altLang="x-none" sz="1400" dirty="0">
                <a:latin typeface="Consolas" charset="0"/>
              </a:rPr>
              <a:t>}</a:t>
            </a:r>
          </a:p>
        </p:txBody>
      </p:sp>
      <p:sp>
        <p:nvSpPr>
          <p:cNvPr id="1467400" name="Text Box 8"/>
          <p:cNvSpPr txBox="1">
            <a:spLocks noChangeArrowheads="1"/>
          </p:cNvSpPr>
          <p:nvPr/>
        </p:nvSpPr>
        <p:spPr bwMode="auto">
          <a:xfrm>
            <a:off x="7010400" y="12334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ba1</a:t>
            </a:r>
          </a:p>
        </p:txBody>
      </p:sp>
      <p:sp>
        <p:nvSpPr>
          <p:cNvPr id="1467401" name="Text Box 9"/>
          <p:cNvSpPr txBox="1">
            <a:spLocks noChangeArrowheads="1"/>
          </p:cNvSpPr>
          <p:nvPr/>
        </p:nvSpPr>
        <p:spPr bwMode="auto">
          <a:xfrm>
            <a:off x="7010400" y="32004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ba2</a:t>
            </a:r>
          </a:p>
        </p:txBody>
      </p:sp>
      <p:sp>
        <p:nvSpPr>
          <p:cNvPr id="1467402" name="Freeform 10"/>
          <p:cNvSpPr>
            <a:spLocks/>
          </p:cNvSpPr>
          <p:nvPr/>
        </p:nvSpPr>
        <p:spPr bwMode="auto">
          <a:xfrm>
            <a:off x="3200401" y="2590800"/>
            <a:ext cx="2667000" cy="1325563"/>
          </a:xfrm>
          <a:custGeom>
            <a:avLst/>
            <a:gdLst>
              <a:gd name="T0" fmla="*/ 0 w 1711"/>
              <a:gd name="T1" fmla="*/ 835 h 835"/>
              <a:gd name="T2" fmla="*/ 1114 w 1711"/>
              <a:gd name="T3" fmla="*/ 651 h 835"/>
              <a:gd name="T4" fmla="*/ 1711 w 1711"/>
              <a:gd name="T5" fmla="*/ 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1" h="835">
                <a:moveTo>
                  <a:pt x="0" y="835"/>
                </a:moveTo>
                <a:lnTo>
                  <a:pt x="1114" y="651"/>
                </a:lnTo>
                <a:lnTo>
                  <a:pt x="171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7403" name="Line 11"/>
          <p:cNvSpPr>
            <a:spLocks noChangeShapeType="1"/>
          </p:cNvSpPr>
          <p:nvPr/>
        </p:nvSpPr>
        <p:spPr bwMode="auto">
          <a:xfrm>
            <a:off x="3581400" y="4267200"/>
            <a:ext cx="2286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7" grpId="0" animBg="1"/>
      <p:bldP spid="1467399" grpId="0" animBg="1"/>
      <p:bldP spid="1467400" grpId="0"/>
      <p:bldP spid="1467401" grpId="0"/>
      <p:bldP spid="1467402" grpId="0" animBg="1"/>
      <p:bldP spid="14674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Getters and Setters</a:t>
            </a:r>
            <a:endParaRPr lang="en-US" altLang="x-none" dirty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 smtClean="0"/>
              <a:t>Instance variables in a class should </a:t>
            </a:r>
            <a:r>
              <a:rPr lang="en-US" altLang="x-none" i="1" dirty="0" smtClean="0"/>
              <a:t>always be private</a:t>
            </a:r>
            <a:r>
              <a:rPr lang="en-US" altLang="x-none" dirty="0" smtClean="0"/>
              <a:t>.  This is so only the object itself can modify them, and no-one else.</a:t>
            </a:r>
          </a:p>
          <a:p>
            <a:pPr marL="0" indent="0">
              <a:buNone/>
            </a:pPr>
            <a:endParaRPr lang="en-US" altLang="x-none" dirty="0" smtClean="0"/>
          </a:p>
          <a:p>
            <a:pPr marL="0" indent="0">
              <a:buNone/>
            </a:pPr>
            <a:r>
              <a:rPr lang="en-US" altLang="x-none" dirty="0" smtClean="0"/>
              <a:t>To allow the client to reference them, we define public methods in the class that </a:t>
            </a:r>
            <a:r>
              <a:rPr lang="en-US" altLang="x-none" b="1" dirty="0" smtClean="0"/>
              <a:t>set</a:t>
            </a:r>
            <a:r>
              <a:rPr lang="en-US" altLang="x-none" dirty="0" smtClean="0"/>
              <a:t> an instance variable’s value and </a:t>
            </a:r>
            <a:r>
              <a:rPr lang="en-US" altLang="x-none" b="1" dirty="0" smtClean="0"/>
              <a:t>get</a:t>
            </a:r>
            <a:r>
              <a:rPr lang="en-US" altLang="x-none" dirty="0" smtClean="0"/>
              <a:t> (return) an instance variable’s value. </a:t>
            </a:r>
            <a:r>
              <a:rPr lang="en-US" altLang="x-none" dirty="0"/>
              <a:t>These are </a:t>
            </a:r>
            <a:r>
              <a:rPr lang="en-US" altLang="x-none" dirty="0" smtClean="0"/>
              <a:t>commonly known </a:t>
            </a:r>
            <a:r>
              <a:rPr lang="en-US" altLang="x-none" dirty="0"/>
              <a:t>as </a:t>
            </a:r>
            <a:r>
              <a:rPr lang="en-US" altLang="x-none" b="1" dirty="0"/>
              <a:t>getters</a:t>
            </a:r>
            <a:r>
              <a:rPr lang="en-US" altLang="x-none" dirty="0"/>
              <a:t> and </a:t>
            </a:r>
            <a:r>
              <a:rPr lang="en-US" altLang="x-none" b="1" dirty="0"/>
              <a:t>setters</a:t>
            </a:r>
            <a:r>
              <a:rPr lang="en-US" altLang="x-none" dirty="0" smtClean="0"/>
              <a:t>.</a:t>
            </a:r>
          </a:p>
          <a:p>
            <a:pPr marL="0" indent="0">
              <a:buNone/>
            </a:pPr>
            <a:endParaRPr lang="en-US" altLang="x-none" dirty="0"/>
          </a:p>
          <a:p>
            <a:pPr marL="0" indent="0">
              <a:buNone/>
            </a:pP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account.setName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b="1" dirty="0" err="1" smtClean="0">
                <a:latin typeface="Courier" charset="0"/>
                <a:ea typeface="Courier" charset="0"/>
                <a:cs typeface="Courier" charset="0"/>
              </a:rPr>
              <a:t>account.getName</a:t>
            </a:r>
            <a:r>
              <a:rPr lang="en-US" altLang="x-none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endParaRPr lang="en-US" altLang="x-none" dirty="0"/>
          </a:p>
          <a:p>
            <a:pPr marL="0" indent="0">
              <a:buNone/>
            </a:pPr>
            <a:r>
              <a:rPr lang="en-US" altLang="x-none" dirty="0" smtClean="0"/>
              <a:t>Getters and setters prevent instance variables from being tampered with.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721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  <a:endParaRPr lang="en-US" sz="19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9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...</a:t>
            </a:r>
            <a:endParaRPr lang="en-US" sz="19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setName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newName.length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() &gt; 0) {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	name =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newName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endParaRPr lang="en-US" sz="19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String </a:t>
            </a:r>
            <a:r>
              <a:rPr lang="en-US" sz="1900" b="1" dirty="0" err="1" smtClean="0">
                <a:latin typeface="Courier" charset="0"/>
                <a:ea typeface="Courier" charset="0"/>
                <a:cs typeface="Courier" charset="0"/>
              </a:rPr>
              <a:t>getName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9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 name;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9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instance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can this new variable type do?</a:t>
            </a:r>
            <a:r>
              <a:rPr lang="en-US" sz="3600" dirty="0" smtClean="0"/>
              <a:t>  These are its public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How do you create a variable of this type?</a:t>
            </a:r>
            <a:r>
              <a:rPr lang="en-US" sz="3600" dirty="0" smtClean="0"/>
              <a:t>  This is the constructor.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39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ba1 =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ba2 = 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 50);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91" y="3810000"/>
            <a:ext cx="843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The constructor is executed when a new object is created.</a:t>
            </a:r>
            <a:endParaRPr lang="en-US" sz="2400" dirty="0">
              <a:solidFill>
                <a:srgbClr val="0432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Step 1: the data inside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private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endParaRPr lang="en-US" sz="18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// Step 2: the things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can do (omitted)</a:t>
            </a:r>
            <a:endParaRPr lang="en-US" sz="18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// Step 3: how to create a </a:t>
            </a:r>
            <a:r>
              <a:rPr lang="en-US" sz="18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18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startBalance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	name =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balance =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startBalance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public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800" b="1" dirty="0" err="1" smtClean="0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name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accountName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balance =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0;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Using </a:t>
            </a:r>
            <a:r>
              <a:rPr lang="en-US" altLang="x-none" dirty="0" smtClean="0"/>
              <a:t>Constructors</a:t>
            </a:r>
            <a:endParaRPr lang="en-US" altLang="x-none" dirty="0"/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ba1 =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 ba2 =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    new </a:t>
            </a:r>
            <a:r>
              <a:rPr lang="en-US" altLang="x-none" sz="2000" dirty="0" err="1">
                <a:latin typeface="Consolas" charset="0"/>
              </a:rPr>
              <a:t>BankAccount</a:t>
            </a:r>
            <a:r>
              <a:rPr lang="en-US" altLang="x-none" sz="2000" dirty="0">
                <a:latin typeface="Consolas" charset="0"/>
              </a:rPr>
              <a:t>("Mehran", 900000.00);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pPr lvl="1"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When you call a constructor (with </a:t>
            </a:r>
            <a:r>
              <a:rPr lang="en-US" altLang="x-none" b="1" dirty="0">
                <a:latin typeface="Consolas" charset="0"/>
              </a:rPr>
              <a:t>new</a:t>
            </a:r>
            <a:r>
              <a:rPr lang="en-US" altLang="x-none" dirty="0"/>
              <a:t>): </a:t>
            </a:r>
          </a:p>
          <a:p>
            <a:pPr lvl="1"/>
            <a:r>
              <a:rPr lang="en-US" altLang="x-none" dirty="0"/>
              <a:t>Java creates a new object of that class.</a:t>
            </a:r>
          </a:p>
          <a:p>
            <a:pPr lvl="1"/>
            <a:r>
              <a:rPr lang="en-US" altLang="x-none" dirty="0"/>
              <a:t>The constructor runs, </a:t>
            </a:r>
            <a:r>
              <a:rPr lang="en-US" altLang="x-none" dirty="0" smtClean="0"/>
              <a:t>on that new object.</a:t>
            </a:r>
            <a:endParaRPr lang="en-US" altLang="x-none" dirty="0"/>
          </a:p>
          <a:p>
            <a:pPr lvl="1"/>
            <a:r>
              <a:rPr lang="en-US" altLang="x-none" dirty="0"/>
              <a:t>The newly created object is returned to your program.</a:t>
            </a:r>
          </a:p>
        </p:txBody>
      </p:sp>
      <p:sp>
        <p:nvSpPr>
          <p:cNvPr id="1476612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895600" cy="16335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"Marty"</a:t>
            </a:r>
          </a:p>
          <a:p>
            <a:r>
              <a:rPr lang="en-US" altLang="x-none" sz="1800">
                <a:latin typeface="Consolas" charset="0"/>
              </a:rPr>
              <a:t>balance = 1.25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BankAccount</a:t>
            </a:r>
            <a:r>
              <a:rPr lang="en-US" altLang="x-none" sz="1400">
                <a:latin typeface="Consolas" charset="0"/>
              </a:rPr>
              <a:t>(nm, bal) {</a:t>
            </a:r>
          </a:p>
          <a:p>
            <a:r>
              <a:rPr lang="en-US" altLang="x-none" sz="1400">
                <a:latin typeface="Consolas" charset="0"/>
              </a:rPr>
              <a:t>    name = nm;</a:t>
            </a:r>
          </a:p>
          <a:p>
            <a:r>
              <a:rPr lang="en-US" altLang="x-none" sz="1400">
                <a:latin typeface="Consolas" charset="0"/>
              </a:rPr>
              <a:t>    balance = bal;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76613" name="Text Box 5"/>
          <p:cNvSpPr txBox="1">
            <a:spLocks noChangeArrowheads="1"/>
          </p:cNvSpPr>
          <p:nvPr/>
        </p:nvSpPr>
        <p:spPr bwMode="auto">
          <a:xfrm>
            <a:off x="5943600" y="3989388"/>
            <a:ext cx="2895600" cy="16335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800">
                <a:latin typeface="Consolas" charset="0"/>
              </a:rPr>
              <a:t>name    = "Mehran"</a:t>
            </a:r>
          </a:p>
          <a:p>
            <a:r>
              <a:rPr lang="en-US" altLang="x-none" sz="1800">
                <a:latin typeface="Consolas" charset="0"/>
              </a:rPr>
              <a:t>balance = 900000.00</a:t>
            </a:r>
          </a:p>
          <a:p>
            <a:endParaRPr lang="en-US" altLang="x-none" sz="800">
              <a:latin typeface="Consolas" charset="0"/>
            </a:endParaRPr>
          </a:p>
          <a:p>
            <a:r>
              <a:rPr lang="en-US" altLang="x-none" sz="1400" b="1">
                <a:latin typeface="Consolas" charset="0"/>
              </a:rPr>
              <a:t>BankAccount</a:t>
            </a:r>
            <a:r>
              <a:rPr lang="en-US" altLang="x-none" sz="1400">
                <a:latin typeface="Consolas" charset="0"/>
              </a:rPr>
              <a:t>(nm, bal) {</a:t>
            </a:r>
          </a:p>
          <a:p>
            <a:r>
              <a:rPr lang="en-US" altLang="x-none" sz="1400">
                <a:latin typeface="Consolas" charset="0"/>
              </a:rPr>
              <a:t>    name = nm;</a:t>
            </a:r>
          </a:p>
          <a:p>
            <a:r>
              <a:rPr lang="en-US" altLang="x-none" sz="1400">
                <a:latin typeface="Consolas" charset="0"/>
              </a:rPr>
              <a:t>    balance = bal;</a:t>
            </a:r>
          </a:p>
          <a:p>
            <a:r>
              <a:rPr lang="en-US" altLang="x-none" sz="1400">
                <a:latin typeface="Consolas" charset="0"/>
              </a:rPr>
              <a:t>}</a:t>
            </a:r>
          </a:p>
        </p:txBody>
      </p:sp>
      <p:sp>
        <p:nvSpPr>
          <p:cNvPr id="1476614" name="Text Box 6"/>
          <p:cNvSpPr txBox="1">
            <a:spLocks noChangeArrowheads="1"/>
          </p:cNvSpPr>
          <p:nvPr/>
        </p:nvSpPr>
        <p:spPr bwMode="auto">
          <a:xfrm>
            <a:off x="7010400" y="1233488"/>
            <a:ext cx="560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ba1</a:t>
            </a:r>
          </a:p>
        </p:txBody>
      </p:sp>
      <p:sp>
        <p:nvSpPr>
          <p:cNvPr id="1476615" name="Text Box 7"/>
          <p:cNvSpPr txBox="1">
            <a:spLocks noChangeArrowheads="1"/>
          </p:cNvSpPr>
          <p:nvPr/>
        </p:nvSpPr>
        <p:spPr bwMode="auto">
          <a:xfrm>
            <a:off x="7010400" y="3622675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>
                <a:latin typeface="Consolas" charset="0"/>
              </a:rPr>
              <a:t>ba2</a:t>
            </a:r>
          </a:p>
        </p:txBody>
      </p:sp>
      <p:sp>
        <p:nvSpPr>
          <p:cNvPr id="1476618" name="Line 10"/>
          <p:cNvSpPr>
            <a:spLocks noChangeShapeType="1"/>
          </p:cNvSpPr>
          <p:nvPr/>
        </p:nvSpPr>
        <p:spPr bwMode="auto">
          <a:xfrm>
            <a:off x="2743200" y="19050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6619" name="Line 11"/>
          <p:cNvSpPr>
            <a:spLocks noChangeShapeType="1"/>
          </p:cNvSpPr>
          <p:nvPr/>
        </p:nvSpPr>
        <p:spPr bwMode="auto">
          <a:xfrm>
            <a:off x="2743200" y="3733800"/>
            <a:ext cx="3124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/>
              <a:t>toString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Know how to define our own variable types</a:t>
            </a:r>
          </a:p>
          <a:p>
            <a:r>
              <a:rPr lang="en-US" sz="2500" dirty="0" smtClean="0"/>
              <a:t>Know how to define variable types that inherit from other types</a:t>
            </a:r>
          </a:p>
          <a:p>
            <a:r>
              <a:rPr lang="en-US" sz="2500" dirty="0" smtClean="0"/>
              <a:t>Be able to write programs consisting of multiple classes</a:t>
            </a:r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685748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Printing Variables</a:t>
            </a:r>
            <a:endParaRPr lang="en-US" altLang="x-none" dirty="0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By default, Java doesn't know how to print objects.</a:t>
            </a:r>
            <a:endParaRPr lang="en-US" altLang="x-none" sz="80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ba1 is BankAccount@9e8c34</a:t>
            </a: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BankAccount ba1 = new BankAccount("Marty",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solidFill>
                  <a:srgbClr val="8C1515"/>
                </a:solidFill>
                <a:latin typeface="Consolas" charset="0"/>
              </a:rPr>
              <a:t>println("ba1 is " + ba1);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 b="1">
              <a:solidFill>
                <a:srgbClr val="008080"/>
              </a:solidFill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better, but cumbersome to write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println("ba1 is " + ba1.getName() + " with $"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        + ba1.getBalance());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20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desired behavior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2000">
                <a:latin typeface="Consolas" charset="0"/>
              </a:rPr>
              <a:t>println("b1 is " + </a:t>
            </a:r>
            <a:r>
              <a:rPr lang="en-US" altLang="x-none" sz="2000" b="1">
                <a:solidFill>
                  <a:srgbClr val="003399"/>
                </a:solidFill>
                <a:latin typeface="Consolas" charset="0"/>
              </a:rPr>
              <a:t>ba1</a:t>
            </a:r>
            <a:r>
              <a:rPr lang="en-US" altLang="x-none" sz="2000">
                <a:latin typeface="Consolas" charset="0"/>
              </a:rPr>
              <a:t>);   </a:t>
            </a:r>
            <a:r>
              <a:rPr lang="en-US" altLang="x-none" sz="2000">
                <a:solidFill>
                  <a:srgbClr val="008000"/>
                </a:solidFill>
                <a:latin typeface="Consolas" charset="0"/>
              </a:rPr>
              <a:t>// ba1 is Marty with $1.25</a:t>
            </a:r>
          </a:p>
        </p:txBody>
      </p:sp>
    </p:spTree>
    <p:extLst>
      <p:ext uri="{BB962C8B-B14F-4D97-AF65-F5344CB8AC3E}">
        <p14:creationId xmlns:p14="http://schemas.microsoft.com/office/powerpoint/2010/main" val="926133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0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Tahoma" charset="0"/>
                <a:cs typeface="Tahoma" charset="0"/>
              </a:rPr>
              <a:t>The </a:t>
            </a:r>
            <a:r>
              <a:rPr lang="en-US" altLang="x-none" dirty="0" err="1">
                <a:ea typeface="Tahoma" charset="0"/>
                <a:cs typeface="Tahoma" charset="0"/>
              </a:rPr>
              <a:t>toString</a:t>
            </a:r>
            <a:r>
              <a:rPr lang="en-US" altLang="x-none" dirty="0">
                <a:ea typeface="Tahoma" charset="0"/>
                <a:cs typeface="Tahoma" charset="0"/>
              </a:rPr>
              <a:t> </a:t>
            </a:r>
            <a:r>
              <a:rPr lang="en-US" altLang="x-none" dirty="0" smtClean="0">
                <a:ea typeface="Tahoma" charset="0"/>
                <a:cs typeface="Tahoma" charset="0"/>
              </a:rPr>
              <a:t>Method</a:t>
            </a:r>
            <a:endParaRPr lang="en-US" altLang="x-none" dirty="0">
              <a:ea typeface="Tahoma" charset="0"/>
              <a:cs typeface="Tahoma" charset="0"/>
            </a:endParaRP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 smtClean="0"/>
              <a:t>A special method in a class that tells </a:t>
            </a:r>
            <a:r>
              <a:rPr lang="en-US" altLang="x-none" i="1" dirty="0"/>
              <a:t>Java how to convert an object </a:t>
            </a:r>
            <a:endParaRPr lang="en-US" altLang="x-none" i="1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x-none" i="1" dirty="0" smtClean="0"/>
              <a:t>into </a:t>
            </a:r>
            <a:r>
              <a:rPr lang="en-US" altLang="x-none" i="1" dirty="0"/>
              <a:t>a </a:t>
            </a:r>
            <a:r>
              <a:rPr lang="en-US" altLang="x-none" i="1" dirty="0" smtClean="0"/>
              <a:t>string.</a:t>
            </a:r>
            <a:endParaRPr lang="en-US" altLang="x-none" i="1" dirty="0"/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ba1 = new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("Marty", 1.25);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</a:t>
            </a:r>
            <a:r>
              <a:rPr lang="en-US" altLang="x-none" b="1" dirty="0">
                <a:latin typeface="Consolas" charset="0"/>
              </a:rPr>
              <a:t>ba1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rgbClr val="008080"/>
                </a:solidFill>
                <a:latin typeface="Consolas" charset="0"/>
              </a:rPr>
              <a:t>	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the above code is really calling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("ba1 is " + ba1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.toString()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110000"/>
              </a:lnSpc>
            </a:pPr>
            <a:r>
              <a:rPr lang="en-US" altLang="x-none" dirty="0" smtClean="0"/>
              <a:t>Every class has a </a:t>
            </a:r>
            <a:r>
              <a:rPr lang="en-US" altLang="x-none" dirty="0" err="1" smtClean="0">
                <a:latin typeface="Consolas" charset="0"/>
              </a:rPr>
              <a:t>toString</a:t>
            </a:r>
            <a:r>
              <a:rPr lang="en-US" altLang="x-none" dirty="0" smtClean="0"/>
              <a:t>, even if it isn't in your code.</a:t>
            </a:r>
          </a:p>
          <a:p>
            <a:pPr lvl="1">
              <a:lnSpc>
                <a:spcPct val="110000"/>
              </a:lnSpc>
            </a:pPr>
            <a:r>
              <a:rPr lang="en-US" altLang="x-none" dirty="0" smtClean="0"/>
              <a:t>Default: class's name </a:t>
            </a:r>
            <a:r>
              <a:rPr lang="en-US" altLang="x-none" dirty="0" smtClean="0">
                <a:latin typeface="Consolas" charset="0"/>
              </a:rPr>
              <a:t>@</a:t>
            </a:r>
            <a:r>
              <a:rPr lang="en-US" altLang="x-none" dirty="0" smtClean="0"/>
              <a:t> object's memory address  </a:t>
            </a:r>
            <a:r>
              <a:rPr lang="en-US" altLang="x-none" sz="1800" dirty="0" smtClean="0"/>
              <a:t>(base 16)</a:t>
            </a:r>
            <a:endParaRPr lang="en-US" altLang="x-none" dirty="0" smtClean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sz="900" dirty="0" smtClean="0">
              <a:latin typeface="Consolas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BankAccount@9e8c34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77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Tahoma" charset="0"/>
                <a:cs typeface="Tahoma" charset="0"/>
              </a:rPr>
              <a:t>The </a:t>
            </a:r>
            <a:r>
              <a:rPr lang="en-US" altLang="x-none" dirty="0" err="1" smtClean="0">
                <a:ea typeface="Tahoma" charset="0"/>
                <a:cs typeface="Tahoma" charset="0"/>
              </a:rPr>
              <a:t>toString</a:t>
            </a:r>
            <a:r>
              <a:rPr lang="en-US" altLang="x-none" dirty="0" smtClean="0">
                <a:ea typeface="Tahoma" charset="0"/>
                <a:cs typeface="Tahoma" charset="0"/>
              </a:rPr>
              <a:t> Method</a:t>
            </a:r>
            <a:endParaRPr lang="en-US" altLang="x-none" dirty="0">
              <a:ea typeface="Tahoma" charset="0"/>
              <a:cs typeface="Tahoma" charset="0"/>
            </a:endParaRP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toString()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</a:t>
            </a:r>
            <a:r>
              <a:rPr lang="en-US" altLang="x-none" b="1" i="1">
                <a:latin typeface="Consolas" charset="0"/>
              </a:rPr>
              <a:t>code that returns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	    representing this object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Method name, return, and parameters must match exactly.</a:t>
            </a:r>
          </a:p>
          <a:p>
            <a:pPr lvl="1"/>
            <a:endParaRPr lang="en-US" altLang="x-none"/>
          </a:p>
          <a:p>
            <a:pPr lvl="1"/>
            <a:r>
              <a:rPr lang="en-US" altLang="x-none"/>
              <a:t>Example: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Returns a String representing this account.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public String </a:t>
            </a:r>
            <a:r>
              <a:rPr lang="en-US" altLang="x-none" b="1">
                <a:latin typeface="Consolas" charset="0"/>
              </a:rPr>
              <a:t>toString</a:t>
            </a:r>
            <a:r>
              <a:rPr lang="en-US" altLang="x-none">
                <a:latin typeface="Consolas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    return name + " has $" + balance;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>
                <a:latin typeface="Consolas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0056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this</a:t>
            </a:r>
            <a:endParaRPr lang="en-US" sz="3600" dirty="0" smtClean="0"/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dirty="0" smtClean="0"/>
              <a:t>“this” Keyword</a:t>
            </a:r>
            <a:endParaRPr lang="en-US" altLang="x-none" dirty="0"/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b="1" dirty="0" smtClean="0">
                <a:latin typeface="Consolas" charset="0"/>
              </a:rPr>
              <a:t>this</a:t>
            </a:r>
            <a:r>
              <a:rPr lang="en-US" altLang="x-none" dirty="0" smtClean="0"/>
              <a:t>: Refers to the object on which a method is currently being called</a:t>
            </a:r>
            <a:endParaRPr lang="en-US" altLang="x-none" sz="2100" dirty="0" smtClean="0"/>
          </a:p>
          <a:p>
            <a:pPr marL="0" indent="0">
              <a:buNone/>
            </a:pPr>
            <a:endParaRPr lang="en-US" altLang="x-none" sz="2100" dirty="0"/>
          </a:p>
          <a:p>
            <a:pPr marL="0" indent="0"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ba1 = new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BankAccount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ba1.deposit(5);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BankAccount.java</a:t>
            </a:r>
            <a:endParaRPr lang="en-US" altLang="x-none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public void deposit(double amount) {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// for code above, “this” -&gt; ba1</a:t>
            </a:r>
          </a:p>
          <a:p>
            <a:pPr marL="0" indent="0">
              <a:buNone/>
            </a:pP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01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 smtClean="0"/>
              <a:t>Sometimes we want to name parameters the same as instance variables.</a:t>
            </a:r>
            <a:endParaRPr lang="en-US" altLang="x-none" dirty="0"/>
          </a:p>
          <a:p>
            <a:pPr lvl="1">
              <a:buFontTx/>
              <a:buNone/>
            </a:pPr>
            <a:endParaRPr lang="en-US" altLang="x-none" sz="9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    name = </a:t>
            </a:r>
            <a:r>
              <a:rPr lang="en-US" altLang="x-none" b="1" dirty="0" err="1">
                <a:latin typeface="Consolas" charset="0"/>
              </a:rPr>
              <a:t>newName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Here, the </a:t>
            </a:r>
            <a:r>
              <a:rPr lang="en-US" altLang="x-none" dirty="0"/>
              <a:t>parameter to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/>
              <a:t> is named </a:t>
            </a:r>
            <a:r>
              <a:rPr lang="en-US" altLang="x-none" dirty="0" err="1">
                <a:latin typeface="Consolas" charset="0"/>
              </a:rPr>
              <a:t>newName</a:t>
            </a:r>
            <a:r>
              <a:rPr lang="en-US" altLang="x-none" dirty="0"/>
              <a:t> to be distinct from the object's field </a:t>
            </a:r>
            <a:r>
              <a:rPr lang="en-US" altLang="x-none" dirty="0">
                <a:latin typeface="Consolas" charset="0"/>
              </a:rPr>
              <a:t>name</a:t>
            </a:r>
            <a:r>
              <a:rPr lang="en-US" altLang="x-none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0808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smtClean="0">
                <a:solidFill>
                  <a:srgbClr val="FF0000"/>
                </a:solidFill>
                <a:latin typeface="Consolas" charset="0"/>
              </a:rPr>
              <a:t>name </a:t>
            </a: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}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5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“this”</a:t>
            </a:r>
            <a:endParaRPr lang="en-US" altLang="x-none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sz="2600" dirty="0" smtClean="0"/>
              <a:t>We can use “this” to specify which one is the instance variable </a:t>
            </a:r>
          </a:p>
          <a:p>
            <a:pPr>
              <a:buFontTx/>
              <a:buNone/>
            </a:pPr>
            <a:r>
              <a:rPr lang="en-US" altLang="x-none" sz="2600" dirty="0" smtClean="0"/>
              <a:t>and which one is the local variable.</a:t>
            </a:r>
          </a:p>
          <a:p>
            <a:pPr>
              <a:buFontTx/>
              <a:buNone/>
            </a:pPr>
            <a:endParaRPr lang="en-US" altLang="x-none" sz="11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err="1">
                <a:latin typeface="Consolas" charset="0"/>
              </a:rPr>
              <a:t>BankAccount</a:t>
            </a:r>
            <a:r>
              <a:rPr lang="en-US" altLang="x-none" dirty="0">
                <a:latin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double 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private String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public void </a:t>
            </a:r>
            <a:r>
              <a:rPr lang="en-US" altLang="x-none" dirty="0" err="1">
                <a:latin typeface="Consolas" charset="0"/>
              </a:rPr>
              <a:t>setName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	        </a:t>
            </a:r>
            <a:r>
              <a:rPr lang="en-US" altLang="x-none" b="1" dirty="0" err="1">
                <a:solidFill>
                  <a:schemeClr val="accent2"/>
                </a:solidFill>
                <a:latin typeface="Consolas" charset="0"/>
              </a:rPr>
              <a:t>this.name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 =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}</a:t>
            </a: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/>
              <a:t>Example:</a:t>
            </a:r>
            <a:r>
              <a:rPr lang="en-US" sz="3600" dirty="0" smtClean="0"/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Let’s define a new variable type called </a:t>
            </a:r>
            <a:r>
              <a:rPr lang="en-US" sz="3200" b="1" dirty="0" smtClean="0"/>
              <a:t>Employee </a:t>
            </a:r>
            <a:r>
              <a:rPr lang="en-US" sz="3200" dirty="0" smtClean="0"/>
              <a:t>that represents a single Employee.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information would an Employee store?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What could an Employee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How would you create a new Employee variable?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0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Classes</a:t>
            </a:r>
            <a:endParaRPr lang="en-US" sz="3600" dirty="0" smtClean="0"/>
          </a:p>
          <a:p>
            <a:r>
              <a:rPr lang="en-US" sz="3600" dirty="0" err="1" smtClean="0"/>
              <a:t>toString</a:t>
            </a:r>
            <a:endParaRPr lang="en-US" sz="3600" dirty="0" smtClean="0"/>
          </a:p>
          <a:p>
            <a:r>
              <a:rPr lang="en-US" sz="3600" dirty="0" smtClean="0"/>
              <a:t>this</a:t>
            </a:r>
            <a:endParaRPr lang="en-US" sz="3600" dirty="0" smtClean="0"/>
          </a:p>
          <a:p>
            <a:r>
              <a:rPr lang="en-US" sz="3600" i="1" dirty="0" smtClean="0"/>
              <a:t>Example:</a:t>
            </a:r>
            <a:r>
              <a:rPr lang="en-US" sz="3600" dirty="0" smtClean="0"/>
              <a:t> Employee</a:t>
            </a:r>
          </a:p>
          <a:p>
            <a:r>
              <a:rPr lang="en-US" sz="3600" dirty="0" smtClean="0"/>
              <a:t>Inheritance</a:t>
            </a:r>
          </a:p>
          <a:p>
            <a:r>
              <a:rPr lang="en-US" sz="3600" i="1" dirty="0" smtClean="0"/>
              <a:t>Example: </a:t>
            </a:r>
            <a:r>
              <a:rPr lang="en-US" sz="3600" dirty="0" smtClean="0"/>
              <a:t>Aquarium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/>
              <a:t>Inheritance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7600" dirty="0" smtClean="0"/>
              <a:t>Inheritance lets us relate our variable types to one another.</a:t>
            </a:r>
            <a:endParaRPr lang="en-US" sz="7600" dirty="0"/>
          </a:p>
        </p:txBody>
      </p:sp>
    </p:spTree>
    <p:extLst>
      <p:ext uri="{BB962C8B-B14F-4D97-AF65-F5344CB8AC3E}">
        <p14:creationId xmlns:p14="http://schemas.microsoft.com/office/powerpoint/2010/main" val="1808530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2" y="1653989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Employee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1" y="3393142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132295"/>
            <a:ext cx="3644153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tx1"/>
                </a:solidFill>
              </a:rPr>
              <a:t>Karel Programmer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50976" y="1295400"/>
            <a:ext cx="4540624" cy="51816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Variable types can seem to “inherit” from each other.  We don’t want to have to duplicate code for each one!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2279278" y="2837330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79276" y="4576484"/>
            <a:ext cx="1" cy="5558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</a:t>
            </a:r>
            <a:r>
              <a:rPr lang="en-US" altLang="x-none" dirty="0" err="1" smtClean="0"/>
              <a:t>GObjects</a:t>
            </a:r>
            <a:endParaRPr lang="en-US" altLang="x-none" dirty="0"/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Stanford library </a:t>
            </a:r>
            <a:r>
              <a:rPr lang="en-US" altLang="x-none" dirty="0" smtClean="0"/>
              <a:t>uses an inheritance </a:t>
            </a:r>
            <a:r>
              <a:rPr lang="en-US" altLang="x-none" dirty="0"/>
              <a:t>hierarchy of graphical objects based on a common superclass named </a:t>
            </a:r>
            <a:r>
              <a:rPr lang="en-US" altLang="x-none" b="1" dirty="0" err="1">
                <a:latin typeface="Consolas" charset="0"/>
              </a:rPr>
              <a:t>GObject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1776644" name="Picture 4" descr="gobject-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8926"/>
            <a:ext cx="8117660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</a:t>
            </a:r>
            <a:r>
              <a:rPr lang="en-US" altLang="x-none" dirty="0" err="1" smtClean="0"/>
              <a:t>GObjects</a:t>
            </a:r>
            <a:endParaRPr lang="en-US" altLang="x-none" dirty="0"/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GObject</a:t>
            </a:r>
            <a:r>
              <a:rPr lang="en-US" altLang="x-none"/>
              <a:t> defines the state and behavior common to all shapes: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contains(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getColor(), setColor(</a:t>
            </a:r>
            <a:r>
              <a:rPr lang="en-US" altLang="x-none" sz="2000" b="1" i="1">
                <a:latin typeface="Consolas" charset="0"/>
              </a:rPr>
              <a:t>color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getHeight(), getWidth(), getLocation(), setLocation(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getX(), getY(), setX(</a:t>
            </a:r>
            <a:r>
              <a:rPr lang="en-US" altLang="x-none" sz="2000" b="1" i="1">
                <a:latin typeface="Consolas" charset="0"/>
              </a:rPr>
              <a:t>x</a:t>
            </a:r>
            <a:r>
              <a:rPr lang="en-US" altLang="x-none" sz="2000">
                <a:latin typeface="Consolas" charset="0"/>
              </a:rPr>
              <a:t>), setY(</a:t>
            </a:r>
            <a:r>
              <a:rPr lang="en-US" altLang="x-none" sz="2000" b="1" i="1">
                <a:latin typeface="Consolas" charset="0"/>
              </a:rPr>
              <a:t>y</a:t>
            </a:r>
            <a:r>
              <a:rPr lang="en-US" altLang="x-none" sz="2000">
                <a:latin typeface="Consolas" charset="0"/>
              </a:rPr>
              <a:t>), move(</a:t>
            </a:r>
            <a:r>
              <a:rPr lang="en-US" altLang="x-none" sz="2000" b="1" i="1">
                <a:latin typeface="Consolas" charset="0"/>
              </a:rPr>
              <a:t>dx</a:t>
            </a:r>
            <a:r>
              <a:rPr lang="en-US" altLang="x-none" sz="2000">
                <a:latin typeface="Consolas" charset="0"/>
              </a:rPr>
              <a:t>, </a:t>
            </a:r>
            <a:r>
              <a:rPr lang="en-US" altLang="x-none" sz="2000" b="1" i="1">
                <a:latin typeface="Consolas" charset="0"/>
              </a:rPr>
              <a:t>dy</a:t>
            </a:r>
            <a:r>
              <a:rPr lang="en-US" altLang="x-none" sz="2000">
                <a:latin typeface="Consolas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setVisible(</a:t>
            </a:r>
            <a:r>
              <a:rPr lang="en-US" altLang="x-none" sz="2000" b="1" i="1">
                <a:latin typeface="Consolas" charset="0"/>
              </a:rPr>
              <a:t>visible</a:t>
            </a:r>
            <a:r>
              <a:rPr lang="en-US" altLang="x-none" sz="2000">
                <a:latin typeface="Consolas" charset="0"/>
              </a:rPr>
              <a:t>), sendForward(), sendBackward()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2000">
                <a:latin typeface="Consolas" charset="0"/>
              </a:rPr>
              <a:t>	toString()</a:t>
            </a:r>
          </a:p>
          <a:p>
            <a:pPr lvl="1"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endParaRPr lang="en-US" altLang="x-none" sz="2000">
              <a:latin typeface="Consolas" charset="0"/>
            </a:endParaRPr>
          </a:p>
          <a:p>
            <a:pPr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/>
              <a:t>The subclasses add state and behavior unique to them:</a:t>
            </a:r>
          </a:p>
          <a:p>
            <a:pPr lvl="1"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b="1">
                <a:latin typeface="Consolas" charset="0"/>
              </a:rPr>
              <a:t>	GLabel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GLine</a:t>
            </a:r>
            <a:r>
              <a:rPr lang="en-US" altLang="x-none">
                <a:latin typeface="Consolas" charset="0"/>
              </a:rPr>
              <a:t>	</a:t>
            </a:r>
            <a:r>
              <a:rPr lang="en-US" altLang="x-none" b="1">
                <a:latin typeface="Consolas" charset="0"/>
              </a:rPr>
              <a:t>GPolygon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get/setFont		get/setStartPoint		addEdge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get/setLabel		get/setEndPoint		addVertex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 				get/setFillColor</a:t>
            </a:r>
          </a:p>
          <a:p>
            <a:pPr lvl="2">
              <a:lnSpc>
                <a:spcPct val="90000"/>
              </a:lnSpc>
              <a:buFontTx/>
              <a:buNone/>
              <a:tabLst>
                <a:tab pos="2855913" algn="l"/>
                <a:tab pos="3141663" algn="l"/>
                <a:tab pos="5829300" algn="l"/>
                <a:tab pos="6170613" algn="l"/>
              </a:tabLst>
            </a:pPr>
            <a:r>
              <a:rPr lang="en-US" altLang="x-none" sz="1800">
                <a:latin typeface="Consolas" charset="0"/>
              </a:rPr>
              <a:t>	...		...		..</a:t>
            </a:r>
          </a:p>
        </p:txBody>
      </p:sp>
    </p:spTree>
    <p:extLst>
      <p:ext uri="{BB962C8B-B14F-4D97-AF65-F5344CB8AC3E}">
        <p14:creationId xmlns:p14="http://schemas.microsoft.com/office/powerpoint/2010/main" val="1977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Inheritance</a:t>
            </a:r>
            <a:endParaRPr lang="en-US" altLang="x-none" dirty="0"/>
          </a:p>
        </p:txBody>
      </p:sp>
      <p:sp>
        <p:nvSpPr>
          <p:cNvPr id="178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extends </a:t>
            </a:r>
            <a:r>
              <a:rPr lang="en-US" altLang="x-none" b="1" i="1" dirty="0">
                <a:latin typeface="Consolas" charset="0"/>
              </a:rPr>
              <a:t>Superclass</a:t>
            </a:r>
            <a:r>
              <a:rPr lang="en-US" altLang="x-none" i="1" dirty="0"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{</a:t>
            </a:r>
          </a:p>
          <a:p>
            <a:pPr lvl="1"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Example: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public class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b="1" dirty="0" smtClean="0">
                <a:solidFill>
                  <a:srgbClr val="003399"/>
                </a:solidFill>
                <a:latin typeface="Consolas" charset="0"/>
              </a:rPr>
              <a:t>extends Employee </a:t>
            </a:r>
            <a:r>
              <a:rPr lang="en-US" altLang="x-none" dirty="0" smtClean="0">
                <a:latin typeface="Consolas" charset="0"/>
              </a:rPr>
              <a:t>{</a:t>
            </a: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    ...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dirty="0">
                <a:latin typeface="Consolas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1800" dirty="0">
              <a:latin typeface="Consolas" charset="0"/>
            </a:endParaRPr>
          </a:p>
          <a:p>
            <a:r>
              <a:rPr lang="en-US" altLang="x-none" dirty="0"/>
              <a:t>By extending </a:t>
            </a:r>
            <a:r>
              <a:rPr lang="en-US" altLang="x-none" dirty="0" smtClean="0"/>
              <a:t>Employee, this tells Java that </a:t>
            </a:r>
            <a:r>
              <a:rPr lang="en-US" altLang="x-none" dirty="0" smtClean="0">
                <a:latin typeface="Consolas" charset="0"/>
              </a:rPr>
              <a:t>Programmer </a:t>
            </a:r>
            <a:r>
              <a:rPr lang="en-US" altLang="x-none" dirty="0" smtClean="0"/>
              <a:t>can do </a:t>
            </a:r>
            <a:r>
              <a:rPr lang="en-US" altLang="x-none" b="1" dirty="0" smtClean="0"/>
              <a:t>everything an Employee can do, plus more</a:t>
            </a:r>
            <a:r>
              <a:rPr lang="en-US" altLang="x-none" dirty="0" smtClean="0"/>
              <a:t>.</a:t>
            </a:r>
          </a:p>
          <a:p>
            <a:r>
              <a:rPr lang="en-US" altLang="x-none" dirty="0" smtClean="0"/>
              <a:t>Programmer automatically inherits all of the code from Employee!</a:t>
            </a:r>
          </a:p>
          <a:p>
            <a:r>
              <a:rPr lang="en-US" altLang="x-none" dirty="0" smtClean="0"/>
              <a:t>The </a:t>
            </a:r>
            <a:r>
              <a:rPr lang="en-US" altLang="x-none" b="1" dirty="0" smtClean="0"/>
              <a:t>superclass </a:t>
            </a:r>
            <a:r>
              <a:rPr lang="en-US" altLang="x-none" dirty="0" smtClean="0"/>
              <a:t>is Employee, the </a:t>
            </a:r>
            <a:r>
              <a:rPr lang="en-US" altLang="x-none" b="1" dirty="0" smtClean="0"/>
              <a:t>subclass</a:t>
            </a:r>
            <a:r>
              <a:rPr lang="en-US" altLang="x-none" dirty="0" smtClean="0"/>
              <a:t> is Programmer.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914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Employee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code()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timeCoding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10;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Programmer rishi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Programmer(“Rishi”);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Programmer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rishi.promote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KarelProgrammer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Programmer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numBeepersPicked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+= 2;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nick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(“Nick”);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nick.pickBeepers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from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KarelProgrammer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nick.code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Programmer!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nick.promote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	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From Employee!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/>
              <a:t>GCanvas</a:t>
            </a:r>
            <a:r>
              <a:rPr lang="en-US" dirty="0" smtClean="0"/>
              <a:t> is the canvas area that displays all graphical objects in a </a:t>
            </a:r>
            <a:r>
              <a:rPr lang="en-US" b="1" dirty="0" err="1" smtClean="0"/>
              <a:t>GraphicsProgram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create a </a:t>
            </a:r>
            <a:r>
              <a:rPr lang="en-US" b="1" dirty="0" err="1" smtClean="0"/>
              <a:t>GraphicsProgram</a:t>
            </a:r>
            <a:r>
              <a:rPr lang="en-US" dirty="0" smtClean="0"/>
              <a:t>, it automatically creates a </a:t>
            </a:r>
            <a:r>
              <a:rPr lang="en-US" b="1" dirty="0" err="1" smtClean="0"/>
              <a:t>GCanvas</a:t>
            </a:r>
            <a:r>
              <a:rPr lang="en-US" dirty="0" smtClean="0"/>
              <a:t> for itself, puts it on the screen, and uses it to add all graphical shapes.</a:t>
            </a:r>
          </a:p>
          <a:p>
            <a:endParaRPr lang="en-US" dirty="0"/>
          </a:p>
          <a:p>
            <a:r>
              <a:rPr lang="en-US" b="1" dirty="0" err="1" smtClean="0"/>
              <a:t>GCanvas</a:t>
            </a:r>
            <a:r>
              <a:rPr lang="en-US" dirty="0" smtClean="0"/>
              <a:t> is the one that contains methods like:</a:t>
            </a:r>
          </a:p>
          <a:p>
            <a:pPr lvl="1"/>
            <a:r>
              <a:rPr lang="en-US" dirty="0" err="1" smtClean="0"/>
              <a:t>getElementAt</a:t>
            </a:r>
            <a:endParaRPr lang="en-US" dirty="0" smtClean="0"/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err="1" smtClean="0"/>
              <a:t>getWidth</a:t>
            </a:r>
            <a:endParaRPr lang="en-US" dirty="0"/>
          </a:p>
          <a:p>
            <a:pPr lvl="1"/>
            <a:r>
              <a:rPr lang="en-US" dirty="0" err="1" smtClean="0"/>
              <a:t>getHeight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Graphics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GraphicsProgram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has been created for us!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(50, 50);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// adds to the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!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Checks our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for elements!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(25, 25);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Classes</a:t>
            </a:r>
            <a:endParaRPr lang="en-US" sz="3600" dirty="0" smtClean="0"/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Can’t do this anymore, because we are 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// not using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GraphicsProgram’s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provided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// canvas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GObject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getElementAt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addCenteredSquare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size) 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(size, size);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rect.getWidth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rect.getHeight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/ 2.0;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add(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x, y);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Graphics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Program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run()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We have to make our own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GCanvas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now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canvas = new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MyCanvas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add(canvas);</a:t>
            </a: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canvas.addCenteredSquare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(20);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GCanvas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Sometimes, we want to be able to have all of our graphics-related code in a separate file.</a:t>
            </a:r>
          </a:p>
          <a:p>
            <a:r>
              <a:rPr lang="en-US" sz="3200" dirty="0" smtClean="0"/>
              <a:t>To do this, instead of using the provided </a:t>
            </a:r>
            <a:r>
              <a:rPr lang="en-US" sz="3200" b="1" dirty="0" err="1" smtClean="0"/>
              <a:t>GraphicsProgram</a:t>
            </a:r>
            <a:r>
              <a:rPr lang="en-US" sz="3200" dirty="0" smtClean="0"/>
              <a:t> canvas, we </a:t>
            </a:r>
            <a:r>
              <a:rPr lang="en-US" sz="3200" b="1" dirty="0" smtClean="0"/>
              <a:t>define our own subclass of </a:t>
            </a:r>
            <a:r>
              <a:rPr lang="en-US" sz="3200" b="1" dirty="0" err="1" smtClean="0"/>
              <a:t>GCanvas</a:t>
            </a:r>
            <a:r>
              <a:rPr lang="en-US" sz="3200" b="1" dirty="0" smtClean="0"/>
              <a:t>,</a:t>
            </a:r>
            <a:r>
              <a:rPr lang="en-US" sz="3200" dirty="0" smtClean="0"/>
              <a:t> have our program </a:t>
            </a:r>
            <a:r>
              <a:rPr lang="en-US" sz="3200" b="1" dirty="0" smtClean="0"/>
              <a:t>extend Program</a:t>
            </a:r>
            <a:r>
              <a:rPr lang="en-US" sz="3200" dirty="0" smtClean="0"/>
              <a:t>, and add our own canvas ourselves.</a:t>
            </a:r>
          </a:p>
          <a:p>
            <a:r>
              <a:rPr lang="en-US" sz="3200" dirty="0" smtClean="0"/>
              <a:t>Then, all graphics-related code can go in our </a:t>
            </a:r>
            <a:r>
              <a:rPr lang="en-US" sz="3200" b="1" dirty="0" err="1" smtClean="0"/>
              <a:t>GCanvas</a:t>
            </a:r>
            <a:r>
              <a:rPr lang="en-US" sz="3200" dirty="0" smtClean="0"/>
              <a:t> subclass.</a:t>
            </a:r>
          </a:p>
        </p:txBody>
      </p:sp>
    </p:spTree>
    <p:extLst>
      <p:ext uri="{BB962C8B-B14F-4D97-AF65-F5344CB8AC3E}">
        <p14:creationId xmlns:p14="http://schemas.microsoft.com/office/powerpoint/2010/main" val="352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Classes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toString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this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Employee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US" sz="3600" i="1" dirty="0" smtClean="0"/>
              <a:t>Example: </a:t>
            </a:r>
            <a:r>
              <a:rPr lang="en-US" sz="3600" dirty="0" smtClean="0"/>
              <a:t>Aquarium</a:t>
            </a: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Aquarium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graphical program called </a:t>
            </a:r>
            <a:r>
              <a:rPr lang="en-US" b="1" dirty="0" smtClean="0"/>
              <a:t>Aquarium</a:t>
            </a:r>
            <a:r>
              <a:rPr lang="en-US" dirty="0" smtClean="0"/>
              <a:t> that simulates fish swimming around.</a:t>
            </a:r>
          </a:p>
          <a:p>
            <a:r>
              <a:rPr lang="en-US" dirty="0" smtClean="0"/>
              <a:t>To decompose our code, we can make our own </a:t>
            </a:r>
            <a:r>
              <a:rPr lang="en-US" b="1" dirty="0" err="1" smtClean="0"/>
              <a:t>GCanvas</a:t>
            </a:r>
            <a:r>
              <a:rPr lang="en-US" dirty="0" smtClean="0"/>
              <a:t> subclass.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5" y="2563085"/>
            <a:ext cx="5982070" cy="41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Classes let us define our own variable types, with their own instance variables, methods and constructors.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relate</a:t>
            </a:r>
            <a:r>
              <a:rPr lang="en-US" sz="2800" dirty="0" smtClean="0"/>
              <a:t> our variable types to one another by using </a:t>
            </a:r>
            <a:r>
              <a:rPr lang="en-US" sz="2800" b="1" dirty="0" smtClean="0"/>
              <a:t>inheritance</a:t>
            </a:r>
            <a:r>
              <a:rPr lang="en-US" sz="2800" dirty="0" smtClean="0"/>
              <a:t>.  One class can </a:t>
            </a:r>
            <a:r>
              <a:rPr lang="en-US" sz="2800" b="1" dirty="0" smtClean="0"/>
              <a:t>extend</a:t>
            </a:r>
            <a:r>
              <a:rPr lang="en-US" sz="2800" dirty="0" smtClean="0"/>
              <a:t> another to inherit its behavior.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extend </a:t>
            </a:r>
            <a:r>
              <a:rPr lang="en-US" sz="2800" b="1" dirty="0" err="1" smtClean="0"/>
              <a:t>GCanvas</a:t>
            </a:r>
            <a:r>
              <a:rPr lang="en-US" sz="2800" dirty="0" smtClean="0"/>
              <a:t> in a graphical program to decompose all of our graphics-related code in one place.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Next time:</a:t>
            </a:r>
            <a:r>
              <a:rPr lang="en-US" sz="2800" dirty="0" smtClean="0"/>
              <a:t> Interactors and GUIs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48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Classes</a:t>
            </a:r>
            <a:endParaRPr lang="en-US" sz="3600" dirty="0" smtClean="0"/>
          </a:p>
          <a:p>
            <a:r>
              <a:rPr lang="en-US" sz="3600" dirty="0" err="1" smtClean="0"/>
              <a:t>toString</a:t>
            </a:r>
            <a:endParaRPr lang="en-US" sz="3600" dirty="0" smtClean="0"/>
          </a:p>
          <a:p>
            <a:r>
              <a:rPr lang="en-US" sz="3600" dirty="0" smtClean="0"/>
              <a:t>this</a:t>
            </a:r>
            <a:endParaRPr lang="en-US" sz="3600" dirty="0" smtClean="0"/>
          </a:p>
          <a:p>
            <a:r>
              <a:rPr lang="en-US" sz="3600" i="1" dirty="0" smtClean="0"/>
              <a:t>Example:</a:t>
            </a:r>
            <a:r>
              <a:rPr lang="en-US" sz="3600" dirty="0" smtClean="0"/>
              <a:t> Employee</a:t>
            </a:r>
          </a:p>
          <a:p>
            <a:r>
              <a:rPr lang="en-US" sz="3600" dirty="0" smtClean="0"/>
              <a:t>Inheritance</a:t>
            </a:r>
          </a:p>
          <a:p>
            <a:r>
              <a:rPr lang="en-US" sz="3600" i="1" dirty="0" smtClean="0"/>
              <a:t>Example: </a:t>
            </a:r>
            <a:r>
              <a:rPr lang="en-US" sz="3600" dirty="0" smtClean="0"/>
              <a:t>Aquarium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03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600" dirty="0" smtClean="0"/>
              <a:t>A class defines a new variable type.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3426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Classes Are Like Blueprints</a:t>
            </a:r>
            <a:endParaRPr lang="en-US" altLang="x-none" dirty="0"/>
          </a:p>
        </p:txBody>
      </p:sp>
      <p:sp>
        <p:nvSpPr>
          <p:cNvPr id="1458179" name="Text Box 3"/>
          <p:cNvSpPr txBox="1">
            <a:spLocks noChangeArrowheads="1"/>
          </p:cNvSpPr>
          <p:nvPr/>
        </p:nvSpPr>
        <p:spPr bwMode="auto">
          <a:xfrm>
            <a:off x="1600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iPod blueprint (class)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state: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current 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battery life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1400" b="1" u="sng">
                <a:ea typeface="Times New Roman" charset="0"/>
                <a:cs typeface="Times New Roman" charset="0"/>
              </a:rPr>
              <a:t>behavior:</a:t>
            </a:r>
            <a:br>
              <a:rPr lang="en-US" altLang="x-none" sz="1400" b="1" u="sng">
                <a:ea typeface="Times New Roman" charset="0"/>
                <a:cs typeface="Times New Roman" charset="0"/>
              </a:rPr>
            </a:br>
            <a:r>
              <a:rPr lang="en-US" altLang="x-none" sz="1400" b="1">
                <a:ea typeface="Times New Roman" charset="0"/>
                <a:cs typeface="Times New Roman" charset="0"/>
              </a:rPr>
              <a:t>  </a:t>
            </a:r>
            <a:r>
              <a:rPr lang="en-US" altLang="x-none" sz="1400">
                <a:ea typeface="Times New Roman" charset="0"/>
                <a:cs typeface="Times New Roman" charset="0"/>
              </a:rPr>
              <a:t>power on/off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station/song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change volume</a:t>
            </a:r>
            <a:br>
              <a:rPr lang="en-US" altLang="x-none" sz="1400">
                <a:ea typeface="Times New Roman" charset="0"/>
                <a:cs typeface="Times New Roman" charset="0"/>
              </a:rPr>
            </a:br>
            <a:r>
              <a:rPr lang="en-US" altLang="x-none" sz="1400">
                <a:ea typeface="Times New Roman" charset="0"/>
                <a:cs typeface="Times New Roman" charset="0"/>
              </a:rPr>
              <a:t>  choose random song</a:t>
            </a:r>
          </a:p>
        </p:txBody>
      </p:sp>
      <p:grpSp>
        <p:nvGrpSpPr>
          <p:cNvPr id="1458180" name="Group 4"/>
          <p:cNvGrpSpPr>
            <a:grpSpLocks/>
          </p:cNvGrpSpPr>
          <p:nvPr/>
        </p:nvGrpSpPr>
        <p:grpSpPr bwMode="auto">
          <a:xfrm>
            <a:off x="304800" y="4387850"/>
            <a:ext cx="8077200" cy="2035175"/>
            <a:chOff x="192" y="2967"/>
            <a:chExt cx="5088" cy="1282"/>
          </a:xfrm>
        </p:grpSpPr>
        <p:sp>
          <p:nvSpPr>
            <p:cNvPr id="1458181" name="Text Box 5"/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</a:t>
              </a:r>
              <a:r>
                <a:rPr lang="en-US" altLang="x-none" sz="12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1,000,000 Miles</a:t>
              </a: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17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2.5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2" name="Text Box 6"/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"Letting You"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9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3.41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  <p:sp>
          <p:nvSpPr>
            <p:cNvPr id="1458183" name="Text Box 7"/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iPod </a:t>
              </a:r>
              <a:r>
                <a:rPr lang="en-US" altLang="x-none" sz="1400" b="1" u="sng" dirty="0" smtClean="0">
                  <a:ea typeface="Times New Roman" charset="0"/>
                  <a:cs typeface="Times New Roman" charset="0"/>
                </a:rPr>
                <a:t>(variable) </a:t>
              </a: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#3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state: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song = "Discipline"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volume = 24</a:t>
              </a:r>
              <a:b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  battery life = 1.8 </a:t>
              </a:r>
              <a:r>
                <a:rPr lang="en-US" altLang="x-none" sz="1400" dirty="0" err="1">
                  <a:solidFill>
                    <a:srgbClr val="003399"/>
                  </a:solidFill>
                  <a:ea typeface="Times New Roman" charset="0"/>
                  <a:cs typeface="Times New Roman" charset="0"/>
                </a:rPr>
                <a:t>hrs</a:t>
              </a:r>
              <a:endParaRPr lang="en-US" altLang="x-none" sz="1400" dirty="0">
                <a:solidFill>
                  <a:srgbClr val="003399"/>
                </a:solidFill>
                <a:ea typeface="Times New Roman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1400" b="1" u="sng" dirty="0">
                  <a:ea typeface="Times New Roman" charset="0"/>
                  <a:cs typeface="Times New Roman" charset="0"/>
                </a:rPr>
                <a:t>behavior:</a:t>
              </a:r>
              <a:br>
                <a:rPr lang="en-US" altLang="x-none" sz="1400" b="1" u="sng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power on/off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station/song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change volume</a:t>
              </a:r>
              <a:br>
                <a:rPr lang="en-US" altLang="x-none" sz="1400" dirty="0">
                  <a:ea typeface="Times New Roman" charset="0"/>
                  <a:cs typeface="Times New Roman" charset="0"/>
                </a:rPr>
              </a:br>
              <a:r>
                <a:rPr lang="en-US" altLang="x-none" sz="1400" dirty="0">
                  <a:ea typeface="Times New Roman" charset="0"/>
                  <a:cs typeface="Times New Roman" charset="0"/>
                </a:rPr>
                <a:t>  choose random song</a:t>
              </a:r>
            </a:p>
          </p:txBody>
        </p:sp>
      </p:grpSp>
      <p:grpSp>
        <p:nvGrpSpPr>
          <p:cNvPr id="1458185" name="Group 9"/>
          <p:cNvGrpSpPr>
            <a:grpSpLocks/>
          </p:cNvGrpSpPr>
          <p:nvPr/>
        </p:nvGrpSpPr>
        <p:grpSpPr bwMode="auto">
          <a:xfrm>
            <a:off x="2286000" y="3563938"/>
            <a:ext cx="4191000" cy="823912"/>
            <a:chOff x="1440" y="2304"/>
            <a:chExt cx="2640" cy="519"/>
          </a:xfrm>
        </p:grpSpPr>
        <p:sp>
          <p:nvSpPr>
            <p:cNvPr id="1458186" name="Line 10"/>
            <p:cNvSpPr>
              <a:spLocks noChangeShapeType="1"/>
            </p:cNvSpPr>
            <p:nvPr/>
          </p:nvSpPr>
          <p:spPr bwMode="auto">
            <a:xfrm flipH="1">
              <a:off x="1440" y="2304"/>
              <a:ext cx="1152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7" name="Line 11"/>
            <p:cNvSpPr>
              <a:spLocks noChangeShapeType="1"/>
            </p:cNvSpPr>
            <p:nvPr/>
          </p:nvSpPr>
          <p:spPr bwMode="auto">
            <a:xfrm>
              <a:off x="2592" y="2304"/>
              <a:ext cx="96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8188" name="Line 12"/>
            <p:cNvSpPr>
              <a:spLocks noChangeShapeType="1"/>
            </p:cNvSpPr>
            <p:nvPr/>
          </p:nvSpPr>
          <p:spPr bwMode="auto">
            <a:xfrm>
              <a:off x="2592" y="2304"/>
              <a:ext cx="1488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5699125" y="3625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x-none" sz="1800" i="1">
                <a:ea typeface="Times New Roman" charset="0"/>
                <a:cs typeface="Times New Roman" charset="0"/>
              </a:rPr>
              <a:t>constructs</a:t>
            </a:r>
          </a:p>
        </p:txBody>
      </p:sp>
      <p:pic>
        <p:nvPicPr>
          <p:cNvPr id="1458190" name="Picture 14" descr="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92250"/>
            <a:ext cx="2209800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4" name="Picture 18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5" name="Picture 19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6" name="Picture 20" descr="ip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5334000"/>
            <a:ext cx="6921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0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we could write a program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nickAccount.setName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“Nick”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nickAccount.deposit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(50);</a:t>
            </a:r>
          </a:p>
          <a:p>
            <a:pPr marL="0" indent="0">
              <a:buNone/>
            </a:pP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rishiAccount.setName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“Rishi”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rishiAccount.deposit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(50);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success =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rishiAccount.withdraw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(10);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(success) 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“Rishi withdrew $10.”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 smtClean="0"/>
              <a:t>What information is inside this new variable type?</a:t>
            </a:r>
            <a:r>
              <a:rPr lang="en-US" sz="3600" dirty="0" smtClean="0"/>
              <a:t> These are its private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16747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In file </a:t>
            </a:r>
            <a:r>
              <a:rPr lang="en-US" sz="25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BankAccount.java</a:t>
            </a:r>
            <a:endParaRPr lang="en-US" sz="2500" b="1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 smtClean="0">
                <a:latin typeface="Courier" charset="0"/>
                <a:ea typeface="Courier" charset="0"/>
                <a:cs typeface="Courier" charset="0"/>
              </a:rPr>
              <a:t>BankAccount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// </a:t>
            </a:r>
            <a:r>
              <a:rPr lang="en-US" sz="25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Step 1: the data inside </a:t>
            </a:r>
            <a:r>
              <a:rPr lang="en-US" sz="25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500" b="1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BankAccount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String name;</a:t>
            </a:r>
          </a:p>
          <a:p>
            <a:pPr marL="0" indent="0">
              <a:buNone/>
            </a:pPr>
            <a:r>
              <a:rPr lang="en-US" sz="2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balance;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7479" y="4831976"/>
            <a:ext cx="7269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Each </a:t>
            </a:r>
            <a:r>
              <a:rPr lang="en-US" sz="2800" dirty="0" err="1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BankAccount</a:t>
            </a:r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object has its </a:t>
            </a:r>
            <a:r>
              <a:rPr lang="en-US" sz="2800" i="1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own copy</a:t>
            </a:r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pPr algn="ctr"/>
            <a:r>
              <a:rPr lang="en-US" sz="2800" dirty="0" smtClean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of all instance variables.</a:t>
            </a:r>
            <a:endParaRPr lang="en-US" sz="2800" dirty="0">
              <a:solidFill>
                <a:srgbClr val="0432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6585</TotalTime>
  <Words>1415</Words>
  <Application>Microsoft Macintosh PowerPoint</Application>
  <PresentationFormat>On-screen Show (4:3)</PresentationFormat>
  <Paragraphs>487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Andale Mono</vt:lpstr>
      <vt:lpstr>Calibri</vt:lpstr>
      <vt:lpstr>Chalkboard</vt:lpstr>
      <vt:lpstr>Consolas</vt:lpstr>
      <vt:lpstr>Courier</vt:lpstr>
      <vt:lpstr>Courier New</vt:lpstr>
      <vt:lpstr>Tahoma</vt:lpstr>
      <vt:lpstr>Times New Roman</vt:lpstr>
      <vt:lpstr>Verdana</vt:lpstr>
      <vt:lpstr>Wingdings</vt:lpstr>
      <vt:lpstr>Arial</vt:lpstr>
      <vt:lpstr>DarkRedTop</vt:lpstr>
      <vt:lpstr>CS 106A, Lecture 22 More Classes</vt:lpstr>
      <vt:lpstr>Learning Goals</vt:lpstr>
      <vt:lpstr>Plan for today</vt:lpstr>
      <vt:lpstr>Plan for today</vt:lpstr>
      <vt:lpstr>What Is A Class?</vt:lpstr>
      <vt:lpstr>Classes Are Like Blueprints</vt:lpstr>
      <vt:lpstr>What if…</vt:lpstr>
      <vt:lpstr>Creating A New Class</vt:lpstr>
      <vt:lpstr>Example: BankAccount</vt:lpstr>
      <vt:lpstr>Creating A New Class</vt:lpstr>
      <vt:lpstr>Example: BankAccount</vt:lpstr>
      <vt:lpstr>Defining Methods In Classes</vt:lpstr>
      <vt:lpstr>Getters and Setters</vt:lpstr>
      <vt:lpstr>Example: BankAccount</vt:lpstr>
      <vt:lpstr>Creating A New Class</vt:lpstr>
      <vt:lpstr>Constructors</vt:lpstr>
      <vt:lpstr>Example: BankAccount</vt:lpstr>
      <vt:lpstr>Using Constructors</vt:lpstr>
      <vt:lpstr>Plan for today</vt:lpstr>
      <vt:lpstr>Printing Variables</vt:lpstr>
      <vt:lpstr>The toString Method</vt:lpstr>
      <vt:lpstr>The toString Method</vt:lpstr>
      <vt:lpstr>Plan for today</vt:lpstr>
      <vt:lpstr>The “this” Keyword</vt:lpstr>
      <vt:lpstr>Using “this”</vt:lpstr>
      <vt:lpstr>Using “this”</vt:lpstr>
      <vt:lpstr>Using “this”</vt:lpstr>
      <vt:lpstr>Plan for today</vt:lpstr>
      <vt:lpstr>Practice: Employee</vt:lpstr>
      <vt:lpstr>Plan for today</vt:lpstr>
      <vt:lpstr>Inheritance</vt:lpstr>
      <vt:lpstr>Inheritance</vt:lpstr>
      <vt:lpstr>Example: GObjects</vt:lpstr>
      <vt:lpstr>Example: GObjects</vt:lpstr>
      <vt:lpstr>Using Inheritance</vt:lpstr>
      <vt:lpstr>Example: Programmer</vt:lpstr>
      <vt:lpstr>Example: KarelProgrammer</vt:lpstr>
      <vt:lpstr>GCanvas</vt:lpstr>
      <vt:lpstr>GCanvas</vt:lpstr>
      <vt:lpstr>Extending GCanvas</vt:lpstr>
      <vt:lpstr>Extending GCanvas</vt:lpstr>
      <vt:lpstr>Extending GCanvas</vt:lpstr>
      <vt:lpstr>Extending GCanvas</vt:lpstr>
      <vt:lpstr>Plan for today</vt:lpstr>
      <vt:lpstr>Example: Aquarium</vt:lpstr>
      <vt:lpstr>Recap</vt:lpstr>
      <vt:lpstr>Plan for today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657</cp:revision>
  <cp:lastPrinted>2017-08-02T10:57:37Z</cp:lastPrinted>
  <dcterms:created xsi:type="dcterms:W3CDTF">2017-04-27T05:20:22Z</dcterms:created>
  <dcterms:modified xsi:type="dcterms:W3CDTF">2017-08-03T18:06:36Z</dcterms:modified>
</cp:coreProperties>
</file>