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8"/>
  </p:notesMasterIdLst>
  <p:sldIdLst>
    <p:sldId id="256" r:id="rId2"/>
    <p:sldId id="312" r:id="rId3"/>
    <p:sldId id="310" r:id="rId4"/>
    <p:sldId id="262" r:id="rId5"/>
    <p:sldId id="348" r:id="rId6"/>
    <p:sldId id="313" r:id="rId7"/>
    <p:sldId id="315" r:id="rId8"/>
    <p:sldId id="349" r:id="rId9"/>
    <p:sldId id="317" r:id="rId10"/>
    <p:sldId id="321" r:id="rId11"/>
    <p:sldId id="326" r:id="rId12"/>
    <p:sldId id="322" r:id="rId13"/>
    <p:sldId id="324" r:id="rId14"/>
    <p:sldId id="327" r:id="rId15"/>
    <p:sldId id="328" r:id="rId16"/>
    <p:sldId id="329" r:id="rId17"/>
    <p:sldId id="330" r:id="rId18"/>
    <p:sldId id="332" r:id="rId19"/>
    <p:sldId id="338" r:id="rId20"/>
    <p:sldId id="331" r:id="rId21"/>
    <p:sldId id="333" r:id="rId22"/>
    <p:sldId id="334" r:id="rId23"/>
    <p:sldId id="335" r:id="rId24"/>
    <p:sldId id="336" r:id="rId25"/>
    <p:sldId id="337" r:id="rId26"/>
    <p:sldId id="350" r:id="rId27"/>
    <p:sldId id="339" r:id="rId28"/>
    <p:sldId id="340" r:id="rId29"/>
    <p:sldId id="341" r:id="rId30"/>
    <p:sldId id="351" r:id="rId31"/>
    <p:sldId id="352" r:id="rId32"/>
    <p:sldId id="342" r:id="rId33"/>
    <p:sldId id="344" r:id="rId34"/>
    <p:sldId id="345" r:id="rId35"/>
    <p:sldId id="346" r:id="rId36"/>
    <p:sldId id="361" r:id="rId37"/>
    <p:sldId id="353" r:id="rId38"/>
    <p:sldId id="343" r:id="rId39"/>
    <p:sldId id="354" r:id="rId40"/>
    <p:sldId id="347" r:id="rId41"/>
    <p:sldId id="355" r:id="rId42"/>
    <p:sldId id="356" r:id="rId43"/>
    <p:sldId id="357" r:id="rId44"/>
    <p:sldId id="358" r:id="rId45"/>
    <p:sldId id="359" r:id="rId46"/>
    <p:sldId id="36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09C55F-86B5-9446-ADFB-FFDAAF414CDB}">
          <p14:sldIdLst>
            <p14:sldId id="256"/>
            <p14:sldId id="312"/>
            <p14:sldId id="310"/>
            <p14:sldId id="262"/>
          </p14:sldIdLst>
        </p14:section>
        <p14:section name="Data Structures" id="{A7D71172-0C0F-FC4C-BC14-CE710F67F6E9}">
          <p14:sldIdLst>
            <p14:sldId id="348"/>
            <p14:sldId id="313"/>
            <p14:sldId id="315"/>
          </p14:sldIdLst>
        </p14:section>
        <p14:section name="Arrays" id="{B20DEB61-6F13-6743-ACB2-0D2BDBFB4D77}">
          <p14:sldIdLst>
            <p14:sldId id="349"/>
            <p14:sldId id="317"/>
            <p14:sldId id="321"/>
            <p14:sldId id="326"/>
            <p14:sldId id="322"/>
            <p14:sldId id="324"/>
            <p14:sldId id="327"/>
            <p14:sldId id="328"/>
            <p14:sldId id="329"/>
            <p14:sldId id="330"/>
            <p14:sldId id="332"/>
            <p14:sldId id="338"/>
            <p14:sldId id="331"/>
            <p14:sldId id="333"/>
            <p14:sldId id="334"/>
            <p14:sldId id="335"/>
            <p14:sldId id="336"/>
            <p14:sldId id="337"/>
          </p14:sldIdLst>
        </p14:section>
        <p14:section name="Params+Return" id="{A0900FF1-65A6-404A-8BD6-EF88972AE436}">
          <p14:sldIdLst>
            <p14:sldId id="350"/>
            <p14:sldId id="339"/>
            <p14:sldId id="340"/>
            <p14:sldId id="341"/>
          </p14:sldIdLst>
        </p14:section>
        <p14:section name="Announcements" id="{8196E600-2ACC-EC41-AF4B-DE5AFD2F8B9C}">
          <p14:sldIdLst>
            <p14:sldId id="351"/>
          </p14:sldIdLst>
        </p14:section>
        <p14:section name="Swap" id="{B20695D2-D500-1D47-938F-3457AE649200}">
          <p14:sldIdLst>
            <p14:sldId id="352"/>
            <p14:sldId id="342"/>
            <p14:sldId id="344"/>
            <p14:sldId id="345"/>
            <p14:sldId id="346"/>
            <p14:sldId id="361"/>
          </p14:sldIdLst>
        </p14:section>
        <p14:section name="Weather" id="{DAC4916E-66E2-BA44-83F3-12318134617D}">
          <p14:sldIdLst>
            <p14:sldId id="353"/>
            <p14:sldId id="343"/>
          </p14:sldIdLst>
        </p14:section>
        <p14:section name="Recap" id="{6A6D349D-458C-EE43-8FB6-14D2EE188819}">
          <p14:sldIdLst>
            <p14:sldId id="354"/>
            <p14:sldId id="347"/>
            <p14:sldId id="355"/>
          </p14:sldIdLst>
        </p14:section>
        <p14:section name="Extra" id="{6FFB11F2-9296-1B48-9C12-B5A13FB76C57}">
          <p14:sldIdLst>
            <p14:sldId id="356"/>
            <p14:sldId id="357"/>
            <p14:sldId id="358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7"/>
    <p:restoredTop sz="90591"/>
  </p:normalViewPr>
  <p:slideViewPr>
    <p:cSldViewPr snapToGrid="0" snapToObjects="1">
      <p:cViewPr>
        <p:scale>
          <a:sx n="105" d="100"/>
          <a:sy n="105" d="100"/>
        </p:scale>
        <p:origin x="91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A64F-48CA-6044-9303-A1575438662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AC7-6EB8-0444-B537-C59A44D4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63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Couldn’t do this with Strings!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0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42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82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</a:t>
            </a:r>
            <a:r>
              <a:rPr lang="en-US" baseline="0" dirty="0" smtClean="0"/>
              <a:t> before, but now loop up to array length</a:t>
            </a:r>
          </a:p>
          <a:p>
            <a:r>
              <a:rPr lang="en-US" baseline="0" dirty="0" smtClean="0"/>
              <a:t>What does this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97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34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7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2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51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like</a:t>
            </a:r>
            <a:r>
              <a:rPr lang="en-US" baseline="0" dirty="0" smtClean="0"/>
              <a:t> how we can’t do much with chars </a:t>
            </a:r>
            <a:r>
              <a:rPr lang="mr-IN" baseline="0" dirty="0" smtClean="0"/>
              <a:t>–</a:t>
            </a:r>
            <a:r>
              <a:rPr lang="en-US" baseline="0" dirty="0" smtClean="0"/>
              <a:t> but luckily, there are Character methods!  Same thing for Arrays.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5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see more of these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85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87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79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r>
              <a:rPr lang="en-US" baseline="0" dirty="0" smtClean="0"/>
              <a:t> 4 due next Monday</a:t>
            </a:r>
          </a:p>
          <a:p>
            <a:r>
              <a:rPr lang="en-US" baseline="0" dirty="0" smtClean="0"/>
              <a:t>Midterms graded and returned next week</a:t>
            </a:r>
          </a:p>
          <a:p>
            <a:r>
              <a:rPr lang="en-US" baseline="0" dirty="0" smtClean="0"/>
              <a:t>No other midterm discussion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13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09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pair</a:t>
            </a:r>
            <a:r>
              <a:rPr lang="en-US" baseline="0" dirty="0" smtClean="0"/>
              <a:t> 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296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74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69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9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83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098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95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963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62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</a:t>
            </a:r>
            <a:r>
              <a:rPr lang="en-US" baseline="0" dirty="0" smtClean="0"/>
              <a:t> for palindromes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71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1831134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Powerful tool for manipulating lots of</a:t>
            </a:r>
            <a:r>
              <a:rPr lang="en-US" baseline="0" dirty="0" smtClean="0"/>
              <a:t> data </a:t>
            </a:r>
            <a:r>
              <a:rPr lang="mr-IN" baseline="0" dirty="0" smtClean="0"/>
              <a:t>–</a:t>
            </a:r>
            <a:r>
              <a:rPr lang="en-US" baseline="0" dirty="0" smtClean="0"/>
              <a:t> data makes programs interesting!</a:t>
            </a:r>
          </a:p>
          <a:p>
            <a:r>
              <a:rPr lang="en-US" baseline="0" dirty="0" smtClean="0"/>
              <a:t>Applies to both console and graphics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1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know how to store a variable number of numbers!  Can’t make variable # of variables.</a:t>
            </a:r>
          </a:p>
          <a:p>
            <a:r>
              <a:rPr lang="en-US" dirty="0" smtClean="0"/>
              <a:t>Also, we need many variables to track all info,</a:t>
            </a:r>
            <a:r>
              <a:rPr lang="en-US" baseline="0" dirty="0" smtClean="0"/>
              <a:t> including hottest, coldest, average,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6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0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Indexed just like strings!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52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5 boxes, each contains an </a:t>
            </a:r>
            <a:r>
              <a:rPr lang="en-US" dirty="0" err="1" smtClean="0"/>
              <a:t>int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36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same as </a:t>
            </a:r>
            <a:r>
              <a:rPr lang="en-US" dirty="0" err="1" smtClean="0"/>
              <a:t>charAt</a:t>
            </a:r>
            <a:r>
              <a:rPr lang="en-US" dirty="0" smtClean="0"/>
              <a:t>, but for 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r>
              <a:rPr lang="en-US" altLang="x-none" noProof="0" smtClean="0"/>
              <a:t>Click to edit Master title style</a:t>
            </a:r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text styles</a:t>
            </a:r>
          </a:p>
          <a:p>
            <a:pPr lvl="1"/>
            <a:r>
              <a:rPr lang="en-US" altLang="x-none" smtClean="0"/>
              <a:t>Second level</a:t>
            </a:r>
          </a:p>
          <a:p>
            <a:pPr lvl="2"/>
            <a:r>
              <a:rPr lang="en-US" altLang="x-none" smtClean="0"/>
              <a:t>Third level</a:t>
            </a:r>
          </a:p>
          <a:p>
            <a:pPr lvl="3"/>
            <a:r>
              <a:rPr lang="en-US" altLang="x-none" smtClean="0"/>
              <a:t>Fourth level</a:t>
            </a:r>
          </a:p>
          <a:p>
            <a:pPr lvl="4"/>
            <a:r>
              <a:rPr lang="en-US" altLang="x-none" smtClean="0"/>
              <a:t>Fifth level</a:t>
            </a:r>
            <a:endParaRPr lang="en-US" altLang="x-none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08267DFD-02E1-ED47-A842-BD1D585199FF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  <p:sp>
        <p:nvSpPr>
          <p:cNvPr id="1039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Tahoma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7" Type="http://schemas.microsoft.com/office/2007/relationships/hdphoto" Target="../media/hdphoto2.wdp"/><Relationship Id="rId8" Type="http://schemas.microsoft.com/office/2007/relationships/hdphoto" Target="../media/hdphoto3.wdp"/><Relationship Id="rId9" Type="http://schemas.openxmlformats.org/officeDocument/2006/relationships/image" Target="../media/image4.png"/><Relationship Id="rId10" Type="http://schemas.microsoft.com/office/2007/relationships/hdphoto" Target="../media/hdphoto4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106A, Lecture </a:t>
            </a:r>
            <a:r>
              <a:rPr lang="en-US" dirty="0" smtClean="0"/>
              <a:t>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Java Ch. </a:t>
            </a:r>
            <a:r>
              <a:rPr lang="en-US" altLang="x-none" sz="1500" i="1" dirty="0" smtClean="0"/>
              <a:t>11.1-11.5</a:t>
            </a:r>
            <a:endParaRPr lang="en-US" altLang="x-none" sz="1500" i="1" dirty="0"/>
          </a:p>
        </p:txBody>
      </p:sp>
    </p:spTree>
    <p:extLst>
      <p:ext uri="{BB962C8B-B14F-4D97-AF65-F5344CB8AC3E}">
        <p14:creationId xmlns:p14="http://schemas.microsoft.com/office/powerpoint/2010/main" val="156435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Creating an Array</a:t>
            </a:r>
            <a:endParaRPr lang="en-US" dirty="0" smtClean="0">
              <a:cs typeface="+mj-cs"/>
            </a:endParaRPr>
          </a:p>
        </p:txBody>
      </p:sp>
      <p:sp>
        <p:nvSpPr>
          <p:cNvPr id="148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3200" b="1" i="1" dirty="0" smtClean="0">
                <a:latin typeface="Consolas" charset="0"/>
                <a:cs typeface="+mn-cs"/>
              </a:rPr>
              <a:t>type</a:t>
            </a:r>
            <a:r>
              <a:rPr lang="en-US" sz="3200" dirty="0" smtClean="0">
                <a:latin typeface="Consolas" charset="0"/>
                <a:cs typeface="+mn-cs"/>
              </a:rPr>
              <a:t>[] </a:t>
            </a:r>
            <a:r>
              <a:rPr lang="en-US" sz="3200" b="1" i="1" dirty="0" smtClean="0">
                <a:latin typeface="Consolas" charset="0"/>
                <a:cs typeface="+mn-cs"/>
              </a:rPr>
              <a:t>name</a:t>
            </a:r>
            <a:r>
              <a:rPr lang="en-US" sz="3200" dirty="0" smtClean="0">
                <a:latin typeface="Consolas" charset="0"/>
                <a:cs typeface="+mn-cs"/>
              </a:rPr>
              <a:t> = new </a:t>
            </a:r>
            <a:r>
              <a:rPr lang="en-US" sz="3200" b="1" i="1" dirty="0" smtClean="0">
                <a:latin typeface="Consolas" charset="0"/>
                <a:cs typeface="+mn-cs"/>
              </a:rPr>
              <a:t>type</a:t>
            </a:r>
            <a:r>
              <a:rPr lang="en-US" sz="3200" dirty="0" smtClean="0">
                <a:latin typeface="Consolas" charset="0"/>
                <a:cs typeface="+mn-cs"/>
              </a:rPr>
              <a:t>[</a:t>
            </a:r>
            <a:r>
              <a:rPr lang="en-US" sz="3200" b="1" i="1" dirty="0" smtClean="0">
                <a:latin typeface="Consolas" charset="0"/>
                <a:cs typeface="+mn-cs"/>
              </a:rPr>
              <a:t>length</a:t>
            </a:r>
            <a:r>
              <a:rPr lang="en-US" sz="3200" dirty="0" smtClean="0">
                <a:latin typeface="Consolas" charset="0"/>
                <a:cs typeface="+mn-cs"/>
              </a:rPr>
              <a:t>];</a:t>
            </a:r>
          </a:p>
          <a:p>
            <a:pPr algn="ctr" eaLnBrk="1" hangingPunct="1">
              <a:buFontTx/>
              <a:buNone/>
              <a:defRPr/>
            </a:pPr>
            <a:endParaRPr lang="en-US" sz="3200" dirty="0">
              <a:latin typeface="Consolas" charset="0"/>
            </a:endParaRPr>
          </a:p>
          <a:p>
            <a:pPr algn="ctr" eaLnBrk="1" hangingPunct="1">
              <a:buFontTx/>
              <a:buNone/>
              <a:defRPr/>
            </a:pPr>
            <a:endParaRPr lang="en-US" sz="3200" dirty="0" smtClean="0">
              <a:latin typeface="Consolas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latin typeface="Consolas" charset="0"/>
              </a:rPr>
              <a:t>		</a:t>
            </a:r>
            <a:r>
              <a:rPr lang="en-US" sz="2800" dirty="0" err="1" smtClean="0">
                <a:latin typeface="Consolas" charset="0"/>
              </a:rPr>
              <a:t>int</a:t>
            </a:r>
            <a:r>
              <a:rPr lang="en-US" sz="2800" dirty="0" smtClean="0">
                <a:latin typeface="Consolas" charset="0"/>
              </a:rPr>
              <a:t>[] numbers = new </a:t>
            </a:r>
            <a:r>
              <a:rPr lang="en-US" sz="2800" dirty="0" err="1" smtClean="0">
                <a:latin typeface="Consolas" charset="0"/>
              </a:rPr>
              <a:t>int</a:t>
            </a:r>
            <a:r>
              <a:rPr lang="en-US" sz="2800" dirty="0" smtClean="0">
                <a:latin typeface="Consolas" charset="0"/>
              </a:rPr>
              <a:t>[5</a:t>
            </a:r>
            <a:r>
              <a:rPr lang="en-US" sz="2800" dirty="0" smtClean="0">
                <a:latin typeface="Consolas" charset="0"/>
              </a:rPr>
              <a:t>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dirty="0" smtClean="0">
              <a:latin typeface="Consolas" charset="0"/>
            </a:endParaRPr>
          </a:p>
        </p:txBody>
      </p:sp>
      <p:graphicFrame>
        <p:nvGraphicFramePr>
          <p:cNvPr id="1482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02451"/>
              </p:ext>
            </p:extLst>
          </p:nvPr>
        </p:nvGraphicFramePr>
        <p:xfrm>
          <a:off x="2383536" y="3837813"/>
          <a:ext cx="3352800" cy="792352"/>
        </p:xfrm>
        <a:graphic>
          <a:graphicData uri="http://schemas.openxmlformats.org/drawingml/2006/table">
            <a:tbl>
              <a:tblPr/>
              <a:tblGrid>
                <a:gridCol w="804863"/>
                <a:gridCol w="509587"/>
                <a:gridCol w="508000"/>
                <a:gridCol w="509588"/>
                <a:gridCol w="509587"/>
                <a:gridCol w="5111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index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36192" y="6209029"/>
            <a:ext cx="6035040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 smtClean="0"/>
              <a:t>Java automatically </a:t>
            </a:r>
            <a:r>
              <a:rPr lang="en-US" sz="2600" smtClean="0"/>
              <a:t>initializes elements to </a:t>
            </a:r>
            <a:r>
              <a:rPr lang="en-US" sz="2600" b="1" smtClean="0"/>
              <a:t>0</a:t>
            </a:r>
            <a:r>
              <a:rPr lang="en-US" sz="2600" smtClean="0"/>
              <a:t>.</a:t>
            </a:r>
            <a:endParaRPr lang="en-US" sz="26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002024" y="4782565"/>
            <a:ext cx="829056" cy="14264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82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Accessing Data In An Array</a:t>
            </a:r>
            <a:endParaRPr lang="en-US" dirty="0" smtClean="0">
              <a:cs typeface="+mj-cs"/>
            </a:endParaRPr>
          </a:p>
        </p:txBody>
      </p:sp>
      <p:sp>
        <p:nvSpPr>
          <p:cNvPr id="148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 smtClean="0">
                <a:latin typeface="Consolas" charset="0"/>
                <a:cs typeface="+mn-cs"/>
              </a:rPr>
              <a:t>		</a:t>
            </a:r>
            <a:endParaRPr lang="en-US" b="1" dirty="0" smtClean="0">
              <a:latin typeface="Consolas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b="1" i="1" dirty="0" smtClean="0">
                <a:latin typeface="Consolas" charset="0"/>
                <a:cs typeface="+mn-cs"/>
              </a:rPr>
              <a:t>name</a:t>
            </a:r>
            <a:r>
              <a:rPr lang="en-US" dirty="0" smtClean="0">
                <a:latin typeface="Consolas" charset="0"/>
                <a:cs typeface="+mn-cs"/>
              </a:rPr>
              <a:t>[</a:t>
            </a:r>
            <a:r>
              <a:rPr lang="en-US" b="1" i="1" dirty="0" smtClean="0">
                <a:latin typeface="Consolas" charset="0"/>
                <a:cs typeface="+mn-cs"/>
              </a:rPr>
              <a:t>index</a:t>
            </a:r>
            <a:r>
              <a:rPr lang="en-US" dirty="0" smtClean="0">
                <a:latin typeface="Consolas" charset="0"/>
                <a:cs typeface="+mn-cs"/>
              </a:rPr>
              <a:t>]</a:t>
            </a:r>
            <a:r>
              <a:rPr lang="en-US" dirty="0" smtClean="0">
                <a:solidFill>
                  <a:srgbClr val="008000"/>
                </a:solidFill>
                <a:latin typeface="Consolas" charset="0"/>
                <a:cs typeface="+mn-cs"/>
              </a:rPr>
              <a:t>   // get element at </a:t>
            </a:r>
            <a:r>
              <a:rPr lang="en-US" b="1" dirty="0" smtClean="0">
                <a:solidFill>
                  <a:srgbClr val="008000"/>
                </a:solidFill>
                <a:latin typeface="Consolas" charset="0"/>
                <a:cs typeface="+mn-cs"/>
              </a:rPr>
              <a:t>index</a:t>
            </a:r>
            <a:endParaRPr lang="en-US" dirty="0" smtClean="0">
              <a:solidFill>
                <a:srgbClr val="008000"/>
              </a:solidFill>
              <a:latin typeface="Consolas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500" dirty="0" smtClean="0">
              <a:latin typeface="Consolas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sz="1000" dirty="0" smtClean="0">
              <a:latin typeface="Consolas" charset="0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Like Strings, indices go from </a:t>
            </a:r>
            <a:r>
              <a:rPr lang="en-US" sz="2800" b="1" dirty="0" smtClean="0">
                <a:cs typeface="+mn-cs"/>
              </a:rPr>
              <a:t>0</a:t>
            </a:r>
            <a:r>
              <a:rPr lang="en-US" sz="2800" dirty="0" smtClean="0">
                <a:cs typeface="+mn-cs"/>
              </a:rPr>
              <a:t> </a:t>
            </a:r>
            <a:r>
              <a:rPr lang="en-US" sz="2800" dirty="0" smtClean="0">
                <a:cs typeface="+mn-cs"/>
              </a:rPr>
              <a:t>to the </a:t>
            </a:r>
            <a:r>
              <a:rPr lang="en-US" sz="2800" b="1" dirty="0" smtClean="0">
                <a:cs typeface="+mn-cs"/>
              </a:rPr>
              <a:t>array's length - 1</a:t>
            </a:r>
            <a:r>
              <a:rPr lang="en-US" sz="2800" dirty="0" smtClean="0">
                <a:cs typeface="+mn-cs"/>
              </a:rPr>
              <a:t>.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900" dirty="0" smtClean="0">
                <a:latin typeface="Consolas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 smtClean="0">
                <a:latin typeface="Consolas" charset="0"/>
              </a:rPr>
              <a:t>	for (</a:t>
            </a:r>
            <a:r>
              <a:rPr lang="en-US" sz="2400" dirty="0" err="1" smtClean="0">
                <a:latin typeface="Consolas" charset="0"/>
              </a:rPr>
              <a:t>int</a:t>
            </a:r>
            <a:r>
              <a:rPr lang="en-US" sz="2400" dirty="0" smtClean="0">
                <a:latin typeface="Consolas" charset="0"/>
              </a:rPr>
              <a:t> </a:t>
            </a:r>
            <a:r>
              <a:rPr lang="en-US" sz="2400" dirty="0" err="1" smtClean="0">
                <a:latin typeface="Consolas" charset="0"/>
              </a:rPr>
              <a:t>i</a:t>
            </a:r>
            <a:r>
              <a:rPr lang="en-US" sz="2400" dirty="0" smtClean="0">
                <a:latin typeface="Consolas" charset="0"/>
              </a:rPr>
              <a:t> = 0; </a:t>
            </a:r>
            <a:r>
              <a:rPr lang="en-US" sz="2400" dirty="0" err="1" smtClean="0">
                <a:latin typeface="Consolas" charset="0"/>
              </a:rPr>
              <a:t>i</a:t>
            </a:r>
            <a:r>
              <a:rPr lang="en-US" sz="2400" dirty="0" smtClean="0">
                <a:latin typeface="Consolas" charset="0"/>
              </a:rPr>
              <a:t> &lt; 7; </a:t>
            </a:r>
            <a:r>
              <a:rPr lang="en-US" sz="2400" dirty="0" err="1" smtClean="0">
                <a:latin typeface="Consolas" charset="0"/>
              </a:rPr>
              <a:t>i</a:t>
            </a:r>
            <a:r>
              <a:rPr lang="en-US" sz="2400" dirty="0" smtClean="0">
                <a:latin typeface="Consolas" charset="0"/>
              </a:rPr>
              <a:t>++) {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 smtClean="0">
                <a:latin typeface="Consolas" charset="0"/>
              </a:rPr>
              <a:t>		  </a:t>
            </a:r>
            <a:r>
              <a:rPr lang="en-US" sz="2400" dirty="0" err="1" smtClean="0">
                <a:latin typeface="Consolas" charset="0"/>
              </a:rPr>
              <a:t>println</a:t>
            </a:r>
            <a:r>
              <a:rPr lang="en-US" sz="2400" dirty="0" smtClean="0">
                <a:latin typeface="Consolas" charset="0"/>
              </a:rPr>
              <a:t>(numbers[</a:t>
            </a:r>
            <a:r>
              <a:rPr lang="en-US" sz="2400" dirty="0" err="1" smtClean="0">
                <a:latin typeface="Consolas" charset="0"/>
              </a:rPr>
              <a:t>i</a:t>
            </a:r>
            <a:r>
              <a:rPr lang="en-US" sz="2400" dirty="0" smtClean="0">
                <a:latin typeface="Consolas" charset="0"/>
              </a:rPr>
              <a:t>]);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 smtClean="0">
                <a:latin typeface="Consolas" charset="0"/>
              </a:rPr>
              <a:t>	</a:t>
            </a:r>
            <a:r>
              <a:rPr lang="en-US" sz="2400" dirty="0" smtClean="0">
                <a:latin typeface="Consolas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b="1" dirty="0">
                <a:solidFill>
                  <a:srgbClr val="800000"/>
                </a:solidFill>
                <a:latin typeface="Consolas" charset="0"/>
              </a:rPr>
              <a:t>	</a:t>
            </a:r>
            <a:r>
              <a:rPr lang="en-US" sz="2400" b="1" dirty="0" err="1" smtClean="0">
                <a:solidFill>
                  <a:srgbClr val="800000"/>
                </a:solidFill>
                <a:latin typeface="Consolas" charset="0"/>
              </a:rPr>
              <a:t>println</a:t>
            </a:r>
            <a:r>
              <a:rPr lang="en-US" sz="2400" b="1" dirty="0" smtClean="0">
                <a:solidFill>
                  <a:srgbClr val="800000"/>
                </a:solidFill>
                <a:latin typeface="Consolas" charset="0"/>
              </a:rPr>
              <a:t>(numbers[9]);   </a:t>
            </a:r>
            <a:r>
              <a:rPr lang="en-US" sz="2400" dirty="0" smtClean="0">
                <a:solidFill>
                  <a:srgbClr val="008000"/>
                </a:solidFill>
                <a:latin typeface="Consolas" charset="0"/>
              </a:rPr>
              <a:t>// exception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008000"/>
                </a:solidFill>
                <a:latin typeface="Consolas" charset="0"/>
              </a:rPr>
              <a:t>	</a:t>
            </a:r>
            <a:r>
              <a:rPr lang="en-US" sz="2400" b="1" dirty="0" err="1" smtClean="0">
                <a:solidFill>
                  <a:srgbClr val="800000"/>
                </a:solidFill>
                <a:latin typeface="Consolas" charset="0"/>
              </a:rPr>
              <a:t>println</a:t>
            </a:r>
            <a:r>
              <a:rPr lang="en-US" sz="2400" b="1" dirty="0" smtClean="0">
                <a:solidFill>
                  <a:srgbClr val="800000"/>
                </a:solidFill>
                <a:latin typeface="Consolas" charset="0"/>
              </a:rPr>
              <a:t>(numbers[-1]);  </a:t>
            </a:r>
            <a:r>
              <a:rPr lang="en-US" sz="2400" dirty="0" smtClean="0">
                <a:solidFill>
                  <a:srgbClr val="008000"/>
                </a:solidFill>
                <a:latin typeface="Consolas" charset="0"/>
              </a:rPr>
              <a:t>// exception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800" dirty="0" smtClean="0">
              <a:latin typeface="Consolas" charset="0"/>
            </a:endParaRPr>
          </a:p>
        </p:txBody>
      </p:sp>
      <p:graphicFrame>
        <p:nvGraphicFramePr>
          <p:cNvPr id="14837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84280"/>
              </p:ext>
            </p:extLst>
          </p:nvPr>
        </p:nvGraphicFramePr>
        <p:xfrm>
          <a:off x="2286000" y="5381625"/>
          <a:ext cx="4800600" cy="792352"/>
        </p:xfrm>
        <a:graphic>
          <a:graphicData uri="http://schemas.openxmlformats.org/drawingml/2006/table">
            <a:tbl>
              <a:tblPr/>
              <a:tblGrid>
                <a:gridCol w="901700"/>
                <a:gridCol w="557213"/>
                <a:gridCol w="557212"/>
                <a:gridCol w="555625"/>
                <a:gridCol w="557213"/>
                <a:gridCol w="557212"/>
                <a:gridCol w="558800"/>
                <a:gridCol w="55562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index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08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Putting Data In An Array</a:t>
            </a:r>
            <a:endParaRPr lang="en-US" dirty="0" smtClean="0">
              <a:cs typeface="+mj-cs"/>
            </a:endParaRPr>
          </a:p>
        </p:txBody>
      </p:sp>
      <p:sp>
        <p:nvSpPr>
          <p:cNvPr id="148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 smtClean="0">
                <a:latin typeface="Consolas" charset="0"/>
                <a:cs typeface="+mn-cs"/>
              </a:rPr>
              <a:t>		</a:t>
            </a:r>
            <a:endParaRPr lang="en-US" b="1" dirty="0" smtClean="0">
              <a:latin typeface="Consolas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b="1" i="1" dirty="0" smtClean="0">
                <a:latin typeface="Consolas" charset="0"/>
                <a:cs typeface="+mn-cs"/>
              </a:rPr>
              <a:t>name</a:t>
            </a:r>
            <a:r>
              <a:rPr lang="en-US" dirty="0" smtClean="0">
                <a:latin typeface="Consolas" charset="0"/>
                <a:cs typeface="+mn-cs"/>
              </a:rPr>
              <a:t>[</a:t>
            </a:r>
            <a:r>
              <a:rPr lang="en-US" b="1" i="1" dirty="0" smtClean="0">
                <a:latin typeface="Consolas" charset="0"/>
                <a:cs typeface="+mn-cs"/>
              </a:rPr>
              <a:t>index</a:t>
            </a:r>
            <a:r>
              <a:rPr lang="en-US" dirty="0" smtClean="0">
                <a:latin typeface="Consolas" charset="0"/>
                <a:cs typeface="+mn-cs"/>
              </a:rPr>
              <a:t>] = </a:t>
            </a:r>
            <a:r>
              <a:rPr lang="en-US" b="1" i="1" dirty="0" smtClean="0">
                <a:latin typeface="Consolas" charset="0"/>
                <a:cs typeface="+mn-cs"/>
              </a:rPr>
              <a:t>value</a:t>
            </a:r>
            <a:r>
              <a:rPr lang="en-US" dirty="0" smtClean="0">
                <a:latin typeface="Consolas" charset="0"/>
                <a:cs typeface="+mn-cs"/>
              </a:rPr>
              <a:t>;</a:t>
            </a:r>
            <a:r>
              <a:rPr lang="en-US" dirty="0" smtClean="0">
                <a:solidFill>
                  <a:srgbClr val="008000"/>
                </a:solidFill>
                <a:latin typeface="Consolas" charset="0"/>
                <a:cs typeface="+mn-cs"/>
              </a:rPr>
              <a:t>   // set element at </a:t>
            </a:r>
            <a:r>
              <a:rPr lang="en-US" b="1" dirty="0" smtClean="0">
                <a:solidFill>
                  <a:srgbClr val="008000"/>
                </a:solidFill>
                <a:latin typeface="Consolas" charset="0"/>
                <a:cs typeface="+mn-cs"/>
              </a:rPr>
              <a:t>index</a:t>
            </a:r>
            <a:endParaRPr lang="en-US" dirty="0" smtClean="0">
              <a:solidFill>
                <a:srgbClr val="008000"/>
              </a:solidFill>
              <a:latin typeface="Consolas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500" dirty="0" smtClean="0">
              <a:latin typeface="Consolas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sz="1000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800" dirty="0" smtClean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02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Putting Data In An Array</a:t>
            </a:r>
            <a:endParaRPr lang="en-US" dirty="0" smtClean="0">
              <a:cs typeface="+mj-cs"/>
            </a:endParaRPr>
          </a:p>
        </p:txBody>
      </p:sp>
      <p:sp>
        <p:nvSpPr>
          <p:cNvPr id="148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 smtClean="0">
                <a:latin typeface="Consolas" charset="0"/>
                <a:cs typeface="+mn-cs"/>
              </a:rPr>
              <a:t>		</a:t>
            </a:r>
            <a:endParaRPr lang="en-US" b="1" dirty="0" smtClean="0">
              <a:latin typeface="Consolas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b="1" i="1" dirty="0" smtClean="0">
                <a:latin typeface="Consolas" charset="0"/>
                <a:cs typeface="+mn-cs"/>
              </a:rPr>
              <a:t>name</a:t>
            </a:r>
            <a:r>
              <a:rPr lang="en-US" dirty="0" smtClean="0">
                <a:latin typeface="Consolas" charset="0"/>
                <a:cs typeface="+mn-cs"/>
              </a:rPr>
              <a:t>[</a:t>
            </a:r>
            <a:r>
              <a:rPr lang="en-US" b="1" i="1" dirty="0" smtClean="0">
                <a:latin typeface="Consolas" charset="0"/>
                <a:cs typeface="+mn-cs"/>
              </a:rPr>
              <a:t>index</a:t>
            </a:r>
            <a:r>
              <a:rPr lang="en-US" dirty="0" smtClean="0">
                <a:latin typeface="Consolas" charset="0"/>
                <a:cs typeface="+mn-cs"/>
              </a:rPr>
              <a:t>] = </a:t>
            </a:r>
            <a:r>
              <a:rPr lang="en-US" b="1" i="1" dirty="0" smtClean="0">
                <a:latin typeface="Consolas" charset="0"/>
                <a:cs typeface="+mn-cs"/>
              </a:rPr>
              <a:t>value</a:t>
            </a:r>
            <a:r>
              <a:rPr lang="en-US" dirty="0" smtClean="0">
                <a:latin typeface="Consolas" charset="0"/>
                <a:cs typeface="+mn-cs"/>
              </a:rPr>
              <a:t>;</a:t>
            </a:r>
            <a:r>
              <a:rPr lang="en-US" dirty="0" smtClean="0">
                <a:solidFill>
                  <a:srgbClr val="008000"/>
                </a:solidFill>
                <a:latin typeface="Consolas" charset="0"/>
                <a:cs typeface="+mn-cs"/>
              </a:rPr>
              <a:t>   // set element at </a:t>
            </a:r>
            <a:r>
              <a:rPr lang="en-US" b="1" dirty="0" smtClean="0">
                <a:solidFill>
                  <a:srgbClr val="008000"/>
                </a:solidFill>
                <a:latin typeface="Consolas" charset="0"/>
                <a:cs typeface="+mn-cs"/>
              </a:rPr>
              <a:t>index</a:t>
            </a:r>
            <a:endParaRPr lang="en-US" dirty="0" smtClean="0">
              <a:solidFill>
                <a:srgbClr val="008000"/>
              </a:solidFill>
              <a:latin typeface="Consolas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500" dirty="0" smtClean="0">
              <a:latin typeface="Consolas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sz="1000" dirty="0" smtClean="0">
              <a:latin typeface="Consolas" charset="0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Like Strings, indices go from </a:t>
            </a:r>
            <a:r>
              <a:rPr lang="en-US" sz="2800" b="1" dirty="0" smtClean="0">
                <a:cs typeface="+mn-cs"/>
              </a:rPr>
              <a:t>0</a:t>
            </a:r>
            <a:r>
              <a:rPr lang="en-US" sz="2800" dirty="0" smtClean="0">
                <a:cs typeface="+mn-cs"/>
              </a:rPr>
              <a:t> </a:t>
            </a:r>
            <a:r>
              <a:rPr lang="en-US" sz="2800" dirty="0" smtClean="0">
                <a:cs typeface="+mn-cs"/>
              </a:rPr>
              <a:t>to the </a:t>
            </a:r>
            <a:r>
              <a:rPr lang="en-US" sz="2800" b="1" dirty="0" smtClean="0">
                <a:cs typeface="+mn-cs"/>
              </a:rPr>
              <a:t>array's length - 1</a:t>
            </a:r>
            <a:r>
              <a:rPr lang="en-US" sz="2800" dirty="0" smtClean="0">
                <a:cs typeface="+mn-cs"/>
              </a:rPr>
              <a:t>.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900" dirty="0" smtClean="0">
                <a:latin typeface="Consolas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 smtClean="0">
                <a:latin typeface="Consolas" charset="0"/>
              </a:rPr>
              <a:t>	</a:t>
            </a:r>
            <a:r>
              <a:rPr lang="en-US" sz="2400" dirty="0" err="1" smtClean="0">
                <a:latin typeface="Consolas" charset="0"/>
              </a:rPr>
              <a:t>int</a:t>
            </a:r>
            <a:r>
              <a:rPr lang="en-US" sz="2400" dirty="0" smtClean="0">
                <a:latin typeface="Consolas" charset="0"/>
              </a:rPr>
              <a:t>[] numbers = </a:t>
            </a:r>
            <a:r>
              <a:rPr lang="en-US" sz="2400" b="1" dirty="0" smtClean="0">
                <a:latin typeface="Consolas" charset="0"/>
              </a:rPr>
              <a:t>new</a:t>
            </a:r>
            <a:r>
              <a:rPr lang="en-US" sz="2400" dirty="0" smtClean="0">
                <a:latin typeface="Consolas" charset="0"/>
              </a:rPr>
              <a:t> </a:t>
            </a:r>
            <a:r>
              <a:rPr lang="en-US" sz="2400" dirty="0" err="1" smtClean="0">
                <a:latin typeface="Consolas" charset="0"/>
              </a:rPr>
              <a:t>int</a:t>
            </a:r>
            <a:r>
              <a:rPr lang="en-US" sz="2400" dirty="0" smtClean="0">
                <a:latin typeface="Consolas" charset="0"/>
              </a:rPr>
              <a:t>[7];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 smtClean="0">
                <a:latin typeface="Consolas" charset="0"/>
              </a:rPr>
              <a:t>	for (</a:t>
            </a:r>
            <a:r>
              <a:rPr lang="en-US" sz="2400" dirty="0" err="1" smtClean="0">
                <a:latin typeface="Consolas" charset="0"/>
              </a:rPr>
              <a:t>int</a:t>
            </a:r>
            <a:r>
              <a:rPr lang="en-US" sz="2400" dirty="0" smtClean="0">
                <a:latin typeface="Consolas" charset="0"/>
              </a:rPr>
              <a:t> </a:t>
            </a:r>
            <a:r>
              <a:rPr lang="en-US" sz="2400" dirty="0" err="1" smtClean="0">
                <a:latin typeface="Consolas" charset="0"/>
              </a:rPr>
              <a:t>i</a:t>
            </a:r>
            <a:r>
              <a:rPr lang="en-US" sz="2400" dirty="0" smtClean="0">
                <a:latin typeface="Consolas" charset="0"/>
              </a:rPr>
              <a:t> = 0; </a:t>
            </a:r>
            <a:r>
              <a:rPr lang="en-US" sz="2400" dirty="0" err="1" smtClean="0">
                <a:latin typeface="Consolas" charset="0"/>
              </a:rPr>
              <a:t>i</a:t>
            </a:r>
            <a:r>
              <a:rPr lang="en-US" sz="2400" dirty="0" smtClean="0">
                <a:latin typeface="Consolas" charset="0"/>
              </a:rPr>
              <a:t> &lt; 7; </a:t>
            </a:r>
            <a:r>
              <a:rPr lang="en-US" sz="2400" dirty="0" err="1" smtClean="0">
                <a:latin typeface="Consolas" charset="0"/>
              </a:rPr>
              <a:t>i</a:t>
            </a:r>
            <a:r>
              <a:rPr lang="en-US" sz="2400" dirty="0" smtClean="0">
                <a:latin typeface="Consolas" charset="0"/>
              </a:rPr>
              <a:t>++) {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 smtClean="0">
                <a:latin typeface="Consolas" charset="0"/>
              </a:rPr>
              <a:t>		  numbers[</a:t>
            </a:r>
            <a:r>
              <a:rPr lang="en-US" sz="2400" dirty="0" err="1" smtClean="0">
                <a:latin typeface="Consolas" charset="0"/>
              </a:rPr>
              <a:t>i</a:t>
            </a:r>
            <a:r>
              <a:rPr lang="en-US" sz="2400" dirty="0" smtClean="0">
                <a:latin typeface="Consolas" charset="0"/>
              </a:rPr>
              <a:t>] = </a:t>
            </a:r>
            <a:r>
              <a:rPr lang="en-US" sz="2400" dirty="0" err="1" smtClean="0">
                <a:latin typeface="Consolas" charset="0"/>
              </a:rPr>
              <a:t>i</a:t>
            </a:r>
            <a:r>
              <a:rPr lang="en-US" sz="2400" dirty="0" smtClean="0">
                <a:latin typeface="Consolas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 smtClean="0">
                <a:latin typeface="Consolas" charset="0"/>
              </a:rPr>
              <a:t>	</a:t>
            </a:r>
            <a:r>
              <a:rPr lang="en-US" sz="2400" dirty="0" smtClean="0">
                <a:latin typeface="Consolas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b="1" dirty="0">
                <a:solidFill>
                  <a:srgbClr val="800000"/>
                </a:solidFill>
                <a:latin typeface="Consolas" charset="0"/>
              </a:rPr>
              <a:t>	</a:t>
            </a:r>
            <a:r>
              <a:rPr lang="en-US" sz="2400" b="1" dirty="0" smtClean="0">
                <a:solidFill>
                  <a:srgbClr val="800000"/>
                </a:solidFill>
                <a:latin typeface="Consolas" charset="0"/>
              </a:rPr>
              <a:t>numbers[8] = 2;   </a:t>
            </a:r>
            <a:r>
              <a:rPr lang="en-US" sz="2400" dirty="0" smtClean="0">
                <a:solidFill>
                  <a:srgbClr val="008000"/>
                </a:solidFill>
                <a:latin typeface="Consolas" charset="0"/>
              </a:rPr>
              <a:t>// exception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008000"/>
                </a:solidFill>
                <a:latin typeface="Consolas" charset="0"/>
              </a:rPr>
              <a:t>	</a:t>
            </a:r>
            <a:r>
              <a:rPr lang="en-US" sz="2400" b="1" dirty="0" smtClean="0">
                <a:solidFill>
                  <a:srgbClr val="800000"/>
                </a:solidFill>
                <a:latin typeface="Consolas" charset="0"/>
              </a:rPr>
              <a:t>numbers[-1] = 5;  </a:t>
            </a:r>
            <a:r>
              <a:rPr lang="en-US" sz="2400" dirty="0" smtClean="0">
                <a:solidFill>
                  <a:srgbClr val="008000"/>
                </a:solidFill>
                <a:latin typeface="Consolas" charset="0"/>
              </a:rPr>
              <a:t>// exception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800" dirty="0" smtClean="0">
              <a:latin typeface="Consolas" charset="0"/>
            </a:endParaRPr>
          </a:p>
        </p:txBody>
      </p:sp>
      <p:graphicFrame>
        <p:nvGraphicFramePr>
          <p:cNvPr id="14837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84280"/>
              </p:ext>
            </p:extLst>
          </p:nvPr>
        </p:nvGraphicFramePr>
        <p:xfrm>
          <a:off x="2286000" y="5381625"/>
          <a:ext cx="4800600" cy="792352"/>
        </p:xfrm>
        <a:graphic>
          <a:graphicData uri="http://schemas.openxmlformats.org/drawingml/2006/table">
            <a:tbl>
              <a:tblPr/>
              <a:tblGrid>
                <a:gridCol w="901700"/>
                <a:gridCol w="557213"/>
                <a:gridCol w="557212"/>
                <a:gridCol w="555625"/>
                <a:gridCol w="557213"/>
                <a:gridCol w="557212"/>
                <a:gridCol w="558800"/>
                <a:gridCol w="55562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index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04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Practice</a:t>
            </a:r>
            <a:endParaRPr lang="en-US" dirty="0" smtClean="0">
              <a:cs typeface="+mj-cs"/>
            </a:endParaRPr>
          </a:p>
        </p:txBody>
      </p:sp>
      <p:sp>
        <p:nvSpPr>
          <p:cNvPr id="155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b="1" dirty="0" smtClean="0">
                <a:cs typeface="+mn-cs"/>
              </a:rPr>
              <a:t>Q:</a:t>
            </a:r>
            <a:r>
              <a:rPr lang="en-US" dirty="0" smtClean="0">
                <a:cs typeface="+mn-cs"/>
              </a:rPr>
              <a:t> What are the contents of </a:t>
            </a:r>
            <a:r>
              <a:rPr lang="en-US" dirty="0" smtClean="0">
                <a:latin typeface="Consolas" charset="0"/>
                <a:cs typeface="+mn-cs"/>
              </a:rPr>
              <a:t>numbers</a:t>
            </a:r>
            <a:r>
              <a:rPr lang="en-US" dirty="0" smtClean="0">
                <a:cs typeface="+mn-cs"/>
              </a:rPr>
              <a:t> </a:t>
            </a:r>
            <a:r>
              <a:rPr lang="en-US" dirty="0" smtClean="0">
                <a:cs typeface="+mn-cs"/>
              </a:rPr>
              <a:t>after executing </a:t>
            </a:r>
            <a:r>
              <a:rPr lang="en-US" dirty="0" smtClean="0">
                <a:cs typeface="+mn-cs"/>
              </a:rPr>
              <a:t>this code?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800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 smtClean="0">
                <a:latin typeface="Consolas" charset="0"/>
              </a:rPr>
              <a:t>	</a:t>
            </a:r>
            <a:r>
              <a:rPr lang="en-US" sz="2600" b="1" dirty="0" err="1" smtClean="0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600" dirty="0" smtClean="0">
                <a:latin typeface="Consolas" charset="0"/>
              </a:rPr>
              <a:t>[] numbers = </a:t>
            </a:r>
            <a:r>
              <a:rPr lang="en-US" sz="2600" b="1" dirty="0" smtClean="0">
                <a:solidFill>
                  <a:srgbClr val="7030A0"/>
                </a:solidFill>
                <a:latin typeface="Consolas" charset="0"/>
              </a:rPr>
              <a:t>new</a:t>
            </a:r>
            <a:r>
              <a:rPr lang="en-US" sz="2600" dirty="0" smtClean="0">
                <a:solidFill>
                  <a:srgbClr val="7030A0"/>
                </a:solidFill>
                <a:latin typeface="Consolas" charset="0"/>
              </a:rPr>
              <a:t> </a:t>
            </a:r>
            <a:r>
              <a:rPr lang="en-US" sz="2600" b="1" dirty="0" err="1" smtClean="0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600" dirty="0" smtClean="0">
                <a:latin typeface="Consolas" charset="0"/>
              </a:rPr>
              <a:t>[8];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 smtClean="0">
                <a:latin typeface="Consolas" charset="0"/>
              </a:rPr>
              <a:t>	numbers[1] = 3;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 smtClean="0">
                <a:latin typeface="Consolas" charset="0"/>
              </a:rPr>
              <a:t>	numbers[4] = 7;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 smtClean="0">
                <a:latin typeface="Consolas" charset="0"/>
              </a:rPr>
              <a:t>	numbers[6] = 5;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600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 smtClean="0">
                <a:latin typeface="Consolas" charset="0"/>
              </a:rPr>
              <a:t>	</a:t>
            </a:r>
            <a:r>
              <a:rPr lang="en-US" sz="2600" b="1" dirty="0" err="1" smtClean="0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600" dirty="0" smtClean="0">
                <a:solidFill>
                  <a:srgbClr val="7030A0"/>
                </a:solidFill>
                <a:latin typeface="Consolas" charset="0"/>
              </a:rPr>
              <a:t> </a:t>
            </a:r>
            <a:r>
              <a:rPr lang="en-US" sz="2600" dirty="0" smtClean="0">
                <a:latin typeface="Consolas" charset="0"/>
              </a:rPr>
              <a:t>x = numbers[1];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 smtClean="0">
                <a:latin typeface="Consolas" charset="0"/>
              </a:rPr>
              <a:t>	numbers[x] = 2;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 smtClean="0">
                <a:latin typeface="Consolas" charset="0"/>
              </a:rPr>
              <a:t>	numbers[numbers[4]] = 9;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dirty="0" smtClean="0">
              <a:solidFill>
                <a:srgbClr val="008000"/>
              </a:solidFill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dirty="0" smtClean="0">
                <a:solidFill>
                  <a:srgbClr val="008000"/>
                </a:solidFill>
                <a:latin typeface="Consolas" charset="0"/>
              </a:rPr>
              <a:t>//  </a:t>
            </a:r>
            <a:r>
              <a:rPr lang="en-US" dirty="0" smtClean="0">
                <a:solidFill>
                  <a:srgbClr val="008000"/>
                </a:solidFill>
                <a:latin typeface="Consolas" charset="0"/>
              </a:rPr>
              <a:t>0  1  2  3  4  5  6  7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dirty="0" smtClean="0">
                <a:latin typeface="Consolas" charset="0"/>
              </a:rPr>
              <a:t>A.</a:t>
            </a:r>
            <a:r>
              <a:rPr lang="en-US" dirty="0" smtClean="0">
                <a:latin typeface="Consolas" charset="0"/>
              </a:rPr>
              <a:t> </a:t>
            </a:r>
            <a:r>
              <a:rPr lang="en-US" dirty="0" smtClean="0">
                <a:latin typeface="Consolas" charset="0"/>
              </a:rPr>
              <a:t>{0, 3, 0, 2, 7, </a:t>
            </a:r>
            <a:r>
              <a:rPr lang="en-US" dirty="0" smtClean="0">
                <a:latin typeface="Consolas" charset="0"/>
              </a:rPr>
              <a:t>0, </a:t>
            </a:r>
            <a:r>
              <a:rPr lang="en-US" dirty="0" smtClean="0">
                <a:latin typeface="Consolas" charset="0"/>
              </a:rPr>
              <a:t>5, </a:t>
            </a:r>
            <a:r>
              <a:rPr lang="en-US" dirty="0" smtClean="0">
                <a:latin typeface="Consolas" charset="0"/>
              </a:rPr>
              <a:t>9}</a:t>
            </a:r>
            <a:endParaRPr lang="en-US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dirty="0" smtClean="0">
                <a:latin typeface="Consolas" charset="0"/>
              </a:rPr>
              <a:t>B.</a:t>
            </a:r>
            <a:r>
              <a:rPr lang="en-US" dirty="0" smtClean="0">
                <a:latin typeface="Consolas" charset="0"/>
              </a:rPr>
              <a:t> </a:t>
            </a:r>
            <a:r>
              <a:rPr lang="en-US" dirty="0" smtClean="0">
                <a:latin typeface="Consolas" charset="0"/>
              </a:rPr>
              <a:t>{0, </a:t>
            </a:r>
            <a:r>
              <a:rPr lang="en-US" dirty="0" smtClean="0">
                <a:latin typeface="Consolas" charset="0"/>
              </a:rPr>
              <a:t>3, </a:t>
            </a:r>
            <a:r>
              <a:rPr lang="en-US" dirty="0" smtClean="0">
                <a:latin typeface="Consolas" charset="0"/>
              </a:rPr>
              <a:t>0, 0, </a:t>
            </a:r>
            <a:r>
              <a:rPr lang="en-US" dirty="0" smtClean="0">
                <a:latin typeface="Consolas" charset="0"/>
              </a:rPr>
              <a:t>7, </a:t>
            </a:r>
            <a:r>
              <a:rPr lang="en-US" dirty="0" smtClean="0">
                <a:latin typeface="Consolas" charset="0"/>
              </a:rPr>
              <a:t>0, 5, 0}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dirty="0" smtClean="0">
                <a:latin typeface="Consolas" charset="0"/>
              </a:rPr>
              <a:t>C.</a:t>
            </a:r>
            <a:r>
              <a:rPr lang="en-US" dirty="0" smtClean="0">
                <a:latin typeface="Consolas" charset="0"/>
              </a:rPr>
              <a:t> </a:t>
            </a:r>
            <a:r>
              <a:rPr lang="en-US" dirty="0" smtClean="0">
                <a:latin typeface="Consolas" charset="0"/>
              </a:rPr>
              <a:t>{3, </a:t>
            </a:r>
            <a:r>
              <a:rPr lang="en-US" dirty="0" smtClean="0">
                <a:latin typeface="Consolas" charset="0"/>
              </a:rPr>
              <a:t>3, </a:t>
            </a:r>
            <a:r>
              <a:rPr lang="en-US" dirty="0" smtClean="0">
                <a:latin typeface="Consolas" charset="0"/>
              </a:rPr>
              <a:t>5, </a:t>
            </a:r>
            <a:r>
              <a:rPr lang="en-US" dirty="0" smtClean="0">
                <a:latin typeface="Consolas" charset="0"/>
              </a:rPr>
              <a:t>2, 7, </a:t>
            </a:r>
            <a:r>
              <a:rPr lang="en-US" dirty="0" smtClean="0">
                <a:latin typeface="Consolas" charset="0"/>
              </a:rPr>
              <a:t>4, </a:t>
            </a:r>
            <a:r>
              <a:rPr lang="en-US" dirty="0" smtClean="0">
                <a:latin typeface="Consolas" charset="0"/>
              </a:rPr>
              <a:t>5, </a:t>
            </a:r>
            <a:r>
              <a:rPr lang="en-US" dirty="0" smtClean="0">
                <a:latin typeface="Consolas" charset="0"/>
              </a:rPr>
              <a:t>0}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dirty="0" smtClean="0">
                <a:latin typeface="Consolas" charset="0"/>
              </a:rPr>
              <a:t>D.</a:t>
            </a:r>
            <a:r>
              <a:rPr lang="en-US" dirty="0" smtClean="0">
                <a:latin typeface="Consolas" charset="0"/>
              </a:rPr>
              <a:t> </a:t>
            </a:r>
            <a:r>
              <a:rPr lang="en-US" dirty="0" smtClean="0">
                <a:latin typeface="Consolas" charset="0"/>
              </a:rPr>
              <a:t>{0, </a:t>
            </a:r>
            <a:r>
              <a:rPr lang="en-US" dirty="0" smtClean="0">
                <a:latin typeface="Consolas" charset="0"/>
              </a:rPr>
              <a:t>3, </a:t>
            </a:r>
            <a:r>
              <a:rPr lang="en-US" dirty="0" smtClean="0">
                <a:latin typeface="Consolas" charset="0"/>
              </a:rPr>
              <a:t>0, </a:t>
            </a:r>
            <a:r>
              <a:rPr lang="en-US" dirty="0" smtClean="0">
                <a:latin typeface="Consolas" charset="0"/>
              </a:rPr>
              <a:t>2, </a:t>
            </a:r>
            <a:r>
              <a:rPr lang="en-US" dirty="0">
                <a:latin typeface="Consolas" charset="0"/>
              </a:rPr>
              <a:t>7</a:t>
            </a:r>
            <a:r>
              <a:rPr lang="en-US" dirty="0" smtClean="0">
                <a:latin typeface="Consolas" charset="0"/>
              </a:rPr>
              <a:t>, </a:t>
            </a:r>
            <a:r>
              <a:rPr lang="en-US" dirty="0" smtClean="0">
                <a:latin typeface="Consolas" charset="0"/>
              </a:rPr>
              <a:t>6, </a:t>
            </a:r>
            <a:r>
              <a:rPr lang="en-US" dirty="0">
                <a:latin typeface="Consolas" charset="0"/>
              </a:rPr>
              <a:t>4</a:t>
            </a:r>
            <a:r>
              <a:rPr lang="en-US" dirty="0" smtClean="0">
                <a:latin typeface="Consolas" charset="0"/>
              </a:rPr>
              <a:t>, </a:t>
            </a:r>
            <a:r>
              <a:rPr lang="en-US" dirty="0" smtClean="0">
                <a:latin typeface="Consolas" charset="0"/>
              </a:rPr>
              <a:t>4</a:t>
            </a:r>
            <a:r>
              <a:rPr lang="en-US" dirty="0" smtClean="0">
                <a:latin typeface="Consolas" charset="0"/>
              </a:rPr>
              <a:t>}</a:t>
            </a:r>
            <a:endParaRPr lang="en-US" dirty="0" smtClean="0">
              <a:latin typeface="Consolas" charset="0"/>
            </a:endParaRPr>
          </a:p>
        </p:txBody>
      </p:sp>
      <p:pic>
        <p:nvPicPr>
          <p:cNvPr id="13316" name="Picture 4" descr="codestepbystep-logo-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9525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467600" y="533400"/>
            <a:ext cx="17002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x-none" sz="1200">
                <a:solidFill>
                  <a:schemeClr val="bg1"/>
                </a:solidFill>
              </a:rPr>
              <a:t>arrayElements1</a:t>
            </a:r>
          </a:p>
        </p:txBody>
      </p:sp>
    </p:spTree>
    <p:extLst>
      <p:ext uri="{BB962C8B-B14F-4D97-AF65-F5344CB8AC3E}">
        <p14:creationId xmlns:p14="http://schemas.microsoft.com/office/powerpoint/2010/main" val="17697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Arrays </a:t>
            </a:r>
            <a:r>
              <a:rPr lang="en-US" dirty="0"/>
              <a:t>O</a:t>
            </a:r>
            <a:r>
              <a:rPr lang="en-US" dirty="0" smtClean="0">
                <a:cs typeface="+mj-cs"/>
              </a:rPr>
              <a:t>f Other Types</a:t>
            </a:r>
            <a:endParaRPr lang="en-US" dirty="0" smtClean="0">
              <a:cs typeface="+mj-cs"/>
            </a:endParaRPr>
          </a:p>
        </p:txBody>
      </p:sp>
      <p:sp>
        <p:nvSpPr>
          <p:cNvPr id="148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600" dirty="0" smtClean="0">
                <a:cs typeface="Calibri"/>
              </a:rPr>
              <a:t>You can </a:t>
            </a:r>
            <a:r>
              <a:rPr lang="en-US" sz="2600" dirty="0" smtClean="0">
                <a:cs typeface="Calibri"/>
              </a:rPr>
              <a:t>create arrays of any variable type.  For example:</a:t>
            </a:r>
            <a:endParaRPr lang="en-US" sz="2600" dirty="0" smtClean="0"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dirty="0" smtClean="0">
                <a:latin typeface="Consolas" charset="0"/>
              </a:rPr>
              <a:t>	</a:t>
            </a:r>
            <a:r>
              <a:rPr lang="en-US" sz="2800" b="1" dirty="0" smtClean="0">
                <a:solidFill>
                  <a:srgbClr val="7030A0"/>
                </a:solidFill>
                <a:latin typeface="Consolas" charset="0"/>
              </a:rPr>
              <a:t>double</a:t>
            </a:r>
            <a:r>
              <a:rPr lang="en-US" sz="2800" dirty="0" smtClean="0">
                <a:latin typeface="Consolas" charset="0"/>
              </a:rPr>
              <a:t>[] results = </a:t>
            </a:r>
            <a:r>
              <a:rPr lang="en-US" sz="2800" b="1" dirty="0" smtClean="0">
                <a:solidFill>
                  <a:srgbClr val="7030A0"/>
                </a:solidFill>
                <a:latin typeface="Consolas" charset="0"/>
              </a:rPr>
              <a:t>new double</a:t>
            </a:r>
            <a:r>
              <a:rPr lang="en-US" sz="2800" dirty="0" smtClean="0">
                <a:latin typeface="Consolas" charset="0"/>
              </a:rPr>
              <a:t>[5</a:t>
            </a:r>
            <a:r>
              <a:rPr lang="en-US" sz="2800" dirty="0" smtClean="0">
                <a:latin typeface="Consolas" charset="0"/>
              </a:rPr>
              <a:t>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800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dirty="0" smtClean="0">
                <a:latin typeface="Consolas" charset="0"/>
              </a:rPr>
              <a:t>	</a:t>
            </a:r>
            <a:r>
              <a:rPr lang="en-US" sz="2800" dirty="0" smtClean="0">
                <a:latin typeface="Consolas" charset="0"/>
              </a:rPr>
              <a:t>String[] names = </a:t>
            </a:r>
            <a:r>
              <a:rPr lang="en-US" sz="2800" b="1" dirty="0" smtClean="0">
                <a:solidFill>
                  <a:srgbClr val="7030A0"/>
                </a:solidFill>
                <a:latin typeface="Consolas" charset="0"/>
              </a:rPr>
              <a:t>new</a:t>
            </a:r>
            <a:r>
              <a:rPr lang="en-US" sz="2800" dirty="0" smtClean="0">
                <a:latin typeface="Consolas" charset="0"/>
              </a:rPr>
              <a:t> String[3];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800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dirty="0">
                <a:latin typeface="Consolas" charset="0"/>
              </a:rPr>
              <a:t>	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</a:rPr>
              <a:t>boolean</a:t>
            </a:r>
            <a:r>
              <a:rPr lang="en-US" sz="2800" dirty="0" smtClean="0">
                <a:latin typeface="Consolas" charset="0"/>
              </a:rPr>
              <a:t>[] switches = </a:t>
            </a:r>
            <a:r>
              <a:rPr lang="en-US" sz="2800" b="1" dirty="0" smtClean="0">
                <a:solidFill>
                  <a:srgbClr val="7030A0"/>
                </a:solidFill>
                <a:latin typeface="Consolas" charset="0"/>
              </a:rPr>
              <a:t>new 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</a:rPr>
              <a:t>boolean</a:t>
            </a:r>
            <a:r>
              <a:rPr lang="en-US" sz="2800" dirty="0" smtClean="0">
                <a:latin typeface="Consolas" charset="0"/>
              </a:rPr>
              <a:t>[4];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8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dirty="0" smtClean="0">
                <a:latin typeface="Consolas" charset="0"/>
              </a:rPr>
              <a:t>	</a:t>
            </a:r>
            <a:r>
              <a:rPr lang="en-US" sz="2800" dirty="0" err="1" smtClean="0">
                <a:latin typeface="Consolas" charset="0"/>
              </a:rPr>
              <a:t>GRect</a:t>
            </a:r>
            <a:r>
              <a:rPr lang="en-US" sz="2800" dirty="0" smtClean="0">
                <a:latin typeface="Consolas" charset="0"/>
              </a:rPr>
              <a:t> </a:t>
            </a:r>
            <a:r>
              <a:rPr lang="en-US" sz="2800" dirty="0" err="1" smtClean="0">
                <a:latin typeface="Consolas" charset="0"/>
              </a:rPr>
              <a:t>rects</a:t>
            </a:r>
            <a:r>
              <a:rPr lang="en-US" sz="2800" dirty="0" smtClean="0">
                <a:latin typeface="Consolas" charset="0"/>
              </a:rPr>
              <a:t> = </a:t>
            </a:r>
            <a:r>
              <a:rPr lang="en-US" sz="2800" b="1" dirty="0" smtClean="0">
                <a:solidFill>
                  <a:srgbClr val="7030A0"/>
                </a:solidFill>
                <a:latin typeface="Consolas" charset="0"/>
              </a:rPr>
              <a:t>new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</a:rPr>
              <a:t> </a:t>
            </a:r>
            <a:r>
              <a:rPr lang="en-US" sz="2800" dirty="0" err="1" smtClean="0">
                <a:latin typeface="Consolas" charset="0"/>
              </a:rPr>
              <a:t>GRect</a:t>
            </a:r>
            <a:r>
              <a:rPr lang="en-US" sz="2800" dirty="0" smtClean="0">
                <a:latin typeface="Consolas" charset="0"/>
              </a:rPr>
              <a:t>[5];</a:t>
            </a:r>
            <a:endParaRPr lang="en-US" sz="2800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800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dirty="0" smtClean="0">
              <a:latin typeface="Consolas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Java initializes each element of a new array to its </a:t>
            </a:r>
            <a:r>
              <a:rPr lang="en-US" i="1" dirty="0" smtClean="0">
                <a:cs typeface="+mn-cs"/>
              </a:rPr>
              <a:t>default value</a:t>
            </a:r>
            <a:r>
              <a:rPr lang="en-US" dirty="0" smtClean="0">
                <a:cs typeface="+mn-cs"/>
              </a:rPr>
              <a:t>, which is </a:t>
            </a:r>
            <a:r>
              <a:rPr lang="en-US" b="1" dirty="0" smtClean="0">
                <a:cs typeface="+mn-cs"/>
              </a:rPr>
              <a:t>0</a:t>
            </a:r>
            <a:r>
              <a:rPr lang="en-US" dirty="0" smtClean="0">
                <a:cs typeface="+mn-cs"/>
              </a:rPr>
              <a:t> for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cs typeface="+mn-cs"/>
              </a:rPr>
              <a:t> and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dirty="0" smtClean="0">
                <a:cs typeface="+mn-cs"/>
              </a:rPr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‘\0’</a:t>
            </a:r>
            <a:r>
              <a:rPr lang="en-US" dirty="0" smtClean="0">
                <a:cs typeface="+mn-cs"/>
              </a:rPr>
              <a:t> for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dirty="0" smtClean="0">
                <a:cs typeface="+mn-cs"/>
              </a:rPr>
              <a:t>,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dirty="0" smtClean="0">
                <a:cs typeface="+mn-cs"/>
              </a:rPr>
              <a:t> for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dirty="0" smtClean="0">
                <a:cs typeface="+mn-cs"/>
              </a:rPr>
              <a:t>, and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en-US" dirty="0" smtClean="0">
                <a:cs typeface="+mn-cs"/>
              </a:rPr>
              <a:t> for objects.</a:t>
            </a: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46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Similar to a String, you can get the length of an array by saying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b="1" i="1" dirty="0" err="1" smtClean="0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.length</a:t>
            </a: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800" b="1" i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smtClean="0"/>
              <a:t>Note that there are </a:t>
            </a:r>
            <a:r>
              <a:rPr lang="en-US" sz="2800" i="1" dirty="0" smtClean="0"/>
              <a:t>no parentheses </a:t>
            </a:r>
            <a:r>
              <a:rPr lang="en-US" sz="2800" dirty="0" smtClean="0"/>
              <a:t>at the end!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Practice:</a:t>
            </a:r>
          </a:p>
          <a:p>
            <a:r>
              <a:rPr lang="en-US" sz="2800" dirty="0" smtClean="0"/>
              <a:t>What is the index of the </a:t>
            </a:r>
            <a:r>
              <a:rPr lang="en-US" sz="2800" i="1" dirty="0" smtClean="0"/>
              <a:t>last element</a:t>
            </a:r>
            <a:r>
              <a:rPr lang="en-US" sz="2800" dirty="0" smtClean="0"/>
              <a:t> of an array in terms of its length?</a:t>
            </a:r>
          </a:p>
          <a:p>
            <a:r>
              <a:rPr lang="en-US" sz="2800" dirty="0" smtClean="0"/>
              <a:t>What is the index of the </a:t>
            </a:r>
            <a:r>
              <a:rPr lang="en-US" sz="2800" i="1" dirty="0" smtClean="0"/>
              <a:t>middle element</a:t>
            </a:r>
            <a:r>
              <a:rPr lang="en-US" sz="2800" dirty="0" smtClean="0"/>
              <a:t> of an array in terms of its length?</a:t>
            </a:r>
            <a:endParaRPr lang="en-US" sz="2800" dirty="0"/>
          </a:p>
          <a:p>
            <a:pPr marL="0" indent="0">
              <a:buNone/>
            </a:pPr>
            <a:endParaRPr lang="en-US" sz="2800" b="1" i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92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Arrays + For Loops = </a:t>
            </a:r>
            <a:r>
              <a:rPr lang="en-US" dirty="0" smtClean="0">
                <a:latin typeface="Apple Color Emoji" charset="0"/>
              </a:rPr>
              <a:t>❤️</a:t>
            </a:r>
            <a:endParaRPr lang="en-US" dirty="0" smtClean="0">
              <a:cs typeface="+mj-cs"/>
            </a:endParaRP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 smtClean="0"/>
              <a:t>Just like with Strings, we can use an array’s length, along with its indices, to perform cool operations.</a:t>
            </a:r>
          </a:p>
        </p:txBody>
      </p:sp>
    </p:spTree>
    <p:extLst>
      <p:ext uri="{BB962C8B-B14F-4D97-AF65-F5344CB8AC3E}">
        <p14:creationId xmlns:p14="http://schemas.microsoft.com/office/powerpoint/2010/main" val="124975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Arrays + For Loops = </a:t>
            </a:r>
            <a:r>
              <a:rPr lang="en-US" dirty="0" smtClean="0">
                <a:latin typeface="Apple Color Emoji" charset="0"/>
              </a:rPr>
              <a:t>❤️</a:t>
            </a:r>
            <a:endParaRPr lang="en-US" dirty="0" smtClean="0">
              <a:cs typeface="+mj-cs"/>
            </a:endParaRP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 smtClean="0"/>
              <a:t>Just like with Strings, we can use an array’s length, along with its indices, to perform cool operations.</a:t>
            </a:r>
          </a:p>
          <a:p>
            <a:pPr marL="0" indent="0" eaLnBrk="1" hangingPunct="1">
              <a:buNone/>
              <a:defRPr/>
            </a:pPr>
            <a:r>
              <a:rPr lang="en-US" sz="2800" dirty="0" smtClean="0"/>
              <a:t>For instance, we can efficiently initialize arrays.</a:t>
            </a:r>
          </a:p>
          <a:p>
            <a:pPr marL="0" indent="0" eaLnBrk="1" hangingPunct="1">
              <a:buNone/>
              <a:defRPr/>
            </a:pPr>
            <a:endParaRPr lang="en-US" sz="2800" dirty="0"/>
          </a:p>
          <a:p>
            <a:pPr marL="0" indent="0" eaLnBrk="1" hangingPunct="1">
              <a:buNone/>
              <a:defRPr/>
            </a:pP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[] numbers = </a:t>
            </a:r>
            <a:r>
              <a:rPr lang="en-US" sz="28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[8];</a:t>
            </a:r>
          </a:p>
          <a:p>
            <a:pPr marL="0" indent="0" eaLnBrk="1" hangingPunct="1">
              <a:buNone/>
              <a:defRPr/>
            </a:pP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sum = 0;</a:t>
            </a:r>
          </a:p>
          <a:p>
            <a:pPr marL="0" indent="0" eaLnBrk="1" hangingPunct="1">
              <a:buNone/>
              <a:defRPr/>
            </a:pPr>
            <a:r>
              <a:rPr lang="en-US" sz="28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numbers.length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numbers[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] = 2 *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 eaLnBrk="1" hangingPunct="1">
              <a:buNone/>
              <a:defRPr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1778000" y="5435600"/>
          <a:ext cx="5308600" cy="1041400"/>
        </p:xfrm>
        <a:graphic>
          <a:graphicData uri="http://schemas.openxmlformats.org/drawingml/2006/table">
            <a:tbl>
              <a:tblPr/>
              <a:tblGrid>
                <a:gridCol w="874713"/>
                <a:gridCol w="554037"/>
                <a:gridCol w="554038"/>
                <a:gridCol w="554037"/>
                <a:gridCol w="554038"/>
                <a:gridCol w="555625"/>
                <a:gridCol w="554037"/>
                <a:gridCol w="554038"/>
                <a:gridCol w="554037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00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Arrays + For Loops = </a:t>
            </a:r>
            <a:r>
              <a:rPr lang="en-US" dirty="0" smtClean="0">
                <a:latin typeface="Apple Color Emoji" charset="0"/>
              </a:rPr>
              <a:t>❤️</a:t>
            </a:r>
            <a:endParaRPr lang="en-US" dirty="0" smtClean="0">
              <a:cs typeface="+mj-cs"/>
            </a:endParaRP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 smtClean="0"/>
              <a:t>Just like with Strings, we can use an array’s length, along with its indices, to perform cool operations.</a:t>
            </a:r>
          </a:p>
          <a:p>
            <a:pPr marL="0" indent="0" eaLnBrk="1" hangingPunct="1">
              <a:buNone/>
              <a:defRPr/>
            </a:pPr>
            <a:r>
              <a:rPr lang="en-US" sz="2800" dirty="0" smtClean="0"/>
              <a:t>For instance, we can read in numbers from the user:</a:t>
            </a:r>
          </a:p>
          <a:p>
            <a:pPr marL="0" indent="0" eaLnBrk="1" hangingPunct="1">
              <a:buNone/>
              <a:defRPr/>
            </a:pPr>
            <a:endParaRPr lang="en-US" sz="2800" dirty="0"/>
          </a:p>
          <a:p>
            <a:pPr marL="0" indent="0" eaLnBrk="1" hangingPunct="1">
              <a:buNone/>
              <a:defRPr/>
            </a:pP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length =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readInt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"# of numbers? "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 eaLnBrk="1" hangingPunct="1">
              <a:buNone/>
              <a:defRPr/>
            </a:pP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[] numbers = </a:t>
            </a:r>
            <a:r>
              <a:rPr lang="en-US" sz="28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[length];</a:t>
            </a:r>
          </a:p>
          <a:p>
            <a:pPr marL="0" indent="0" eaLnBrk="1" hangingPunct="1">
              <a:buNone/>
              <a:defRPr/>
            </a:pPr>
            <a:r>
              <a:rPr lang="en-US" sz="28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numbers.length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pPr marL="0" indent="0" eaLnBrk="1" hangingPunct="1">
              <a:buNone/>
              <a:defRPr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  numbers[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readInt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"Elem "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en-US" sz="28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 eaLnBrk="1" hangingPunct="1">
              <a:buNone/>
              <a:defRPr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44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in CS 106A?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Karel the Robot</a:t>
            </a:r>
          </a:p>
          <a:p>
            <a:r>
              <a:rPr lang="en-US" sz="3200" dirty="0" smtClean="0"/>
              <a:t>Java</a:t>
            </a:r>
          </a:p>
          <a:p>
            <a:r>
              <a:rPr lang="en-US" sz="3200" dirty="0" smtClean="0"/>
              <a:t>Console Programs</a:t>
            </a:r>
          </a:p>
          <a:p>
            <a:r>
              <a:rPr lang="en-US" sz="3200" dirty="0" smtClean="0"/>
              <a:t>Text Processing</a:t>
            </a:r>
          </a:p>
          <a:p>
            <a:r>
              <a:rPr lang="en-US" sz="3200" dirty="0" smtClean="0"/>
              <a:t>Graphics Programs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Data Structures</a:t>
            </a:r>
          </a:p>
          <a:p>
            <a:r>
              <a:rPr lang="en-US" sz="3200" dirty="0" smtClean="0"/>
              <a:t>Defining our own Variable Types</a:t>
            </a:r>
          </a:p>
          <a:p>
            <a:r>
              <a:rPr lang="en-US" sz="3200" dirty="0" smtClean="0"/>
              <a:t>GUIs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428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Arrays + For Loops = </a:t>
            </a:r>
            <a:r>
              <a:rPr lang="en-US" dirty="0" smtClean="0">
                <a:latin typeface="Apple Color Emoji" charset="0"/>
              </a:rPr>
              <a:t>❤️</a:t>
            </a:r>
            <a:endParaRPr lang="en-US" dirty="0" smtClean="0">
              <a:cs typeface="+mj-cs"/>
            </a:endParaRP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 smtClean="0"/>
              <a:t>Just like with Strings, we can use an array’s length, along with its indices, to perform cool operations.</a:t>
            </a:r>
          </a:p>
          <a:p>
            <a:pPr marL="0" indent="0" eaLnBrk="1" hangingPunct="1">
              <a:buNone/>
              <a:defRPr/>
            </a:pPr>
            <a:r>
              <a:rPr lang="en-US" sz="2800" dirty="0" smtClean="0"/>
              <a:t>For instance, we can </a:t>
            </a:r>
            <a:r>
              <a:rPr lang="en-US" sz="2800" i="1" dirty="0" smtClean="0"/>
              <a:t>sum up</a:t>
            </a:r>
            <a:r>
              <a:rPr lang="en-US" sz="2800" dirty="0" smtClean="0"/>
              <a:t> all of an array’s elements.</a:t>
            </a:r>
          </a:p>
          <a:p>
            <a:pPr marL="0" indent="0" eaLnBrk="1" hangingPunct="1">
              <a:buNone/>
              <a:defRPr/>
            </a:pPr>
            <a:endParaRPr lang="en-US" sz="2800" dirty="0"/>
          </a:p>
          <a:p>
            <a:pPr marL="0" indent="0" eaLnBrk="1" hangingPunct="1">
              <a:buNone/>
              <a:defRPr/>
            </a:pP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sum = 0;</a:t>
            </a:r>
          </a:p>
          <a:p>
            <a:pPr marL="0" indent="0" eaLnBrk="1" hangingPunct="1">
              <a:buNone/>
              <a:defRPr/>
            </a:pPr>
            <a:r>
              <a:rPr lang="en-US" sz="28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numbers.length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sum += numbers[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marL="0" indent="0" eaLnBrk="1" hangingPunct="1">
              <a:buNone/>
              <a:defRPr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 eaLnBrk="1" hangingPunct="1">
              <a:buNone/>
              <a:defRPr/>
            </a:pP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(sum);</a:t>
            </a: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Brief Aside: Creating Arrays</a:t>
            </a:r>
            <a:endParaRPr lang="en-US" dirty="0" smtClean="0">
              <a:cs typeface="+mj-cs"/>
            </a:endParaRP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 smtClean="0"/>
              <a:t>Sometimes, we want to hardcode the elements of an array.</a:t>
            </a:r>
          </a:p>
          <a:p>
            <a:pPr marL="0" indent="0" eaLnBrk="1" hangingPunct="1">
              <a:buNone/>
              <a:defRPr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eaLnBrk="1" hangingPunct="1">
              <a:buNone/>
              <a:defRPr/>
            </a:pP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numbers = </a:t>
            </a:r>
            <a:r>
              <a:rPr lang="en-US" sz="28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[7];</a:t>
            </a:r>
          </a:p>
          <a:p>
            <a:pPr marL="0" indent="0" eaLnBrk="1" hangingPunct="1">
              <a:buNone/>
              <a:defRPr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numbers[0] = 5;</a:t>
            </a:r>
          </a:p>
          <a:p>
            <a:pPr marL="0" indent="0" eaLnBrk="1" hangingPunct="1">
              <a:buNone/>
              <a:defRPr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numbers[1] = 32;</a:t>
            </a:r>
          </a:p>
          <a:p>
            <a:pPr marL="0" indent="0" eaLnBrk="1" hangingPunct="1">
              <a:buNone/>
              <a:defRPr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numbers[3] = 12;</a:t>
            </a:r>
          </a:p>
          <a:p>
            <a:pPr marL="0" indent="0" eaLnBrk="1" hangingPunct="1">
              <a:buNone/>
              <a:defRPr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 eaLnBrk="1" hangingPunct="1">
              <a:buNone/>
              <a:defRPr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eaLnBrk="1" hangingPunct="1">
              <a:buNone/>
              <a:defRPr/>
            </a:pPr>
            <a:r>
              <a:rPr lang="en-US" sz="2800" b="1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This is tedious!</a:t>
            </a:r>
            <a:endParaRPr lang="en-US" sz="2800" b="1" dirty="0" smtClean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Brief Aside: Creating Arrays</a:t>
            </a:r>
            <a:endParaRPr lang="en-US" dirty="0" smtClean="0">
              <a:cs typeface="+mj-cs"/>
            </a:endParaRP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Sometimes, we want to hardcode the elements of an array.</a:t>
            </a:r>
          </a:p>
          <a:p>
            <a:pPr marL="0" indent="0">
              <a:buNone/>
              <a:defRPr/>
            </a:pPr>
            <a:r>
              <a:rPr lang="en-US" sz="2800" dirty="0" smtClean="0"/>
              <a:t>Luckily, Java has a special syntax for initializing arrays to hardcoded numbers.</a:t>
            </a:r>
          </a:p>
          <a:p>
            <a:pPr marL="0" indent="0">
              <a:buNone/>
              <a:defRPr/>
            </a:pP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  <a:defRPr/>
            </a:pPr>
            <a:r>
              <a:rPr lang="en-US" sz="2800" b="1" dirty="0" smtClean="0">
                <a:latin typeface="Consolas" charset="0"/>
              </a:rPr>
              <a:t>	</a:t>
            </a:r>
            <a:r>
              <a:rPr lang="en-US" sz="2800" b="1" i="1" dirty="0" smtClean="0">
                <a:latin typeface="Consolas" charset="0"/>
              </a:rPr>
              <a:t>type</a:t>
            </a:r>
            <a:r>
              <a:rPr lang="en-US" sz="2800" dirty="0">
                <a:latin typeface="Consolas" charset="0"/>
              </a:rPr>
              <a:t>[] </a:t>
            </a:r>
            <a:r>
              <a:rPr lang="en-US" sz="2800" b="1" i="1" dirty="0">
                <a:latin typeface="Consolas" charset="0"/>
              </a:rPr>
              <a:t>name</a:t>
            </a:r>
            <a:r>
              <a:rPr lang="en-US" sz="2800" dirty="0">
                <a:latin typeface="Consolas" charset="0"/>
              </a:rPr>
              <a:t> = </a:t>
            </a:r>
            <a:r>
              <a:rPr lang="en-US" sz="2800" dirty="0" smtClean="0">
                <a:latin typeface="Consolas" charset="0"/>
              </a:rPr>
              <a:t>{</a:t>
            </a:r>
            <a:r>
              <a:rPr lang="en-US" sz="2800" dirty="0">
                <a:latin typeface="Consolas" charset="0"/>
              </a:rPr>
              <a:t> </a:t>
            </a:r>
            <a:r>
              <a:rPr lang="en-US" sz="2800" i="1" dirty="0" smtClean="0">
                <a:latin typeface="Consolas" charset="0"/>
              </a:rPr>
              <a:t>elements </a:t>
            </a:r>
            <a:r>
              <a:rPr lang="en-US" sz="2800" dirty="0" smtClean="0">
                <a:latin typeface="Consolas" charset="0"/>
              </a:rPr>
              <a:t>};</a:t>
            </a: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  <a:defRPr/>
            </a:pP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  <a:defRPr/>
            </a:pPr>
            <a:r>
              <a:rPr lang="en-US" sz="2800" b="1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// Java infers the array length</a:t>
            </a:r>
            <a:endParaRPr lang="en-US" sz="2800" b="1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  <a:defRPr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[] numbers = {5, 32, 12, 2, 1, -1, 9};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7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Limitations of Arrays</a:t>
            </a:r>
            <a:endParaRPr lang="en-US" dirty="0" smtClean="0">
              <a:cs typeface="+mj-cs"/>
            </a:endParaRPr>
          </a:p>
        </p:txBody>
      </p:sp>
      <p:sp>
        <p:nvSpPr>
          <p:cNvPr id="149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600" dirty="0" smtClean="0">
                <a:cs typeface="+mn-cs"/>
              </a:rPr>
              <a:t>An array’s length is </a:t>
            </a:r>
            <a:r>
              <a:rPr lang="en-US" sz="2600" b="1" dirty="0" smtClean="0">
                <a:cs typeface="+mn-cs"/>
              </a:rPr>
              <a:t>fixed</a:t>
            </a:r>
            <a:r>
              <a:rPr lang="en-US" sz="2600" dirty="0" smtClean="0">
                <a:cs typeface="+mn-cs"/>
              </a:rPr>
              <a:t>.  You </a:t>
            </a:r>
            <a:r>
              <a:rPr lang="en-US" sz="2600" dirty="0" smtClean="0">
                <a:cs typeface="+mn-cs"/>
              </a:rPr>
              <a:t>cannot resize an existing array: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sz="900" dirty="0" smtClean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600" b="1" dirty="0" err="1" smtClean="0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600" dirty="0" smtClean="0">
                <a:latin typeface="Consolas" charset="0"/>
              </a:rPr>
              <a:t>[] a = </a:t>
            </a:r>
            <a:r>
              <a:rPr lang="en-US" sz="2600" b="1" dirty="0" smtClean="0">
                <a:solidFill>
                  <a:srgbClr val="7030A0"/>
                </a:solidFill>
                <a:latin typeface="Consolas" charset="0"/>
              </a:rPr>
              <a:t>new </a:t>
            </a:r>
            <a:r>
              <a:rPr lang="en-US" sz="2600" b="1" dirty="0" err="1" smtClean="0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600" dirty="0" smtClean="0">
                <a:latin typeface="Consolas" charset="0"/>
              </a:rPr>
              <a:t>[4];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600" b="1" dirty="0" err="1" smtClean="0">
                <a:solidFill>
                  <a:srgbClr val="800000"/>
                </a:solidFill>
                <a:latin typeface="Consolas" charset="0"/>
              </a:rPr>
              <a:t>a.length</a:t>
            </a:r>
            <a:r>
              <a:rPr lang="en-US" sz="2600" b="1" dirty="0" smtClean="0">
                <a:solidFill>
                  <a:srgbClr val="800000"/>
                </a:solidFill>
                <a:latin typeface="Consolas" charset="0"/>
              </a:rPr>
              <a:t> = 10;</a:t>
            </a:r>
            <a:r>
              <a:rPr lang="en-US" sz="2600" dirty="0" smtClean="0">
                <a:latin typeface="Consolas" charset="0"/>
              </a:rPr>
              <a:t>                    </a:t>
            </a:r>
            <a:r>
              <a:rPr lang="en-US" sz="2600" dirty="0" smtClean="0">
                <a:solidFill>
                  <a:srgbClr val="008000"/>
                </a:solidFill>
                <a:latin typeface="Consolas" charset="0"/>
              </a:rPr>
              <a:t>// error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dirty="0" smtClean="0">
              <a:latin typeface="Consolas" charset="0"/>
            </a:endParaRPr>
          </a:p>
          <a:p>
            <a:pPr eaLnBrk="1" hangingPunct="1">
              <a:defRPr/>
            </a:pPr>
            <a:r>
              <a:rPr lang="en-US" sz="2600" dirty="0" smtClean="0">
                <a:cs typeface="+mn-cs"/>
              </a:rPr>
              <a:t>You </a:t>
            </a:r>
            <a:r>
              <a:rPr lang="en-US" sz="2600" dirty="0" smtClean="0">
                <a:cs typeface="+mn-cs"/>
              </a:rPr>
              <a:t>cannot compare </a:t>
            </a:r>
            <a:r>
              <a:rPr lang="en-US" sz="2600" dirty="0" smtClean="0">
                <a:cs typeface="+mn-cs"/>
              </a:rPr>
              <a:t>arrays </a:t>
            </a:r>
            <a:r>
              <a:rPr lang="en-US" sz="2600" dirty="0" smtClean="0">
                <a:cs typeface="+mn-cs"/>
              </a:rPr>
              <a:t>with </a:t>
            </a:r>
            <a:r>
              <a:rPr lang="en-US" sz="2600" dirty="0" smtClean="0">
                <a:latin typeface="Consolas" charset="0"/>
                <a:cs typeface="+mn-cs"/>
              </a:rPr>
              <a:t>==</a:t>
            </a:r>
            <a:r>
              <a:rPr lang="en-US" sz="2600" dirty="0" smtClean="0">
                <a:cs typeface="+mn-cs"/>
              </a:rPr>
              <a:t> or </a:t>
            </a:r>
            <a:r>
              <a:rPr lang="en-US" sz="2600" dirty="0" smtClean="0">
                <a:latin typeface="Consolas" charset="0"/>
                <a:cs typeface="+mn-cs"/>
              </a:rPr>
              <a:t>equals</a:t>
            </a:r>
            <a:r>
              <a:rPr lang="en-US" sz="2600" dirty="0" smtClean="0">
                <a:cs typeface="+mn-cs"/>
              </a:rPr>
              <a:t> :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sz="900" dirty="0" smtClean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600" b="1" dirty="0" err="1" smtClean="0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600" dirty="0" smtClean="0">
                <a:latin typeface="Consolas" charset="0"/>
              </a:rPr>
              <a:t>[] a1 = {42, -7, 1, 15};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600" b="1" dirty="0" err="1" smtClean="0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600" dirty="0" smtClean="0">
                <a:latin typeface="Consolas" charset="0"/>
              </a:rPr>
              <a:t>[] a2 = {42, -7, 1, 15};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600" b="1" dirty="0" smtClean="0">
                <a:solidFill>
                  <a:srgbClr val="7030A0"/>
                </a:solidFill>
                <a:latin typeface="Consolas" charset="0"/>
              </a:rPr>
              <a:t>if</a:t>
            </a:r>
            <a:r>
              <a:rPr lang="en-US" sz="2600" dirty="0" smtClean="0">
                <a:latin typeface="Consolas" charset="0"/>
              </a:rPr>
              <a:t> (</a:t>
            </a:r>
            <a:r>
              <a:rPr lang="en-US" sz="2600" b="1" dirty="0" smtClean="0">
                <a:solidFill>
                  <a:srgbClr val="800000"/>
                </a:solidFill>
                <a:latin typeface="Consolas" charset="0"/>
              </a:rPr>
              <a:t>a1 == a2</a:t>
            </a:r>
            <a:r>
              <a:rPr lang="en-US" sz="2600" dirty="0" smtClean="0">
                <a:latin typeface="Consolas" charset="0"/>
              </a:rPr>
              <a:t>) {  ... }            </a:t>
            </a:r>
            <a:r>
              <a:rPr lang="en-US" sz="2600" dirty="0" smtClean="0">
                <a:solidFill>
                  <a:srgbClr val="008000"/>
                </a:solidFill>
                <a:latin typeface="Consolas" charset="0"/>
              </a:rPr>
              <a:t>// false!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600" b="1" dirty="0" smtClean="0">
                <a:solidFill>
                  <a:srgbClr val="7030A0"/>
                </a:solidFill>
                <a:latin typeface="Consolas" charset="0"/>
              </a:rPr>
              <a:t>if</a:t>
            </a:r>
            <a:r>
              <a:rPr lang="en-US" sz="2600" dirty="0" smtClean="0">
                <a:latin typeface="Consolas" charset="0"/>
              </a:rPr>
              <a:t> (</a:t>
            </a:r>
            <a:r>
              <a:rPr lang="en-US" sz="2600" b="1" dirty="0" smtClean="0">
                <a:solidFill>
                  <a:srgbClr val="800000"/>
                </a:solidFill>
                <a:latin typeface="Consolas" charset="0"/>
              </a:rPr>
              <a:t>a1.equals(a2)</a:t>
            </a:r>
            <a:r>
              <a:rPr lang="en-US" sz="2600" dirty="0" smtClean="0">
                <a:latin typeface="Consolas" charset="0"/>
              </a:rPr>
              <a:t>) {  ... }       </a:t>
            </a:r>
            <a:r>
              <a:rPr lang="en-US" sz="2600" dirty="0" smtClean="0">
                <a:solidFill>
                  <a:srgbClr val="008000"/>
                </a:solidFill>
                <a:latin typeface="Consolas" charset="0"/>
              </a:rPr>
              <a:t>// false!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dirty="0" smtClean="0">
              <a:latin typeface="Consolas" charset="0"/>
            </a:endParaRPr>
          </a:p>
          <a:p>
            <a:pPr eaLnBrk="1" hangingPunct="1">
              <a:defRPr/>
            </a:pPr>
            <a:r>
              <a:rPr lang="en-US" sz="2600" dirty="0" smtClean="0">
                <a:cs typeface="+mn-cs"/>
              </a:rPr>
              <a:t>An array does not know how to print itself: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sz="900" dirty="0" smtClean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600" dirty="0" err="1" smtClean="0">
                <a:latin typeface="Consolas" charset="0"/>
              </a:rPr>
              <a:t>println</a:t>
            </a:r>
            <a:r>
              <a:rPr lang="en-US" sz="2600" dirty="0" smtClean="0">
                <a:latin typeface="Consolas" charset="0"/>
              </a:rPr>
              <a:t>(a1);                    </a:t>
            </a:r>
            <a:r>
              <a:rPr lang="en-US" sz="2600" dirty="0" smtClean="0">
                <a:solidFill>
                  <a:srgbClr val="008000"/>
                </a:solidFill>
                <a:latin typeface="Consolas" charset="0"/>
              </a:rPr>
              <a:t>// </a:t>
            </a:r>
            <a:r>
              <a:rPr lang="en-US" sz="2600" dirty="0" smtClean="0">
                <a:solidFill>
                  <a:srgbClr val="008000"/>
                </a:solidFill>
                <a:latin typeface="Consolas" charset="0"/>
              </a:rPr>
              <a:t>[I@98f8c4]</a:t>
            </a:r>
          </a:p>
        </p:txBody>
      </p:sp>
    </p:spTree>
    <p:extLst>
      <p:ext uri="{BB962C8B-B14F-4D97-AF65-F5344CB8AC3E}">
        <p14:creationId xmlns:p14="http://schemas.microsoft.com/office/powerpoint/2010/main" val="29666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cs typeface="+mj-cs"/>
              </a:rPr>
              <a:t>Arrays Methods To The Rescue!</a:t>
            </a:r>
            <a:endParaRPr lang="en-US" sz="4000" dirty="0" smtClean="0">
              <a:cs typeface="+mj-cs"/>
            </a:endParaRP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The class </a:t>
            </a:r>
            <a:r>
              <a:rPr lang="en-US" dirty="0" smtClean="0">
                <a:latin typeface="Consolas" charset="0"/>
                <a:cs typeface="+mn-cs"/>
              </a:rPr>
              <a:t>Arrays</a:t>
            </a:r>
            <a:r>
              <a:rPr lang="en-US" dirty="0" smtClean="0">
                <a:cs typeface="+mn-cs"/>
              </a:rPr>
              <a:t> in package </a:t>
            </a:r>
            <a:r>
              <a:rPr lang="en-US" dirty="0" err="1" smtClean="0">
                <a:latin typeface="Consolas" charset="0"/>
                <a:cs typeface="+mn-cs"/>
              </a:rPr>
              <a:t>java.util</a:t>
            </a:r>
            <a:r>
              <a:rPr lang="en-US" dirty="0" smtClean="0">
                <a:cs typeface="+mn-cs"/>
              </a:rPr>
              <a:t> has useful methods for manipulating arrays:</a:t>
            </a:r>
          </a:p>
        </p:txBody>
      </p:sp>
      <p:graphicFrame>
        <p:nvGraphicFramePr>
          <p:cNvPr id="1556512" name="Group 32"/>
          <p:cNvGraphicFramePr>
            <a:graphicFrameLocks noGrp="1"/>
          </p:cNvGraphicFramePr>
          <p:nvPr/>
        </p:nvGraphicFramePr>
        <p:xfrm>
          <a:off x="76200" y="2305050"/>
          <a:ext cx="8991600" cy="3413536"/>
        </p:xfrm>
        <a:graphic>
          <a:graphicData uri="http://schemas.openxmlformats.org/drawingml/2006/table">
            <a:tbl>
              <a:tblPr/>
              <a:tblGrid>
                <a:gridCol w="4419600"/>
                <a:gridCol w="4572000"/>
              </a:tblGrid>
              <a:tr h="396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Method name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9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Arrays.binarySearch(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returns the index of the given value in a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sorted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 array (or &lt; 0 if not found)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Arrays.copyOf(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length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returns a new copy of array of given length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9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Arrays.equals(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returns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 if the two arrays contain same elements in the same order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Arrays.fill(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);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sets every element to the given value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Arrays.sort(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);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arranges the elements into sorted order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9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Arrays.toString(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returns a string representing the array, such as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"[10, 30, -25, 17]"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7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Example: </a:t>
            </a:r>
            <a:r>
              <a:rPr lang="en-US" dirty="0" err="1" smtClean="0">
                <a:cs typeface="+mj-cs"/>
              </a:rPr>
              <a:t>Arrays.toString</a:t>
            </a:r>
            <a:endParaRPr lang="en-US" dirty="0" smtClean="0">
              <a:cs typeface="+mj-cs"/>
            </a:endParaRPr>
          </a:p>
        </p:txBody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 err="1" smtClean="0">
                <a:latin typeface="Consolas" charset="0"/>
                <a:cs typeface="+mn-cs"/>
              </a:rPr>
              <a:t>Arrays.toString</a:t>
            </a:r>
            <a:r>
              <a:rPr lang="en-US" sz="2800" dirty="0" smtClean="0">
                <a:cs typeface="+mn-cs"/>
              </a:rPr>
              <a:t> accepts an array as a parameter and returns a string representation of its elements.</a:t>
            </a:r>
          </a:p>
          <a:p>
            <a:pPr lvl="1" eaLnBrk="1" hangingPunct="1">
              <a:buFontTx/>
              <a:buNone/>
              <a:defRPr/>
            </a:pPr>
            <a:endParaRPr lang="en-US" sz="2800" dirty="0" smtClean="0">
              <a:latin typeface="Consolas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800" dirty="0" smtClean="0">
                <a:latin typeface="Consolas" charset="0"/>
              </a:rPr>
              <a:t>  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800" dirty="0" smtClean="0">
                <a:latin typeface="Consolas" charset="0"/>
              </a:rPr>
              <a:t>[] e = {0, 2, 4, 6, 8};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2800" dirty="0" smtClean="0">
                <a:latin typeface="Consolas" charset="0"/>
              </a:rPr>
              <a:t>  e[1] = e[3] + e[4]; 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2800" dirty="0" smtClean="0">
                <a:latin typeface="Consolas" charset="0"/>
              </a:rPr>
              <a:t>  </a:t>
            </a:r>
            <a:r>
              <a:rPr lang="en-US" sz="2800" dirty="0" err="1" smtClean="0">
                <a:latin typeface="Consolas" charset="0"/>
              </a:rPr>
              <a:t>println</a:t>
            </a:r>
            <a:r>
              <a:rPr lang="en-US" sz="2800" dirty="0" smtClean="0">
                <a:latin typeface="Consolas" charset="0"/>
              </a:rPr>
              <a:t>(</a:t>
            </a:r>
            <a:r>
              <a:rPr lang="en-US" sz="2800" dirty="0" smtClean="0">
                <a:solidFill>
                  <a:srgbClr val="0070C0"/>
                </a:solidFill>
                <a:latin typeface="Consolas" charset="0"/>
              </a:rPr>
              <a:t>"e is " </a:t>
            </a:r>
            <a:r>
              <a:rPr lang="en-US" sz="2800" dirty="0" smtClean="0">
                <a:latin typeface="Consolas" charset="0"/>
              </a:rPr>
              <a:t>+ </a:t>
            </a:r>
            <a:r>
              <a:rPr lang="en-US" sz="2800" b="1" dirty="0" err="1" smtClean="0">
                <a:latin typeface="Consolas" charset="0"/>
              </a:rPr>
              <a:t>Arrays.toString</a:t>
            </a:r>
            <a:r>
              <a:rPr lang="en-US" sz="2800" b="1" dirty="0" smtClean="0">
                <a:latin typeface="Consolas" charset="0"/>
              </a:rPr>
              <a:t>(e)</a:t>
            </a:r>
            <a:r>
              <a:rPr lang="en-US" sz="2800" dirty="0" smtClean="0">
                <a:latin typeface="Consolas" charset="0"/>
              </a:rPr>
              <a:t>);</a:t>
            </a:r>
          </a:p>
          <a:p>
            <a:pPr lvl="1" eaLnBrk="1" hangingPunct="1">
              <a:buFont typeface="Wingdings" charset="0"/>
              <a:buNone/>
              <a:defRPr/>
            </a:pPr>
            <a:endParaRPr lang="en-US" sz="2800" dirty="0" smtClean="0">
              <a:latin typeface="Consolas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2800" dirty="0" smtClean="0"/>
              <a:t>	Output: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2800" dirty="0" smtClean="0">
                <a:latin typeface="Courier New" charset="0"/>
              </a:rPr>
              <a:t>	</a:t>
            </a:r>
            <a:r>
              <a:rPr lang="en-US" sz="2800" dirty="0" smtClean="0">
                <a:latin typeface="Consolas" charset="0"/>
              </a:rPr>
              <a:t>e is [0, 14, 4, 6, 8]</a:t>
            </a:r>
          </a:p>
        </p:txBody>
      </p:sp>
    </p:spTree>
    <p:extLst>
      <p:ext uri="{BB962C8B-B14F-4D97-AF65-F5344CB8AC3E}">
        <p14:creationId xmlns:p14="http://schemas.microsoft.com/office/powerpoint/2010/main" val="171632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Data Structures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Arrays</a:t>
            </a:r>
          </a:p>
          <a:p>
            <a:r>
              <a:rPr lang="en-US" sz="3600" dirty="0" smtClean="0"/>
              <a:t>Arrays as Parameters and Return Values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Swapping Elements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WeatherStation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7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Passing Arrays Between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Arrays are just another variable type, so methods can take arrays as parameters and return an array.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sumArray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[] numbers) {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makeSpecialArray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(...) {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87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Passing Arrays Between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Arrays are just another variable type, so methods can take arrays as parameters and return an array.</a:t>
            </a:r>
          </a:p>
          <a:p>
            <a:r>
              <a:rPr lang="en-US" sz="2800" dirty="0" smtClean="0"/>
              <a:t>However, arrays are </a:t>
            </a:r>
            <a:r>
              <a:rPr lang="en-US" sz="2800" b="1" dirty="0" smtClean="0"/>
              <a:t>objects</a:t>
            </a:r>
            <a:r>
              <a:rPr lang="en-US" sz="2800" dirty="0" smtClean="0"/>
              <a:t>, so per </a:t>
            </a:r>
            <a:r>
              <a:rPr lang="en-US" sz="2800" u="sng" dirty="0" smtClean="0"/>
              <a:t>A Variable Origin Story</a:t>
            </a:r>
            <a:r>
              <a:rPr lang="en-US" sz="2800" dirty="0" smtClean="0"/>
              <a:t>, an array variable box actually stores its </a:t>
            </a:r>
            <a:r>
              <a:rPr lang="en-US" sz="2800" i="1" dirty="0" smtClean="0"/>
              <a:t>location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This means changes to an array passed as a parameter </a:t>
            </a:r>
            <a:r>
              <a:rPr lang="en-US" sz="2800" i="1" dirty="0" smtClean="0"/>
              <a:t>affect the original array</a:t>
            </a:r>
            <a:r>
              <a:rPr lang="en-US" sz="28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647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Arrays: Pass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run() {</a:t>
            </a:r>
            <a:br>
              <a:rPr lang="en-US" sz="2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[] numbers = </a:t>
            </a:r>
            <a:r>
              <a:rPr lang="en-US" sz="28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[7];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fillArray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(numbers);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Arrays.toString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(numbers));</a:t>
            </a:r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 void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fillArray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arr.length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] = 2 *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3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967" y="-228600"/>
            <a:ext cx="9989855" cy="7391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7437" y="5255591"/>
            <a:ext cx="154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halkboard"/>
                <a:cs typeface="Chalkboard"/>
              </a:rPr>
              <a:t>Midterm!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8298" y="4793926"/>
            <a:ext cx="110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halkboard"/>
                <a:cs typeface="Chalkboard"/>
              </a:rPr>
              <a:t>Arrays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18" name="TextBox 17"/>
          <p:cNvSpPr txBox="1"/>
          <p:nvPr/>
        </p:nvSpPr>
        <p:spPr>
          <a:xfrm rot="21275596">
            <a:off x="4501284" y="4228706"/>
            <a:ext cx="1571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Chalkboard"/>
                <a:cs typeface="Chalkboard"/>
              </a:rPr>
              <a:t>2D Arrays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19" name="TextBox 18"/>
          <p:cNvSpPr txBox="1"/>
          <p:nvPr/>
        </p:nvSpPr>
        <p:spPr>
          <a:xfrm rot="186046">
            <a:off x="5607034" y="3166095"/>
            <a:ext cx="143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halkboard"/>
                <a:cs typeface="Chalkboard"/>
              </a:rPr>
              <a:t>Practice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95638" y="775547"/>
            <a:ext cx="1780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halkboard"/>
                <a:cs typeface="Chalkboard"/>
              </a:rPr>
              <a:t>HW5:</a:t>
            </a:r>
            <a:endParaRPr lang="en-US" sz="2400" dirty="0" smtClean="0">
              <a:latin typeface="Chalkboard"/>
              <a:cs typeface="Chalkboard"/>
            </a:endParaRPr>
          </a:p>
          <a:p>
            <a:pPr algn="ctr"/>
            <a:r>
              <a:rPr lang="en-US" sz="2400" dirty="0" err="1" smtClean="0">
                <a:latin typeface="Chalkboard"/>
                <a:cs typeface="Chalkboard"/>
              </a:rPr>
              <a:t>ImageShop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21" name="TextBox 20"/>
          <p:cNvSpPr txBox="1"/>
          <p:nvPr/>
        </p:nvSpPr>
        <p:spPr>
          <a:xfrm rot="20058668">
            <a:off x="2281753" y="3277593"/>
            <a:ext cx="4402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halkboard"/>
                <a:cs typeface="Chalkboard"/>
              </a:rPr>
              <a:t>The River of Java</a:t>
            </a:r>
            <a:endParaRPr lang="en-US" sz="2400" dirty="0">
              <a:latin typeface="Chalkboard"/>
              <a:cs typeface="Chalkboard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9" b="96162" l="7184" r="982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339" y="1477261"/>
            <a:ext cx="1288642" cy="20212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99" b="96162" l="7184" r="982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3456" y="659505"/>
            <a:ext cx="1288642" cy="20212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99" b="96162" l="7184" r="982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7817" y="1191046"/>
            <a:ext cx="1288642" cy="20212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94" b="9800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3204" y="4053275"/>
            <a:ext cx="726721" cy="86852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17383" y="3568907"/>
            <a:ext cx="1752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555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Data Structures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Arrays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Arrays as Parameters and Return Values</a:t>
            </a:r>
          </a:p>
          <a:p>
            <a:r>
              <a:rPr lang="en-US" sz="3600" dirty="0" smtClean="0"/>
              <a:t>Announcements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Swapping Elements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WeatherStation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1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Data Structures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Arrays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Arrays as Parameters and Return Values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 smtClean="0"/>
              <a:t>Practice: Swapping Elements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WeatherStation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Practice: Swapping Elements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Let’s write a method called </a:t>
            </a:r>
            <a:r>
              <a:rPr lang="en-US" sz="2800" b="1" dirty="0" err="1" smtClean="0"/>
              <a:t>swapElements</a:t>
            </a:r>
            <a:r>
              <a:rPr lang="en-US" sz="2800" dirty="0" smtClean="0"/>
              <a:t> that swaps two elements of an array.  How can we do this?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What parameters should it take (if any)?  What should it return (if anything)?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private ???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(???) {</a:t>
            </a:r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	...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3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Swap: Take 1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run() {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[] array = </a:t>
            </a:r>
            <a:r>
              <a:rPr lang="en-US" sz="2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6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[5];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(array[0], array[1]);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 void 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6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x, </a:t>
            </a:r>
            <a:r>
              <a:rPr lang="en-US" sz="26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y) {</a:t>
            </a:r>
          </a:p>
          <a:p>
            <a:pPr marL="0" indent="0">
              <a:buNone/>
            </a:pP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temp = x;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x = y;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y = temp;	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7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Swap: Take 1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public void</a:t>
            </a: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run() {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[] array = </a:t>
            </a:r>
            <a:r>
              <a:rPr lang="en-US" sz="2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[5];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(array[0], array[1]);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 void 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6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x, </a:t>
            </a:r>
            <a:r>
              <a:rPr lang="en-US" sz="26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y) {</a:t>
            </a:r>
          </a:p>
          <a:p>
            <a:pPr marL="0" indent="0">
              <a:buNone/>
            </a:pP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temp = x;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x = y;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y = temp;	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8784" y="2070318"/>
            <a:ext cx="7266432" cy="1815882"/>
          </a:xfrm>
          <a:prstGeom prst="rect">
            <a:avLst/>
          </a:prstGeom>
          <a:effectLst>
            <a:glow rad="444500">
              <a:schemeClr val="accent6">
                <a:lumMod val="20000"/>
                <a:lumOff val="80000"/>
                <a:alpha val="40000"/>
              </a:schemeClr>
            </a:glow>
            <a:reflection endPos="0" dir="5400000" sy="-100000" algn="bl" rotWithShape="0"/>
            <a:softEdge rad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Ints</a:t>
            </a:r>
            <a:r>
              <a:rPr lang="en-US" sz="2800" dirty="0" smtClean="0">
                <a:solidFill>
                  <a:schemeClr val="bg1"/>
                </a:solidFill>
              </a:rPr>
              <a:t> are primitives, so they are passed by </a:t>
            </a:r>
            <a:r>
              <a:rPr lang="en-US" sz="2800" b="1" dirty="0" smtClean="0">
                <a:solidFill>
                  <a:schemeClr val="bg1"/>
                </a:solidFill>
              </a:rPr>
              <a:t>value</a:t>
            </a:r>
            <a:r>
              <a:rPr lang="en-US" sz="2800" dirty="0" smtClean="0">
                <a:solidFill>
                  <a:schemeClr val="bg1"/>
                </a:solidFill>
              </a:rPr>
              <a:t>!  Their variable boxes store their </a:t>
            </a:r>
            <a:r>
              <a:rPr lang="en-US" sz="2800" i="1" dirty="0" smtClean="0">
                <a:solidFill>
                  <a:schemeClr val="bg1"/>
                </a:solidFill>
              </a:rPr>
              <a:t>actual values</a:t>
            </a:r>
            <a:r>
              <a:rPr lang="en-US" sz="2800" dirty="0" smtClean="0">
                <a:solidFill>
                  <a:schemeClr val="bg1"/>
                </a:solidFill>
              </a:rPr>
              <a:t>.  So changes to the parameter </a:t>
            </a:r>
            <a:r>
              <a:rPr lang="en-US" sz="2800" i="1" dirty="0" smtClean="0">
                <a:solidFill>
                  <a:schemeClr val="bg1"/>
                </a:solidFill>
              </a:rPr>
              <a:t>do not affect the original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13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Swap: Take 2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run() {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[] array = </a:t>
            </a:r>
            <a:r>
              <a:rPr lang="en-US" sz="21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1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[5];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(array, 0, 1);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 void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1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1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pos1, </a:t>
            </a:r>
            <a:r>
              <a:rPr lang="en-US" sz="21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pos2) {</a:t>
            </a:r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temp =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[pos1];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[pos1] =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[pos2];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[pos2] = temp;	</a:t>
            </a:r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1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4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Swap: Take 2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1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public void</a:t>
            </a:r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run() {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[] array = </a:t>
            </a:r>
            <a:r>
              <a:rPr lang="en-US" sz="21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1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[5];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(array, 0, 1);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 void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1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1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pos1, </a:t>
            </a:r>
            <a:r>
              <a:rPr lang="en-US" sz="21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pos2) {</a:t>
            </a:r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temp =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[pos1];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[pos1] =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[pos2];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[pos2] = temp;	</a:t>
            </a:r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8784" y="2070318"/>
            <a:ext cx="7266432" cy="1815882"/>
          </a:xfrm>
          <a:prstGeom prst="rect">
            <a:avLst/>
          </a:prstGeom>
          <a:effectLst>
            <a:glow rad="444500">
              <a:schemeClr val="accent6">
                <a:lumMod val="20000"/>
                <a:lumOff val="80000"/>
                <a:alpha val="40000"/>
              </a:schemeClr>
            </a:glow>
            <a:reflection endPos="0" dir="5400000" sy="-100000" algn="bl" rotWithShape="0"/>
            <a:softEdge rad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Arrays are </a:t>
            </a:r>
            <a:r>
              <a:rPr lang="en-US" sz="2800" b="1" dirty="0" smtClean="0">
                <a:solidFill>
                  <a:schemeClr val="bg1"/>
                </a:solidFill>
              </a:rPr>
              <a:t>objects</a:t>
            </a:r>
            <a:r>
              <a:rPr lang="en-US" sz="2800" dirty="0" smtClean="0">
                <a:solidFill>
                  <a:schemeClr val="bg1"/>
                </a:solidFill>
              </a:rPr>
              <a:t>, so they are passed by </a:t>
            </a:r>
            <a:r>
              <a:rPr lang="en-US" sz="2800" b="1" dirty="0" smtClean="0">
                <a:solidFill>
                  <a:schemeClr val="bg1"/>
                </a:solidFill>
              </a:rPr>
              <a:t>reference</a:t>
            </a:r>
            <a:r>
              <a:rPr lang="en-US" sz="2800" dirty="0" smtClean="0">
                <a:solidFill>
                  <a:schemeClr val="bg1"/>
                </a:solidFill>
              </a:rPr>
              <a:t>!  Their variable boxes store their </a:t>
            </a:r>
            <a:r>
              <a:rPr lang="en-US" sz="2800" i="1" dirty="0" smtClean="0">
                <a:solidFill>
                  <a:schemeClr val="bg1"/>
                </a:solidFill>
              </a:rPr>
              <a:t>location</a:t>
            </a:r>
            <a:r>
              <a:rPr lang="en-US" sz="2800" dirty="0" smtClean="0">
                <a:solidFill>
                  <a:schemeClr val="bg1"/>
                </a:solidFill>
              </a:rPr>
              <a:t>.  So changes to the parameter </a:t>
            </a:r>
            <a:r>
              <a:rPr lang="en-US" sz="2800" i="1" dirty="0" smtClean="0">
                <a:solidFill>
                  <a:schemeClr val="bg1"/>
                </a:solidFill>
              </a:rPr>
              <a:t>do affect the original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62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Data Structures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Arrays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Arrays as Parameters and Return Values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Swapping Elements</a:t>
            </a:r>
          </a:p>
          <a:p>
            <a:r>
              <a:rPr lang="en-US" sz="3600" dirty="0" smtClean="0"/>
              <a:t>Practice: </a:t>
            </a:r>
            <a:r>
              <a:rPr lang="en-US" sz="3600" dirty="0" err="1" smtClean="0"/>
              <a:t>WeatherStation</a:t>
            </a:r>
            <a:endParaRPr lang="en-US" sz="3600" dirty="0" smtClean="0"/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err="1" smtClean="0"/>
              <a:t>WeatherStation</a:t>
            </a:r>
            <a:endParaRPr lang="en-US" altLang="x-none" dirty="0"/>
          </a:p>
        </p:txBody>
      </p:sp>
      <p:sp>
        <p:nvSpPr>
          <p:cNvPr id="155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Write a </a:t>
            </a:r>
            <a:r>
              <a:rPr lang="en-US" altLang="x-none" b="1" dirty="0" err="1" smtClean="0">
                <a:latin typeface="Consolas" charset="0"/>
              </a:rPr>
              <a:t>WeatherStation</a:t>
            </a:r>
            <a:r>
              <a:rPr lang="en-US" altLang="x-none" dirty="0" smtClean="0"/>
              <a:t> </a:t>
            </a:r>
            <a:r>
              <a:rPr lang="en-US" altLang="x-none" dirty="0"/>
              <a:t>program that prompts the user to enter daily temperatures, and uses an array to produce this output: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x-none" sz="7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x-none" sz="7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How many days' temperatures?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7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1's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45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2's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44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3's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39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4's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48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5's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37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6's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46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7's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53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All temperatures: [45, 44, 39, 48, 37, 46, 53]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Average temp = 44.6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4 days were above average.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Two coldest days: 37, 39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Two hottest days: 53, 48</a:t>
            </a:r>
          </a:p>
        </p:txBody>
      </p:sp>
      <p:pic>
        <p:nvPicPr>
          <p:cNvPr id="20484" name="Picture 4" descr="codestepbystep-logo-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9525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467600" y="533400"/>
            <a:ext cx="17002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x-none" sz="1200">
                <a:solidFill>
                  <a:schemeClr val="bg1"/>
                </a:solidFill>
              </a:rPr>
              <a:t>Weather</a:t>
            </a:r>
          </a:p>
        </p:txBody>
      </p:sp>
    </p:spTree>
    <p:extLst>
      <p:ext uri="{BB962C8B-B14F-4D97-AF65-F5344CB8AC3E}">
        <p14:creationId xmlns:p14="http://schemas.microsoft.com/office/powerpoint/2010/main" val="134009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Data Structures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Arrays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Arrays as Parameters and Return Values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Swapping Elements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WeatherStation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/>
              <a:t>Recap</a:t>
            </a: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4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Data Structures</a:t>
            </a:r>
          </a:p>
          <a:p>
            <a:r>
              <a:rPr lang="en-US" sz="3600" dirty="0" smtClean="0"/>
              <a:t>Arrays</a:t>
            </a:r>
          </a:p>
          <a:p>
            <a:r>
              <a:rPr lang="en-US" sz="3600" dirty="0" smtClean="0"/>
              <a:t>Arrays as Parameters and Return Values</a:t>
            </a:r>
          </a:p>
          <a:p>
            <a:r>
              <a:rPr lang="en-US" sz="3600" dirty="0" smtClean="0"/>
              <a:t>Announcements</a:t>
            </a:r>
          </a:p>
          <a:p>
            <a:r>
              <a:rPr lang="en-US" sz="3600" dirty="0" smtClean="0"/>
              <a:t>Practice: Swapping Elements</a:t>
            </a:r>
          </a:p>
          <a:p>
            <a:r>
              <a:rPr lang="en-US" sz="3600" dirty="0" smtClean="0"/>
              <a:t>Practice: </a:t>
            </a:r>
            <a:r>
              <a:rPr lang="en-US" sz="3600" dirty="0" err="1" smtClean="0"/>
              <a:t>WeatherStation</a:t>
            </a:r>
            <a:endParaRPr lang="en-US" sz="3600" dirty="0" smtClean="0"/>
          </a:p>
          <a:p>
            <a:r>
              <a:rPr lang="en-US" sz="3600" dirty="0" smtClean="0"/>
              <a:t>Recap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6641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 array is an </a:t>
            </a:r>
            <a:r>
              <a:rPr lang="en-US" sz="2800" u="sng" dirty="0" smtClean="0"/>
              <a:t>ordered</a:t>
            </a:r>
            <a:r>
              <a:rPr lang="en-US" sz="2800" u="sng" dirty="0"/>
              <a:t>, homogeneous list</a:t>
            </a:r>
            <a:r>
              <a:rPr lang="en-US" sz="2800" dirty="0"/>
              <a:t> of data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Arrays can store both primitives and objects</a:t>
            </a:r>
          </a:p>
          <a:p>
            <a:r>
              <a:rPr lang="en-US" sz="2800" dirty="0" smtClean="0"/>
              <a:t>An array’s length </a:t>
            </a:r>
            <a:r>
              <a:rPr lang="en-US" sz="2800" i="1" dirty="0" smtClean="0"/>
              <a:t>cannot be changed</a:t>
            </a:r>
            <a:r>
              <a:rPr lang="en-US" sz="2800" dirty="0"/>
              <a:t> </a:t>
            </a:r>
            <a:r>
              <a:rPr lang="en-US" sz="2800" dirty="0" smtClean="0"/>
              <a:t>once it is created.</a:t>
            </a:r>
          </a:p>
          <a:p>
            <a:r>
              <a:rPr lang="en-US" sz="2800" dirty="0" smtClean="0"/>
              <a:t>There are no methods you can call on an array; however, there is the helpful </a:t>
            </a:r>
            <a:r>
              <a:rPr lang="en-US" sz="2800" b="1" dirty="0" smtClean="0"/>
              <a:t>Arrays</a:t>
            </a:r>
            <a:r>
              <a:rPr lang="en-US" sz="2800" dirty="0" smtClean="0"/>
              <a:t> class, with methods such as </a:t>
            </a:r>
            <a:r>
              <a:rPr lang="en-US" sz="2800" b="1" dirty="0" err="1" smtClean="0"/>
              <a:t>Arrays.toString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081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Data Structures</a:t>
            </a:r>
          </a:p>
          <a:p>
            <a:r>
              <a:rPr lang="en-US" sz="3600" dirty="0" smtClean="0"/>
              <a:t>Arrays</a:t>
            </a:r>
          </a:p>
          <a:p>
            <a:r>
              <a:rPr lang="en-US" sz="3600" dirty="0" smtClean="0"/>
              <a:t>Arrays as Parameters and Return Values</a:t>
            </a:r>
          </a:p>
          <a:p>
            <a:r>
              <a:rPr lang="en-US" sz="3600" dirty="0" smtClean="0"/>
              <a:t>Announcements</a:t>
            </a:r>
          </a:p>
          <a:p>
            <a:r>
              <a:rPr lang="en-US" sz="3600" dirty="0" smtClean="0"/>
              <a:t>Practice: Swapping Elements</a:t>
            </a:r>
          </a:p>
          <a:p>
            <a:r>
              <a:rPr lang="en-US" sz="3600" dirty="0" smtClean="0"/>
              <a:t>Practice: </a:t>
            </a:r>
            <a:r>
              <a:rPr lang="en-US" sz="3600" dirty="0" err="1" smtClean="0"/>
              <a:t>WeatherStation</a:t>
            </a:r>
            <a:endParaRPr lang="en-US" sz="3600" dirty="0" smtClean="0"/>
          </a:p>
          <a:p>
            <a:endParaRPr lang="en-US" sz="3600" dirty="0"/>
          </a:p>
          <a:p>
            <a:pPr marL="0" indent="0">
              <a:buNone/>
            </a:pPr>
            <a:r>
              <a:rPr lang="en-US" sz="3600" b="1" dirty="0" smtClean="0"/>
              <a:t>Next time: 2D Arrays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504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/>
              <a:t>Array reverse exercise</a:t>
            </a:r>
          </a:p>
        </p:txBody>
      </p:sp>
      <p:sp>
        <p:nvSpPr>
          <p:cNvPr id="35843" name="Rectangle 3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/>
              <a:t>Write a </a:t>
            </a:r>
            <a:r>
              <a:rPr lang="en-US" altLang="x-none" b="1">
                <a:latin typeface="Consolas" charset="0"/>
              </a:rPr>
              <a:t>reverse</a:t>
            </a:r>
            <a:r>
              <a:rPr lang="en-US" altLang="x-none"/>
              <a:t> method that reverses the elements of an array.</a:t>
            </a:r>
          </a:p>
          <a:p>
            <a:pPr lvl="1"/>
            <a:endParaRPr lang="en-US" altLang="x-none" sz="900"/>
          </a:p>
          <a:p>
            <a:pPr lvl="1"/>
            <a:r>
              <a:rPr lang="en-US" altLang="x-none"/>
              <a:t>Example: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</a:rPr>
              <a:t>	int[] numbers = {11, 42, -5, 27, 0, 89};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</a:t>
            </a:r>
            <a:r>
              <a:rPr lang="en-US" altLang="x-none" b="1">
                <a:latin typeface="Consolas" charset="0"/>
              </a:rPr>
              <a:t>reverse(numbers)</a:t>
            </a:r>
            <a:r>
              <a:rPr lang="en-US" altLang="x-none">
                <a:latin typeface="Consolas" charset="0"/>
              </a:rPr>
              <a:t>;</a:t>
            </a:r>
          </a:p>
          <a:p>
            <a:pPr lvl="1">
              <a:buFontTx/>
              <a:buNone/>
            </a:pPr>
            <a:endParaRPr lang="en-US" altLang="x-none">
              <a:latin typeface="Consolas" charset="0"/>
            </a:endParaRPr>
          </a:p>
          <a:p>
            <a:pPr lvl="1"/>
            <a:r>
              <a:rPr lang="en-US" altLang="x-none"/>
              <a:t>After the call, it should store: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</a:rPr>
              <a:t>	                [89, 0, 27, -5, 42, 11]</a:t>
            </a:r>
          </a:p>
          <a:p>
            <a:pPr lvl="1"/>
            <a:endParaRPr lang="en-US" altLang="x-none">
              <a:latin typeface="Consolas" charset="0"/>
            </a:endParaRPr>
          </a:p>
          <a:p>
            <a:pPr lvl="1"/>
            <a:r>
              <a:rPr lang="en-US" altLang="x-none"/>
              <a:t>The code should work for an array of any size.</a:t>
            </a:r>
          </a:p>
        </p:txBody>
      </p:sp>
    </p:spTree>
    <p:extLst>
      <p:ext uri="{BB962C8B-B14F-4D97-AF65-F5344CB8AC3E}">
        <p14:creationId xmlns:p14="http://schemas.microsoft.com/office/powerpoint/2010/main" val="14394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/>
              <a:t>Algorithm idea</a:t>
            </a:r>
          </a:p>
        </p:txBody>
      </p:sp>
      <p:sp>
        <p:nvSpPr>
          <p:cNvPr id="36867" name="Rectangle 3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/>
              <a:t>Swap pairs of elements from the edges;  work inwards:</a:t>
            </a:r>
          </a:p>
        </p:txBody>
      </p:sp>
      <p:graphicFrame>
        <p:nvGraphicFramePr>
          <p:cNvPr id="36868" name="Group 4"/>
          <p:cNvGraphicFramePr>
            <a:graphicFrameLocks noGrp="1"/>
          </p:cNvGraphicFramePr>
          <p:nvPr/>
        </p:nvGraphicFramePr>
        <p:xfrm>
          <a:off x="1676400" y="2333625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/>
                <a:gridCol w="614363"/>
                <a:gridCol w="611187"/>
                <a:gridCol w="614363"/>
                <a:gridCol w="614362"/>
                <a:gridCol w="611188"/>
                <a:gridCol w="614362"/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92" name="Line 28"/>
          <p:cNvSpPr>
            <a:spLocks noChangeShapeType="1"/>
          </p:cNvSpPr>
          <p:nvPr/>
        </p:nvSpPr>
        <p:spPr bwMode="auto">
          <a:xfrm flipV="1">
            <a:off x="29718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 flipV="1">
            <a:off x="60198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6894" name="Group 30"/>
          <p:cNvGraphicFramePr>
            <a:graphicFrameLocks noGrp="1"/>
          </p:cNvGraphicFramePr>
          <p:nvPr/>
        </p:nvGraphicFramePr>
        <p:xfrm>
          <a:off x="1676400" y="2333625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/>
                <a:gridCol w="614363"/>
                <a:gridCol w="611187"/>
                <a:gridCol w="614363"/>
                <a:gridCol w="614362"/>
                <a:gridCol w="611188"/>
                <a:gridCol w="614362"/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918" name="Group 54"/>
          <p:cNvGraphicFramePr>
            <a:graphicFrameLocks noGrp="1"/>
          </p:cNvGraphicFramePr>
          <p:nvPr/>
        </p:nvGraphicFramePr>
        <p:xfrm>
          <a:off x="1676400" y="2333625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/>
                <a:gridCol w="614363"/>
                <a:gridCol w="611187"/>
                <a:gridCol w="614363"/>
                <a:gridCol w="614362"/>
                <a:gridCol w="611188"/>
                <a:gridCol w="614362"/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942" name="Line 78"/>
          <p:cNvSpPr>
            <a:spLocks noChangeShapeType="1"/>
          </p:cNvSpPr>
          <p:nvPr/>
        </p:nvSpPr>
        <p:spPr bwMode="auto">
          <a:xfrm flipV="1">
            <a:off x="35814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43" name="Line 79"/>
          <p:cNvSpPr>
            <a:spLocks noChangeShapeType="1"/>
          </p:cNvSpPr>
          <p:nvPr/>
        </p:nvSpPr>
        <p:spPr bwMode="auto">
          <a:xfrm flipV="1">
            <a:off x="54102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44" name="Line 80"/>
          <p:cNvSpPr>
            <a:spLocks noChangeShapeType="1"/>
          </p:cNvSpPr>
          <p:nvPr/>
        </p:nvSpPr>
        <p:spPr bwMode="auto">
          <a:xfrm flipV="1">
            <a:off x="41910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45" name="Line 81"/>
          <p:cNvSpPr>
            <a:spLocks noChangeShapeType="1"/>
          </p:cNvSpPr>
          <p:nvPr/>
        </p:nvSpPr>
        <p:spPr bwMode="auto">
          <a:xfrm flipV="1">
            <a:off x="48006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6946" name="Group 82"/>
          <p:cNvGraphicFramePr>
            <a:graphicFrameLocks noGrp="1"/>
          </p:cNvGraphicFramePr>
          <p:nvPr/>
        </p:nvGraphicFramePr>
        <p:xfrm>
          <a:off x="1676400" y="2333625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/>
                <a:gridCol w="614363"/>
                <a:gridCol w="611187"/>
                <a:gridCol w="614363"/>
                <a:gridCol w="614362"/>
                <a:gridCol w="611188"/>
                <a:gridCol w="614362"/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17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6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2" grpId="0" animBg="1"/>
      <p:bldP spid="36892" grpId="1" animBg="1"/>
      <p:bldP spid="36893" grpId="0" animBg="1"/>
      <p:bldP spid="36893" grpId="1" animBg="1"/>
      <p:bldP spid="36942" grpId="0" animBg="1"/>
      <p:bldP spid="36942" grpId="1" animBg="1"/>
      <p:bldP spid="36943" grpId="0" animBg="1"/>
      <p:bldP spid="36943" grpId="1" animBg="1"/>
      <p:bldP spid="36944" grpId="0" animBg="1"/>
      <p:bldP spid="3694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/>
              <a:t>Possible algorithm</a:t>
            </a:r>
          </a:p>
        </p:txBody>
      </p:sp>
      <p:sp>
        <p:nvSpPr>
          <p:cNvPr id="37891" name="Rectangle 3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 b="1"/>
              <a:t>Q:</a:t>
            </a:r>
            <a:r>
              <a:rPr lang="en-US" altLang="x-none"/>
              <a:t> What is the effect of the code below?  Does it reverse the array?</a:t>
            </a:r>
          </a:p>
          <a:p>
            <a:pPr>
              <a:buFontTx/>
              <a:buNone/>
            </a:pPr>
            <a:endParaRPr lang="en-US" altLang="x-none" sz="80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200">
                <a:latin typeface="Consolas" charset="0"/>
              </a:rPr>
              <a:t>	</a:t>
            </a:r>
            <a:r>
              <a:rPr lang="en-US" altLang="x-none" sz="2000">
                <a:latin typeface="Consolas" charset="0"/>
              </a:rPr>
              <a:t>int[] numbers = {11, 42, -5, 27, 0, 89};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800">
                <a:latin typeface="Consolas" charset="0"/>
              </a:rPr>
              <a:t>	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	// reverse the array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for (int i = 0; i &lt; numbers.length; i++)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    int temp = numbers[i];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    numbers[i] = numbers[numbers.length - 1 - i];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    numbers[numbers.length - 1 - i] = temp; 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x-none" sz="2000">
              <a:latin typeface="Consolas" charset="0"/>
            </a:endParaRPr>
          </a:p>
          <a:p>
            <a:pPr lvl="1"/>
            <a:r>
              <a:rPr lang="en-US" altLang="x-none" b="1"/>
              <a:t>A.</a:t>
            </a:r>
            <a:r>
              <a:rPr lang="en-US" altLang="x-none"/>
              <a:t>  Code is correct and reverses the array properly.</a:t>
            </a:r>
          </a:p>
          <a:p>
            <a:pPr lvl="1"/>
            <a:r>
              <a:rPr lang="en-US" altLang="x-none" b="1"/>
              <a:t>B.</a:t>
            </a:r>
            <a:r>
              <a:rPr lang="en-US" altLang="x-none"/>
              <a:t>  Elements are reversed, but some are lost/missing.</a:t>
            </a:r>
          </a:p>
          <a:p>
            <a:pPr lvl="1"/>
            <a:r>
              <a:rPr lang="en-US" altLang="x-none" b="1"/>
              <a:t>C.</a:t>
            </a:r>
            <a:r>
              <a:rPr lang="en-US" altLang="x-none"/>
              <a:t>  Indexes are off-by-1.</a:t>
            </a:r>
          </a:p>
          <a:p>
            <a:pPr lvl="1"/>
            <a:r>
              <a:rPr lang="en-US" altLang="x-none" b="1"/>
              <a:t>D.</a:t>
            </a:r>
            <a:r>
              <a:rPr lang="en-US" altLang="x-none"/>
              <a:t>  Array contents are the same at the end; the code does nothing.</a:t>
            </a:r>
          </a:p>
          <a:p>
            <a:pPr lvl="1"/>
            <a:r>
              <a:rPr lang="en-US" altLang="x-none" b="1"/>
              <a:t>E.</a:t>
            </a:r>
            <a:r>
              <a:rPr lang="en-US" altLang="x-none"/>
              <a:t>  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7901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/>
              <a:t>Correct algorithm</a:t>
            </a:r>
          </a:p>
        </p:txBody>
      </p:sp>
      <p:sp>
        <p:nvSpPr>
          <p:cNvPr id="39939" name="Rectangle 3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/>
              <a:t>Corrected version:</a:t>
            </a:r>
          </a:p>
          <a:p>
            <a:pPr>
              <a:buFontTx/>
              <a:buNone/>
            </a:pPr>
            <a:endParaRPr lang="en-US" altLang="x-none" sz="80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int[] numbers = {11, 42, -5, 27, 0, 89};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x-none" sz="800">
              <a:latin typeface="Consolas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</a:t>
            </a: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// reverse the array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for (int i = 0; i &lt; </a:t>
            </a:r>
            <a:r>
              <a:rPr lang="en-US" altLang="x-none" sz="2000" b="1">
                <a:solidFill>
                  <a:srgbClr val="003399"/>
                </a:solidFill>
                <a:latin typeface="Consolas" charset="0"/>
              </a:rPr>
              <a:t>numbers.length / 2</a:t>
            </a:r>
            <a:r>
              <a:rPr lang="en-US" altLang="x-none" sz="2000">
                <a:latin typeface="Consolas" charset="0"/>
              </a:rPr>
              <a:t>; i++)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    int temp = numbers[i];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    numbers[i] = numbers[numbers.length - 1 - i];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    numbers[numbers.length - 1 - i] = temp; 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}</a:t>
            </a:r>
          </a:p>
        </p:txBody>
      </p:sp>
      <p:graphicFrame>
        <p:nvGraphicFramePr>
          <p:cNvPr id="39940" name="Group 4"/>
          <p:cNvGraphicFramePr>
            <a:graphicFrameLocks noGrp="1"/>
          </p:cNvGraphicFramePr>
          <p:nvPr/>
        </p:nvGraphicFramePr>
        <p:xfrm>
          <a:off x="1981200" y="4495800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/>
                <a:gridCol w="614363"/>
                <a:gridCol w="611187"/>
                <a:gridCol w="614363"/>
                <a:gridCol w="614362"/>
                <a:gridCol w="611188"/>
                <a:gridCol w="614362"/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64" name="Line 28"/>
          <p:cNvSpPr>
            <a:spLocks noChangeShapeType="1"/>
          </p:cNvSpPr>
          <p:nvPr/>
        </p:nvSpPr>
        <p:spPr bwMode="auto">
          <a:xfrm flipV="1">
            <a:off x="3276600" y="5362575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 flipV="1">
            <a:off x="6324600" y="5362575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9966" name="Group 30"/>
          <p:cNvGraphicFramePr>
            <a:graphicFrameLocks noGrp="1"/>
          </p:cNvGraphicFramePr>
          <p:nvPr/>
        </p:nvGraphicFramePr>
        <p:xfrm>
          <a:off x="1981200" y="4495800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/>
                <a:gridCol w="614363"/>
                <a:gridCol w="611187"/>
                <a:gridCol w="614363"/>
                <a:gridCol w="614362"/>
                <a:gridCol w="611188"/>
                <a:gridCol w="614362"/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990" name="Group 54"/>
          <p:cNvGraphicFramePr>
            <a:graphicFrameLocks noGrp="1"/>
          </p:cNvGraphicFramePr>
          <p:nvPr/>
        </p:nvGraphicFramePr>
        <p:xfrm>
          <a:off x="1981200" y="4495800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/>
                <a:gridCol w="614363"/>
                <a:gridCol w="611187"/>
                <a:gridCol w="614363"/>
                <a:gridCol w="614362"/>
                <a:gridCol w="611188"/>
                <a:gridCol w="614362"/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014" name="Line 78"/>
          <p:cNvSpPr>
            <a:spLocks noChangeShapeType="1"/>
          </p:cNvSpPr>
          <p:nvPr/>
        </p:nvSpPr>
        <p:spPr bwMode="auto">
          <a:xfrm flipV="1">
            <a:off x="3886200" y="5362575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015" name="Line 79"/>
          <p:cNvSpPr>
            <a:spLocks noChangeShapeType="1"/>
          </p:cNvSpPr>
          <p:nvPr/>
        </p:nvSpPr>
        <p:spPr bwMode="auto">
          <a:xfrm flipV="1">
            <a:off x="5715000" y="5362575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016" name="Line 80"/>
          <p:cNvSpPr>
            <a:spLocks noChangeShapeType="1"/>
          </p:cNvSpPr>
          <p:nvPr/>
        </p:nvSpPr>
        <p:spPr bwMode="auto">
          <a:xfrm flipV="1">
            <a:off x="4495800" y="5362575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017" name="Line 81"/>
          <p:cNvSpPr>
            <a:spLocks noChangeShapeType="1"/>
          </p:cNvSpPr>
          <p:nvPr/>
        </p:nvSpPr>
        <p:spPr bwMode="auto">
          <a:xfrm flipV="1">
            <a:off x="5105400" y="5362575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40018" name="Group 82"/>
          <p:cNvGraphicFramePr>
            <a:graphicFrameLocks noGrp="1"/>
          </p:cNvGraphicFramePr>
          <p:nvPr/>
        </p:nvGraphicFramePr>
        <p:xfrm>
          <a:off x="1981200" y="4495800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/>
                <a:gridCol w="614363"/>
                <a:gridCol w="611187"/>
                <a:gridCol w="614363"/>
                <a:gridCol w="614362"/>
                <a:gridCol w="611188"/>
                <a:gridCol w="614362"/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5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0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4" grpId="0" animBg="1"/>
      <p:bldP spid="39964" grpId="1" animBg="1"/>
      <p:bldP spid="39965" grpId="0" animBg="1"/>
      <p:bldP spid="39965" grpId="1" animBg="1"/>
      <p:bldP spid="40014" grpId="0" animBg="1"/>
      <p:bldP spid="40014" grpId="1" animBg="1"/>
      <p:bldP spid="40015" grpId="0" animBg="1"/>
      <p:bldP spid="40015" grpId="1" animBg="1"/>
      <p:bldP spid="40016" grpId="0" animBg="1"/>
      <p:bldP spid="400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Data Structures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Arrays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Arrays as Parameters and Return Values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Swapping Elements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WeatherStation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04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Data Structures?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Data structures are variable types that can store data in interesting ways.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408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x-none" sz="3800" dirty="0" smtClean="0"/>
              <a:t>Why Are Data Structures Useful?</a:t>
            </a:r>
            <a:endParaRPr lang="en-US" altLang="x-none" sz="3800" dirty="0"/>
          </a:p>
        </p:txBody>
      </p:sp>
      <p:sp>
        <p:nvSpPr>
          <p:cNvPr id="1558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x-none" dirty="0"/>
              <a:t>Consider </a:t>
            </a:r>
            <a:r>
              <a:rPr lang="en-US" altLang="x-none" dirty="0" smtClean="0"/>
              <a:t>a program similar to Weather from HW2 that prompts </a:t>
            </a:r>
            <a:r>
              <a:rPr lang="en-US" altLang="x-none" dirty="0"/>
              <a:t>for daily temperatures and prints averages, high/lows, etc.</a:t>
            </a:r>
          </a:p>
          <a:p>
            <a:pPr lvl="1" eaLnBrk="1" hangingPunct="1"/>
            <a:r>
              <a:rPr lang="en-US" altLang="x-none" dirty="0"/>
              <a:t>Why is this hard to write with what we've learned so far?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x-none" sz="7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x-none" sz="700" dirty="0">
              <a:latin typeface="Consolas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How many days' temperatures?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7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1's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45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2's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44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3's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39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4's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48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5's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37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6's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46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7's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53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All temperatures: [45, 44, 39, 48, 37, 46, 53]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Average temp = 44.6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4 days were above average.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Two coldest days: 37, 39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Two hottest days: 53, 48</a:t>
            </a:r>
          </a:p>
        </p:txBody>
      </p:sp>
    </p:spTree>
    <p:extLst>
      <p:ext uri="{BB962C8B-B14F-4D97-AF65-F5344CB8AC3E}">
        <p14:creationId xmlns:p14="http://schemas.microsoft.com/office/powerpoint/2010/main" val="2849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Data Structures</a:t>
            </a:r>
          </a:p>
          <a:p>
            <a:r>
              <a:rPr lang="en-US" sz="3600" dirty="0" smtClean="0"/>
              <a:t>Arrays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Arrays as Parameters and Return Values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Swapping Elements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WeatherStation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Arrays</a:t>
            </a:r>
          </a:p>
        </p:txBody>
      </p:sp>
      <p:sp>
        <p:nvSpPr>
          <p:cNvPr id="148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tabLst>
                <a:tab pos="2001838" algn="l"/>
              </a:tabLst>
              <a:defRPr/>
            </a:pPr>
            <a:r>
              <a:rPr lang="en-US" sz="2800" dirty="0" smtClean="0">
                <a:cs typeface="+mn-cs"/>
              </a:rPr>
              <a:t>A new variable type that is an object that represents an </a:t>
            </a:r>
            <a:r>
              <a:rPr lang="en-US" sz="2800" u="sng" dirty="0" smtClean="0">
                <a:cs typeface="+mn-cs"/>
              </a:rPr>
              <a:t>ordered, homogeneous list</a:t>
            </a:r>
            <a:r>
              <a:rPr lang="en-US" sz="2800" dirty="0" smtClean="0">
                <a:cs typeface="+mn-cs"/>
              </a:rPr>
              <a:t> of data.</a:t>
            </a:r>
          </a:p>
          <a:p>
            <a:pPr marL="573087" lvl="1" indent="-231775">
              <a:tabLst>
                <a:tab pos="2001838" algn="l"/>
              </a:tabLst>
              <a:defRPr/>
            </a:pPr>
            <a:r>
              <a:rPr lang="en-US" sz="2500" dirty="0" smtClean="0"/>
              <a:t>Arrays have many </a:t>
            </a:r>
            <a:r>
              <a:rPr lang="en-US" sz="2500" i="1" dirty="0" smtClean="0"/>
              <a:t>elements</a:t>
            </a:r>
            <a:r>
              <a:rPr lang="en-US" sz="2500" dirty="0" smtClean="0"/>
              <a:t> that you can access using </a:t>
            </a:r>
            <a:r>
              <a:rPr lang="en-US" sz="2500" i="1" dirty="0" smtClean="0"/>
              <a:t>indices</a:t>
            </a:r>
            <a:endParaRPr lang="en-US" sz="2500" dirty="0" smtClean="0"/>
          </a:p>
        </p:txBody>
      </p:sp>
      <p:graphicFrame>
        <p:nvGraphicFramePr>
          <p:cNvPr id="1824772" name="Group 4"/>
          <p:cNvGraphicFramePr>
            <a:graphicFrameLocks noGrp="1"/>
          </p:cNvGraphicFramePr>
          <p:nvPr/>
        </p:nvGraphicFramePr>
        <p:xfrm>
          <a:off x="1050925" y="3327400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/>
                <a:gridCol w="554037"/>
                <a:gridCol w="554038"/>
                <a:gridCol w="554037"/>
                <a:gridCol w="554038"/>
                <a:gridCol w="555625"/>
                <a:gridCol w="554037"/>
                <a:gridCol w="554038"/>
                <a:gridCol w="554037"/>
                <a:gridCol w="554038"/>
                <a:gridCol w="554037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207" name="Group 55"/>
          <p:cNvGrpSpPr>
            <a:grpSpLocks/>
          </p:cNvGrpSpPr>
          <p:nvPr/>
        </p:nvGrpSpPr>
        <p:grpSpPr bwMode="auto">
          <a:xfrm>
            <a:off x="1585913" y="4470400"/>
            <a:ext cx="6208712" cy="863600"/>
            <a:chOff x="999" y="3600"/>
            <a:chExt cx="3911" cy="544"/>
          </a:xfrm>
        </p:grpSpPr>
        <p:grpSp>
          <p:nvGrpSpPr>
            <p:cNvPr id="7209" name="Group 56"/>
            <p:cNvGrpSpPr>
              <a:grpSpLocks/>
            </p:cNvGrpSpPr>
            <p:nvPr/>
          </p:nvGrpSpPr>
          <p:grpSpPr bwMode="auto">
            <a:xfrm>
              <a:off x="999" y="3600"/>
              <a:ext cx="782" cy="544"/>
              <a:chOff x="999" y="3600"/>
              <a:chExt cx="782" cy="544"/>
            </a:xfrm>
          </p:grpSpPr>
          <p:sp>
            <p:nvSpPr>
              <p:cNvPr id="7216" name="Line 57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17" name="Text Box 58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78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2000"/>
                  <a:t>element 0</a:t>
                </a:r>
              </a:p>
            </p:txBody>
          </p:sp>
        </p:grpSp>
        <p:grpSp>
          <p:nvGrpSpPr>
            <p:cNvPr id="7210" name="Group 59"/>
            <p:cNvGrpSpPr>
              <a:grpSpLocks/>
            </p:cNvGrpSpPr>
            <p:nvPr/>
          </p:nvGrpSpPr>
          <p:grpSpPr bwMode="auto">
            <a:xfrm>
              <a:off x="2391" y="3600"/>
              <a:ext cx="782" cy="544"/>
              <a:chOff x="999" y="3600"/>
              <a:chExt cx="782" cy="544"/>
            </a:xfrm>
          </p:grpSpPr>
          <p:sp>
            <p:nvSpPr>
              <p:cNvPr id="7214" name="Line 60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15" name="Text Box 61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78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2000"/>
                  <a:t>element 4</a:t>
                </a:r>
              </a:p>
            </p:txBody>
          </p:sp>
        </p:grpSp>
        <p:grpSp>
          <p:nvGrpSpPr>
            <p:cNvPr id="7211" name="Group 62"/>
            <p:cNvGrpSpPr>
              <a:grpSpLocks/>
            </p:cNvGrpSpPr>
            <p:nvPr/>
          </p:nvGrpSpPr>
          <p:grpSpPr bwMode="auto">
            <a:xfrm>
              <a:off x="4128" y="3600"/>
              <a:ext cx="782" cy="544"/>
              <a:chOff x="999" y="3600"/>
              <a:chExt cx="782" cy="544"/>
            </a:xfrm>
          </p:grpSpPr>
          <p:sp>
            <p:nvSpPr>
              <p:cNvPr id="7212" name="Line 63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13" name="Text Box 64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78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2000"/>
                  <a:t>element 9</a:t>
                </a:r>
              </a:p>
            </p:txBody>
          </p:sp>
        </p:grpSp>
      </p:grpSp>
      <p:sp>
        <p:nvSpPr>
          <p:cNvPr id="7208" name="Text Box 64"/>
          <p:cNvSpPr txBox="1">
            <a:spLocks noChangeArrowheads="1"/>
          </p:cNvSpPr>
          <p:nvPr/>
        </p:nvSpPr>
        <p:spPr bwMode="auto">
          <a:xfrm>
            <a:off x="7653338" y="3581400"/>
            <a:ext cx="1338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 i="1"/>
              <a:t>length = 10</a:t>
            </a:r>
          </a:p>
        </p:txBody>
      </p:sp>
    </p:spTree>
    <p:extLst>
      <p:ext uri="{BB962C8B-B14F-4D97-AF65-F5344CB8AC3E}">
        <p14:creationId xmlns:p14="http://schemas.microsoft.com/office/powerpoint/2010/main" val="164854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1731" grpId="0" uiExpand="1" build="p"/>
    </p:bldLst>
  </p:timing>
</p:sld>
</file>

<file path=ppt/theme/theme1.xml><?xml version="1.0" encoding="utf-8"?>
<a:theme xmlns:a="http://schemas.openxmlformats.org/drawingml/2006/main" name="DarkRedTo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kRedTop" id="{ED291D7B-52D5-7F4D-8D0F-478BBECA120D}" vid="{49A1DCBC-0F56-6B46-960A-7A45F67CC7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DarkRedTop</Template>
  <TotalTime>3442</TotalTime>
  <Words>2006</Words>
  <Application>Microsoft Macintosh PowerPoint</Application>
  <PresentationFormat>On-screen Show (4:3)</PresentationFormat>
  <Paragraphs>693</Paragraphs>
  <Slides>46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1" baseType="lpstr">
      <vt:lpstr>Andale Mono</vt:lpstr>
      <vt:lpstr>Apple Color Emoji</vt:lpstr>
      <vt:lpstr>Calibri</vt:lpstr>
      <vt:lpstr>Chalkboard</vt:lpstr>
      <vt:lpstr>Consolas</vt:lpstr>
      <vt:lpstr>Courier</vt:lpstr>
      <vt:lpstr>Courier New</vt:lpstr>
      <vt:lpstr>Mangal</vt:lpstr>
      <vt:lpstr>ＭＳ Ｐゴシック</vt:lpstr>
      <vt:lpstr>Tahoma</vt:lpstr>
      <vt:lpstr>Times New Roman</vt:lpstr>
      <vt:lpstr>Verdana</vt:lpstr>
      <vt:lpstr>Wingdings</vt:lpstr>
      <vt:lpstr>Arial</vt:lpstr>
      <vt:lpstr>DarkRedTop</vt:lpstr>
      <vt:lpstr>CS 106A, Lecture 16 Arrays</vt:lpstr>
      <vt:lpstr>Where Are We in CS 106A?</vt:lpstr>
      <vt:lpstr>PowerPoint Presentation</vt:lpstr>
      <vt:lpstr>Plan for Today</vt:lpstr>
      <vt:lpstr>Plan for Today</vt:lpstr>
      <vt:lpstr>What are Data Structures?</vt:lpstr>
      <vt:lpstr>Why Are Data Structures Useful?</vt:lpstr>
      <vt:lpstr>Plan for Today</vt:lpstr>
      <vt:lpstr>Arrays</vt:lpstr>
      <vt:lpstr>Creating an Array</vt:lpstr>
      <vt:lpstr>Accessing Data In An Array</vt:lpstr>
      <vt:lpstr>Putting Data In An Array</vt:lpstr>
      <vt:lpstr>Putting Data In An Array</vt:lpstr>
      <vt:lpstr>Practice</vt:lpstr>
      <vt:lpstr>Arrays Of Other Types</vt:lpstr>
      <vt:lpstr>Array Length</vt:lpstr>
      <vt:lpstr>Arrays + For Loops = ❤️</vt:lpstr>
      <vt:lpstr>Arrays + For Loops = ❤️</vt:lpstr>
      <vt:lpstr>Arrays + For Loops = ❤️</vt:lpstr>
      <vt:lpstr>Arrays + For Loops = ❤️</vt:lpstr>
      <vt:lpstr>Brief Aside: Creating Arrays</vt:lpstr>
      <vt:lpstr>Brief Aside: Creating Arrays</vt:lpstr>
      <vt:lpstr>Limitations of Arrays</vt:lpstr>
      <vt:lpstr>Arrays Methods To The Rescue!</vt:lpstr>
      <vt:lpstr>Example: Arrays.toString</vt:lpstr>
      <vt:lpstr>Plan for Today</vt:lpstr>
      <vt:lpstr>Passing Arrays Between Methods</vt:lpstr>
      <vt:lpstr>Passing Arrays Between Methods</vt:lpstr>
      <vt:lpstr>Arrays: Pass By Reference</vt:lpstr>
      <vt:lpstr>Plan for Today</vt:lpstr>
      <vt:lpstr>Plan for Today</vt:lpstr>
      <vt:lpstr>Practice: Swapping Elements</vt:lpstr>
      <vt:lpstr>Swap: Take 1</vt:lpstr>
      <vt:lpstr>Swap: Take 1</vt:lpstr>
      <vt:lpstr>Swap: Take 2</vt:lpstr>
      <vt:lpstr>Swap: Take 2</vt:lpstr>
      <vt:lpstr>Plan for Today</vt:lpstr>
      <vt:lpstr>WeatherStation</vt:lpstr>
      <vt:lpstr>Plan for Today</vt:lpstr>
      <vt:lpstr>Recap: Arrays</vt:lpstr>
      <vt:lpstr>Recap</vt:lpstr>
      <vt:lpstr>Extra Slides</vt:lpstr>
      <vt:lpstr>Array reverse exercise</vt:lpstr>
      <vt:lpstr>Algorithm idea</vt:lpstr>
      <vt:lpstr>Possible algorithm</vt:lpstr>
      <vt:lpstr>Correct algorithm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Troccoli</dc:creator>
  <cp:lastModifiedBy>Nick Troccoli</cp:lastModifiedBy>
  <cp:revision>326</cp:revision>
  <cp:lastPrinted>2017-07-20T12:38:28Z</cp:lastPrinted>
  <dcterms:created xsi:type="dcterms:W3CDTF">2017-04-27T05:20:22Z</dcterms:created>
  <dcterms:modified xsi:type="dcterms:W3CDTF">2017-07-25T08:30:41Z</dcterms:modified>
</cp:coreProperties>
</file>