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69" r:id="rId3"/>
    <p:sldId id="328" r:id="rId4"/>
    <p:sldId id="373" r:id="rId5"/>
    <p:sldId id="374" r:id="rId6"/>
    <p:sldId id="371" r:id="rId7"/>
    <p:sldId id="372" r:id="rId8"/>
    <p:sldId id="375" r:id="rId9"/>
    <p:sldId id="376" r:id="rId1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92C4EC-53A1-F34E-A204-6BBA0C7CF1C5}">
          <p14:sldIdLst>
            <p14:sldId id="256"/>
            <p14:sldId id="369"/>
            <p14:sldId id="328"/>
            <p14:sldId id="373"/>
            <p14:sldId id="374"/>
            <p14:sldId id="371"/>
            <p14:sldId id="372"/>
            <p14:sldId id="375"/>
            <p14:sldId id="3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FA00"/>
    <a:srgbClr val="009051"/>
    <a:srgbClr val="DDDDDD"/>
    <a:srgbClr val="F8F8F8"/>
    <a:srgbClr val="FF9999"/>
    <a:srgbClr val="8C1515"/>
    <a:srgbClr val="FFFFC0"/>
    <a:srgbClr val="FFFF8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51" autoAdjust="0"/>
    <p:restoredTop sz="91855" autoAdjust="0"/>
  </p:normalViewPr>
  <p:slideViewPr>
    <p:cSldViewPr>
      <p:cViewPr varScale="1">
        <p:scale>
          <a:sx n="105" d="100"/>
          <a:sy n="105" d="100"/>
        </p:scale>
        <p:origin x="178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274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1745D644-F8C3-5145-9C45-8D12D5EBDE5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noProof="0" smtClean="0"/>
              <a:t>Click to edit Master text styles</a:t>
            </a:r>
          </a:p>
          <a:p>
            <a:pPr lvl="1"/>
            <a:r>
              <a:rPr lang="en-US" altLang="x-none" noProof="0" smtClean="0"/>
              <a:t>Second level</a:t>
            </a:r>
          </a:p>
          <a:p>
            <a:pPr lvl="2"/>
            <a:r>
              <a:rPr lang="en-US" altLang="x-none" noProof="0" smtClean="0"/>
              <a:t>Third level</a:t>
            </a:r>
          </a:p>
          <a:p>
            <a:pPr lvl="3"/>
            <a:r>
              <a:rPr lang="en-US" altLang="x-none" noProof="0" smtClean="0"/>
              <a:t>Fourth level</a:t>
            </a:r>
          </a:p>
          <a:p>
            <a:pPr lvl="4"/>
            <a:r>
              <a:rPr lang="en-US" altLang="x-none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D7E19174-B55B-1043-9AC8-2A71B815515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8249E3-D9C2-B248-ADC3-21DB470DB2FA}" type="slidenum">
              <a:rPr lang="en-US" altLang="x-none"/>
              <a:pPr>
                <a:defRPr/>
              </a:pPr>
              <a:t>3</a:t>
            </a:fld>
            <a:endParaRPr lang="en-US" altLang="x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8249E3-D9C2-B248-ADC3-21DB470DB2FA}" type="slidenum">
              <a:rPr lang="en-US" altLang="x-none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5441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8249E3-D9C2-B248-ADC3-21DB470DB2FA}" type="slidenum">
              <a:rPr lang="en-US" altLang="x-none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1480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8249E3-D9C2-B248-ADC3-21DB470DB2FA}" type="slidenum">
              <a:rPr lang="en-US" altLang="x-none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307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8249E3-D9C2-B248-ADC3-21DB470DB2FA}" type="slidenum">
              <a:rPr lang="en-US" altLang="x-none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6955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 sz="2400">
                <a:solidFill>
                  <a:schemeClr val="tx1"/>
                </a:solidFill>
                <a:latin typeface="Calibri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598613" indent="-227013" defTabSz="457200">
              <a:defRPr sz="2400">
                <a:solidFill>
                  <a:schemeClr val="tx1"/>
                </a:solidFill>
                <a:latin typeface="Calibri" charset="0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x-none" sz="800"/>
              <a:t>This document is copyright (C) Stanford Computer Science and Marty Stepp, licensed under Creative Commons Attribution 2.5 License.  All rights reserved.</a:t>
            </a:r>
            <a:br>
              <a:rPr lang="en-US" altLang="x-none" sz="800"/>
            </a:br>
            <a:r>
              <a:rPr lang="en-US" altLang="x-none" sz="800"/>
              <a:t>Based on slides created by Keith Schwarz, Mehran Sahami, Eric Roberts, Stuart Reges, and others.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endParaRPr lang="x-none" altLang="x-none" noProof="0" smtClean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14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5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6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1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075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9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4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104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4379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580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Slide Number Placeholder 3"/>
          <p:cNvSpPr txBox="1">
            <a:spLocks noGrp="1"/>
          </p:cNvSpPr>
          <p:nvPr userDrawn="1"/>
        </p:nvSpPr>
        <p:spPr bwMode="auto"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 sz="24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spcBef>
                <a:spcPts val="500"/>
              </a:spcBef>
            </a:pPr>
            <a:fld id="{6E57D843-267D-6B4F-AB7F-CDA32517B3F3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 algn="r" eaLnBrk="1" hangingPunct="1">
                <a:spcBef>
                  <a:spcPts val="500"/>
                </a:spcBef>
              </a:pPr>
              <a:t>‹#›</a:t>
            </a:fld>
            <a:endParaRPr lang="en-US" altLang="x-none" sz="1800">
              <a:latin typeface="Arial" charset="0"/>
            </a:endParaRPr>
          </a:p>
        </p:txBody>
      </p:sp>
      <p:sp>
        <p:nvSpPr>
          <p:cNvPr id="1039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 sz="2400">
                <a:solidFill>
                  <a:schemeClr val="tx1"/>
                </a:solidFill>
                <a:latin typeface="Calibri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598613" indent="-227013" defTabSz="457200">
              <a:defRPr sz="2400">
                <a:solidFill>
                  <a:schemeClr val="tx1"/>
                </a:solidFill>
                <a:latin typeface="Calibri" charset="0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Tahoma" charset="0"/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6" Type="http://schemas.microsoft.com/office/2007/relationships/hdphoto" Target="../media/hdphoto2.wdp"/><Relationship Id="rId7" Type="http://schemas.microsoft.com/office/2007/relationships/hdphoto" Target="../media/hdphoto3.wdp"/><Relationship Id="rId8" Type="http://schemas.openxmlformats.org/officeDocument/2006/relationships/image" Target="../media/image4.png"/><Relationship Id="rId9" Type="http://schemas.microsoft.com/office/2007/relationships/hdphoto" Target="../media/hdphoto4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 smtClean="0"/>
              <a:t>CS 106A, Lecture 13</a:t>
            </a:r>
            <a:br>
              <a:rPr lang="en-US" altLang="x-none" dirty="0" smtClean="0"/>
            </a:br>
            <a:r>
              <a:rPr lang="en-US" altLang="x-none" dirty="0" smtClean="0"/>
              <a:t>Animation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572000"/>
            <a:ext cx="6400800" cy="1524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1500" dirty="0" smtClean="0"/>
              <a:t>reading:</a:t>
            </a:r>
          </a:p>
          <a:p>
            <a:pPr eaLnBrk="1" hangingPunct="1">
              <a:defRPr/>
            </a:pPr>
            <a:r>
              <a:rPr lang="en-US" altLang="x-none" sz="1500" i="1" dirty="0" smtClean="0"/>
              <a:t>Art &amp; Science of Java</a:t>
            </a:r>
            <a:r>
              <a:rPr lang="en-US" altLang="x-none" sz="1500" dirty="0" smtClean="0"/>
              <a:t>, Ch. 9</a:t>
            </a:r>
            <a:endParaRPr lang="en-US" altLang="x-none" sz="15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967" y="-228600"/>
            <a:ext cx="9989855" cy="73914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42689" y="5134467"/>
            <a:ext cx="1544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halkboard"/>
                <a:cs typeface="Chalkboard"/>
              </a:rPr>
              <a:t>Graphics</a:t>
            </a:r>
          </a:p>
          <a:p>
            <a:r>
              <a:rPr lang="en-US" dirty="0" smtClean="0">
                <a:latin typeface="Chalkboard"/>
                <a:cs typeface="Chalkboard"/>
              </a:rPr>
              <a:t>Programs</a:t>
            </a:r>
            <a:endParaRPr lang="en-US" sz="2400" dirty="0">
              <a:latin typeface="Chalkboard"/>
              <a:cs typeface="Chalkboar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11034" y="4793926"/>
            <a:ext cx="1529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halkboard"/>
                <a:cs typeface="Chalkboard"/>
              </a:rPr>
              <a:t>Animation</a:t>
            </a:r>
            <a:endParaRPr lang="en-US" sz="2400" dirty="0">
              <a:latin typeface="Chalkboard"/>
              <a:cs typeface="Chalkboard"/>
            </a:endParaRPr>
          </a:p>
        </p:txBody>
      </p:sp>
      <p:sp>
        <p:nvSpPr>
          <p:cNvPr id="18" name="TextBox 17"/>
          <p:cNvSpPr txBox="1"/>
          <p:nvPr/>
        </p:nvSpPr>
        <p:spPr>
          <a:xfrm rot="21275596">
            <a:off x="4783299" y="4230050"/>
            <a:ext cx="1075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Chalkboard"/>
                <a:cs typeface="Chalkboard"/>
              </a:rPr>
              <a:t>Events</a:t>
            </a:r>
            <a:endParaRPr lang="en-US" sz="2400" dirty="0">
              <a:latin typeface="Chalkboard"/>
              <a:cs typeface="Chalkboard"/>
            </a:endParaRPr>
          </a:p>
        </p:txBody>
      </p:sp>
      <p:sp>
        <p:nvSpPr>
          <p:cNvPr id="19" name="TextBox 18"/>
          <p:cNvSpPr txBox="1"/>
          <p:nvPr/>
        </p:nvSpPr>
        <p:spPr>
          <a:xfrm rot="186046">
            <a:off x="5607034" y="3166095"/>
            <a:ext cx="143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Chalkboard"/>
                <a:cs typeface="Chalkboard"/>
              </a:rPr>
              <a:t>Memory</a:t>
            </a:r>
            <a:endParaRPr lang="en-US" sz="2400" dirty="0">
              <a:latin typeface="Chalkboard"/>
              <a:cs typeface="Chalkboar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39190" y="775547"/>
            <a:ext cx="1429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Chalkboard"/>
                <a:cs typeface="Chalkboard"/>
              </a:rPr>
              <a:t>HW4:</a:t>
            </a:r>
          </a:p>
          <a:p>
            <a:pPr algn="ctr"/>
            <a:r>
              <a:rPr lang="en-US" sz="2400" dirty="0" smtClean="0">
                <a:latin typeface="Chalkboard"/>
                <a:cs typeface="Chalkboard"/>
              </a:rPr>
              <a:t>Breakout</a:t>
            </a:r>
            <a:endParaRPr lang="en-US" sz="2400" dirty="0">
              <a:latin typeface="Chalkboard"/>
              <a:cs typeface="Chalkboard"/>
            </a:endParaRPr>
          </a:p>
        </p:txBody>
      </p:sp>
      <p:sp>
        <p:nvSpPr>
          <p:cNvPr id="21" name="TextBox 20"/>
          <p:cNvSpPr txBox="1"/>
          <p:nvPr/>
        </p:nvSpPr>
        <p:spPr>
          <a:xfrm rot="20058668">
            <a:off x="2281753" y="3277593"/>
            <a:ext cx="4402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halkboard"/>
                <a:cs typeface="Chalkboard"/>
              </a:rPr>
              <a:t>The River of Java</a:t>
            </a:r>
            <a:endParaRPr lang="en-US" sz="2400" dirty="0">
              <a:latin typeface="Chalkboard"/>
              <a:cs typeface="Chalkboard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99" b="96162" l="7184" r="982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339" y="1477261"/>
            <a:ext cx="1288642" cy="20212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9" b="96162" l="7184" r="982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3456" y="659505"/>
            <a:ext cx="1288642" cy="20212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99" b="96162" l="7184" r="982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7817" y="1191046"/>
            <a:ext cx="1288642" cy="202129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494" b="98005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5377" y="4108717"/>
            <a:ext cx="726721" cy="86852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370286" y="3706298"/>
            <a:ext cx="1752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here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444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3600" dirty="0" smtClean="0"/>
              <a:t>Announcements</a:t>
            </a:r>
          </a:p>
          <a:p>
            <a:pPr eaLnBrk="1" hangingPunct="1">
              <a:defRPr/>
            </a:pPr>
            <a:r>
              <a:rPr lang="en-US" altLang="x-none" sz="3600" dirty="0" smtClean="0"/>
              <a:t>Midterm</a:t>
            </a:r>
            <a:endParaRPr lang="en-US" altLang="x-none" sz="3600" dirty="0" smtClean="0"/>
          </a:p>
          <a:p>
            <a:pPr eaLnBrk="1" hangingPunct="1">
              <a:defRPr/>
            </a:pPr>
            <a:r>
              <a:rPr lang="en-US" altLang="x-none" sz="3600" dirty="0" smtClean="0"/>
              <a:t>Animation</a:t>
            </a:r>
            <a:endParaRPr lang="en-US" altLang="x-none" sz="3600" dirty="0" smtClean="0"/>
          </a:p>
          <a:p>
            <a:pPr eaLnBrk="1" hangingPunct="1">
              <a:defRPr/>
            </a:pPr>
            <a:r>
              <a:rPr lang="en-US" altLang="x-none" sz="3600" dirty="0" smtClean="0"/>
              <a:t>Practice</a:t>
            </a:r>
            <a:r>
              <a:rPr lang="en-US" altLang="x-none" sz="3600" dirty="0" smtClean="0"/>
              <a:t>: </a:t>
            </a:r>
            <a:r>
              <a:rPr lang="en-US" altLang="x-none" sz="3600" dirty="0" smtClean="0"/>
              <a:t>Animated Square</a:t>
            </a:r>
            <a:endParaRPr lang="en-US" altLang="x-none" sz="3600" dirty="0" smtClean="0"/>
          </a:p>
          <a:p>
            <a:pPr eaLnBrk="1" hangingPunct="1">
              <a:defRPr/>
            </a:pPr>
            <a:r>
              <a:rPr lang="en-US" altLang="x-none" sz="3600" dirty="0" smtClean="0"/>
              <a:t>Practice: </a:t>
            </a:r>
            <a:r>
              <a:rPr lang="en-US" altLang="x-none" sz="3600" dirty="0" err="1" smtClean="0"/>
              <a:t>DribbleCastle</a:t>
            </a:r>
            <a:endParaRPr lang="en-US" altLang="x-none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pPr eaLnBrk="1" hangingPunct="1">
              <a:defRPr/>
            </a:pPr>
            <a:r>
              <a:rPr lang="en-US" altLang="x-none" sz="3600" dirty="0" smtClean="0"/>
              <a:t>Midterm</a:t>
            </a:r>
            <a:endParaRPr lang="en-US" altLang="x-none" sz="3600" dirty="0" smtClean="0"/>
          </a:p>
          <a:p>
            <a:pPr eaLnBrk="1" hangingPunct="1">
              <a:defRPr/>
            </a:pPr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Animation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defRPr/>
            </a:pPr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Practice</a:t>
            </a:r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Animated Square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defRPr/>
            </a:pPr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Practice: </a:t>
            </a:r>
            <a:r>
              <a:rPr lang="en-US" altLang="x-none" sz="3600" dirty="0" err="1" smtClean="0">
                <a:solidFill>
                  <a:schemeClr val="bg1">
                    <a:lumMod val="75000"/>
                  </a:schemeClr>
                </a:solidFill>
              </a:rPr>
              <a:t>DribbleCastle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06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pPr eaLnBrk="1" hangingPunct="1">
              <a:defRPr/>
            </a:pPr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Midterm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defRPr/>
            </a:pPr>
            <a:r>
              <a:rPr lang="en-US" altLang="x-none" sz="3600" dirty="0" smtClean="0"/>
              <a:t>Animation</a:t>
            </a:r>
            <a:endParaRPr lang="en-US" altLang="x-none" sz="3600" dirty="0" smtClean="0"/>
          </a:p>
          <a:p>
            <a:pPr eaLnBrk="1" hangingPunct="1">
              <a:defRPr/>
            </a:pPr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Practice</a:t>
            </a:r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Animated Square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defRPr/>
            </a:pPr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Practice: </a:t>
            </a:r>
            <a:r>
              <a:rPr lang="en-US" altLang="x-none" sz="3600" dirty="0" err="1" smtClean="0">
                <a:solidFill>
                  <a:schemeClr val="bg1">
                    <a:lumMod val="75000"/>
                  </a:schemeClr>
                </a:solidFill>
              </a:rPr>
              <a:t>DribbleCastle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9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Simple animation</a:t>
            </a:r>
          </a:p>
        </p:txBody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A Graphics program can be made to animate with a loop such as: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public void run()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    ...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    while (</a:t>
            </a:r>
            <a:r>
              <a:rPr lang="en-US" altLang="x-none" b="1" i="1">
                <a:latin typeface="Consolas" charset="0"/>
              </a:rPr>
              <a:t>test</a:t>
            </a:r>
            <a:r>
              <a:rPr lang="en-US" altLang="x-none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        </a:t>
            </a:r>
            <a:r>
              <a:rPr lang="en-US" altLang="x-none" b="1" i="1">
                <a:latin typeface="Consolas" charset="0"/>
              </a:rPr>
              <a:t>update the position of shapes</a:t>
            </a:r>
            <a:r>
              <a:rPr lang="en-US" altLang="x-none">
                <a:latin typeface="Consolas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        pause(</a:t>
            </a:r>
            <a:r>
              <a:rPr lang="en-US" altLang="x-none" b="1" i="1">
                <a:latin typeface="Consolas" charset="0"/>
              </a:rPr>
              <a:t>milliseconds</a:t>
            </a:r>
            <a:r>
              <a:rPr lang="en-US" altLang="x-none">
                <a:latin typeface="Consolas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    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}</a:t>
            </a:r>
          </a:p>
          <a:p>
            <a:pPr lvl="1">
              <a:buFontTx/>
              <a:buNone/>
            </a:pPr>
            <a:endParaRPr lang="en-US" altLang="x-none"/>
          </a:p>
          <a:p>
            <a:r>
              <a:rPr lang="en-US" altLang="x-none"/>
              <a:t>The best number of ms to pause depends on the program.</a:t>
            </a:r>
          </a:p>
          <a:p>
            <a:pPr lvl="1"/>
            <a:r>
              <a:rPr lang="en-US" altLang="x-none"/>
              <a:t>most video games  ~= 50 frames/sec  =  25ms pause</a:t>
            </a:r>
          </a:p>
        </p:txBody>
      </p:sp>
    </p:spTree>
    <p:extLst>
      <p:ext uri="{BB962C8B-B14F-4D97-AF65-F5344CB8AC3E}">
        <p14:creationId xmlns:p14="http://schemas.microsoft.com/office/powerpoint/2010/main" val="212542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Graphical methods</a:t>
            </a:r>
          </a:p>
        </p:txBody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These methods in graphical objects can be useful for animation:</a:t>
            </a:r>
          </a:p>
          <a:p>
            <a:pPr lvl="1"/>
            <a:endParaRPr lang="en-US" altLang="x-none"/>
          </a:p>
          <a:p>
            <a:pPr lvl="1"/>
            <a:endParaRPr lang="en-US" altLang="x-none"/>
          </a:p>
          <a:p>
            <a:pPr lvl="1"/>
            <a:endParaRPr lang="en-US" altLang="x-none"/>
          </a:p>
          <a:p>
            <a:pPr lvl="1"/>
            <a:endParaRPr lang="en-US" altLang="x-none"/>
          </a:p>
          <a:p>
            <a:pPr lvl="1"/>
            <a:endParaRPr lang="en-US" altLang="x-none"/>
          </a:p>
          <a:p>
            <a:pPr lvl="1"/>
            <a:endParaRPr lang="en-US" altLang="x-none"/>
          </a:p>
          <a:p>
            <a:pPr lvl="1"/>
            <a:endParaRPr lang="en-US" altLang="x-none"/>
          </a:p>
          <a:p>
            <a:pPr lvl="1"/>
            <a:endParaRPr lang="en-US" altLang="x-none"/>
          </a:p>
          <a:p>
            <a:r>
              <a:rPr lang="en-US" altLang="x-none"/>
              <a:t>The </a:t>
            </a:r>
            <a:r>
              <a:rPr lang="en-US" altLang="x-none">
                <a:latin typeface="Consolas" charset="0"/>
              </a:rPr>
              <a:t>GraphicsProgram</a:t>
            </a:r>
            <a:r>
              <a:rPr lang="en-US" altLang="x-none"/>
              <a:t> itself has these methods, too:</a:t>
            </a:r>
          </a:p>
        </p:txBody>
      </p:sp>
      <p:graphicFrame>
        <p:nvGraphicFramePr>
          <p:cNvPr id="1250308" name="Group 4"/>
          <p:cNvGraphicFramePr>
            <a:graphicFrameLocks noGrp="1"/>
          </p:cNvGraphicFramePr>
          <p:nvPr/>
        </p:nvGraphicFramePr>
        <p:xfrm>
          <a:off x="609600" y="1803400"/>
          <a:ext cx="8077200" cy="2979420"/>
        </p:xfrm>
        <a:graphic>
          <a:graphicData uri="http://schemas.openxmlformats.org/drawingml/2006/table">
            <a:tbl>
              <a:tblPr/>
              <a:tblGrid>
                <a:gridCol w="3352800"/>
                <a:gridCol w="4724400"/>
              </a:tblGrid>
              <a:tr h="217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obj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.getX()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the left </a:t>
                      </a: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x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-coordinate of the shape</a:t>
                      </a:r>
                      <a:endParaRPr kumimoji="0" lang="en-US" altLang="x-none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obj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.getY()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the top </a:t>
                      </a: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y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-coordinate of the shape</a:t>
                      </a:r>
                      <a:endParaRPr kumimoji="0" lang="en-US" altLang="x-none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obj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.getWidth()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number of pixels wide the shape is</a:t>
                      </a:r>
                      <a:endParaRPr kumimoji="0" lang="en-US" altLang="x-none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obj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.getHeight()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number of pixels tall the shape is</a:t>
                      </a:r>
                      <a:endParaRPr kumimoji="0" lang="en-US" altLang="x-none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obj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.move(</a:t>
                      </a:r>
                      <a:r>
                        <a:rPr kumimoji="0" lang="en-US" altLang="x-none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dx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 </a:t>
                      </a:r>
                      <a:r>
                        <a:rPr kumimoji="0" lang="en-US" altLang="x-none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dy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adjusts location by the given amount</a:t>
                      </a:r>
                      <a:endParaRPr kumimoji="0" lang="en-US" altLang="x-none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obj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.setLocation(</a:t>
                      </a:r>
                      <a:r>
                        <a:rPr kumimoji="0" lang="en-US" altLang="x-none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x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 </a:t>
                      </a:r>
                      <a:r>
                        <a:rPr kumimoji="0" lang="en-US" altLang="x-none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y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change the object's x/y 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obj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.setSize(</a:t>
                      </a:r>
                      <a:r>
                        <a:rPr kumimoji="0" lang="en-US" altLang="x-none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w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 </a:t>
                      </a:r>
                      <a:r>
                        <a:rPr kumimoji="0" lang="en-US" altLang="x-none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h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change the object's width*height 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50368" name="Group 64"/>
          <p:cNvGraphicFramePr>
            <a:graphicFrameLocks noGrp="1"/>
          </p:cNvGraphicFramePr>
          <p:nvPr/>
        </p:nvGraphicFramePr>
        <p:xfrm>
          <a:off x="609600" y="5534025"/>
          <a:ext cx="8077200" cy="1120140"/>
        </p:xfrm>
        <a:graphic>
          <a:graphicData uri="http://schemas.openxmlformats.org/drawingml/2006/table">
            <a:tbl>
              <a:tblPr/>
              <a:tblGrid>
                <a:gridCol w="3352800"/>
                <a:gridCol w="4724400"/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getWidth()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number of pixels wide the window is</a:t>
                      </a:r>
                      <a:endParaRPr kumimoji="0" lang="en-US" altLang="x-none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getHeight()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number of pixels tall the window is</a:t>
                      </a:r>
                      <a:endParaRPr kumimoji="0" lang="en-US" altLang="x-none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setSize(</a:t>
                      </a:r>
                      <a:r>
                        <a:rPr kumimoji="0" lang="en-US" altLang="x-none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w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 </a:t>
                      </a:r>
                      <a:r>
                        <a:rPr kumimoji="0" lang="en-US" altLang="x-none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h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change the window's width*height 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36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pPr eaLnBrk="1" hangingPunct="1">
              <a:defRPr/>
            </a:pPr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Midterm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defRPr/>
            </a:pPr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Animation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defRPr/>
            </a:pPr>
            <a:r>
              <a:rPr lang="en-US" altLang="x-none" sz="3600" dirty="0" smtClean="0"/>
              <a:t>Practice</a:t>
            </a:r>
            <a:r>
              <a:rPr lang="en-US" altLang="x-none" sz="3600" dirty="0" smtClean="0"/>
              <a:t>: </a:t>
            </a:r>
            <a:r>
              <a:rPr lang="en-US" altLang="x-none" sz="3600" dirty="0" smtClean="0"/>
              <a:t>Animated Square</a:t>
            </a:r>
            <a:endParaRPr lang="en-US" altLang="x-none" sz="3600" dirty="0" smtClean="0"/>
          </a:p>
          <a:p>
            <a:pPr eaLnBrk="1" hangingPunct="1">
              <a:defRPr/>
            </a:pPr>
            <a:r>
              <a:rPr lang="en-US" altLang="x-none" sz="3600" dirty="0" smtClean="0"/>
              <a:t>Practice: </a:t>
            </a:r>
            <a:r>
              <a:rPr lang="en-US" altLang="x-none" sz="3600" dirty="0" err="1" smtClean="0"/>
              <a:t>DribbleCastle</a:t>
            </a:r>
            <a:endParaRPr lang="en-US" altLang="x-none" sz="3600" dirty="0" smtClean="0"/>
          </a:p>
        </p:txBody>
      </p:sp>
    </p:spTree>
    <p:extLst>
      <p:ext uri="{BB962C8B-B14F-4D97-AF65-F5344CB8AC3E}">
        <p14:creationId xmlns:p14="http://schemas.microsoft.com/office/powerpoint/2010/main" val="160368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 smtClean="0"/>
              <a:t>Recap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3600" dirty="0" smtClean="0"/>
              <a:t>Announcements</a:t>
            </a:r>
          </a:p>
          <a:p>
            <a:pPr eaLnBrk="1" hangingPunct="1">
              <a:defRPr/>
            </a:pPr>
            <a:r>
              <a:rPr lang="en-US" altLang="x-none" sz="3600" dirty="0" smtClean="0"/>
              <a:t>Midterm</a:t>
            </a:r>
            <a:endParaRPr lang="en-US" altLang="x-none" sz="3600" dirty="0" smtClean="0"/>
          </a:p>
          <a:p>
            <a:pPr eaLnBrk="1" hangingPunct="1">
              <a:defRPr/>
            </a:pPr>
            <a:r>
              <a:rPr lang="en-US" altLang="x-none" sz="3600" dirty="0" smtClean="0"/>
              <a:t>Animation</a:t>
            </a:r>
            <a:endParaRPr lang="en-US" altLang="x-none" sz="3600" dirty="0" smtClean="0"/>
          </a:p>
          <a:p>
            <a:pPr eaLnBrk="1" hangingPunct="1">
              <a:defRPr/>
            </a:pPr>
            <a:r>
              <a:rPr lang="en-US" altLang="x-none" sz="3600" dirty="0" smtClean="0"/>
              <a:t>Practice</a:t>
            </a:r>
            <a:r>
              <a:rPr lang="en-US" altLang="x-none" sz="3600" dirty="0" smtClean="0"/>
              <a:t>: </a:t>
            </a:r>
            <a:r>
              <a:rPr lang="en-US" altLang="x-none" sz="3600" dirty="0" smtClean="0"/>
              <a:t>Animated Square</a:t>
            </a:r>
            <a:endParaRPr lang="en-US" altLang="x-none" sz="3600" dirty="0" smtClean="0"/>
          </a:p>
          <a:p>
            <a:pPr eaLnBrk="1" hangingPunct="1">
              <a:defRPr/>
            </a:pPr>
            <a:r>
              <a:rPr lang="en-US" altLang="x-none" sz="3600" dirty="0" smtClean="0"/>
              <a:t>Practice: </a:t>
            </a:r>
            <a:r>
              <a:rPr lang="en-US" altLang="x-none" sz="3600" dirty="0" err="1" smtClean="0"/>
              <a:t>DribbleCastle</a:t>
            </a:r>
            <a:endParaRPr lang="en-US" altLang="x-none" sz="3600" dirty="0" smtClean="0"/>
          </a:p>
          <a:p>
            <a:pPr eaLnBrk="1" hangingPunct="1">
              <a:defRPr/>
            </a:pPr>
            <a:endParaRPr lang="en-US" altLang="x-none" sz="3600" dirty="0"/>
          </a:p>
          <a:p>
            <a:pPr eaLnBrk="1" hangingPunct="1">
              <a:defRPr/>
            </a:pPr>
            <a:endParaRPr lang="en-US" altLang="x-none" sz="3600" dirty="0" smtClean="0"/>
          </a:p>
          <a:p>
            <a:pPr marL="0" indent="0" eaLnBrk="1" hangingPunct="1">
              <a:buNone/>
              <a:defRPr/>
            </a:pPr>
            <a:r>
              <a:rPr lang="en-US" altLang="x-none" sz="3600" b="1" dirty="0" smtClean="0"/>
              <a:t>Next Time: Interactive Graphics Programs</a:t>
            </a:r>
            <a:endParaRPr lang="en-US" altLang="x-none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0029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16550</TotalTime>
  <Words>281</Words>
  <Application>Microsoft Macintosh PowerPoint</Application>
  <PresentationFormat>On-screen Show (4:3)</PresentationFormat>
  <Paragraphs>97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Andale Mono</vt:lpstr>
      <vt:lpstr>Calibri</vt:lpstr>
      <vt:lpstr>Chalkboard</vt:lpstr>
      <vt:lpstr>Consolas</vt:lpstr>
      <vt:lpstr>Tahoma</vt:lpstr>
      <vt:lpstr>Verdana</vt:lpstr>
      <vt:lpstr>Arial</vt:lpstr>
      <vt:lpstr>Default Design</vt:lpstr>
      <vt:lpstr>CS 106A, Lecture 13 Animation</vt:lpstr>
      <vt:lpstr>PowerPoint Presentation</vt:lpstr>
      <vt:lpstr>Plan For Today</vt:lpstr>
      <vt:lpstr>Plan For Today</vt:lpstr>
      <vt:lpstr>Plan For Today</vt:lpstr>
      <vt:lpstr>Simple animation</vt:lpstr>
      <vt:lpstr>Graphical methods</vt:lpstr>
      <vt:lpstr>Plan For Today</vt:lpstr>
      <vt:lpstr>Recap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106A Lecture Slides</dc:title>
  <dc:creator/>
  <cp:keywords/>
  <dc:description/>
  <cp:lastModifiedBy>Nick Troccoli</cp:lastModifiedBy>
  <cp:revision>910</cp:revision>
  <cp:lastPrinted>2017-07-13T18:23:03Z</cp:lastPrinted>
  <dcterms:created xsi:type="dcterms:W3CDTF">2008-06-28T20:57:21Z</dcterms:created>
  <dcterms:modified xsi:type="dcterms:W3CDTF">2017-07-18T18:21:30Z</dcterms:modified>
</cp:coreProperties>
</file>